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58" r:id="rId2"/>
    <p:sldId id="259" r:id="rId3"/>
    <p:sldId id="260" r:id="rId4"/>
    <p:sldId id="268" r:id="rId5"/>
    <p:sldId id="282" r:id="rId6"/>
    <p:sldId id="265" r:id="rId7"/>
    <p:sldId id="263" r:id="rId8"/>
    <p:sldId id="266" r:id="rId9"/>
    <p:sldId id="264" r:id="rId10"/>
    <p:sldId id="267" r:id="rId11"/>
    <p:sldId id="269" r:id="rId12"/>
    <p:sldId id="270" r:id="rId13"/>
    <p:sldId id="271" r:id="rId14"/>
    <p:sldId id="272" r:id="rId15"/>
    <p:sldId id="276" r:id="rId16"/>
    <p:sldId id="277" r:id="rId17"/>
    <p:sldId id="275" r:id="rId18"/>
    <p:sldId id="273" r:id="rId19"/>
    <p:sldId id="274" r:id="rId20"/>
    <p:sldId id="261" r:id="rId21"/>
    <p:sldId id="278" r:id="rId22"/>
    <p:sldId id="262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3248" autoAdjust="0"/>
  </p:normalViewPr>
  <p:slideViewPr>
    <p:cSldViewPr snapToGrid="0" showGuides="1">
      <p:cViewPr varScale="1">
        <p:scale>
          <a:sx n="68" d="100"/>
          <a:sy n="68" d="100"/>
        </p:scale>
        <p:origin x="43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9/29/2022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9/29/2022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9/29/2022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769" y="4412079"/>
            <a:ext cx="8806375" cy="1975104"/>
          </a:xfrm>
        </p:spPr>
        <p:txBody>
          <a:bodyPr/>
          <a:lstStyle/>
          <a:p>
            <a:pPr algn="ctr"/>
            <a:r>
              <a:rPr lang="en-US" dirty="0" smtClean="0"/>
              <a:t>HR Employees Attrition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9841" y="3712211"/>
            <a:ext cx="2818228" cy="69986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IBM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4" y="1186159"/>
            <a:ext cx="5249083" cy="2600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37" y="956202"/>
            <a:ext cx="10363200" cy="914400"/>
          </a:xfrm>
        </p:spPr>
        <p:txBody>
          <a:bodyPr/>
          <a:lstStyle/>
          <a:p>
            <a:r>
              <a:rPr lang="en-US" dirty="0"/>
              <a:t>Analyze 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66" t="26972" r="58996" b="46171"/>
          <a:stretch/>
        </p:blipFill>
        <p:spPr>
          <a:xfrm>
            <a:off x="5230150" y="1870602"/>
            <a:ext cx="5376890" cy="34509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84069" y="1870602"/>
            <a:ext cx="3932572" cy="3735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Most employees are married</a:t>
            </a:r>
          </a:p>
        </p:txBody>
      </p:sp>
    </p:spTree>
    <p:extLst>
      <p:ext uri="{BB962C8B-B14F-4D97-AF65-F5344CB8AC3E}">
        <p14:creationId xmlns:p14="http://schemas.microsoft.com/office/powerpoint/2010/main" val="10796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426" t="27829" r="32665" b="47885"/>
          <a:stretch/>
        </p:blipFill>
        <p:spPr>
          <a:xfrm>
            <a:off x="5042264" y="1802674"/>
            <a:ext cx="5588600" cy="340940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6949" y="1870602"/>
            <a:ext cx="3666308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Most employees work and live in the same place.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66949" y="956202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Analyze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27" t="54000" r="59156" b="13885"/>
          <a:stretch/>
        </p:blipFill>
        <p:spPr>
          <a:xfrm>
            <a:off x="5473337" y="1935916"/>
            <a:ext cx="5238206" cy="32317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/>
              <a:t>Analyze 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Most employees have a bachelor’s degree.</a:t>
            </a:r>
          </a:p>
          <a:p>
            <a:r>
              <a:rPr lang="en-US" dirty="0" smtClean="0"/>
              <a:t>The employee who has a doctor’s degree has the largest salary.</a:t>
            </a:r>
          </a:p>
        </p:txBody>
      </p:sp>
    </p:spTree>
    <p:extLst>
      <p:ext uri="{BB962C8B-B14F-4D97-AF65-F5344CB8AC3E}">
        <p14:creationId xmlns:p14="http://schemas.microsoft.com/office/powerpoint/2010/main" val="40358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/>
              <a:t>Analyze 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The </a:t>
            </a:r>
            <a:r>
              <a:rPr lang="en-US" dirty="0"/>
              <a:t>most popular </a:t>
            </a:r>
            <a:r>
              <a:rPr lang="en-US" dirty="0" smtClean="0"/>
              <a:t>employee </a:t>
            </a:r>
            <a:r>
              <a:rPr lang="en-US" dirty="0"/>
              <a:t>age group is between 26:35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Males are larger than the females.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2403" t="54197" r="32598" b="14375"/>
          <a:stretch/>
        </p:blipFill>
        <p:spPr>
          <a:xfrm>
            <a:off x="5617029" y="1935915"/>
            <a:ext cx="4990011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/>
              <a:t>Analyze 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Most Employees have Better work-life balance.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3585" t="57740" r="32088" b="15721"/>
          <a:stretch/>
        </p:blipFill>
        <p:spPr>
          <a:xfrm>
            <a:off x="6189785" y="1935915"/>
            <a:ext cx="4684541" cy="32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7290" y="1150692"/>
            <a:ext cx="7402285" cy="9144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Attrition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31" y="2065092"/>
            <a:ext cx="4650801" cy="3083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418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 smtClean="0"/>
              <a:t>Attrition Analysis…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Employees who have a </a:t>
            </a:r>
            <a:r>
              <a:rPr lang="en-US" b="1" dirty="0" smtClean="0"/>
              <a:t>high salary</a:t>
            </a:r>
            <a:r>
              <a:rPr lang="en-US" dirty="0" smtClean="0"/>
              <a:t>, have the </a:t>
            </a:r>
            <a:r>
              <a:rPr lang="en-US" b="1" dirty="0" smtClean="0"/>
              <a:t>smallest attrition rate and </a:t>
            </a:r>
            <a:r>
              <a:rPr lang="en-US" dirty="0" smtClean="0"/>
              <a:t>they work </a:t>
            </a:r>
            <a:r>
              <a:rPr lang="en-US" b="1" dirty="0" smtClean="0"/>
              <a:t>as Research Directors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995" t="28482" r="56894" b="45447"/>
          <a:stretch/>
        </p:blipFill>
        <p:spPr>
          <a:xfrm>
            <a:off x="5456395" y="1935925"/>
            <a:ext cx="5502338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 smtClean="0"/>
              <a:t>Attrition Analysis…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4" y="1935935"/>
            <a:ext cx="4363663" cy="334147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Employees </a:t>
            </a:r>
            <a:r>
              <a:rPr lang="en-US" dirty="0"/>
              <a:t>who </a:t>
            </a:r>
            <a:r>
              <a:rPr lang="en-US" dirty="0" smtClean="0"/>
              <a:t>are in the </a:t>
            </a:r>
            <a:r>
              <a:rPr lang="en-US" b="1" dirty="0" smtClean="0"/>
              <a:t>Sales</a:t>
            </a:r>
            <a:r>
              <a:rPr lang="en-US" dirty="0" smtClean="0"/>
              <a:t> department, especially in the </a:t>
            </a:r>
            <a:r>
              <a:rPr lang="en-US" b="1" dirty="0" smtClean="0"/>
              <a:t>Sales representative </a:t>
            </a:r>
            <a:r>
              <a:rPr lang="en-US" dirty="0" smtClean="0"/>
              <a:t>role, have the highest attrition rate.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717" t="55625" r="57172" b="15336"/>
          <a:stretch/>
        </p:blipFill>
        <p:spPr>
          <a:xfrm>
            <a:off x="5683348" y="1935915"/>
            <a:ext cx="5247249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 smtClean="0"/>
              <a:t>Attrition Analysis…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4" y="1935935"/>
            <a:ext cx="4560612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Employees who have </a:t>
            </a:r>
            <a:r>
              <a:rPr lang="en-US" b="1" dirty="0" smtClean="0"/>
              <a:t>low environmental satisfaction</a:t>
            </a:r>
            <a:r>
              <a:rPr lang="en-US" dirty="0" smtClean="0"/>
              <a:t>, have the </a:t>
            </a:r>
            <a:r>
              <a:rPr lang="en-US" b="1" dirty="0" smtClean="0"/>
              <a:t>biggest attrition rate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3307" t="27947" r="30791" b="46161"/>
          <a:stretch/>
        </p:blipFill>
        <p:spPr>
          <a:xfrm>
            <a:off x="5880295" y="1935916"/>
            <a:ext cx="5050302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 smtClean="0"/>
              <a:t>Attrition Analysis…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  <a:endParaRPr lang="en-US" dirty="0" smtClean="0"/>
          </a:p>
          <a:p>
            <a:r>
              <a:rPr lang="en-US" dirty="0" smtClean="0"/>
              <a:t>Employees who are at </a:t>
            </a:r>
            <a:r>
              <a:rPr lang="en-US" b="1" dirty="0" smtClean="0"/>
              <a:t>18:25 group age </a:t>
            </a:r>
            <a:r>
              <a:rPr lang="en-US" dirty="0" smtClean="0"/>
              <a:t>and whose </a:t>
            </a:r>
            <a:r>
              <a:rPr lang="en-US" b="1" dirty="0" smtClean="0"/>
              <a:t>marital status is single</a:t>
            </a:r>
            <a:r>
              <a:rPr lang="en-US" dirty="0" smtClean="0"/>
              <a:t>, have the </a:t>
            </a:r>
            <a:r>
              <a:rPr lang="en-US" b="1" dirty="0" smtClean="0"/>
              <a:t>highest attrition rate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3585" t="55625" r="30898" b="14951"/>
          <a:stretch/>
        </p:blipFill>
        <p:spPr>
          <a:xfrm>
            <a:off x="5655212" y="1935916"/>
            <a:ext cx="5289453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31741" y="1153551"/>
            <a:ext cx="2776025" cy="914400"/>
          </a:xfrm>
        </p:spPr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107766" y="1055076"/>
            <a:ext cx="7474634" cy="481115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Overview</a:t>
            </a:r>
          </a:p>
          <a:p>
            <a:pPr lvl="0"/>
            <a:r>
              <a:rPr lang="en-US" dirty="0" smtClean="0"/>
              <a:t>Attrition meaning</a:t>
            </a:r>
          </a:p>
          <a:p>
            <a:pPr lvl="0"/>
            <a:r>
              <a:rPr lang="en-US" dirty="0"/>
              <a:t>Data Analysis </a:t>
            </a:r>
            <a:r>
              <a:rPr lang="en-US" dirty="0" smtClean="0"/>
              <a:t>Process</a:t>
            </a:r>
          </a:p>
          <a:p>
            <a:pPr marL="1652778" lvl="4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/>
              <a:t>Ask</a:t>
            </a:r>
            <a:endParaRPr lang="en-US" sz="2400" dirty="0"/>
          </a:p>
          <a:p>
            <a:pPr marL="1652778" lvl="4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/>
              <a:t>P</a:t>
            </a:r>
            <a:r>
              <a:rPr lang="en-US" sz="2400" dirty="0" smtClean="0"/>
              <a:t>repare</a:t>
            </a:r>
          </a:p>
          <a:p>
            <a:pPr marL="1652778" lvl="4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/>
              <a:t>P</a:t>
            </a:r>
            <a:r>
              <a:rPr lang="en-US" sz="2400" dirty="0" smtClean="0"/>
              <a:t>rocess</a:t>
            </a:r>
          </a:p>
          <a:p>
            <a:pPr marL="1652778" lvl="4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/>
              <a:t>Analyze</a:t>
            </a:r>
          </a:p>
          <a:p>
            <a:pPr marL="2228850" lvl="8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Outliers</a:t>
            </a:r>
          </a:p>
          <a:p>
            <a:pPr marL="1138428" lvl="4" indent="0">
              <a:buClr>
                <a:schemeClr val="accent5">
                  <a:lumMod val="75000"/>
                </a:schemeClr>
              </a:buClr>
              <a:buNone/>
            </a:pPr>
            <a:endParaRPr lang="en-US" dirty="0" smtClean="0"/>
          </a:p>
          <a:p>
            <a:pPr lvl="0"/>
            <a:r>
              <a:rPr lang="en-US" dirty="0" smtClean="0"/>
              <a:t>Recommendations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0" y="962228"/>
            <a:ext cx="10972800" cy="1091653"/>
          </a:xfrm>
        </p:spPr>
        <p:txBody>
          <a:bodyPr/>
          <a:lstStyle/>
          <a:p>
            <a:pPr algn="ctr"/>
            <a:r>
              <a:rPr lang="en-US" sz="4500" dirty="0" smtClean="0"/>
              <a:t>Outliers</a:t>
            </a:r>
            <a:endParaRPr lang="en-US" sz="45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41154" y="2053881"/>
            <a:ext cx="9579953" cy="3319978"/>
          </a:xfrm>
        </p:spPr>
        <p:txBody>
          <a:bodyPr/>
          <a:lstStyle/>
          <a:p>
            <a:r>
              <a:rPr lang="en-US"/>
              <a:t>An outlier is an observation that lies an abnormal distance from other values.</a:t>
            </a:r>
          </a:p>
          <a:p>
            <a:endParaRPr lang="en-US" dirty="0"/>
          </a:p>
          <a:p>
            <a:r>
              <a:rPr lang="en-US" dirty="0" smtClean="0"/>
              <a:t>There are </a:t>
            </a:r>
            <a:r>
              <a:rPr lang="en-US" b="1" dirty="0" smtClean="0"/>
              <a:t>no</a:t>
            </a:r>
            <a:r>
              <a:rPr lang="en-US" dirty="0" smtClean="0"/>
              <a:t> outliers in: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-Monthly income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-percent salary hike.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76296"/>
            <a:ext cx="10972800" cy="1091653"/>
          </a:xfrm>
        </p:spPr>
        <p:txBody>
          <a:bodyPr/>
          <a:lstStyle/>
          <a:p>
            <a:r>
              <a:rPr lang="en-US" dirty="0" smtClean="0"/>
              <a:t>Outliers…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73869" y="1853223"/>
            <a:ext cx="4107620" cy="4525963"/>
          </a:xfrm>
        </p:spPr>
        <p:txBody>
          <a:bodyPr/>
          <a:lstStyle/>
          <a:p>
            <a:r>
              <a:rPr lang="en-US" dirty="0" smtClean="0"/>
              <a:t>But there are outliers </a:t>
            </a:r>
            <a:r>
              <a:rPr lang="en-PH" dirty="0" smtClean="0"/>
              <a:t>when we group attrition with another factor.</a:t>
            </a:r>
          </a:p>
          <a:p>
            <a:r>
              <a:rPr lang="en-US" dirty="0" smtClean="0"/>
              <a:t>For example:</a:t>
            </a:r>
          </a:p>
          <a:p>
            <a:pPr marL="68580" indent="0">
              <a:buNone/>
            </a:pPr>
            <a:r>
              <a:rPr lang="en-US" dirty="0" smtClean="0"/>
              <a:t>    - percent salary hike.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- years since the last 	promotion.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069" t="29278" r="32305" b="15577"/>
          <a:stretch/>
        </p:blipFill>
        <p:spPr>
          <a:xfrm>
            <a:off x="5087669" y="1620596"/>
            <a:ext cx="5894364" cy="45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49" y="1131042"/>
            <a:ext cx="10972800" cy="914400"/>
          </a:xfrm>
        </p:spPr>
        <p:txBody>
          <a:bodyPr/>
          <a:lstStyle/>
          <a:p>
            <a:pPr algn="ctr"/>
            <a:r>
              <a:rPr lang="en-US" sz="4500" dirty="0"/>
              <a:t>Recommendations</a:t>
            </a:r>
            <a:br>
              <a:rPr lang="en-US" sz="4500" dirty="0"/>
            </a:b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32" y="2447776"/>
            <a:ext cx="3055034" cy="260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46636"/>
            <a:ext cx="10972800" cy="914400"/>
          </a:xfrm>
        </p:spPr>
        <p:txBody>
          <a:bodyPr/>
          <a:lstStyle/>
          <a:p>
            <a:r>
              <a:rPr lang="en-US" dirty="0" smtClean="0"/>
              <a:t>Recommendations…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9199" y="1770503"/>
            <a:ext cx="9598855" cy="392691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To have a low attrition </a:t>
            </a:r>
            <a:r>
              <a:rPr lang="en-US" dirty="0" smtClean="0"/>
              <a:t>rate, it </a:t>
            </a:r>
            <a:r>
              <a:rPr lang="en-US" dirty="0"/>
              <a:t>is important for </a:t>
            </a:r>
            <a:r>
              <a:rPr lang="en-US" dirty="0" smtClean="0"/>
              <a:t>a company </a:t>
            </a:r>
            <a:r>
              <a:rPr lang="en-US" dirty="0"/>
              <a:t>to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Fairly pay employees in different job roles, in proportion to the average payment in the job market.</a:t>
            </a:r>
          </a:p>
          <a:p>
            <a:r>
              <a:rPr lang="en-US" dirty="0" smtClean="0"/>
              <a:t>Deeper consideration </a:t>
            </a:r>
            <a:r>
              <a:rPr lang="en-US" dirty="0"/>
              <a:t>into </a:t>
            </a:r>
            <a:r>
              <a:rPr lang="en-US" dirty="0" smtClean="0"/>
              <a:t>the sales department, especially the Sales representative role to understand the causes of attrition and resolve them. For example: increase the payment, and make sure that their working overtime is being paid.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46636"/>
            <a:ext cx="10972800" cy="914400"/>
          </a:xfrm>
        </p:spPr>
        <p:txBody>
          <a:bodyPr/>
          <a:lstStyle/>
          <a:p>
            <a:r>
              <a:rPr lang="en-US" dirty="0" smtClean="0"/>
              <a:t>Recommendations…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9199" y="1770503"/>
            <a:ext cx="9598855" cy="3926912"/>
          </a:xfrm>
        </p:spPr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employees' environmental satisfaction, by discussing the reasons for this low satisfaction with them and </a:t>
            </a:r>
            <a:r>
              <a:rPr lang="en-US" dirty="0" smtClean="0"/>
              <a:t>resolve them. </a:t>
            </a:r>
            <a:r>
              <a:rPr lang="en-US" dirty="0"/>
              <a:t>Frequent and one-to-one </a:t>
            </a:r>
            <a:r>
              <a:rPr lang="en-US" dirty="0" smtClean="0"/>
              <a:t>communication is </a:t>
            </a:r>
            <a:r>
              <a:rPr lang="en-US" dirty="0"/>
              <a:t>strongly recommended.</a:t>
            </a:r>
          </a:p>
          <a:p>
            <a:r>
              <a:rPr lang="en-US" dirty="0" smtClean="0"/>
              <a:t>care </a:t>
            </a:r>
            <a:r>
              <a:rPr lang="en-US" dirty="0"/>
              <a:t>about juniors in the team, especially those who are single by </a:t>
            </a:r>
            <a:r>
              <a:rPr lang="en-US" dirty="0" smtClean="0"/>
              <a:t>increasing </a:t>
            </a:r>
            <a:r>
              <a:rPr lang="en-US" dirty="0"/>
              <a:t>the learning curve, activities, and awards.</a:t>
            </a:r>
          </a:p>
        </p:txBody>
      </p:sp>
    </p:spTree>
    <p:extLst>
      <p:ext uri="{BB962C8B-B14F-4D97-AF65-F5344CB8AC3E}">
        <p14:creationId xmlns:p14="http://schemas.microsoft.com/office/powerpoint/2010/main" val="24878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4141528"/>
            <a:ext cx="2058572" cy="9144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9200" y="2361346"/>
            <a:ext cx="9598855" cy="1254051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/>
              <a:t>Hopefully, </a:t>
            </a:r>
            <a:r>
              <a:rPr lang="en-US" dirty="0" smtClean="0"/>
              <a:t>to decrease </a:t>
            </a:r>
            <a:r>
              <a:rPr lang="en-US" dirty="0"/>
              <a:t>employee attrition in the future with those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598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47641"/>
            <a:ext cx="10363200" cy="914400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97069"/>
            <a:ext cx="10363200" cy="4572000"/>
          </a:xfrm>
        </p:spPr>
        <p:txBody>
          <a:bodyPr/>
          <a:lstStyle/>
          <a:p>
            <a:r>
              <a:rPr lang="en-US" dirty="0"/>
              <a:t>This dataset is from </a:t>
            </a:r>
            <a:r>
              <a:rPr lang="en-US" dirty="0" smtClean="0"/>
              <a:t>IBM to analyze the </a:t>
            </a:r>
            <a:r>
              <a:rPr lang="en-US" dirty="0"/>
              <a:t>HR e</a:t>
            </a:r>
            <a:r>
              <a:rPr lang="en-US" dirty="0" smtClean="0"/>
              <a:t>mployee </a:t>
            </a:r>
            <a:r>
              <a:rPr lang="en-US" dirty="0"/>
              <a:t>a</a:t>
            </a:r>
            <a:r>
              <a:rPr lang="en-US" dirty="0" smtClean="0"/>
              <a:t>ttrition and performance</a:t>
            </a:r>
            <a:r>
              <a:rPr lang="en-US" dirty="0"/>
              <a:t>. It has 35 features </a:t>
            </a:r>
            <a:r>
              <a:rPr lang="en-US" dirty="0" smtClean="0"/>
              <a:t>describing each </a:t>
            </a:r>
            <a:r>
              <a:rPr lang="en-US" dirty="0"/>
              <a:t>employee’s background and characteristics; and </a:t>
            </a:r>
            <a:r>
              <a:rPr lang="en-US" dirty="0" smtClean="0"/>
              <a:t>labeled </a:t>
            </a:r>
            <a:r>
              <a:rPr lang="en-US" dirty="0"/>
              <a:t>with </a:t>
            </a:r>
            <a:r>
              <a:rPr lang="en-US" dirty="0" smtClean="0"/>
              <a:t>if </a:t>
            </a:r>
            <a:r>
              <a:rPr lang="en-US" dirty="0"/>
              <a:t>they are still in </a:t>
            </a:r>
            <a:r>
              <a:rPr lang="en-US" dirty="0" smtClean="0"/>
              <a:t>the company </a:t>
            </a:r>
            <a:r>
              <a:rPr lang="en-US" dirty="0"/>
              <a:t>or </a:t>
            </a:r>
            <a:r>
              <a:rPr lang="en-US" dirty="0" smtClean="0"/>
              <a:t>not.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47641"/>
            <a:ext cx="10363200" cy="914400"/>
          </a:xfrm>
        </p:spPr>
        <p:txBody>
          <a:bodyPr/>
          <a:lstStyle/>
          <a:p>
            <a:r>
              <a:rPr lang="en-US" dirty="0"/>
              <a:t>Attrition meaning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62041"/>
            <a:ext cx="10093234" cy="4572000"/>
          </a:xfrm>
        </p:spPr>
        <p:txBody>
          <a:bodyPr>
            <a:normAutofit/>
          </a:bodyPr>
          <a:lstStyle/>
          <a:p>
            <a:r>
              <a:rPr lang="en-US" sz="2800" dirty="0"/>
              <a:t>Employee attrition refers to the deliberate downsizing of a company's workforce. </a:t>
            </a:r>
            <a:endParaRPr lang="en-US" sz="2800" dirty="0" smtClean="0"/>
          </a:p>
          <a:p>
            <a:r>
              <a:rPr lang="en-US" sz="2800" dirty="0" smtClean="0"/>
              <a:t>Downsizing </a:t>
            </a:r>
            <a:r>
              <a:rPr lang="en-US" sz="2800" dirty="0"/>
              <a:t>happens when employees resign or retire.</a:t>
            </a:r>
          </a:p>
          <a:p>
            <a:r>
              <a:rPr lang="en-US" sz="2800" dirty="0"/>
              <a:t>There </a:t>
            </a:r>
            <a:r>
              <a:rPr lang="en-US" sz="2800" dirty="0" smtClean="0"/>
              <a:t>are many reasons why employee </a:t>
            </a:r>
            <a:r>
              <a:rPr lang="en-US" sz="2800" dirty="0"/>
              <a:t>attrition takes place.</a:t>
            </a:r>
          </a:p>
          <a:p>
            <a:r>
              <a:rPr lang="en-US" sz="2800" dirty="0" smtClean="0"/>
              <a:t>For example:</a:t>
            </a:r>
            <a:endParaRPr lang="en-US" sz="2800" dirty="0"/>
          </a:p>
          <a:p>
            <a:pPr marL="68580" indent="0">
              <a:buNone/>
            </a:pPr>
            <a:r>
              <a:rPr lang="en-US" sz="2600" dirty="0" smtClean="0"/>
              <a:t>      </a:t>
            </a:r>
            <a:r>
              <a:rPr lang="en-US" sz="2600" dirty="0" smtClean="0"/>
              <a:t>-Poor </a:t>
            </a:r>
            <a:r>
              <a:rPr lang="en-US" sz="2600" dirty="0"/>
              <a:t>work environment</a:t>
            </a:r>
          </a:p>
          <a:p>
            <a:pPr marL="68580" indent="0">
              <a:buNone/>
            </a:pPr>
            <a:r>
              <a:rPr lang="en-US" sz="2600" dirty="0"/>
              <a:t>      </a:t>
            </a:r>
            <a:r>
              <a:rPr lang="en-US" sz="2600" dirty="0" smtClean="0"/>
              <a:t>-</a:t>
            </a:r>
            <a:r>
              <a:rPr lang="en-US" sz="2600" dirty="0"/>
              <a:t>Poor work-life </a:t>
            </a:r>
            <a:r>
              <a:rPr lang="en-US" sz="2600" dirty="0" smtClean="0"/>
              <a:t>balance</a:t>
            </a:r>
          </a:p>
          <a:p>
            <a:pPr marL="68580" indent="0">
              <a:buNone/>
            </a:pPr>
            <a:r>
              <a:rPr lang="en-US" sz="2600" dirty="0" smtClean="0"/>
              <a:t>      -Unsatisfactory </a:t>
            </a:r>
            <a:r>
              <a:rPr lang="en-US" sz="2600" dirty="0"/>
              <a:t>pay and/or </a:t>
            </a:r>
            <a:r>
              <a:rPr lang="en-US" sz="2600" dirty="0" smtClean="0"/>
              <a:t>benefits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7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869160"/>
            <a:ext cx="10363200" cy="9144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Analysis Process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consists </a:t>
            </a:r>
            <a:r>
              <a:rPr lang="en-US" dirty="0"/>
              <a:t>of six phases :</a:t>
            </a:r>
            <a:br>
              <a:rPr lang="en-US" dirty="0"/>
            </a:br>
            <a:r>
              <a:rPr lang="en-US" b="1" dirty="0"/>
              <a:t>1. Ask: </a:t>
            </a:r>
            <a:r>
              <a:rPr lang="en-US" dirty="0"/>
              <a:t>effective questions </a:t>
            </a:r>
            <a:r>
              <a:rPr lang="en-US" dirty="0" smtClean="0"/>
              <a:t>to </a:t>
            </a:r>
            <a:r>
              <a:rPr lang="en-US" dirty="0"/>
              <a:t>define the problem.</a:t>
            </a:r>
            <a:br>
              <a:rPr lang="en-US" dirty="0"/>
            </a:br>
            <a:r>
              <a:rPr lang="en-US" b="1" dirty="0"/>
              <a:t>2. Prepare</a:t>
            </a:r>
            <a:r>
              <a:rPr lang="en-US" b="1" dirty="0" smtClean="0"/>
              <a:t>: </a:t>
            </a:r>
            <a:r>
              <a:rPr lang="en-US" dirty="0" smtClean="0"/>
              <a:t>collect </a:t>
            </a:r>
            <a:r>
              <a:rPr lang="en-US" dirty="0"/>
              <a:t>and </a:t>
            </a:r>
            <a:r>
              <a:rPr lang="en-US" dirty="0" smtClean="0"/>
              <a:t>view </a:t>
            </a:r>
            <a:r>
              <a:rPr lang="en-US" dirty="0"/>
              <a:t>the information.</a:t>
            </a:r>
            <a:br>
              <a:rPr lang="en-US" dirty="0"/>
            </a:br>
            <a:r>
              <a:rPr lang="en-US" b="1" dirty="0"/>
              <a:t>3. Process: </a:t>
            </a:r>
            <a:r>
              <a:rPr lang="en-US" dirty="0" smtClean="0"/>
              <a:t>cleaning </a:t>
            </a:r>
            <a:r>
              <a:rPr lang="en-US" dirty="0"/>
              <a:t>and checking the information.</a:t>
            </a:r>
            <a:br>
              <a:rPr lang="en-US" dirty="0"/>
            </a:br>
            <a:r>
              <a:rPr lang="en-US" b="1" dirty="0"/>
              <a:t>4. </a:t>
            </a:r>
            <a:r>
              <a:rPr lang="en-US" b="1" dirty="0" smtClean="0"/>
              <a:t>Analyze: </a:t>
            </a:r>
            <a:r>
              <a:rPr lang="en-US" dirty="0" smtClean="0"/>
              <a:t>to </a:t>
            </a:r>
            <a:r>
              <a:rPr lang="en-US" dirty="0"/>
              <a:t>find patterns, relationships, and trends.</a:t>
            </a:r>
            <a:br>
              <a:rPr lang="en-US" dirty="0"/>
            </a:br>
            <a:r>
              <a:rPr lang="en-US" b="1" dirty="0"/>
              <a:t>5. Share: </a:t>
            </a:r>
            <a:r>
              <a:rPr lang="en-US" dirty="0" smtClean="0"/>
              <a:t>with </a:t>
            </a:r>
            <a:r>
              <a:rPr lang="en-US" dirty="0"/>
              <a:t>audience/stakeholders.</a:t>
            </a:r>
            <a:br>
              <a:rPr lang="en-US" dirty="0"/>
            </a:br>
            <a:r>
              <a:rPr lang="en-US" b="1" dirty="0"/>
              <a:t>6. Act: </a:t>
            </a:r>
            <a:r>
              <a:rPr lang="en-US" dirty="0"/>
              <a:t>on the data and use the analysis results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292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95389"/>
            <a:ext cx="10363200" cy="914400"/>
          </a:xfrm>
        </p:spPr>
        <p:txBody>
          <a:bodyPr/>
          <a:lstStyle/>
          <a:p>
            <a:r>
              <a:rPr lang="en-PH" dirty="0"/>
              <a:t>1. A</a:t>
            </a:r>
            <a:r>
              <a:rPr lang="en-PH" dirty="0" smtClean="0"/>
              <a:t>sk: Business </a:t>
            </a:r>
            <a:r>
              <a:rPr lang="en-PH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10132"/>
            <a:ext cx="9795803" cy="3291862"/>
          </a:xfrm>
        </p:spPr>
        <p:txBody>
          <a:bodyPr/>
          <a:lstStyle/>
          <a:p>
            <a:r>
              <a:rPr lang="en-US" dirty="0"/>
              <a:t>Our goal is to explore and analyze </a:t>
            </a:r>
            <a:r>
              <a:rPr lang="en-US" dirty="0" smtClean="0"/>
              <a:t>the data </a:t>
            </a:r>
            <a:r>
              <a:rPr lang="en-US" dirty="0"/>
              <a:t>to understand how these factors </a:t>
            </a:r>
            <a:r>
              <a:rPr lang="en-US" dirty="0" smtClean="0"/>
              <a:t>related </a:t>
            </a:r>
            <a:r>
              <a:rPr lang="en-US" dirty="0"/>
              <a:t>to </a:t>
            </a:r>
            <a:r>
              <a:rPr lang="en-US" dirty="0" smtClean="0"/>
              <a:t>employee attrition, </a:t>
            </a:r>
            <a:r>
              <a:rPr lang="en-US" dirty="0"/>
              <a:t>in order to prevent valuable employees from leaving.</a:t>
            </a:r>
          </a:p>
        </p:txBody>
      </p:sp>
    </p:spTree>
    <p:extLst>
      <p:ext uri="{BB962C8B-B14F-4D97-AF65-F5344CB8AC3E}">
        <p14:creationId xmlns:p14="http://schemas.microsoft.com/office/powerpoint/2010/main" val="25329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34579"/>
            <a:ext cx="10363200" cy="9144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P</a:t>
            </a:r>
            <a:r>
              <a:rPr lang="en-US" dirty="0" smtClean="0"/>
              <a:t>repare: Exploring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44817"/>
            <a:ext cx="10363200" cy="4572000"/>
          </a:xfrm>
        </p:spPr>
        <p:txBody>
          <a:bodyPr/>
          <a:lstStyle/>
          <a:p>
            <a:r>
              <a:rPr lang="en-PH" dirty="0"/>
              <a:t>Demographic </a:t>
            </a:r>
            <a:r>
              <a:rPr lang="en-PH" dirty="0" smtClean="0"/>
              <a:t>Factors:</a:t>
            </a:r>
            <a:endParaRPr lang="en-PH" dirty="0"/>
          </a:p>
          <a:p>
            <a:pPr marL="68580" indent="0">
              <a:buNone/>
            </a:pPr>
            <a:r>
              <a:rPr lang="en-US" dirty="0" smtClean="0"/>
              <a:t>      Age</a:t>
            </a:r>
            <a:r>
              <a:rPr lang="en-US" dirty="0"/>
              <a:t>, Education, Gender, Marital </a:t>
            </a:r>
            <a:r>
              <a:rPr lang="en-US" dirty="0" smtClean="0"/>
              <a:t>Status…</a:t>
            </a:r>
            <a:endParaRPr lang="en-US" dirty="0"/>
          </a:p>
          <a:p>
            <a:r>
              <a:rPr lang="en-PH" dirty="0"/>
              <a:t>Work-related </a:t>
            </a:r>
            <a:r>
              <a:rPr lang="en-PH" dirty="0" smtClean="0"/>
              <a:t>Factors:</a:t>
            </a:r>
            <a:endParaRPr lang="en-PH" dirty="0"/>
          </a:p>
          <a:p>
            <a:pPr marL="68580" indent="0">
              <a:buNone/>
            </a:pPr>
            <a:r>
              <a:rPr lang="en-US" dirty="0" smtClean="0"/>
              <a:t>      Business </a:t>
            </a:r>
            <a:r>
              <a:rPr lang="en-US" dirty="0"/>
              <a:t>Travel, Department, Monthly </a:t>
            </a:r>
            <a:r>
              <a:rPr lang="en-US" dirty="0" smtClean="0"/>
              <a:t>Income…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363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63" y="1117355"/>
            <a:ext cx="10363200" cy="914400"/>
          </a:xfrm>
        </p:spPr>
        <p:txBody>
          <a:bodyPr/>
          <a:lstStyle/>
          <a:p>
            <a:r>
              <a:rPr lang="en-PH" dirty="0" smtClean="0"/>
              <a:t>3. Process: </a:t>
            </a:r>
            <a:r>
              <a:rPr lang="en-PH" dirty="0"/>
              <a:t>Cleaning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263" y="2136256"/>
            <a:ext cx="10363200" cy="4572000"/>
          </a:xfrm>
        </p:spPr>
        <p:txBody>
          <a:bodyPr/>
          <a:lstStyle/>
          <a:p>
            <a:r>
              <a:rPr lang="en-US" dirty="0" smtClean="0"/>
              <a:t>Removed unnecessary columns:</a:t>
            </a:r>
          </a:p>
          <a:p>
            <a:pPr marL="68580" indent="0">
              <a:buNone/>
            </a:pPr>
            <a:r>
              <a:rPr lang="en-US" dirty="0" smtClean="0"/>
              <a:t>       </a:t>
            </a:r>
            <a:r>
              <a:rPr lang="en-US" sz="2400" dirty="0" smtClean="0"/>
              <a:t>Employee Count, Over </a:t>
            </a:r>
            <a:r>
              <a:rPr lang="en-US" sz="2400" dirty="0"/>
              <a:t>18, </a:t>
            </a:r>
            <a:r>
              <a:rPr lang="en-US" sz="2400" dirty="0" smtClean="0"/>
              <a:t>Standard Hours.</a:t>
            </a:r>
            <a:endParaRPr lang="en-US" dirty="0"/>
          </a:p>
          <a:p>
            <a:r>
              <a:rPr lang="en-US" dirty="0" smtClean="0"/>
              <a:t>Changed the wrong data type.</a:t>
            </a:r>
          </a:p>
          <a:p>
            <a:r>
              <a:rPr lang="en-US" dirty="0" smtClean="0"/>
              <a:t>Divided tables </a:t>
            </a:r>
            <a:r>
              <a:rPr lang="en-US" dirty="0" smtClean="0"/>
              <a:t>to </a:t>
            </a:r>
            <a:r>
              <a:rPr lang="en-US" dirty="0" smtClean="0"/>
              <a:t>created a “Star Schema”.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389" y="1165207"/>
            <a:ext cx="10363200" cy="914400"/>
          </a:xfrm>
        </p:spPr>
        <p:txBody>
          <a:bodyPr/>
          <a:lstStyle/>
          <a:p>
            <a:r>
              <a:rPr lang="en-US" dirty="0" smtClean="0"/>
              <a:t>4. Analyze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389" y="2079607"/>
            <a:ext cx="103632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Found that :</a:t>
            </a:r>
          </a:p>
          <a:p>
            <a:r>
              <a:rPr lang="en-US" dirty="0" smtClean="0"/>
              <a:t>Employees are: 1470</a:t>
            </a:r>
          </a:p>
          <a:p>
            <a:r>
              <a:rPr lang="en-US" dirty="0" smtClean="0"/>
              <a:t>Attrition employees are : 273</a:t>
            </a:r>
          </a:p>
          <a:p>
            <a:r>
              <a:rPr lang="en-US" dirty="0" smtClean="0"/>
              <a:t>Attrition Rate is : 16%</a:t>
            </a:r>
          </a:p>
        </p:txBody>
      </p:sp>
    </p:spTree>
    <p:extLst>
      <p:ext uri="{BB962C8B-B14F-4D97-AF65-F5344CB8AC3E}">
        <p14:creationId xmlns:p14="http://schemas.microsoft.com/office/powerpoint/2010/main" val="1027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550</TotalTime>
  <Words>695</Words>
  <Application>Microsoft Office PowerPoint</Application>
  <PresentationFormat>Widescreen</PresentationFormat>
  <Paragraphs>97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Wingdings</vt:lpstr>
      <vt:lpstr>Wingdings 2</vt:lpstr>
      <vt:lpstr>Wingdings 3</vt:lpstr>
      <vt:lpstr>Nightfall design template</vt:lpstr>
      <vt:lpstr>HR Employees Attrition</vt:lpstr>
      <vt:lpstr>Content:</vt:lpstr>
      <vt:lpstr>Overview </vt:lpstr>
      <vt:lpstr>Attrition meaning  </vt:lpstr>
      <vt:lpstr>Data Analysis Process</vt:lpstr>
      <vt:lpstr>1. Ask: Business Objective</vt:lpstr>
      <vt:lpstr>2. Prepare: Exploring The Dataset</vt:lpstr>
      <vt:lpstr>3. Process: Cleaning The Data</vt:lpstr>
      <vt:lpstr>4. Analyze :</vt:lpstr>
      <vt:lpstr>Analyze …</vt:lpstr>
      <vt:lpstr>PowerPoint Presentation</vt:lpstr>
      <vt:lpstr>Analyze …</vt:lpstr>
      <vt:lpstr>Analyze …</vt:lpstr>
      <vt:lpstr>Analyze …</vt:lpstr>
      <vt:lpstr>Attrition Analysis</vt:lpstr>
      <vt:lpstr>Attrition Analysis…</vt:lpstr>
      <vt:lpstr>Attrition Analysis…</vt:lpstr>
      <vt:lpstr>Attrition Analysis…</vt:lpstr>
      <vt:lpstr>Attrition Analysis…</vt:lpstr>
      <vt:lpstr>Outliers</vt:lpstr>
      <vt:lpstr>Outliers…</vt:lpstr>
      <vt:lpstr>Recommendations </vt:lpstr>
      <vt:lpstr>Recommendations…</vt:lpstr>
      <vt:lpstr>Recommendations…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Employees Attrition</dc:title>
  <dc:creator>ADMIN</dc:creator>
  <cp:lastModifiedBy>ADMIN</cp:lastModifiedBy>
  <cp:revision>49</cp:revision>
  <dcterms:created xsi:type="dcterms:W3CDTF">2022-09-24T18:05:39Z</dcterms:created>
  <dcterms:modified xsi:type="dcterms:W3CDTF">2022-09-29T06:03:24Z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