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3" r:id="rId2"/>
    <p:sldId id="285" r:id="rId3"/>
    <p:sldId id="286" r:id="rId4"/>
    <p:sldId id="260" r:id="rId5"/>
    <p:sldId id="291" r:id="rId6"/>
    <p:sldId id="292" r:id="rId7"/>
    <p:sldId id="293" r:id="rId8"/>
    <p:sldId id="294" r:id="rId9"/>
    <p:sldId id="295" r:id="rId10"/>
    <p:sldId id="296" r:id="rId11"/>
    <p:sldId id="305" r:id="rId12"/>
    <p:sldId id="304" r:id="rId13"/>
    <p:sldId id="307" r:id="rId14"/>
    <p:sldId id="30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16" d="100"/>
          <a:sy n="116" d="100"/>
        </p:scale>
        <p:origin x="-128" y="-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AA8D-35CB-424F-B1D1-70BA14843A7F}" type="datetimeFigureOut">
              <a:rPr lang="en-US" smtClean="0"/>
              <a:t>17-05-29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29279-3979-AE44-A7B5-352592FD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39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035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035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035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035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F4DC47-61F0-0E4A-AFD7-578851C99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5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B58D13-320A-B046-A516-C4170F2DADB5}" type="slidenum">
              <a:rPr lang="en-US"/>
              <a:pPr/>
              <a:t>4</a:t>
            </a:fld>
            <a:endParaRPr lang="en-US"/>
          </a:p>
        </p:txBody>
      </p:sp>
      <p:sp>
        <p:nvSpPr>
          <p:cNvPr id="104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33C5728-672F-7047-A224-752C8B25746F}" type="datetime1">
              <a:rPr lang="en-CA" smtClean="0"/>
              <a:t>17-05-29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80D9AF-107F-FB42-956B-CB0A8BDE13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20B341-C45D-E942-B7AE-5938ABC199F1}" type="datetime1">
              <a:rPr lang="en-CA" smtClean="0"/>
              <a:t>17-05-29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99189A-E7C8-AD4F-AE8D-680AC3A520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3FAE5D-9DBE-5C47-A519-B687A05237EA}" type="datetime1">
              <a:rPr lang="en-CA" smtClean="0"/>
              <a:t>17-05-29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8F476B0-0C07-E341-997E-51241DFF0C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2D57635-B6E1-E445-A9ED-856D0A3A205A}" type="datetime1">
              <a:rPr lang="en-CA" smtClean="0"/>
              <a:t>17-05-29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A508D8-6740-FE46-95CC-F1012A7A27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D054386-23DE-F343-8671-294F00B9E172}" type="datetime1">
              <a:rPr lang="en-CA" smtClean="0"/>
              <a:t>17-05-29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3A9869-9574-FD48-9AA7-D52438435C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1C85651-6F7A-214D-AFCB-1737430624C4}" type="datetime1">
              <a:rPr lang="en-CA" smtClean="0"/>
              <a:t>17-05-29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85F321-35F6-1540-8195-B54ED80349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B810EE1-C814-804A-86C6-2E3FFA79B09A}" type="datetime1">
              <a:rPr lang="en-CA" smtClean="0"/>
              <a:t>17-05-29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2DB1681-E884-CF41-AD83-5A837FB7B2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73C42ED-E168-184A-9FBA-E4CC9ECDF6AF}" type="datetime1">
              <a:rPr lang="en-CA" smtClean="0"/>
              <a:t>17-05-29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156C34B-FA17-A04E-B62C-CDBE808FCF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D4818A6-32A7-5F49-8533-FA6158D0E9A0}" type="datetime1">
              <a:rPr lang="en-CA" smtClean="0"/>
              <a:t>17-05-29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5AD61A-A22C-244B-8CA8-8A2A302602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61ECEF-8DE8-7F4F-A392-1133A0FB31FB}" type="datetime1">
              <a:rPr lang="en-CA" smtClean="0"/>
              <a:t>17-05-29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FF11E3D-91B5-C44D-A05B-5FBF6FEF98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E432F6E-385F-C84A-A6D8-24557CF262FC}" type="datetime1">
              <a:rPr lang="en-CA" smtClean="0"/>
              <a:t>17-05-29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5CBA9CA-3872-1E4A-A231-86140AD0A2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B37CB990-3D08-CA47-9376-D92211F603DA}" type="datetime1">
              <a:rPr lang="en-CA" smtClean="0"/>
              <a:t>17-05-29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D4BDF376-3AC3-0B4B-A1B7-8EA60718E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Stack and Heap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</a:t>
            </a:r>
            <a:r>
              <a:rPr lang="en-US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127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: Anoop Sarkar</a:t>
            </a:r>
          </a:p>
          <a:p>
            <a:pPr lvl="0">
              <a:spcBef>
                <a:spcPts val="640"/>
              </a:spcBef>
              <a:buClr>
                <a:srgbClr val="888888"/>
              </a:buClr>
              <a:buSzPct val="25000"/>
            </a:pPr>
            <a:r>
              <a:rPr lang="en-US" sz="2400" dirty="0" err="1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www.cs.sfu.ca</a:t>
            </a: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CourseCentral</a:t>
            </a: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/127/</a:t>
            </a:r>
            <a:r>
              <a:rPr lang="en-US" sz="24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</a:t>
            </a:r>
            <a:endParaRPr lang="en-US" sz="24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D9AF-107F-FB42-956B-CB0A8BDE13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6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8414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165003" y="47488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384203" y="47488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Q(2,1)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527203" y="47488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Q(3,3)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193703" y="3453408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634903" y="4291608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30"/>
          <p:cNvCxnSpPr>
            <a:cxnSpLocks noChangeShapeType="1"/>
            <a:stCxn id="14" idx="2"/>
            <a:endCxn id="16" idx="0"/>
          </p:cNvCxnSpPr>
          <p:nvPr/>
        </p:nvCxnSpPr>
        <p:spPr bwMode="auto">
          <a:xfrm flipH="1">
            <a:off x="4879503" y="4291608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31"/>
          <p:cNvCxnSpPr>
            <a:cxnSpLocks noChangeShapeType="1"/>
            <a:stCxn id="14" idx="2"/>
            <a:endCxn id="17" idx="0"/>
          </p:cNvCxnSpPr>
          <p:nvPr/>
        </p:nvCxnSpPr>
        <p:spPr bwMode="auto">
          <a:xfrm>
            <a:off x="5336703" y="4291608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Q(2,3)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895355" y="3140968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Q(3,3)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876256" y="361644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0" y="1484784"/>
            <a:ext cx="40025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850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4" grpId="0"/>
      <p:bldP spid="51" grpId="0"/>
      <p:bldP spid="33" grpId="0"/>
      <p:bldP spid="3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21328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455876" y="3975447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stack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27809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627784" y="465313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779912" y="4437112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282331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Static Data</a:t>
            </a:r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627784" y="335699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801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Heap 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Any value that outlives the procedure that creates it cannot be kept </a:t>
            </a:r>
            <a:r>
              <a:rPr lang="en-CA" dirty="0" smtClean="0"/>
              <a:t>on the stack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err="1" smtClean="0">
                <a:solidFill>
                  <a:schemeClr val="accent2"/>
                </a:solidFill>
              </a:rPr>
              <a:t>int</a:t>
            </a:r>
            <a:r>
              <a:rPr lang="en-CA" dirty="0" smtClean="0">
                <a:solidFill>
                  <a:schemeClr val="accent2"/>
                </a:solidFill>
              </a:rPr>
              <a:t>* foo() </a:t>
            </a:r>
            <a:r>
              <a:rPr lang="en-CA" dirty="0" smtClean="0">
                <a:solidFill>
                  <a:schemeClr val="accent2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accent2"/>
                </a:solidFill>
              </a:rPr>
              <a:t> </a:t>
            </a:r>
            <a:r>
              <a:rPr lang="en-CA" dirty="0" smtClean="0">
                <a:solidFill>
                  <a:schemeClr val="accent2"/>
                </a:solidFill>
              </a:rPr>
              <a:t>    </a:t>
            </a:r>
            <a:r>
              <a:rPr lang="en-CA" dirty="0" smtClean="0">
                <a:solidFill>
                  <a:schemeClr val="accent2"/>
                </a:solidFill>
              </a:rPr>
              <a:t>return (</a:t>
            </a:r>
            <a:r>
              <a:rPr lang="en-CA" dirty="0" err="1" smtClean="0">
                <a:solidFill>
                  <a:schemeClr val="accent2"/>
                </a:solidFill>
              </a:rPr>
              <a:t>int</a:t>
            </a:r>
            <a:r>
              <a:rPr lang="en-CA" dirty="0" smtClean="0">
                <a:solidFill>
                  <a:schemeClr val="accent2"/>
                </a:solidFill>
              </a:rPr>
              <a:t>*)</a:t>
            </a:r>
            <a:r>
              <a:rPr lang="en-CA" dirty="0" err="1" smtClean="0">
                <a:solidFill>
                  <a:schemeClr val="accent2"/>
                </a:solidFill>
              </a:rPr>
              <a:t>malloc</a:t>
            </a:r>
            <a:r>
              <a:rPr lang="en-CA" dirty="0" smtClean="0">
                <a:solidFill>
                  <a:schemeClr val="accent2"/>
                </a:solidFill>
              </a:rPr>
              <a:t>(10*</a:t>
            </a:r>
            <a:r>
              <a:rPr lang="en-CA" dirty="0" err="1" smtClean="0">
                <a:solidFill>
                  <a:schemeClr val="accent2"/>
                </a:solidFill>
              </a:rPr>
              <a:t>sizeof</a:t>
            </a:r>
            <a:r>
              <a:rPr lang="en-CA" dirty="0" smtClean="0">
                <a:solidFill>
                  <a:schemeClr val="accent2"/>
                </a:solidFill>
              </a:rPr>
              <a:t>(</a:t>
            </a:r>
            <a:r>
              <a:rPr lang="en-CA" dirty="0" err="1" smtClean="0">
                <a:solidFill>
                  <a:schemeClr val="accent2"/>
                </a:solidFill>
              </a:rPr>
              <a:t>int</a:t>
            </a:r>
            <a:r>
              <a:rPr lang="en-CA" dirty="0" smtClean="0">
                <a:solidFill>
                  <a:schemeClr val="accent2"/>
                </a:solidFill>
              </a:rPr>
              <a:t>));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}</a:t>
            </a:r>
            <a:endParaRPr lang="en-CA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CA" dirty="0" smtClean="0">
                <a:solidFill>
                  <a:srgbClr val="FF6600"/>
                </a:solidFill>
              </a:rPr>
              <a:t>The </a:t>
            </a:r>
            <a:r>
              <a:rPr lang="en-CA" dirty="0" smtClean="0">
                <a:solidFill>
                  <a:srgbClr val="FF6600"/>
                </a:solidFill>
              </a:rPr>
              <a:t>pointer returned from foo() survives </a:t>
            </a:r>
            <a:r>
              <a:rPr lang="en-CA" dirty="0" smtClean="0">
                <a:solidFill>
                  <a:srgbClr val="FF6600"/>
                </a:solidFill>
              </a:rPr>
              <a:t>de-allocation of </a:t>
            </a:r>
            <a:r>
              <a:rPr lang="en-CA" dirty="0" smtClean="0">
                <a:solidFill>
                  <a:srgbClr val="FF6600"/>
                </a:solidFill>
              </a:rPr>
              <a:t>foo on the stack.</a:t>
            </a:r>
            <a:endParaRPr lang="en-CA" dirty="0">
              <a:solidFill>
                <a:srgbClr val="FF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8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Heap and Stack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Both the heap and stack grow</a:t>
            </a:r>
          </a:p>
          <a:p>
            <a:r>
              <a:rPr lang="en-CA" dirty="0" smtClean="0"/>
              <a:t>Must take care that they do not grow into each other</a:t>
            </a:r>
          </a:p>
          <a:p>
            <a:r>
              <a:rPr lang="en-CA" dirty="0" smtClean="0"/>
              <a:t>Solution: start heap and stack at opposite ends of memory and let them grow towards each other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21328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455876" y="3717032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</a:t>
            </a:r>
            <a:r>
              <a:rPr lang="en-CA" dirty="0" smtClean="0"/>
              <a:t>tack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27809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627784" y="439472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779912" y="4178697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282331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Static Data</a:t>
            </a:r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627784" y="335699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627784" y="55172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491880" y="5631631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Heap</a:t>
            </a:r>
            <a:endParaRPr lang="en-CA" dirty="0"/>
          </a:p>
        </p:txBody>
      </p:sp>
      <p:sp>
        <p:nvSpPr>
          <p:cNvPr id="18" name="Down Arrow 17"/>
          <p:cNvSpPr/>
          <p:nvPr/>
        </p:nvSpPr>
        <p:spPr bwMode="auto">
          <a:xfrm rot="10800000">
            <a:off x="3779912" y="5157191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512" y="4149080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20" name="Right Arrow 19"/>
          <p:cNvSpPr/>
          <p:nvPr/>
        </p:nvSpPr>
        <p:spPr bwMode="auto">
          <a:xfrm>
            <a:off x="2195736" y="4316212"/>
            <a:ext cx="360040" cy="16979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7000" y="4941168"/>
            <a:ext cx="1540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Heap allocation pointer</a:t>
            </a:r>
            <a:endParaRPr lang="en-CA" b="1" dirty="0"/>
          </a:p>
        </p:txBody>
      </p:sp>
      <p:sp>
        <p:nvSpPr>
          <p:cNvPr id="22" name="Right Arrow 21"/>
          <p:cNvSpPr/>
          <p:nvPr/>
        </p:nvSpPr>
        <p:spPr bwMode="auto">
          <a:xfrm>
            <a:off x="2167160" y="5395859"/>
            <a:ext cx="360040" cy="16979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8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7" grpId="0"/>
      <p:bldP spid="18" grpId="0" animBg="1"/>
      <p:bldP spid="19" grpId="0"/>
      <p:bldP spid="20" grpId="0" animBg="1"/>
      <p:bldP spid="21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Running your executable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Execution of the </a:t>
            </a:r>
            <a:r>
              <a:rPr lang="en-CA" dirty="0" smtClean="0"/>
              <a:t>binary executable is under </a:t>
            </a:r>
            <a:r>
              <a:rPr lang="en-CA" dirty="0" smtClean="0"/>
              <a:t>the control of the operating system</a:t>
            </a:r>
          </a:p>
          <a:p>
            <a:r>
              <a:rPr lang="en-CA" dirty="0" smtClean="0"/>
              <a:t>When program is invoked:</a:t>
            </a:r>
          </a:p>
          <a:p>
            <a:pPr lvl="1"/>
            <a:r>
              <a:rPr lang="en-CA" dirty="0" smtClean="0"/>
              <a:t>The OS allocates space for the program</a:t>
            </a:r>
          </a:p>
          <a:p>
            <a:pPr lvl="1"/>
            <a:r>
              <a:rPr lang="en-CA" dirty="0" smtClean="0"/>
              <a:t>The code is loaded into part of the memory</a:t>
            </a:r>
          </a:p>
          <a:p>
            <a:pPr lvl="1"/>
            <a:r>
              <a:rPr lang="en-CA" dirty="0" smtClean="0"/>
              <a:t>The OS jumps to the entry point (i.e., main)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1200"/>
            <a:ext cx="3888432" cy="4114800"/>
          </a:xfrm>
        </p:spPr>
        <p:txBody>
          <a:bodyPr/>
          <a:lstStyle/>
          <a:p>
            <a:r>
              <a:rPr lang="en-CA" dirty="0" smtClean="0"/>
              <a:t>Compiler is responsible for:</a:t>
            </a:r>
          </a:p>
          <a:p>
            <a:pPr lvl="1"/>
            <a:r>
              <a:rPr lang="en-CA" dirty="0" smtClean="0"/>
              <a:t>Generating code</a:t>
            </a:r>
          </a:p>
          <a:p>
            <a:pPr lvl="1"/>
            <a:r>
              <a:rPr lang="en-CA" dirty="0" smtClean="0"/>
              <a:t>Orchestrating use of the data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355976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272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948264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6948264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355976" y="30689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148064" y="227687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24" y="440749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Data space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764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D427-BA07-1143-8201-D96998E67B6C}" type="slidenum">
              <a:rPr lang="en-US"/>
              <a:pPr/>
              <a:t>4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Activation Tree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209800" y="2057400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057400" y="29718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Q(1,9)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33400" y="38100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P(1,9)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1676400" y="38100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5715000" y="38100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Q(5,9)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6002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457200" y="46482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4495800" y="46482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P(5,9)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28194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Q(2,3)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1143000" y="55626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2362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Q(2,1)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3505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Q(3,3)</a:t>
            </a:r>
          </a:p>
        </p:txBody>
      </p:sp>
      <p:cxnSp>
        <p:nvCxnSpPr>
          <p:cNvPr id="76817" name="AutoShape 17"/>
          <p:cNvCxnSpPr>
            <a:cxnSpLocks noChangeShapeType="1"/>
            <a:stCxn id="76803" idx="2"/>
            <a:endCxn id="76805" idx="0"/>
          </p:cNvCxnSpPr>
          <p:nvPr/>
        </p:nvCxnSpPr>
        <p:spPr bwMode="auto">
          <a:xfrm flipH="1">
            <a:off x="2552700" y="2514600"/>
            <a:ext cx="381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18" name="AutoShape 18"/>
          <p:cNvCxnSpPr>
            <a:cxnSpLocks noChangeShapeType="1"/>
            <a:stCxn id="76805" idx="2"/>
            <a:endCxn id="76806" idx="0"/>
          </p:cNvCxnSpPr>
          <p:nvPr/>
        </p:nvCxnSpPr>
        <p:spPr bwMode="auto">
          <a:xfrm flipH="1">
            <a:off x="1003300" y="3429000"/>
            <a:ext cx="1549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19" name="AutoShape 19"/>
          <p:cNvCxnSpPr>
            <a:cxnSpLocks noChangeShapeType="1"/>
            <a:stCxn id="76805" idx="2"/>
            <a:endCxn id="76807" idx="0"/>
          </p:cNvCxnSpPr>
          <p:nvPr/>
        </p:nvCxnSpPr>
        <p:spPr bwMode="auto">
          <a:xfrm flipH="1">
            <a:off x="2171700" y="34290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0" name="AutoShape 20"/>
          <p:cNvCxnSpPr>
            <a:cxnSpLocks noChangeShapeType="1"/>
            <a:stCxn id="76805" idx="2"/>
            <a:endCxn id="76808" idx="0"/>
          </p:cNvCxnSpPr>
          <p:nvPr/>
        </p:nvCxnSpPr>
        <p:spPr bwMode="auto">
          <a:xfrm>
            <a:off x="2552700" y="3429000"/>
            <a:ext cx="3657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55626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Q(5,5)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67056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Q(7,9)</a:t>
            </a: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5486400" y="55626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P(7,9)</a:t>
            </a: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6553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Q(7,7)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7696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Q(9,9)</a:t>
            </a:r>
          </a:p>
        </p:txBody>
      </p:sp>
      <p:cxnSp>
        <p:nvCxnSpPr>
          <p:cNvPr id="76826" name="AutoShape 26"/>
          <p:cNvCxnSpPr>
            <a:cxnSpLocks noChangeShapeType="1"/>
            <a:stCxn id="76807" idx="2"/>
            <a:endCxn id="76810" idx="0"/>
          </p:cNvCxnSpPr>
          <p:nvPr/>
        </p:nvCxnSpPr>
        <p:spPr bwMode="auto">
          <a:xfrm flipH="1">
            <a:off x="927100" y="4267200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7" name="AutoShape 27"/>
          <p:cNvCxnSpPr>
            <a:cxnSpLocks noChangeShapeType="1"/>
            <a:stCxn id="76807" idx="2"/>
            <a:endCxn id="76809" idx="0"/>
          </p:cNvCxnSpPr>
          <p:nvPr/>
        </p:nvCxnSpPr>
        <p:spPr bwMode="auto">
          <a:xfrm flipH="1">
            <a:off x="2095500" y="4267200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8" name="AutoShape 28"/>
          <p:cNvCxnSpPr>
            <a:cxnSpLocks noChangeShapeType="1"/>
            <a:stCxn id="76807" idx="2"/>
            <a:endCxn id="76812" idx="0"/>
          </p:cNvCxnSpPr>
          <p:nvPr/>
        </p:nvCxnSpPr>
        <p:spPr bwMode="auto">
          <a:xfrm>
            <a:off x="2171700" y="4267200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9" name="AutoShape 29"/>
          <p:cNvCxnSpPr>
            <a:cxnSpLocks noChangeShapeType="1"/>
            <a:stCxn id="76812" idx="2"/>
            <a:endCxn id="76813" idx="0"/>
          </p:cNvCxnSpPr>
          <p:nvPr/>
        </p:nvCxnSpPr>
        <p:spPr bwMode="auto">
          <a:xfrm flipH="1">
            <a:off x="1612900" y="5105400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0" name="AutoShape 30"/>
          <p:cNvCxnSpPr>
            <a:cxnSpLocks noChangeShapeType="1"/>
            <a:stCxn id="76812" idx="2"/>
            <a:endCxn id="76814" idx="0"/>
          </p:cNvCxnSpPr>
          <p:nvPr/>
        </p:nvCxnSpPr>
        <p:spPr bwMode="auto">
          <a:xfrm flipH="1">
            <a:off x="2857500" y="5105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1" name="AutoShape 31"/>
          <p:cNvCxnSpPr>
            <a:cxnSpLocks noChangeShapeType="1"/>
            <a:stCxn id="76812" idx="2"/>
            <a:endCxn id="76815" idx="0"/>
          </p:cNvCxnSpPr>
          <p:nvPr/>
        </p:nvCxnSpPr>
        <p:spPr bwMode="auto">
          <a:xfrm>
            <a:off x="3314700" y="51054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2" name="AutoShape 32"/>
          <p:cNvCxnSpPr>
            <a:cxnSpLocks noChangeShapeType="1"/>
            <a:stCxn id="76808" idx="2"/>
            <a:endCxn id="76811" idx="0"/>
          </p:cNvCxnSpPr>
          <p:nvPr/>
        </p:nvCxnSpPr>
        <p:spPr bwMode="auto">
          <a:xfrm flipH="1">
            <a:off x="4965700" y="4267200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3" name="AutoShape 33"/>
          <p:cNvCxnSpPr>
            <a:cxnSpLocks noChangeShapeType="1"/>
            <a:stCxn id="76808" idx="2"/>
            <a:endCxn id="76821" idx="0"/>
          </p:cNvCxnSpPr>
          <p:nvPr/>
        </p:nvCxnSpPr>
        <p:spPr bwMode="auto">
          <a:xfrm flipH="1">
            <a:off x="6057900" y="4267200"/>
            <a:ext cx="152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4" name="AutoShape 34"/>
          <p:cNvCxnSpPr>
            <a:cxnSpLocks noChangeShapeType="1"/>
            <a:stCxn id="76808" idx="2"/>
            <a:endCxn id="76822" idx="0"/>
          </p:cNvCxnSpPr>
          <p:nvPr/>
        </p:nvCxnSpPr>
        <p:spPr bwMode="auto">
          <a:xfrm>
            <a:off x="6210300" y="4267200"/>
            <a:ext cx="990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5" name="AutoShape 35"/>
          <p:cNvCxnSpPr>
            <a:cxnSpLocks noChangeShapeType="1"/>
            <a:stCxn id="76822" idx="2"/>
            <a:endCxn id="76823" idx="0"/>
          </p:cNvCxnSpPr>
          <p:nvPr/>
        </p:nvCxnSpPr>
        <p:spPr bwMode="auto">
          <a:xfrm flipH="1">
            <a:off x="5956300" y="5105400"/>
            <a:ext cx="1244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6" name="AutoShape 36"/>
          <p:cNvCxnSpPr>
            <a:cxnSpLocks noChangeShapeType="1"/>
            <a:stCxn id="76822" idx="2"/>
            <a:endCxn id="76824" idx="0"/>
          </p:cNvCxnSpPr>
          <p:nvPr/>
        </p:nvCxnSpPr>
        <p:spPr bwMode="auto">
          <a:xfrm flipH="1">
            <a:off x="7048500" y="51054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7" name="AutoShape 37"/>
          <p:cNvCxnSpPr>
            <a:cxnSpLocks noChangeShapeType="1"/>
            <a:stCxn id="76822" idx="2"/>
            <a:endCxn id="76825" idx="0"/>
          </p:cNvCxnSpPr>
          <p:nvPr/>
        </p:nvCxnSpPr>
        <p:spPr bwMode="auto">
          <a:xfrm>
            <a:off x="7200900" y="51054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4427984" y="1556792"/>
            <a:ext cx="43924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05" grpId="0"/>
      <p:bldP spid="76806" grpId="0"/>
      <p:bldP spid="76807" grpId="0"/>
      <p:bldP spid="76808" grpId="0"/>
      <p:bldP spid="76809" grpId="0"/>
      <p:bldP spid="76810" grpId="0"/>
      <p:bldP spid="76811" grpId="0"/>
      <p:bldP spid="76812" grpId="0"/>
      <p:bldP spid="76813" grpId="0"/>
      <p:bldP spid="76814" grpId="0"/>
      <p:bldP spid="76815" grpId="0"/>
      <p:bldP spid="76821" grpId="0"/>
      <p:bldP spid="76822" grpId="0"/>
      <p:bldP spid="76823" grpId="0"/>
      <p:bldP spid="76824" grpId="0"/>
      <p:bldP spid="76825" grpId="0"/>
      <p:bldP spid="7683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Activation Tree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kern="0" dirty="0" smtClean="0"/>
              <a:t>The activation tree depends on run-time behavior</a:t>
            </a:r>
          </a:p>
          <a:p>
            <a:pPr eaLnBrk="1" hangingPunct="1"/>
            <a:r>
              <a:rPr lang="en-US" kern="0" dirty="0" smtClean="0"/>
              <a:t>The activation tree may be different for every program input</a:t>
            </a:r>
          </a:p>
          <a:p>
            <a:pPr eaLnBrk="1" hangingPunct="1"/>
            <a:r>
              <a:rPr lang="en-US" kern="0" dirty="0" smtClean="0"/>
              <a:t>Since activations are properly nested, a stack can track  currently active procedures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3088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3653" y="1484784"/>
            <a:ext cx="407454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46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(1,3</a:t>
            </a:r>
            <a:r>
              <a:rPr lang="en-US" dirty="0"/>
              <a:t>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39" grpId="0" autoUpdateAnimBg="0"/>
      <p:bldP spid="44" grpId="0"/>
      <p:bldP spid="49" grpId="0"/>
      <p:bldP spid="51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0" y="1484784"/>
            <a:ext cx="40025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Q(1,0)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8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8414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165003" y="47488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193703" y="3453408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634903" y="4291608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Q(2,3)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895355" y="3140968"/>
            <a:ext cx="946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(2,3)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876256" y="361644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0" y="1484784"/>
            <a:ext cx="40025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428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1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8414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165003" y="47488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384203" y="47488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Q(2,1)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193703" y="3453408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634903" y="4291608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30"/>
          <p:cNvCxnSpPr>
            <a:cxnSpLocks noChangeShapeType="1"/>
            <a:stCxn id="14" idx="2"/>
            <a:endCxn id="16" idx="0"/>
          </p:cNvCxnSpPr>
          <p:nvPr/>
        </p:nvCxnSpPr>
        <p:spPr bwMode="auto">
          <a:xfrm flipH="1">
            <a:off x="4879503" y="4291608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Q(2,3)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895355" y="3140968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Q(2,1)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876256" y="361644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0" y="1484784"/>
            <a:ext cx="40025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05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5654</TotalTime>
  <Words>874</Words>
  <Application>Microsoft Macintosh PowerPoint</Application>
  <PresentationFormat>On-screen Show (4:3)</PresentationFormat>
  <Paragraphs>175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Blank Presentation</vt:lpstr>
      <vt:lpstr>Call Stack and Heap</vt:lpstr>
      <vt:lpstr>Running your executable</vt:lpstr>
      <vt:lpstr>Memory</vt:lpstr>
      <vt:lpstr>Activation Tree</vt:lpstr>
      <vt:lpstr>Activation Tree</vt:lpstr>
      <vt:lpstr>Stack of Active Procedures</vt:lpstr>
      <vt:lpstr>Stack of Active Procedures</vt:lpstr>
      <vt:lpstr>Stack of Active Procedures</vt:lpstr>
      <vt:lpstr>Stack of Active Procedures</vt:lpstr>
      <vt:lpstr>Stack of Active Procedures</vt:lpstr>
      <vt:lpstr>Memory Organization</vt:lpstr>
      <vt:lpstr>Heap Allocation</vt:lpstr>
      <vt:lpstr>Heap and Stack Management</vt:lpstr>
      <vt:lpstr>Memory Organization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614</cp:revision>
  <cp:lastPrinted>2004-03-22T06:10:22Z</cp:lastPrinted>
  <dcterms:created xsi:type="dcterms:W3CDTF">2011-11-08T23:37:09Z</dcterms:created>
  <dcterms:modified xsi:type="dcterms:W3CDTF">2017-05-29T22:36:53Z</dcterms:modified>
</cp:coreProperties>
</file>