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6827400" cx="472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48">
          <p15:clr>
            <a:srgbClr val="A4A3A4"/>
          </p15:clr>
        </p15:guide>
        <p15:guide id="2" pos="14880">
          <p15:clr>
            <a:srgbClr val="A4A3A4"/>
          </p15:clr>
        </p15:guide>
        <p15:guide id="3" orient="horz" pos="2268">
          <p15:clr>
            <a:srgbClr val="9AA0A6"/>
          </p15:clr>
        </p15:guide>
        <p15:guide id="4" pos="2268">
          <p15:clr>
            <a:srgbClr val="9AA0A6"/>
          </p15:clr>
        </p15:guide>
        <p15:guide id="5" orient="horz" pos="39828">
          <p15:clr>
            <a:srgbClr val="9AA0A6"/>
          </p15:clr>
        </p15:guide>
        <p15:guide id="6" pos="27492">
          <p15:clr>
            <a:srgbClr val="9AA0A6"/>
          </p15:clr>
        </p15:guide>
        <p15:guide id="7" pos="15215">
          <p15:clr>
            <a:srgbClr val="9AA0A6"/>
          </p15:clr>
        </p15:guide>
        <p15:guide id="8" pos="14545">
          <p15:clr>
            <a:srgbClr val="9AA0A6"/>
          </p15:clr>
        </p15:guide>
        <p15:guide id="9" pos="15469">
          <p15:clr>
            <a:srgbClr val="9AA0A6"/>
          </p15:clr>
        </p15:guide>
        <p15:guide id="10" pos="14291">
          <p15:clr>
            <a:srgbClr val="9AA0A6"/>
          </p15:clr>
        </p15:guide>
        <p15:guide id="11" orient="horz" pos="470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B112F3-B6DA-423A-8B7B-45779CB186C8}">
  <a:tblStyle styleId="{54B112F3-B6DA-423A-8B7B-45779CB186C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48" orient="horz"/>
        <p:guide pos="14880"/>
        <p:guide pos="2268" orient="horz"/>
        <p:guide pos="2268"/>
        <p:guide pos="39828" orient="horz"/>
        <p:guide pos="27492"/>
        <p:guide pos="15215"/>
        <p:guide pos="14545"/>
        <p:guide pos="15469"/>
        <p:guide pos="14291"/>
        <p:guide pos="470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238" y="685800"/>
            <a:ext cx="242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7238" y="685800"/>
            <a:ext cx="242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ba9c13188_0_47:notes"/>
          <p:cNvSpPr/>
          <p:nvPr>
            <p:ph idx="2" type="sldImg"/>
          </p:nvPr>
        </p:nvSpPr>
        <p:spPr>
          <a:xfrm>
            <a:off x="2217238" y="685800"/>
            <a:ext cx="242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ba9c1318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ba9c13188_0_202:notes"/>
          <p:cNvSpPr/>
          <p:nvPr>
            <p:ph idx="2" type="sldImg"/>
          </p:nvPr>
        </p:nvSpPr>
        <p:spPr>
          <a:xfrm>
            <a:off x="2217238" y="685800"/>
            <a:ext cx="242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ba9c1318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ba9c13188_0_305:notes"/>
          <p:cNvSpPr/>
          <p:nvPr>
            <p:ph idx="2" type="sldImg"/>
          </p:nvPr>
        </p:nvSpPr>
        <p:spPr>
          <a:xfrm>
            <a:off x="2217238" y="685800"/>
            <a:ext cx="242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ba9c13188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ca1d1a48_0_44:notes"/>
          <p:cNvSpPr/>
          <p:nvPr>
            <p:ph idx="2" type="sldImg"/>
          </p:nvPr>
        </p:nvSpPr>
        <p:spPr>
          <a:xfrm>
            <a:off x="2217238" y="685800"/>
            <a:ext cx="242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ca1d1a4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eca1d1a48_0_82:notes"/>
          <p:cNvSpPr/>
          <p:nvPr>
            <p:ph idx="2" type="sldImg"/>
          </p:nvPr>
        </p:nvSpPr>
        <p:spPr>
          <a:xfrm>
            <a:off x="2217238" y="685800"/>
            <a:ext cx="242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deca1d1a4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eca1d1a48_0_163:notes"/>
          <p:cNvSpPr/>
          <p:nvPr>
            <p:ph idx="2" type="sldImg"/>
          </p:nvPr>
        </p:nvSpPr>
        <p:spPr>
          <a:xfrm>
            <a:off x="2217238" y="685800"/>
            <a:ext cx="242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eca1d1a4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610493" y="9673960"/>
            <a:ext cx="44022900" cy="26668500"/>
          </a:xfrm>
          <a:prstGeom prst="rect">
            <a:avLst/>
          </a:prstGeom>
        </p:spPr>
        <p:txBody>
          <a:bodyPr anchorCtr="0" anchor="b" bIns="725350" lIns="725350" spcFirstLastPara="1" rIns="725350" wrap="square" tIns="7253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300"/>
              <a:buNone/>
              <a:defRPr sz="41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1300"/>
              <a:buNone/>
              <a:defRPr sz="41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1300"/>
              <a:buNone/>
              <a:defRPr sz="41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1300"/>
              <a:buNone/>
              <a:defRPr sz="41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1300"/>
              <a:buNone/>
              <a:defRPr sz="41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1300"/>
              <a:buNone/>
              <a:defRPr sz="41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1300"/>
              <a:buNone/>
              <a:defRPr sz="41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1300"/>
              <a:buNone/>
              <a:defRPr sz="41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1300"/>
              <a:buNone/>
              <a:defRPr sz="41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10450" y="36822631"/>
            <a:ext cx="44022900" cy="10297800"/>
          </a:xfrm>
          <a:prstGeom prst="rect">
            <a:avLst/>
          </a:prstGeom>
        </p:spPr>
        <p:txBody>
          <a:bodyPr anchorCtr="0" anchor="t" bIns="725350" lIns="725350" spcFirstLastPara="1" rIns="725350" wrap="square" tIns="7253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610450" y="14371431"/>
            <a:ext cx="44022900" cy="25510800"/>
          </a:xfrm>
          <a:prstGeom prst="rect">
            <a:avLst/>
          </a:prstGeom>
        </p:spPr>
        <p:txBody>
          <a:bodyPr anchorCtr="0" anchor="b" bIns="725350" lIns="725350" spcFirstLastPara="1" rIns="725350" wrap="square" tIns="7253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5200"/>
              <a:buNone/>
              <a:defRPr sz="9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5200"/>
              <a:buNone/>
              <a:defRPr sz="9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95200"/>
              <a:buNone/>
              <a:defRPr sz="9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95200"/>
              <a:buNone/>
              <a:defRPr sz="9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95200"/>
              <a:buNone/>
              <a:defRPr sz="9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95200"/>
              <a:buNone/>
              <a:defRPr sz="9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95200"/>
              <a:buNone/>
              <a:defRPr sz="9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95200"/>
              <a:buNone/>
              <a:defRPr sz="9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95200"/>
              <a:buNone/>
              <a:defRPr sz="9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610450" y="40955575"/>
            <a:ext cx="44022900" cy="16900800"/>
          </a:xfrm>
          <a:prstGeom prst="rect">
            <a:avLst/>
          </a:prstGeom>
        </p:spPr>
        <p:txBody>
          <a:bodyPr anchorCtr="0" anchor="t" bIns="725350" lIns="725350" spcFirstLastPara="1" rIns="725350" wrap="square" tIns="725350">
            <a:normAutofit/>
          </a:bodyPr>
          <a:lstStyle>
            <a:lvl1pPr indent="-1136650" lvl="0" marL="457200" algn="ctr">
              <a:spcBef>
                <a:spcPts val="0"/>
              </a:spcBef>
              <a:spcAft>
                <a:spcPts val="0"/>
              </a:spcAft>
              <a:buSzPts val="14300"/>
              <a:buChar char="●"/>
              <a:defRPr/>
            </a:lvl1pPr>
            <a:lvl2pPr indent="-933450" lvl="1" marL="914400" algn="ctr">
              <a:spcBef>
                <a:spcPts val="0"/>
              </a:spcBef>
              <a:spcAft>
                <a:spcPts val="0"/>
              </a:spcAft>
              <a:buSzPts val="11100"/>
              <a:buChar char="○"/>
              <a:defRPr/>
            </a:lvl2pPr>
            <a:lvl3pPr indent="-933450" lvl="2" marL="1371600" algn="ctr">
              <a:spcBef>
                <a:spcPts val="0"/>
              </a:spcBef>
              <a:spcAft>
                <a:spcPts val="0"/>
              </a:spcAft>
              <a:buSzPts val="11100"/>
              <a:buChar char="■"/>
              <a:defRPr/>
            </a:lvl3pPr>
            <a:lvl4pPr indent="-933450" lvl="3" marL="1828800" algn="ctr">
              <a:spcBef>
                <a:spcPts val="0"/>
              </a:spcBef>
              <a:spcAft>
                <a:spcPts val="0"/>
              </a:spcAft>
              <a:buSzPts val="11100"/>
              <a:buChar char="●"/>
              <a:defRPr/>
            </a:lvl4pPr>
            <a:lvl5pPr indent="-933450" lvl="4" marL="2286000" algn="ctr">
              <a:spcBef>
                <a:spcPts val="0"/>
              </a:spcBef>
              <a:spcAft>
                <a:spcPts val="0"/>
              </a:spcAft>
              <a:buSzPts val="11100"/>
              <a:buChar char="○"/>
              <a:defRPr/>
            </a:lvl5pPr>
            <a:lvl6pPr indent="-933450" lvl="5" marL="2743200" algn="ctr">
              <a:spcBef>
                <a:spcPts val="0"/>
              </a:spcBef>
              <a:spcAft>
                <a:spcPts val="0"/>
              </a:spcAft>
              <a:buSzPts val="11100"/>
              <a:buChar char="■"/>
              <a:defRPr/>
            </a:lvl6pPr>
            <a:lvl7pPr indent="-933450" lvl="6" marL="3200400" algn="ctr">
              <a:spcBef>
                <a:spcPts val="0"/>
              </a:spcBef>
              <a:spcAft>
                <a:spcPts val="0"/>
              </a:spcAft>
              <a:buSzPts val="11100"/>
              <a:buChar char="●"/>
              <a:defRPr/>
            </a:lvl7pPr>
            <a:lvl8pPr indent="-933450" lvl="7" marL="3657600" algn="ctr">
              <a:spcBef>
                <a:spcPts val="0"/>
              </a:spcBef>
              <a:spcAft>
                <a:spcPts val="0"/>
              </a:spcAft>
              <a:buSzPts val="11100"/>
              <a:buChar char="○"/>
              <a:defRPr/>
            </a:lvl8pPr>
            <a:lvl9pPr indent="-933450" lvl="8" marL="4114800" algn="ctr">
              <a:spcBef>
                <a:spcPts val="0"/>
              </a:spcBef>
              <a:spcAft>
                <a:spcPts val="0"/>
              </a:spcAft>
              <a:buSzPts val="111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10450" y="27945118"/>
            <a:ext cx="44022900" cy="109374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600"/>
              <a:buNone/>
              <a:defRPr sz="286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600"/>
              <a:buNone/>
              <a:defRPr sz="286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600"/>
              <a:buNone/>
              <a:defRPr sz="286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600"/>
              <a:buNone/>
              <a:defRPr sz="286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600"/>
              <a:buNone/>
              <a:defRPr sz="286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600"/>
              <a:buNone/>
              <a:defRPr sz="286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600"/>
              <a:buNone/>
              <a:defRPr sz="286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600"/>
              <a:buNone/>
              <a:defRPr sz="286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600"/>
              <a:buNone/>
              <a:defRPr sz="28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610450" y="5782029"/>
            <a:ext cx="44022900" cy="7441200"/>
          </a:xfrm>
          <a:prstGeom prst="rect">
            <a:avLst/>
          </a:prstGeom>
        </p:spPr>
        <p:txBody>
          <a:bodyPr anchorCtr="0" anchor="t" bIns="725350" lIns="725350" spcFirstLastPara="1" rIns="725350" wrap="square" tIns="725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610450" y="14973638"/>
            <a:ext cx="44022900" cy="44388000"/>
          </a:xfrm>
          <a:prstGeom prst="rect">
            <a:avLst/>
          </a:prstGeom>
        </p:spPr>
        <p:txBody>
          <a:bodyPr anchorCtr="0" anchor="t" bIns="725350" lIns="725350" spcFirstLastPara="1" rIns="725350" wrap="square" tIns="725350">
            <a:normAutofit/>
          </a:bodyPr>
          <a:lstStyle>
            <a:lvl1pPr indent="-1136650" lvl="0" marL="457200">
              <a:spcBef>
                <a:spcPts val="0"/>
              </a:spcBef>
              <a:spcAft>
                <a:spcPts val="0"/>
              </a:spcAft>
              <a:buSzPts val="14300"/>
              <a:buChar char="●"/>
              <a:defRPr/>
            </a:lvl1pPr>
            <a:lvl2pPr indent="-933450" lvl="1" marL="914400">
              <a:spcBef>
                <a:spcPts val="0"/>
              </a:spcBef>
              <a:spcAft>
                <a:spcPts val="0"/>
              </a:spcAft>
              <a:buSzPts val="11100"/>
              <a:buChar char="○"/>
              <a:defRPr/>
            </a:lvl2pPr>
            <a:lvl3pPr indent="-933450" lvl="2" marL="1371600">
              <a:spcBef>
                <a:spcPts val="0"/>
              </a:spcBef>
              <a:spcAft>
                <a:spcPts val="0"/>
              </a:spcAft>
              <a:buSzPts val="11100"/>
              <a:buChar char="■"/>
              <a:defRPr/>
            </a:lvl3pPr>
            <a:lvl4pPr indent="-933450" lvl="3" marL="1828800">
              <a:spcBef>
                <a:spcPts val="0"/>
              </a:spcBef>
              <a:spcAft>
                <a:spcPts val="0"/>
              </a:spcAft>
              <a:buSzPts val="11100"/>
              <a:buChar char="●"/>
              <a:defRPr/>
            </a:lvl4pPr>
            <a:lvl5pPr indent="-933450" lvl="4" marL="2286000">
              <a:spcBef>
                <a:spcPts val="0"/>
              </a:spcBef>
              <a:spcAft>
                <a:spcPts val="0"/>
              </a:spcAft>
              <a:buSzPts val="11100"/>
              <a:buChar char="○"/>
              <a:defRPr/>
            </a:lvl5pPr>
            <a:lvl6pPr indent="-933450" lvl="5" marL="2743200">
              <a:spcBef>
                <a:spcPts val="0"/>
              </a:spcBef>
              <a:spcAft>
                <a:spcPts val="0"/>
              </a:spcAft>
              <a:buSzPts val="11100"/>
              <a:buChar char="■"/>
              <a:defRPr/>
            </a:lvl6pPr>
            <a:lvl7pPr indent="-933450" lvl="6" marL="3200400">
              <a:spcBef>
                <a:spcPts val="0"/>
              </a:spcBef>
              <a:spcAft>
                <a:spcPts val="0"/>
              </a:spcAft>
              <a:buSzPts val="11100"/>
              <a:buChar char="●"/>
              <a:defRPr/>
            </a:lvl7pPr>
            <a:lvl8pPr indent="-933450" lvl="7" marL="3657600">
              <a:spcBef>
                <a:spcPts val="0"/>
              </a:spcBef>
              <a:spcAft>
                <a:spcPts val="0"/>
              </a:spcAft>
              <a:buSzPts val="11100"/>
              <a:buChar char="○"/>
              <a:defRPr/>
            </a:lvl8pPr>
            <a:lvl9pPr indent="-933450" lvl="8" marL="4114800">
              <a:spcBef>
                <a:spcPts val="0"/>
              </a:spcBef>
              <a:spcAft>
                <a:spcPts val="0"/>
              </a:spcAft>
              <a:buSzPts val="111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610450" y="5782029"/>
            <a:ext cx="44022900" cy="7441200"/>
          </a:xfrm>
          <a:prstGeom prst="rect">
            <a:avLst/>
          </a:prstGeom>
        </p:spPr>
        <p:txBody>
          <a:bodyPr anchorCtr="0" anchor="t" bIns="725350" lIns="725350" spcFirstLastPara="1" rIns="725350" wrap="square" tIns="725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610450" y="14973638"/>
            <a:ext cx="20666100" cy="44388000"/>
          </a:xfrm>
          <a:prstGeom prst="rect">
            <a:avLst/>
          </a:prstGeom>
        </p:spPr>
        <p:txBody>
          <a:bodyPr anchorCtr="0" anchor="t" bIns="725350" lIns="725350" spcFirstLastPara="1" rIns="725350" wrap="square" tIns="725350">
            <a:normAutofit/>
          </a:bodyPr>
          <a:lstStyle>
            <a:lvl1pPr indent="-933450" lvl="0" marL="457200">
              <a:spcBef>
                <a:spcPts val="0"/>
              </a:spcBef>
              <a:spcAft>
                <a:spcPts val="0"/>
              </a:spcAft>
              <a:buSzPts val="11100"/>
              <a:buChar char="●"/>
              <a:defRPr sz="11100"/>
            </a:lvl1pPr>
            <a:lvl2pPr indent="-831850" lvl="1" marL="914400">
              <a:spcBef>
                <a:spcPts val="0"/>
              </a:spcBef>
              <a:spcAft>
                <a:spcPts val="0"/>
              </a:spcAft>
              <a:buSzPts val="9500"/>
              <a:buChar char="○"/>
              <a:defRPr sz="9500"/>
            </a:lvl2pPr>
            <a:lvl3pPr indent="-831850" lvl="2" marL="1371600">
              <a:spcBef>
                <a:spcPts val="0"/>
              </a:spcBef>
              <a:spcAft>
                <a:spcPts val="0"/>
              </a:spcAft>
              <a:buSzPts val="9500"/>
              <a:buChar char="■"/>
              <a:defRPr sz="9500"/>
            </a:lvl3pPr>
            <a:lvl4pPr indent="-831850" lvl="3" marL="1828800">
              <a:spcBef>
                <a:spcPts val="0"/>
              </a:spcBef>
              <a:spcAft>
                <a:spcPts val="0"/>
              </a:spcAft>
              <a:buSzPts val="9500"/>
              <a:buChar char="●"/>
              <a:defRPr sz="9500"/>
            </a:lvl4pPr>
            <a:lvl5pPr indent="-831850" lvl="4" marL="2286000">
              <a:spcBef>
                <a:spcPts val="0"/>
              </a:spcBef>
              <a:spcAft>
                <a:spcPts val="0"/>
              </a:spcAft>
              <a:buSzPts val="9500"/>
              <a:buChar char="○"/>
              <a:defRPr sz="9500"/>
            </a:lvl5pPr>
            <a:lvl6pPr indent="-831850" lvl="5" marL="2743200">
              <a:spcBef>
                <a:spcPts val="0"/>
              </a:spcBef>
              <a:spcAft>
                <a:spcPts val="0"/>
              </a:spcAft>
              <a:buSzPts val="9500"/>
              <a:buChar char="■"/>
              <a:defRPr sz="9500"/>
            </a:lvl6pPr>
            <a:lvl7pPr indent="-831850" lvl="6" marL="3200400">
              <a:spcBef>
                <a:spcPts val="0"/>
              </a:spcBef>
              <a:spcAft>
                <a:spcPts val="0"/>
              </a:spcAft>
              <a:buSzPts val="9500"/>
              <a:buChar char="●"/>
              <a:defRPr sz="9500"/>
            </a:lvl7pPr>
            <a:lvl8pPr indent="-831850" lvl="7" marL="3657600">
              <a:spcBef>
                <a:spcPts val="0"/>
              </a:spcBef>
              <a:spcAft>
                <a:spcPts val="0"/>
              </a:spcAft>
              <a:buSzPts val="9500"/>
              <a:buChar char="○"/>
              <a:defRPr sz="9500"/>
            </a:lvl8pPr>
            <a:lvl9pPr indent="-831850" lvl="8" marL="4114800">
              <a:spcBef>
                <a:spcPts val="0"/>
              </a:spcBef>
              <a:spcAft>
                <a:spcPts val="0"/>
              </a:spcAft>
              <a:buSzPts val="9500"/>
              <a:buChar char="■"/>
              <a:defRPr sz="9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4967400" y="14973638"/>
            <a:ext cx="20666100" cy="44388000"/>
          </a:xfrm>
          <a:prstGeom prst="rect">
            <a:avLst/>
          </a:prstGeom>
        </p:spPr>
        <p:txBody>
          <a:bodyPr anchorCtr="0" anchor="t" bIns="725350" lIns="725350" spcFirstLastPara="1" rIns="725350" wrap="square" tIns="725350">
            <a:normAutofit/>
          </a:bodyPr>
          <a:lstStyle>
            <a:lvl1pPr indent="-933450" lvl="0" marL="457200">
              <a:spcBef>
                <a:spcPts val="0"/>
              </a:spcBef>
              <a:spcAft>
                <a:spcPts val="0"/>
              </a:spcAft>
              <a:buSzPts val="11100"/>
              <a:buChar char="●"/>
              <a:defRPr sz="11100"/>
            </a:lvl1pPr>
            <a:lvl2pPr indent="-831850" lvl="1" marL="914400">
              <a:spcBef>
                <a:spcPts val="0"/>
              </a:spcBef>
              <a:spcAft>
                <a:spcPts val="0"/>
              </a:spcAft>
              <a:buSzPts val="9500"/>
              <a:buChar char="○"/>
              <a:defRPr sz="9500"/>
            </a:lvl2pPr>
            <a:lvl3pPr indent="-831850" lvl="2" marL="1371600">
              <a:spcBef>
                <a:spcPts val="0"/>
              </a:spcBef>
              <a:spcAft>
                <a:spcPts val="0"/>
              </a:spcAft>
              <a:buSzPts val="9500"/>
              <a:buChar char="■"/>
              <a:defRPr sz="9500"/>
            </a:lvl3pPr>
            <a:lvl4pPr indent="-831850" lvl="3" marL="1828800">
              <a:spcBef>
                <a:spcPts val="0"/>
              </a:spcBef>
              <a:spcAft>
                <a:spcPts val="0"/>
              </a:spcAft>
              <a:buSzPts val="9500"/>
              <a:buChar char="●"/>
              <a:defRPr sz="9500"/>
            </a:lvl4pPr>
            <a:lvl5pPr indent="-831850" lvl="4" marL="2286000">
              <a:spcBef>
                <a:spcPts val="0"/>
              </a:spcBef>
              <a:spcAft>
                <a:spcPts val="0"/>
              </a:spcAft>
              <a:buSzPts val="9500"/>
              <a:buChar char="○"/>
              <a:defRPr sz="9500"/>
            </a:lvl5pPr>
            <a:lvl6pPr indent="-831850" lvl="5" marL="2743200">
              <a:spcBef>
                <a:spcPts val="0"/>
              </a:spcBef>
              <a:spcAft>
                <a:spcPts val="0"/>
              </a:spcAft>
              <a:buSzPts val="9500"/>
              <a:buChar char="■"/>
              <a:defRPr sz="9500"/>
            </a:lvl6pPr>
            <a:lvl7pPr indent="-831850" lvl="6" marL="3200400">
              <a:spcBef>
                <a:spcPts val="0"/>
              </a:spcBef>
              <a:spcAft>
                <a:spcPts val="0"/>
              </a:spcAft>
              <a:buSzPts val="9500"/>
              <a:buChar char="●"/>
              <a:defRPr sz="9500"/>
            </a:lvl7pPr>
            <a:lvl8pPr indent="-831850" lvl="7" marL="3657600">
              <a:spcBef>
                <a:spcPts val="0"/>
              </a:spcBef>
              <a:spcAft>
                <a:spcPts val="0"/>
              </a:spcAft>
              <a:buSzPts val="9500"/>
              <a:buChar char="○"/>
              <a:defRPr sz="9500"/>
            </a:lvl8pPr>
            <a:lvl9pPr indent="-831850" lvl="8" marL="4114800">
              <a:spcBef>
                <a:spcPts val="0"/>
              </a:spcBef>
              <a:spcAft>
                <a:spcPts val="0"/>
              </a:spcAft>
              <a:buSzPts val="9500"/>
              <a:buChar char="■"/>
              <a:defRPr sz="9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610450" y="5782029"/>
            <a:ext cx="44022900" cy="7441200"/>
          </a:xfrm>
          <a:prstGeom prst="rect">
            <a:avLst/>
          </a:prstGeom>
        </p:spPr>
        <p:txBody>
          <a:bodyPr anchorCtr="0" anchor="t" bIns="725350" lIns="725350" spcFirstLastPara="1" rIns="725350" wrap="square" tIns="725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610450" y="7218684"/>
            <a:ext cx="14508000" cy="9818400"/>
          </a:xfrm>
          <a:prstGeom prst="rect">
            <a:avLst/>
          </a:prstGeom>
        </p:spPr>
        <p:txBody>
          <a:bodyPr anchorCtr="0" anchor="b" bIns="725350" lIns="725350" spcFirstLastPara="1" rIns="725350" wrap="square" tIns="725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1pPr>
            <a:lvl2pPr lvl="1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2pPr>
            <a:lvl3pPr lvl="2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3pPr>
            <a:lvl4pPr lvl="3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4pPr>
            <a:lvl5pPr lvl="4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5pPr>
            <a:lvl6pPr lvl="5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6pPr>
            <a:lvl7pPr lvl="6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7pPr>
            <a:lvl8pPr lvl="7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8pPr>
            <a:lvl9pPr lvl="8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610450" y="18054507"/>
            <a:ext cx="14508000" cy="41308800"/>
          </a:xfrm>
          <a:prstGeom prst="rect">
            <a:avLst/>
          </a:prstGeom>
        </p:spPr>
        <p:txBody>
          <a:bodyPr anchorCtr="0" anchor="t" bIns="725350" lIns="725350" spcFirstLastPara="1" rIns="725350" wrap="square" tIns="725350">
            <a:normAutofit/>
          </a:bodyPr>
          <a:lstStyle>
            <a:lvl1pPr indent="-831850" lvl="0" marL="457200">
              <a:spcBef>
                <a:spcPts val="0"/>
              </a:spcBef>
              <a:spcAft>
                <a:spcPts val="0"/>
              </a:spcAft>
              <a:buSzPts val="9500"/>
              <a:buChar char="●"/>
              <a:defRPr sz="9500"/>
            </a:lvl1pPr>
            <a:lvl2pPr indent="-831850" lvl="1" marL="914400">
              <a:spcBef>
                <a:spcPts val="0"/>
              </a:spcBef>
              <a:spcAft>
                <a:spcPts val="0"/>
              </a:spcAft>
              <a:buSzPts val="9500"/>
              <a:buChar char="○"/>
              <a:defRPr sz="9500"/>
            </a:lvl2pPr>
            <a:lvl3pPr indent="-831850" lvl="2" marL="1371600">
              <a:spcBef>
                <a:spcPts val="0"/>
              </a:spcBef>
              <a:spcAft>
                <a:spcPts val="0"/>
              </a:spcAft>
              <a:buSzPts val="9500"/>
              <a:buChar char="■"/>
              <a:defRPr sz="9500"/>
            </a:lvl3pPr>
            <a:lvl4pPr indent="-831850" lvl="3" marL="1828800">
              <a:spcBef>
                <a:spcPts val="0"/>
              </a:spcBef>
              <a:spcAft>
                <a:spcPts val="0"/>
              </a:spcAft>
              <a:buSzPts val="9500"/>
              <a:buChar char="●"/>
              <a:defRPr sz="9500"/>
            </a:lvl4pPr>
            <a:lvl5pPr indent="-831850" lvl="4" marL="2286000">
              <a:spcBef>
                <a:spcPts val="0"/>
              </a:spcBef>
              <a:spcAft>
                <a:spcPts val="0"/>
              </a:spcAft>
              <a:buSzPts val="9500"/>
              <a:buChar char="○"/>
              <a:defRPr sz="9500"/>
            </a:lvl5pPr>
            <a:lvl6pPr indent="-831850" lvl="5" marL="2743200">
              <a:spcBef>
                <a:spcPts val="0"/>
              </a:spcBef>
              <a:spcAft>
                <a:spcPts val="0"/>
              </a:spcAft>
              <a:buSzPts val="9500"/>
              <a:buChar char="■"/>
              <a:defRPr sz="9500"/>
            </a:lvl6pPr>
            <a:lvl7pPr indent="-831850" lvl="6" marL="3200400">
              <a:spcBef>
                <a:spcPts val="0"/>
              </a:spcBef>
              <a:spcAft>
                <a:spcPts val="0"/>
              </a:spcAft>
              <a:buSzPts val="9500"/>
              <a:buChar char="●"/>
              <a:defRPr sz="9500"/>
            </a:lvl7pPr>
            <a:lvl8pPr indent="-831850" lvl="7" marL="3657600">
              <a:spcBef>
                <a:spcPts val="0"/>
              </a:spcBef>
              <a:spcAft>
                <a:spcPts val="0"/>
              </a:spcAft>
              <a:buSzPts val="9500"/>
              <a:buChar char="○"/>
              <a:defRPr sz="9500"/>
            </a:lvl8pPr>
            <a:lvl9pPr indent="-831850" lvl="8" marL="4114800">
              <a:spcBef>
                <a:spcPts val="0"/>
              </a:spcBef>
              <a:spcAft>
                <a:spcPts val="0"/>
              </a:spcAft>
              <a:buSzPts val="9500"/>
              <a:buChar char="■"/>
              <a:defRPr sz="9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532958" y="5848616"/>
            <a:ext cx="32900400" cy="531501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100"/>
              <a:buNone/>
              <a:defRPr sz="38100"/>
            </a:lvl1pPr>
            <a:lvl2pPr lvl="1">
              <a:spcBef>
                <a:spcPts val="0"/>
              </a:spcBef>
              <a:spcAft>
                <a:spcPts val="0"/>
              </a:spcAft>
              <a:buSzPts val="38100"/>
              <a:buNone/>
              <a:defRPr sz="38100"/>
            </a:lvl2pPr>
            <a:lvl3pPr lvl="2">
              <a:spcBef>
                <a:spcPts val="0"/>
              </a:spcBef>
              <a:spcAft>
                <a:spcPts val="0"/>
              </a:spcAft>
              <a:buSzPts val="38100"/>
              <a:buNone/>
              <a:defRPr sz="38100"/>
            </a:lvl3pPr>
            <a:lvl4pPr lvl="3">
              <a:spcBef>
                <a:spcPts val="0"/>
              </a:spcBef>
              <a:spcAft>
                <a:spcPts val="0"/>
              </a:spcAft>
              <a:buSzPts val="38100"/>
              <a:buNone/>
              <a:defRPr sz="38100"/>
            </a:lvl4pPr>
            <a:lvl5pPr lvl="4">
              <a:spcBef>
                <a:spcPts val="0"/>
              </a:spcBef>
              <a:spcAft>
                <a:spcPts val="0"/>
              </a:spcAft>
              <a:buSzPts val="38100"/>
              <a:buNone/>
              <a:defRPr sz="38100"/>
            </a:lvl5pPr>
            <a:lvl6pPr lvl="5">
              <a:spcBef>
                <a:spcPts val="0"/>
              </a:spcBef>
              <a:spcAft>
                <a:spcPts val="0"/>
              </a:spcAft>
              <a:buSzPts val="38100"/>
              <a:buNone/>
              <a:defRPr sz="38100"/>
            </a:lvl6pPr>
            <a:lvl7pPr lvl="6">
              <a:spcBef>
                <a:spcPts val="0"/>
              </a:spcBef>
              <a:spcAft>
                <a:spcPts val="0"/>
              </a:spcAft>
              <a:buSzPts val="38100"/>
              <a:buNone/>
              <a:defRPr sz="38100"/>
            </a:lvl7pPr>
            <a:lvl8pPr lvl="7">
              <a:spcBef>
                <a:spcPts val="0"/>
              </a:spcBef>
              <a:spcAft>
                <a:spcPts val="0"/>
              </a:spcAft>
              <a:buSzPts val="38100"/>
              <a:buNone/>
              <a:defRPr sz="38100"/>
            </a:lvl8pPr>
            <a:lvl9pPr lvl="8">
              <a:spcBef>
                <a:spcPts val="0"/>
              </a:spcBef>
              <a:spcAft>
                <a:spcPts val="0"/>
              </a:spcAft>
              <a:buSzPts val="38100"/>
              <a:buNone/>
              <a:defRPr sz="38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3622000" y="-1624"/>
            <a:ext cx="23622000" cy="6682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725350" lIns="725350" spcFirstLastPara="1" rIns="725350" wrap="square" tIns="725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371750" y="16022140"/>
            <a:ext cx="20900400" cy="19258800"/>
          </a:xfrm>
          <a:prstGeom prst="rect">
            <a:avLst/>
          </a:prstGeom>
        </p:spPr>
        <p:txBody>
          <a:bodyPr anchorCtr="0" anchor="b" bIns="725350" lIns="725350" spcFirstLastPara="1" rIns="725350" wrap="square" tIns="7253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300"/>
              <a:buNone/>
              <a:defRPr sz="3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3300"/>
              <a:buNone/>
              <a:defRPr sz="33300"/>
            </a:lvl2pPr>
            <a:lvl3pPr lvl="2" algn="ctr">
              <a:spcBef>
                <a:spcPts val="0"/>
              </a:spcBef>
              <a:spcAft>
                <a:spcPts val="0"/>
              </a:spcAft>
              <a:buSzPts val="33300"/>
              <a:buNone/>
              <a:defRPr sz="33300"/>
            </a:lvl3pPr>
            <a:lvl4pPr lvl="3" algn="ctr">
              <a:spcBef>
                <a:spcPts val="0"/>
              </a:spcBef>
              <a:spcAft>
                <a:spcPts val="0"/>
              </a:spcAft>
              <a:buSzPts val="33300"/>
              <a:buNone/>
              <a:defRPr sz="33300"/>
            </a:lvl4pPr>
            <a:lvl5pPr lvl="4" algn="ctr">
              <a:spcBef>
                <a:spcPts val="0"/>
              </a:spcBef>
              <a:spcAft>
                <a:spcPts val="0"/>
              </a:spcAft>
              <a:buSzPts val="33300"/>
              <a:buNone/>
              <a:defRPr sz="33300"/>
            </a:lvl5pPr>
            <a:lvl6pPr lvl="5" algn="ctr">
              <a:spcBef>
                <a:spcPts val="0"/>
              </a:spcBef>
              <a:spcAft>
                <a:spcPts val="0"/>
              </a:spcAft>
              <a:buSzPts val="33300"/>
              <a:buNone/>
              <a:defRPr sz="33300"/>
            </a:lvl6pPr>
            <a:lvl7pPr lvl="6" algn="ctr">
              <a:spcBef>
                <a:spcPts val="0"/>
              </a:spcBef>
              <a:spcAft>
                <a:spcPts val="0"/>
              </a:spcAft>
              <a:buSzPts val="33300"/>
              <a:buNone/>
              <a:defRPr sz="33300"/>
            </a:lvl7pPr>
            <a:lvl8pPr lvl="7" algn="ctr">
              <a:spcBef>
                <a:spcPts val="0"/>
              </a:spcBef>
              <a:spcAft>
                <a:spcPts val="0"/>
              </a:spcAft>
              <a:buSzPts val="33300"/>
              <a:buNone/>
              <a:defRPr sz="33300"/>
            </a:lvl8pPr>
            <a:lvl9pPr lvl="8" algn="ctr">
              <a:spcBef>
                <a:spcPts val="0"/>
              </a:spcBef>
              <a:spcAft>
                <a:spcPts val="0"/>
              </a:spcAft>
              <a:buSzPts val="33300"/>
              <a:buNone/>
              <a:defRPr sz="33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371750" y="36419211"/>
            <a:ext cx="20900400" cy="16047000"/>
          </a:xfrm>
          <a:prstGeom prst="rect">
            <a:avLst/>
          </a:prstGeom>
        </p:spPr>
        <p:txBody>
          <a:bodyPr anchorCtr="0" anchor="t" bIns="725350" lIns="725350" spcFirstLastPara="1" rIns="725350" wrap="square" tIns="7253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5520750" y="9407611"/>
            <a:ext cx="19824600" cy="480090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indent="-1136650" lvl="0" marL="457200">
              <a:spcBef>
                <a:spcPts val="0"/>
              </a:spcBef>
              <a:spcAft>
                <a:spcPts val="0"/>
              </a:spcAft>
              <a:buSzPts val="14300"/>
              <a:buChar char="●"/>
              <a:defRPr/>
            </a:lvl1pPr>
            <a:lvl2pPr indent="-933450" lvl="1" marL="914400">
              <a:spcBef>
                <a:spcPts val="0"/>
              </a:spcBef>
              <a:spcAft>
                <a:spcPts val="0"/>
              </a:spcAft>
              <a:buSzPts val="11100"/>
              <a:buChar char="○"/>
              <a:defRPr/>
            </a:lvl2pPr>
            <a:lvl3pPr indent="-933450" lvl="2" marL="1371600">
              <a:spcBef>
                <a:spcPts val="0"/>
              </a:spcBef>
              <a:spcAft>
                <a:spcPts val="0"/>
              </a:spcAft>
              <a:buSzPts val="11100"/>
              <a:buChar char="■"/>
              <a:defRPr/>
            </a:lvl3pPr>
            <a:lvl4pPr indent="-933450" lvl="3" marL="1828800">
              <a:spcBef>
                <a:spcPts val="0"/>
              </a:spcBef>
              <a:spcAft>
                <a:spcPts val="0"/>
              </a:spcAft>
              <a:buSzPts val="11100"/>
              <a:buChar char="●"/>
              <a:defRPr/>
            </a:lvl4pPr>
            <a:lvl5pPr indent="-933450" lvl="4" marL="2286000">
              <a:spcBef>
                <a:spcPts val="0"/>
              </a:spcBef>
              <a:spcAft>
                <a:spcPts val="0"/>
              </a:spcAft>
              <a:buSzPts val="11100"/>
              <a:buChar char="○"/>
              <a:defRPr/>
            </a:lvl5pPr>
            <a:lvl6pPr indent="-933450" lvl="5" marL="2743200">
              <a:spcBef>
                <a:spcPts val="0"/>
              </a:spcBef>
              <a:spcAft>
                <a:spcPts val="0"/>
              </a:spcAft>
              <a:buSzPts val="11100"/>
              <a:buChar char="■"/>
              <a:defRPr/>
            </a:lvl6pPr>
            <a:lvl7pPr indent="-933450" lvl="6" marL="3200400">
              <a:spcBef>
                <a:spcPts val="0"/>
              </a:spcBef>
              <a:spcAft>
                <a:spcPts val="0"/>
              </a:spcAft>
              <a:buSzPts val="11100"/>
              <a:buChar char="●"/>
              <a:defRPr/>
            </a:lvl7pPr>
            <a:lvl8pPr indent="-933450" lvl="7" marL="3657600">
              <a:spcBef>
                <a:spcPts val="0"/>
              </a:spcBef>
              <a:spcAft>
                <a:spcPts val="0"/>
              </a:spcAft>
              <a:buSzPts val="11100"/>
              <a:buChar char="○"/>
              <a:defRPr/>
            </a:lvl8pPr>
            <a:lvl9pPr indent="-933450" lvl="8" marL="4114800">
              <a:spcBef>
                <a:spcPts val="0"/>
              </a:spcBef>
              <a:spcAft>
                <a:spcPts val="0"/>
              </a:spcAft>
              <a:buSzPts val="111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610450" y="54966137"/>
            <a:ext cx="30993600" cy="78621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10450" y="5782029"/>
            <a:ext cx="44022900" cy="74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5350" lIns="725350" spcFirstLastPara="1" rIns="725350" wrap="square" tIns="725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0"/>
              <a:buFont typeface="Nunito"/>
              <a:buNone/>
              <a:defRPr sz="2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0"/>
              <a:buFont typeface="Nunito"/>
              <a:buNone/>
              <a:defRPr sz="2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0"/>
              <a:buFont typeface="Nunito"/>
              <a:buNone/>
              <a:defRPr sz="2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0"/>
              <a:buFont typeface="Nunito"/>
              <a:buNone/>
              <a:defRPr sz="2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0"/>
              <a:buFont typeface="Nunito"/>
              <a:buNone/>
              <a:defRPr sz="2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0"/>
              <a:buFont typeface="Nunito"/>
              <a:buNone/>
              <a:defRPr sz="2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0"/>
              <a:buFont typeface="Nunito"/>
              <a:buNone/>
              <a:defRPr sz="2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0"/>
              <a:buFont typeface="Nunito"/>
              <a:buNone/>
              <a:defRPr sz="2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0"/>
              <a:buFont typeface="Nunito"/>
              <a:buNone/>
              <a:defRPr sz="2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610450" y="14973638"/>
            <a:ext cx="44022900" cy="443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725350" lIns="725350" spcFirstLastPara="1" rIns="725350" wrap="square" tIns="725350">
            <a:normAutofit/>
          </a:bodyPr>
          <a:lstStyle>
            <a:lvl1pPr indent="-1136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300"/>
              <a:buFont typeface="Nunito"/>
              <a:buChar char="●"/>
              <a:defRPr sz="14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933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00"/>
              <a:buFont typeface="Nunito"/>
              <a:buChar char="○"/>
              <a:defRPr sz="1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933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00"/>
              <a:buFont typeface="Nunito"/>
              <a:buChar char="■"/>
              <a:defRPr sz="1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933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00"/>
              <a:buFont typeface="Nunito"/>
              <a:buChar char="●"/>
              <a:defRPr sz="1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933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00"/>
              <a:buFont typeface="Nunito"/>
              <a:buChar char="○"/>
              <a:defRPr sz="1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933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00"/>
              <a:buFont typeface="Nunito"/>
              <a:buChar char="■"/>
              <a:defRPr sz="1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933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00"/>
              <a:buFont typeface="Nunito"/>
              <a:buChar char="●"/>
              <a:defRPr sz="1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933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00"/>
              <a:buFont typeface="Nunito"/>
              <a:buChar char="○"/>
              <a:defRPr sz="1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933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00"/>
              <a:buFont typeface="Nunito"/>
              <a:buChar char="■"/>
              <a:defRPr sz="1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 algn="r">
              <a:buNone/>
              <a:defRPr sz="7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7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7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7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7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7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7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7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7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hyperlink" Target="https://visualstudio.microsoft.com/" TargetMode="External"/><Relationship Id="rId22" Type="http://schemas.openxmlformats.org/officeDocument/2006/relationships/hyperlink" Target="https://www.jetbrains.com/pycharm/" TargetMode="External"/><Relationship Id="rId21" Type="http://schemas.openxmlformats.org/officeDocument/2006/relationships/image" Target="../media/image8.png"/><Relationship Id="rId24" Type="http://schemas.openxmlformats.org/officeDocument/2006/relationships/hyperlink" Target="https://github.com/spyder-ide/spyder" TargetMode="External"/><Relationship Id="rId23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hyperlink" Target="https://atom.io/" TargetMode="External"/><Relationship Id="rId26" Type="http://schemas.openxmlformats.org/officeDocument/2006/relationships/hyperlink" Target="http://www.codeblocks.org/" TargetMode="External"/><Relationship Id="rId25" Type="http://schemas.openxmlformats.org/officeDocument/2006/relationships/image" Target="../media/image9.png"/><Relationship Id="rId28" Type="http://schemas.openxmlformats.org/officeDocument/2006/relationships/hyperlink" Target="http://www.eclipse.org/" TargetMode="External"/><Relationship Id="rId27" Type="http://schemas.openxmlformats.org/officeDocument/2006/relationships/image" Target="../media/image11.png"/><Relationship Id="rId5" Type="http://schemas.openxmlformats.org/officeDocument/2006/relationships/hyperlink" Target="https://code.visualstudio.com/" TargetMode="External"/><Relationship Id="rId6" Type="http://schemas.openxmlformats.org/officeDocument/2006/relationships/image" Target="../media/image2.png"/><Relationship Id="rId29" Type="http://schemas.openxmlformats.org/officeDocument/2006/relationships/image" Target="../media/image1.png"/><Relationship Id="rId7" Type="http://schemas.openxmlformats.org/officeDocument/2006/relationships/hyperlink" Target="https://www.sublimetext.com/" TargetMode="External"/><Relationship Id="rId8" Type="http://schemas.openxmlformats.org/officeDocument/2006/relationships/image" Target="../media/image10.png"/><Relationship Id="rId31" Type="http://schemas.openxmlformats.org/officeDocument/2006/relationships/hyperlink" Target="https://www.jetbrains.com/pycharm/" TargetMode="External"/><Relationship Id="rId30" Type="http://schemas.openxmlformats.org/officeDocument/2006/relationships/hyperlink" Target="http://www.eclipse.org/" TargetMode="External"/><Relationship Id="rId11" Type="http://schemas.openxmlformats.org/officeDocument/2006/relationships/hyperlink" Target="https://www.vim.org/" TargetMode="External"/><Relationship Id="rId33" Type="http://schemas.openxmlformats.org/officeDocument/2006/relationships/hyperlink" Target="http://www.codeblocks.org/" TargetMode="External"/><Relationship Id="rId10" Type="http://schemas.openxmlformats.org/officeDocument/2006/relationships/image" Target="../media/image6.png"/><Relationship Id="rId32" Type="http://schemas.openxmlformats.org/officeDocument/2006/relationships/hyperlink" Target="https://github.com/spyder-ide/spyder" TargetMode="External"/><Relationship Id="rId13" Type="http://schemas.openxmlformats.org/officeDocument/2006/relationships/hyperlink" Target="https://www.sublimetext.com/" TargetMode="External"/><Relationship Id="rId12" Type="http://schemas.openxmlformats.org/officeDocument/2006/relationships/image" Target="../media/image3.png"/><Relationship Id="rId34" Type="http://schemas.openxmlformats.org/officeDocument/2006/relationships/hyperlink" Target="https://visualstudio.microsoft.com/" TargetMode="External"/><Relationship Id="rId15" Type="http://schemas.openxmlformats.org/officeDocument/2006/relationships/hyperlink" Target="https://atom.io/" TargetMode="External"/><Relationship Id="rId14" Type="http://schemas.openxmlformats.org/officeDocument/2006/relationships/hyperlink" Target="https://code.visualstudio.com/" TargetMode="External"/><Relationship Id="rId17" Type="http://schemas.openxmlformats.org/officeDocument/2006/relationships/hyperlink" Target="https://notepad-plus-plus.org/" TargetMode="External"/><Relationship Id="rId16" Type="http://schemas.openxmlformats.org/officeDocument/2006/relationships/hyperlink" Target="https://www.vim.org/" TargetMode="External"/><Relationship Id="rId19" Type="http://schemas.openxmlformats.org/officeDocument/2006/relationships/hyperlink" Target="https://notepad-plus-plus.org/" TargetMode="External"/><Relationship Id="rId1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microsoft.com/store/p/ubuntu/9nblggh4msv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sfu.ca/information-systems/services/mfa.html" TargetMode="External"/><Relationship Id="rId4" Type="http://schemas.openxmlformats.org/officeDocument/2006/relationships/hyperlink" Target="https://www.lib.sfu.ca/about/remote-access-library-lab-computers" TargetMode="External"/><Relationship Id="rId5" Type="http://schemas.openxmlformats.org/officeDocument/2006/relationships/hyperlink" Target="https://www.sfu.ca/information-systems/services/mfa.html" TargetMode="External"/><Relationship Id="rId6" Type="http://schemas.openxmlformats.org/officeDocument/2006/relationships/hyperlink" Target="https://www.sfu.ca/computing/about/support/csil/remote-access.html" TargetMode="External"/><Relationship Id="rId7" Type="http://schemas.openxmlformats.org/officeDocument/2006/relationships/hyperlink" Target="https://www.sfu.ca/information-systems/services/software/list-of-software-at-sfu.html" TargetMode="External"/><Relationship Id="rId8" Type="http://schemas.openxmlformats.org/officeDocument/2006/relationships/hyperlink" Target="http://www.sfu.ca/computing/about/support/csil/windows/how-to-get-software.html#current-off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00000" y="3600000"/>
            <a:ext cx="40044000" cy="43836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What is programming?</a:t>
            </a:r>
            <a:endParaRPr sz="20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600000" y="9138225"/>
            <a:ext cx="19086600" cy="149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An example…</a:t>
            </a:r>
            <a:endParaRPr sz="11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You've probably programmed before. When you enter </a:t>
            </a:r>
            <a:r>
              <a:rPr lang="zh-CN" sz="65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1+1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on a calculator, you are commanding it to calculate </a:t>
            </a:r>
            <a:r>
              <a:rPr lang="zh-CN" sz="65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1+1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for you.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Now, what if you want your calculator to calculate lots of equations for you over and over in the future? Well, you write those equations out on a text file and feed this text file into your calculator for it to calculate the equations in the text file for you. This way, you can re-feed this text file any time you want the calculator to perform the same calculations in the future i.e. you: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4557400" y="9138225"/>
            <a:ext cx="19086600" cy="9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of a programming workflow</a:t>
            </a:r>
            <a:endParaRPr sz="11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computer is just a super powerful calculator... that can only read and execute programs written in binary i.e. 0s and 1s. We call these "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binary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program files, "machine executable" files.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Binary program code is almost impossible for us to read or write, so we came up with this workflow: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9963513" y="20097525"/>
            <a:ext cx="2929800" cy="3621600"/>
          </a:xfrm>
          <a:prstGeom prst="foldedCorner">
            <a:avLst>
              <a:gd fmla="val 16667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323232"/>
                </a:solidFill>
                <a:latin typeface="Courier New"/>
                <a:ea typeface="Courier New"/>
                <a:cs typeface="Courier New"/>
                <a:sym typeface="Courier New"/>
              </a:rPr>
              <a:t>1+1</a:t>
            </a:r>
            <a:endParaRPr b="1" sz="6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323232"/>
                </a:solidFill>
                <a:latin typeface="Courier New"/>
                <a:ea typeface="Courier New"/>
                <a:cs typeface="Courier New"/>
                <a:sym typeface="Courier New"/>
              </a:rPr>
              <a:t>9*6</a:t>
            </a:r>
            <a:endParaRPr b="1" sz="6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8" name="Google Shape;58;p13"/>
          <p:cNvGrpSpPr/>
          <p:nvPr/>
        </p:nvGrpSpPr>
        <p:grpSpPr>
          <a:xfrm>
            <a:off x="39335763" y="28817013"/>
            <a:ext cx="4185300" cy="3788800"/>
            <a:chOff x="6417675" y="31600025"/>
            <a:chExt cx="4185300" cy="3788800"/>
          </a:xfrm>
        </p:grpSpPr>
        <p:sp>
          <p:nvSpPr>
            <p:cNvPr id="59" name="Google Shape;59;p13"/>
            <p:cNvSpPr/>
            <p:nvPr/>
          </p:nvSpPr>
          <p:spPr>
            <a:xfrm>
              <a:off x="6417675" y="31600025"/>
              <a:ext cx="4185300" cy="2859900"/>
            </a:xfrm>
            <a:prstGeom prst="rect">
              <a:avLst/>
            </a:prstGeom>
            <a:solidFill>
              <a:srgbClr val="A61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6982125" y="31955225"/>
              <a:ext cx="3056400" cy="214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6000">
                  <a:latin typeface="Courier New"/>
                  <a:ea typeface="Courier New"/>
                  <a:cs typeface="Courier New"/>
                  <a:sym typeface="Courier New"/>
                </a:rPr>
                <a:t>2 54</a:t>
              </a:r>
              <a:endParaRPr b="1" sz="60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7990275" y="34459925"/>
              <a:ext cx="1040100" cy="418500"/>
            </a:xfrm>
            <a:prstGeom prst="rect">
              <a:avLst/>
            </a:prstGeom>
            <a:solidFill>
              <a:srgbClr val="A61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6982125" y="34878525"/>
              <a:ext cx="3056400" cy="510300"/>
            </a:xfrm>
            <a:prstGeom prst="rect">
              <a:avLst/>
            </a:prstGeom>
            <a:solidFill>
              <a:srgbClr val="A61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42159398" y="20725344"/>
            <a:ext cx="1865595" cy="2457671"/>
            <a:chOff x="15955486" y="31336332"/>
            <a:chExt cx="1865595" cy="2457671"/>
          </a:xfrm>
        </p:grpSpPr>
        <p:sp>
          <p:nvSpPr>
            <p:cNvPr id="64" name="Google Shape;64;p13"/>
            <p:cNvSpPr/>
            <p:nvPr/>
          </p:nvSpPr>
          <p:spPr>
            <a:xfrm rot="2072669">
              <a:off x="16821488" y="31262833"/>
              <a:ext cx="418485" cy="2179797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-8728658">
              <a:off x="16071244" y="33204073"/>
              <a:ext cx="383782" cy="527660"/>
            </a:xfrm>
            <a:prstGeom prst="triangle">
              <a:avLst>
                <a:gd fmla="val 50000" name="adj"/>
              </a:avLst>
            </a:prstGeom>
            <a:solidFill>
              <a:srgbClr val="323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6" name="Google Shape;66;p13"/>
          <p:cNvCxnSpPr>
            <a:stCxn id="67" idx="2"/>
            <a:endCxn id="59" idx="0"/>
          </p:cNvCxnSpPr>
          <p:nvPr/>
        </p:nvCxnSpPr>
        <p:spPr>
          <a:xfrm>
            <a:off x="41428425" y="27228825"/>
            <a:ext cx="0" cy="1588200"/>
          </a:xfrm>
          <a:prstGeom prst="straightConnector1">
            <a:avLst/>
          </a:prstGeom>
          <a:noFill/>
          <a:ln cap="flat" cmpd="sng" w="152400">
            <a:solidFill>
              <a:srgbClr val="32323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8" name="Google Shape;68;p13"/>
          <p:cNvSpPr txBox="1"/>
          <p:nvPr/>
        </p:nvSpPr>
        <p:spPr>
          <a:xfrm>
            <a:off x="3600000" y="24748250"/>
            <a:ext cx="185826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413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programmed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(wrote) a set of equations or instructions into a "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(a text file) so that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your "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computer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(calculator) could "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execute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(do the calculations requested by) your program.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4938650" y="20097525"/>
            <a:ext cx="13669200" cy="12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413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AutoNum type="arabicPeriod"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you write a program in a human-readable "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programming language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to a program text file.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AutoNum type="arabicPeriod"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compile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you get a "compiler" (translator) to "compile" (translate) your program text file into a machine read-able binary file.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AutoNum type="arabicPeriod"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execute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you let the computer execute the instructions in this binary.</a:t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39963525" y="24771225"/>
            <a:ext cx="2929800" cy="2457600"/>
          </a:xfrm>
          <a:prstGeom prst="foldedCorner">
            <a:avLst>
              <a:gd fmla="val 16667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323232"/>
                </a:solidFill>
                <a:latin typeface="Courier New"/>
                <a:ea typeface="Courier New"/>
                <a:cs typeface="Courier New"/>
                <a:sym typeface="Courier New"/>
              </a:rPr>
              <a:t>0110100101</a:t>
            </a:r>
            <a:endParaRPr b="1" sz="6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" name="Google Shape;70;p13"/>
          <p:cNvCxnSpPr>
            <a:stCxn id="57" idx="2"/>
            <a:endCxn id="67" idx="0"/>
          </p:cNvCxnSpPr>
          <p:nvPr/>
        </p:nvCxnSpPr>
        <p:spPr>
          <a:xfrm>
            <a:off x="41428413" y="23719125"/>
            <a:ext cx="0" cy="1052100"/>
          </a:xfrm>
          <a:prstGeom prst="straightConnector1">
            <a:avLst/>
          </a:prstGeom>
          <a:noFill/>
          <a:ln cap="flat" cmpd="sng" w="152400">
            <a:solidFill>
              <a:srgbClr val="323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3"/>
          <p:cNvSpPr/>
          <p:nvPr/>
        </p:nvSpPr>
        <p:spPr>
          <a:xfrm>
            <a:off x="24210900" y="23937725"/>
            <a:ext cx="14397000" cy="43836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4210900" y="28785725"/>
            <a:ext cx="14397000" cy="34530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264400" y="24727350"/>
            <a:ext cx="19506600" cy="24576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3180150" y="27660300"/>
            <a:ext cx="19506600" cy="24576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3"/>
          <p:cNvCxnSpPr>
            <a:stCxn id="73" idx="3"/>
            <a:endCxn id="76" idx="1"/>
          </p:cNvCxnSpPr>
          <p:nvPr/>
        </p:nvCxnSpPr>
        <p:spPr>
          <a:xfrm flipH="1" rot="10800000">
            <a:off x="22771000" y="21746850"/>
            <a:ext cx="1440000" cy="4209300"/>
          </a:xfrm>
          <a:prstGeom prst="straightConnector1">
            <a:avLst/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>
            <a:stCxn id="74" idx="3"/>
            <a:endCxn id="72" idx="1"/>
          </p:cNvCxnSpPr>
          <p:nvPr/>
        </p:nvCxnSpPr>
        <p:spPr>
          <a:xfrm>
            <a:off x="22686750" y="28889100"/>
            <a:ext cx="1524300" cy="1623000"/>
          </a:xfrm>
          <a:prstGeom prst="straightConnector1">
            <a:avLst/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3"/>
          <p:cNvSpPr/>
          <p:nvPr/>
        </p:nvSpPr>
        <p:spPr>
          <a:xfrm>
            <a:off x="3600000" y="45003400"/>
            <a:ext cx="20022000" cy="32679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Text editors and IDEs</a:t>
            </a:r>
            <a:endParaRPr sz="15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394275" y="36730575"/>
            <a:ext cx="36249600" cy="6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C++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more difficult to write, but it is extremely efficient and powerful.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Operating systems (OS) and lower-level software are primarily written in C++.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much easier to write and is very popular, but it gives you less control.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 is used for high-level applications such as software development and artificial intelligence.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 rotWithShape="1">
          <a:blip r:embed="rId3">
            <a:alphaModFix/>
          </a:blip>
          <a:srcRect b="24107" l="34173" r="34043" t="24380"/>
          <a:stretch/>
        </p:blipFill>
        <p:spPr>
          <a:xfrm>
            <a:off x="3600000" y="36179875"/>
            <a:ext cx="2929801" cy="3267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 rotWithShape="1">
          <a:blip r:embed="rId4">
            <a:alphaModFix/>
          </a:blip>
          <a:srcRect b="25268" l="9021" r="67337" t="22500"/>
          <a:stretch/>
        </p:blipFill>
        <p:spPr>
          <a:xfrm>
            <a:off x="3359963" y="39730188"/>
            <a:ext cx="3409873" cy="32678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 txBox="1"/>
          <p:nvPr/>
        </p:nvSpPr>
        <p:spPr>
          <a:xfrm>
            <a:off x="3600000" y="34183503"/>
            <a:ext cx="40044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8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C++ and Python are two of the most popular </a:t>
            </a:r>
            <a:r>
              <a:rPr b="1" lang="zh-CN" sz="98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programming languages</a:t>
            </a:r>
            <a:r>
              <a:rPr lang="zh-CN" sz="98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9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24210900" y="20020325"/>
            <a:ext cx="14397000" cy="34530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3"/>
          <p:cNvCxnSpPr>
            <a:stCxn id="84" idx="2"/>
            <a:endCxn id="82" idx="3"/>
          </p:cNvCxnSpPr>
          <p:nvPr/>
        </p:nvCxnSpPr>
        <p:spPr>
          <a:xfrm flipH="1">
            <a:off x="43643900" y="21915700"/>
            <a:ext cx="861300" cy="13114500"/>
          </a:xfrm>
          <a:prstGeom prst="bentConnector3">
            <a:avLst>
              <a:gd fmla="val -129572" name="adj1"/>
            </a:avLst>
          </a:prstGeom>
          <a:noFill/>
          <a:ln cap="flat" cmpd="sng" w="152400">
            <a:solidFill>
              <a:srgbClr val="323232"/>
            </a:solidFill>
            <a:prstDash val="dash"/>
            <a:round/>
            <a:headEnd len="med" w="med" type="none"/>
            <a:tailEnd len="med" w="med" type="oval"/>
          </a:ln>
        </p:spPr>
      </p:cxnSp>
      <p:sp>
        <p:nvSpPr>
          <p:cNvPr id="84" name="Google Shape;84;p13"/>
          <p:cNvSpPr/>
          <p:nvPr/>
        </p:nvSpPr>
        <p:spPr>
          <a:xfrm>
            <a:off x="44156300" y="19811050"/>
            <a:ext cx="348900" cy="4209300"/>
          </a:xfrm>
          <a:prstGeom prst="rightBracket">
            <a:avLst>
              <a:gd fmla="val 8333" name="adj"/>
            </a:avLst>
          </a:prstGeom>
          <a:noFill/>
          <a:ln cap="flat" cmpd="sng" w="152400">
            <a:solidFill>
              <a:srgbClr val="323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24557400" y="45544450"/>
            <a:ext cx="190866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Let's start with getting some tools to complete </a:t>
            </a: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step 1: writing a human-readable program</a:t>
            </a: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600000" y="51792200"/>
            <a:ext cx="20022000" cy="42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Text editors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are lightweight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text editors that may have a few additional functionalities such as syntax (grammar) highlighting.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600000" y="49369738"/>
            <a:ext cx="400440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Your program code is essentially a text file, so you can edit it in any text editor.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There are two types of text editing software you can use to write your program:</a:t>
            </a:r>
            <a:endParaRPr/>
          </a:p>
        </p:txBody>
      </p:sp>
      <p:pic>
        <p:nvPicPr>
          <p:cNvPr id="88" name="Google Shape;88;p1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32805" y="56784288"/>
            <a:ext cx="3335319" cy="3428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18987" r="23196" t="0"/>
          <a:stretch/>
        </p:blipFill>
        <p:spPr>
          <a:xfrm>
            <a:off x="7950967" y="56815540"/>
            <a:ext cx="3335311" cy="316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29350" l="33701" r="35587" t="21536"/>
          <a:stretch/>
        </p:blipFill>
        <p:spPr>
          <a:xfrm>
            <a:off x="16114657" y="56857272"/>
            <a:ext cx="3123691" cy="3086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5184" l="13988" r="13568" t="4497"/>
          <a:stretch/>
        </p:blipFill>
        <p:spPr>
          <a:xfrm>
            <a:off x="20137185" y="56958098"/>
            <a:ext cx="3123690" cy="308120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7645725" y="60817800"/>
            <a:ext cx="400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Sublime text</a:t>
            </a:r>
            <a:endParaRPr sz="50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simple, fast</a:t>
            </a:r>
            <a:endParaRPr sz="5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1691453" y="60817800"/>
            <a:ext cx="400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VS Code</a:t>
            </a:r>
            <a:endParaRPr sz="50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extendable</a:t>
            </a:r>
            <a:endParaRPr sz="5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5703607" y="60817800"/>
            <a:ext cx="400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Atom</a:t>
            </a:r>
            <a:endParaRPr sz="50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extendable</a:t>
            </a:r>
            <a:endParaRPr sz="5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9615221" y="60817800"/>
            <a:ext cx="400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Vim</a:t>
            </a:r>
            <a:endParaRPr sz="50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hard, flexible</a:t>
            </a:r>
            <a:endParaRPr sz="5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6" name="Google Shape;96;p13">
            <a:hlinkClick r:id="rId17"/>
          </p:cNvPr>
          <p:cNvPicPr preferRelativeResize="0"/>
          <p:nvPr/>
        </p:nvPicPr>
        <p:blipFill rotWithShape="1">
          <a:blip r:embed="rId18">
            <a:alphaModFix/>
          </a:blip>
          <a:srcRect b="6171" l="7590" r="25114" t="10992"/>
          <a:stretch/>
        </p:blipFill>
        <p:spPr>
          <a:xfrm>
            <a:off x="3599999" y="56925366"/>
            <a:ext cx="3931545" cy="29500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3599988" y="60817800"/>
            <a:ext cx="400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Notpad++</a:t>
            </a:r>
            <a:endParaRPr sz="50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simple, fast</a:t>
            </a:r>
            <a:endParaRPr sz="5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24557400" y="51803450"/>
            <a:ext cx="190866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IDEs</a:t>
            </a: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(integrated development environment)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are heavyweight text editors plus all the other tools you will need during the programming process. These tools are usually language-specific.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9" name="Google Shape;99;p13">
            <a:hlinkClick r:id="rId20"/>
          </p:cNvPr>
          <p:cNvPicPr preferRelativeResize="0"/>
          <p:nvPr/>
        </p:nvPicPr>
        <p:blipFill rotWithShape="1">
          <a:blip r:embed="rId21">
            <a:alphaModFix/>
          </a:blip>
          <a:srcRect b="18339" l="6963" r="61936" t="18288"/>
          <a:stretch/>
        </p:blipFill>
        <p:spPr>
          <a:xfrm>
            <a:off x="24192000" y="56859925"/>
            <a:ext cx="3554751" cy="36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>
            <a:hlinkClick r:id="rId22"/>
          </p:cNvPr>
          <p:cNvPicPr preferRelativeResize="0"/>
          <p:nvPr/>
        </p:nvPicPr>
        <p:blipFill rotWithShape="1">
          <a:blip r:embed="rId23">
            <a:alphaModFix/>
          </a:blip>
          <a:srcRect b="11886" l="3472" r="56476" t="16248"/>
          <a:stretch/>
        </p:blipFill>
        <p:spPr>
          <a:xfrm>
            <a:off x="36570650" y="56974905"/>
            <a:ext cx="3554749" cy="3587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>
            <a:hlinkClick r:id="rId24"/>
          </p:cNvPr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0498025" y="56940800"/>
            <a:ext cx="3554750" cy="35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>
            <a:hlinkClick r:id="rId26"/>
          </p:cNvPr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32494850" y="57024950"/>
            <a:ext cx="3554750" cy="35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>
            <a:hlinkClick r:id="rId28"/>
          </p:cNvPr>
          <p:cNvPicPr preferRelativeResize="0"/>
          <p:nvPr/>
        </p:nvPicPr>
        <p:blipFill rotWithShape="1">
          <a:blip r:embed="rId29">
            <a:alphaModFix/>
          </a:blip>
          <a:srcRect b="28094" l="6590" r="58468" t="27227"/>
          <a:stretch/>
        </p:blipFill>
        <p:spPr>
          <a:xfrm>
            <a:off x="28343425" y="57150062"/>
            <a:ext cx="3554750" cy="3304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/>
        </p:nvSpPr>
        <p:spPr>
          <a:xfrm>
            <a:off x="28048725" y="60817800"/>
            <a:ext cx="400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Eclipse</a:t>
            </a:r>
            <a:endParaRPr sz="50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generic</a:t>
            </a:r>
            <a:endParaRPr sz="5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36101228" y="60817800"/>
            <a:ext cx="400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Pycharm</a:t>
            </a:r>
            <a:endParaRPr sz="50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endParaRPr sz="5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40113382" y="60817800"/>
            <a:ext cx="400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Spyder</a:t>
            </a:r>
            <a:endParaRPr sz="50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endParaRPr sz="5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32094446" y="60817800"/>
            <a:ext cx="400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Code::blocks</a:t>
            </a:r>
            <a:endParaRPr sz="50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C++</a:t>
            </a:r>
            <a:endParaRPr sz="5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24002988" y="60817800"/>
            <a:ext cx="400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Visual Studio</a:t>
            </a:r>
            <a:endParaRPr sz="50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generic</a:t>
            </a:r>
            <a:endParaRPr sz="5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/>
        </p:nvSpPr>
        <p:spPr>
          <a:xfrm>
            <a:off x="3600000" y="14314500"/>
            <a:ext cx="19086600" cy="48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Windows: </a:t>
            </a:r>
            <a:r>
              <a:rPr lang="zh-CN" sz="6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On Windows 10+, your OS comes with a Windows subsystem for Linux (WSL) which allows you to interface with your OS via a Unix terminal.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Let’s </a:t>
            </a: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nable WSL and install a Linux distribution </a:t>
            </a: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f you don't have it installed already:</a:t>
            </a:r>
            <a:endParaRPr sz="6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open PowerShell as administrator: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9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&gt;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for "PowerShell"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&gt;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right-click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"Windows PowerShell"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"Run as administrator"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0"/>
              </a:spcBef>
              <a:spcAft>
                <a:spcPts val="0"/>
              </a:spcAft>
              <a:buSzPts val="6500"/>
              <a:buChar char="-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paste the following command into the PowerShell and press the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enter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key: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restart your computer on prompt.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now that you have WSL enabled, let's install the Ubuntu distribution </a:t>
            </a:r>
            <a:r>
              <a:rPr lang="zh-CN" sz="65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!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after you've installed Ubuntu, open it up! If this is the first time you're opening it up, it should say it's installing. After that is finished, give yourself a username and password.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-----------------</a:t>
            </a:r>
            <a:endParaRPr sz="6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Now that you have a terminal (like the one you would have on Ubuntu), you will need to </a:t>
            </a: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install:</a:t>
            </a:r>
            <a:endParaRPr b="1" sz="6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C++ compiler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g++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by installing the GNU compiler tools and the GDB debugger (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means to run as admin,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whereis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verifies successful installation),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- and a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 3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interpretor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Now you're all set up to use your terminal in Windows to work with C++ and Python :)!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4011050" y="29646775"/>
            <a:ext cx="16811400" cy="3257700"/>
          </a:xfrm>
          <a:prstGeom prst="roundRect">
            <a:avLst>
              <a:gd fmla="val 1126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9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55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Enable-WindowsOptionalFeature -Online -FeatureName Microsoft-Windows-Subsystem-Linux</a:t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3600000" y="3600000"/>
            <a:ext cx="40044000" cy="55383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Set up your computer for programming </a:t>
            </a:r>
            <a:endParaRPr sz="15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with a </a:t>
            </a:r>
            <a:r>
              <a:rPr b="1" lang="zh-CN" sz="15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terminal </a:t>
            </a:r>
            <a:r>
              <a:rPr lang="zh-CN" sz="15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(C++ and Python)</a:t>
            </a:r>
            <a:endParaRPr sz="15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24557400" y="14314500"/>
            <a:ext cx="19086600" cy="119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Linux &amp; </a:t>
            </a:r>
            <a:r>
              <a:rPr lang="zh-CN" sz="100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macOS:</a:t>
            </a:r>
            <a:r>
              <a:rPr lang="zh-CN" sz="11500">
                <a:solidFill>
                  <a:srgbClr val="A6192E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Python and C++ are pre-installed and set up on your machine! It's just a matter of opening up the terminal and using them.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For Linux computers, this guide assumes you are using a Gnome-based desktop environment (e.g. Ubuntu) that interfaces between you and Linux.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Let's open up your terminal: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 menu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 /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launchpad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&gt; 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search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for "terminal"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it.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4011050" y="50363725"/>
            <a:ext cx="16811400" cy="4185300"/>
          </a:xfrm>
          <a:prstGeom prst="roundRect">
            <a:avLst>
              <a:gd fmla="val 10159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55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sudo apt-get update</a:t>
            </a:r>
            <a:endParaRPr b="1" sz="5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55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sudo apt-get install build-essential gdb</a:t>
            </a:r>
            <a:endParaRPr b="1" sz="5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55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whereis g++</a:t>
            </a:r>
            <a:endParaRPr b="1" sz="5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4011050" y="56515075"/>
            <a:ext cx="16811400" cy="3779700"/>
          </a:xfrm>
          <a:prstGeom prst="roundRect">
            <a:avLst>
              <a:gd fmla="val 10159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55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sudo apt update &amp;&amp; upgrade</a:t>
            </a:r>
            <a:endParaRPr b="1" sz="5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55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sudo apt install python3 python3-pip ipython3</a:t>
            </a:r>
            <a:endParaRPr b="1" sz="5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3600000" y="10184550"/>
            <a:ext cx="400440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Prepping your </a:t>
            </a:r>
            <a:r>
              <a:rPr b="1" lang="zh-CN" sz="11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terminal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easiest way to set up for programming is via a Unix terminal.</a:t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23622000" y="27833125"/>
            <a:ext cx="20022000" cy="35394300"/>
          </a:xfrm>
          <a:prstGeom prst="roundRect">
            <a:avLst>
              <a:gd fmla="val 4309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1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Using</a:t>
            </a:r>
            <a:r>
              <a:rPr lang="zh-CN" sz="11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your </a:t>
            </a:r>
            <a:r>
              <a:rPr b="1" lang="zh-CN" sz="11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terminal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540000" marR="422744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terminal is an interface where you can type commands for your OS to execute. </a:t>
            </a:r>
            <a:r>
              <a:rPr i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Think of your </a:t>
            </a:r>
            <a:r>
              <a:rPr b="1" i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terminal </a:t>
            </a:r>
            <a:r>
              <a:rPr i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as a</a:t>
            </a:r>
            <a:r>
              <a:rPr b="1" i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dumbed-down Siri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who only takes super specific typed out commands; but as long as you know what the commands are, your terminal can do almost anything! Including executing your C++ or Python program.</a:t>
            </a:r>
            <a:endParaRPr sz="6500">
              <a:solidFill>
                <a:srgbClr val="323232"/>
              </a:solidFill>
              <a:highlight>
                <a:srgbClr val="F4CCCC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540000" marR="422744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540000" marR="422744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Navigating your files from your terminal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before programming, we need to learn how we can navigate our files. Here’s a few basic commands: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540000" marR="422744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marR="422744" rtl="0" algn="l"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ls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list the contents in your current directory.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422744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marR="422744" rtl="0" algn="l"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cd [directory]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"change directory" i.e. go to the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[directory]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or the folder (that you saw when you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-ed);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1620000" marR="422744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cd /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root directory on Linux &amp; macOS.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1620000" marR="422744" rtl="0" algn="l"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cd /mnt/c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the C drive on Windows.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1620000" marR="422744" rtl="0" algn="l"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cd ..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the parent directory.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422744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0000" marR="422744" rtl="0" algn="l"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mkdir [directory]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make a new directory.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422744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0000" marR="422744" rtl="0" algn="l"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rm [file]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/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rm -rf [directory]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remove (delete) a file / directory.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422744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0000" marR="422744" rtl="0" algn="l"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cp [file1] [file2]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/ 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0000" marR="422744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cp -r [directory1] [directory2]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copy and paste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[file1]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/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[directory1]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as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[file2]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/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[directory2]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422744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marR="422744" rtl="0" algn="l"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cat [file]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show contents of a </a:t>
            </a:r>
            <a:r>
              <a:rPr lang="zh-CN" sz="6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[file]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23622000" y="61634250"/>
            <a:ext cx="20022000" cy="3083700"/>
          </a:xfrm>
          <a:prstGeom prst="rect">
            <a:avLst/>
          </a:prstGeom>
          <a:solidFill>
            <a:srgbClr val="A6192E"/>
          </a:solidFill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40000" marR="422744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zh-CN" sz="6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 tip</a:t>
            </a:r>
            <a:r>
              <a:rPr lang="zh-CN" sz="6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press </a:t>
            </a:r>
            <a:r>
              <a:rPr b="1" lang="zh-CN" sz="65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ctrl-c</a:t>
            </a:r>
            <a:r>
              <a:rPr lang="zh-CN" sz="6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inside the terminal to terminate or stop any command.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/>
        </p:nvSpPr>
        <p:spPr>
          <a:xfrm>
            <a:off x="3600000" y="49248575"/>
            <a:ext cx="4561500" cy="5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1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C++</a:t>
            </a:r>
            <a:endParaRPr sz="11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27" name="Google Shape;127;p15"/>
          <p:cNvGrpSpPr/>
          <p:nvPr/>
        </p:nvGrpSpPr>
        <p:grpSpPr>
          <a:xfrm>
            <a:off x="3599925" y="7447463"/>
            <a:ext cx="40044150" cy="22948500"/>
            <a:chOff x="3600000" y="3577463"/>
            <a:chExt cx="40044150" cy="22948500"/>
          </a:xfrm>
        </p:grpSpPr>
        <p:grpSp>
          <p:nvGrpSpPr>
            <p:cNvPr id="128" name="Google Shape;128;p15"/>
            <p:cNvGrpSpPr/>
            <p:nvPr/>
          </p:nvGrpSpPr>
          <p:grpSpPr>
            <a:xfrm>
              <a:off x="13877250" y="3600000"/>
              <a:ext cx="19489500" cy="22839000"/>
              <a:chOff x="3600000" y="3600000"/>
              <a:chExt cx="19489500" cy="22839000"/>
            </a:xfrm>
          </p:grpSpPr>
          <p:sp>
            <p:nvSpPr>
              <p:cNvPr id="129" name="Google Shape;129;p15"/>
              <p:cNvSpPr/>
              <p:nvPr/>
            </p:nvSpPr>
            <p:spPr>
              <a:xfrm>
                <a:off x="3600000" y="3600000"/>
                <a:ext cx="19489500" cy="22839000"/>
              </a:xfrm>
              <a:prstGeom prst="roundRect">
                <a:avLst>
                  <a:gd fmla="val 3067" name="adj"/>
                </a:avLst>
              </a:prstGeom>
              <a:solidFill>
                <a:srgbClr val="323232"/>
              </a:solidFill>
              <a:ln cap="flat" cmpd="sng" w="228600">
                <a:solidFill>
                  <a:srgbClr val="A6192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6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6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// author: alice yue</a:t>
                </a:r>
                <a:endParaRPr i="1" sz="6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6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// date: 2021-05-21</a:t>
                </a:r>
                <a:endParaRPr i="1" sz="6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6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// description: does math!</a:t>
                </a:r>
                <a:endParaRPr sz="6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#include &lt;iostream&gt;</a:t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#include &lt;cmath&gt;</a:t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int main() {</a:t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int num = 0;</a:t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std::cout &lt;&lt; "Enter an integer: ";</a:t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std::cin &gt;&gt; num;</a:t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std::cout &lt;&lt; "The sqrt of " &lt;&lt; </a:t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    num &lt;&lt; " is " &lt;&lt; sqrt(num);</a:t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return 0;</a:t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}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30" name="Google Shape;130;p15"/>
              <p:cNvGrpSpPr/>
              <p:nvPr/>
            </p:nvGrpSpPr>
            <p:grpSpPr>
              <a:xfrm>
                <a:off x="3600000" y="3600000"/>
                <a:ext cx="19489500" cy="2031075"/>
                <a:chOff x="3600000" y="3600000"/>
                <a:chExt cx="19489500" cy="2031075"/>
              </a:xfrm>
            </p:grpSpPr>
            <p:sp>
              <p:nvSpPr>
                <p:cNvPr id="131" name="Google Shape;131;p15"/>
                <p:cNvSpPr/>
                <p:nvPr/>
              </p:nvSpPr>
              <p:spPr>
                <a:xfrm>
                  <a:off x="3600000" y="3600000"/>
                  <a:ext cx="19489500" cy="195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0000">
                      <a:solidFill>
                        <a:srgbClr val="FFFFFF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main.cpp</a:t>
                  </a:r>
                  <a:endParaRPr sz="10000">
                    <a:solidFill>
                      <a:srgbClr val="FFFFFF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132" name="Google Shape;132;p15"/>
                <p:cNvSpPr/>
                <p:nvPr/>
              </p:nvSpPr>
              <p:spPr>
                <a:xfrm>
                  <a:off x="3600000" y="5386875"/>
                  <a:ext cx="19489500" cy="244200"/>
                </a:xfrm>
                <a:prstGeom prst="rect">
                  <a:avLst/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3" name="Google Shape;133;p15"/>
            <p:cNvSpPr/>
            <p:nvPr/>
          </p:nvSpPr>
          <p:spPr>
            <a:xfrm>
              <a:off x="14371250" y="10672850"/>
              <a:ext cx="18995400" cy="33564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500"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33366675" y="10672850"/>
              <a:ext cx="10277400" cy="33135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#include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’s </a:t>
              </a:r>
              <a:r>
                <a:rPr lang="zh-CN" sz="55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iostream</a:t>
              </a:r>
              <a:r>
                <a:rPr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,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lang="zh-CN" sz="55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cmath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which contains </a:t>
              </a: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cout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/</a:t>
              </a: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cin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and </a:t>
              </a: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sqrt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, which we use below.</a:t>
              </a:r>
              <a:endParaRPr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4371250" y="6622425"/>
              <a:ext cx="18995400" cy="35070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500"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33366675" y="6689250"/>
              <a:ext cx="10277400" cy="35070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Everything after </a:t>
              </a:r>
              <a:r>
                <a:rPr lang="zh-CN" sz="5500">
                  <a:solidFill>
                    <a:srgbClr val="BC945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</a:t>
              </a:r>
              <a:r>
                <a:rPr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 are</a:t>
              </a:r>
              <a:endParaRPr sz="5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not ran</a:t>
              </a:r>
              <a:r>
                <a:rPr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, they’re </a:t>
              </a:r>
              <a:r>
                <a:rPr b="1"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comments</a:t>
              </a:r>
              <a:r>
                <a:rPr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!</a:t>
              </a:r>
              <a:endParaRPr sz="5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Use them for explanations.</a:t>
              </a:r>
              <a:endParaRPr sz="5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4371250" y="14594025"/>
              <a:ext cx="18995400" cy="11298300"/>
            </a:xfrm>
            <a:prstGeom prst="roundRect">
              <a:avLst>
                <a:gd fmla="val 733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500"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3366750" y="14594026"/>
              <a:ext cx="10277400" cy="112983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() {...}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defines a special </a:t>
              </a:r>
              <a:r>
                <a:rPr b="1"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function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called </a:t>
              </a: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5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C++ runs a program by by executing everything in the </a:t>
              </a: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b="1"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body 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{...}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5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Put this in all your programs </a:t>
              </a:r>
              <a:r>
                <a:rPr lang="zh-CN" sz="5500">
                  <a:solidFill>
                    <a:srgbClr val="A6192E"/>
                  </a:solidFill>
                  <a:latin typeface="Nunito"/>
                  <a:ea typeface="Nunito"/>
                  <a:cs typeface="Nunito"/>
                  <a:sym typeface="Nunito"/>
                </a:rPr>
                <a:t>so that your program runs.</a:t>
              </a:r>
              <a:endParaRPr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600000" y="20639725"/>
              <a:ext cx="10277400" cy="47373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is the output </a:t>
              </a:r>
              <a:r>
                <a:rPr lang="zh-CN" sz="55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type of </a:t>
              </a: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. In this case, it was </a:t>
              </a:r>
              <a:r>
                <a:rPr lang="zh-CN" sz="5500">
                  <a:solidFill>
                    <a:srgbClr val="6C99BB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5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terminates </a:t>
              </a: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and ends the program.</a:t>
              </a:r>
              <a:endParaRPr sz="5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600000" y="5395975"/>
              <a:ext cx="10277400" cy="56559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0000" marR="63754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Declares a </a:t>
              </a:r>
              <a:r>
                <a:rPr b="1"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variable 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endParaRPr sz="5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577850" lvl="0" marL="457200" marR="63754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5500"/>
                <a:buChar char="-"/>
              </a:pP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of </a:t>
              </a:r>
              <a:r>
                <a:rPr b="1"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data type 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(integer),</a:t>
              </a:r>
              <a:endParaRPr sz="5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577850" lvl="0" marL="457200" marR="63754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5500"/>
                <a:buChar char="-"/>
              </a:pPr>
              <a:r>
                <a:rPr b="1"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value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of </a:t>
              </a:r>
              <a:r>
                <a:rPr lang="zh-CN" sz="5500">
                  <a:solidFill>
                    <a:srgbClr val="6C99BB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, and</a:t>
              </a:r>
              <a:endParaRPr sz="5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577850" lvl="0" marL="457200" marR="63754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5500"/>
                <a:buChar char="-"/>
              </a:pP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creates a </a:t>
              </a:r>
              <a:r>
                <a:rPr b="1"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pointer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(address) to the space in memory where C++ stores its value.</a:t>
              </a:r>
              <a:endParaRPr sz="5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3600000" y="13018625"/>
              <a:ext cx="10277400" cy="3782700"/>
            </a:xfrm>
            <a:prstGeom prst="roundRect">
              <a:avLst>
                <a:gd fmla="val 3352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std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::cin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takes a user input from the terminal and assigns </a:t>
              </a:r>
              <a:r>
                <a:rPr lang="zh-CN" sz="55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&gt;&gt;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it to 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in replacement of its current value </a:t>
              </a:r>
              <a:r>
                <a:rPr lang="zh-CN" sz="5500">
                  <a:solidFill>
                    <a:srgbClr val="6C99BB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5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600000" y="17188425"/>
              <a:ext cx="10277400" cy="3064200"/>
            </a:xfrm>
            <a:prstGeom prst="roundRect">
              <a:avLst>
                <a:gd fmla="val 3352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std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::cout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prints to standard output </a:t>
              </a:r>
              <a:r>
                <a:rPr lang="zh-CN" sz="55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&lt;&lt;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lang="zh-CN" sz="55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"You entered "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and 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sqrt(number)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5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600004" y="11439025"/>
              <a:ext cx="10277400" cy="1192500"/>
            </a:xfrm>
            <a:prstGeom prst="roundRect">
              <a:avLst>
                <a:gd fmla="val 3352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All statements end with 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5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 rot="10800000">
              <a:off x="16020250" y="23778063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DD7E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 rot="10800000">
              <a:off x="16020250" y="18826425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10800000">
              <a:off x="16020250" y="20690825"/>
              <a:ext cx="244200" cy="21366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D5A6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10800000">
              <a:off x="16020250" y="15906250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5400000">
              <a:off x="31603800" y="18477675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3874400" y="3577463"/>
              <a:ext cx="19489500" cy="22948500"/>
            </a:xfrm>
            <a:prstGeom prst="roundRect">
              <a:avLst>
                <a:gd fmla="val 3067" name="adj"/>
              </a:avLst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63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15"/>
          <p:cNvGrpSpPr/>
          <p:nvPr/>
        </p:nvGrpSpPr>
        <p:grpSpPr>
          <a:xfrm>
            <a:off x="3600225" y="53321025"/>
            <a:ext cx="19086000" cy="10034100"/>
            <a:chOff x="13877250" y="29595625"/>
            <a:chExt cx="19086000" cy="10034100"/>
          </a:xfrm>
        </p:grpSpPr>
        <p:grpSp>
          <p:nvGrpSpPr>
            <p:cNvPr id="151" name="Google Shape;151;p15"/>
            <p:cNvGrpSpPr/>
            <p:nvPr/>
          </p:nvGrpSpPr>
          <p:grpSpPr>
            <a:xfrm>
              <a:off x="13877250" y="29595625"/>
              <a:ext cx="19086000" cy="10034100"/>
              <a:chOff x="3600000" y="3600000"/>
              <a:chExt cx="19086000" cy="10034100"/>
            </a:xfrm>
          </p:grpSpPr>
          <p:sp>
            <p:nvSpPr>
              <p:cNvPr id="152" name="Google Shape;152;p15"/>
              <p:cNvSpPr/>
              <p:nvPr/>
            </p:nvSpPr>
            <p:spPr>
              <a:xfrm>
                <a:off x="3600000" y="3600000"/>
                <a:ext cx="19086000" cy="10034100"/>
              </a:xfrm>
              <a:prstGeom prst="roundRect">
                <a:avLst>
                  <a:gd fmla="val 5481" name="adj"/>
                </a:avLst>
              </a:prstGeom>
              <a:solidFill>
                <a:srgbClr val="323232"/>
              </a:solidFill>
              <a:ln cap="flat" cmpd="sng" w="228600">
                <a:solidFill>
                  <a:srgbClr val="A6192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$ </a:t>
                </a:r>
                <a:r>
                  <a:rPr lang="zh-CN" sz="6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g++ -o program main.cpp</a:t>
                </a:r>
                <a:endParaRPr sz="6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$ </a:t>
                </a:r>
                <a:r>
                  <a:rPr lang="zh-CN" sz="6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./program</a:t>
                </a:r>
                <a:endParaRPr sz="6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Enter an integer: </a:t>
                </a:r>
                <a:r>
                  <a:rPr lang="zh-CN" sz="6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 sz="6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The sqrt of 4 is 2</a:t>
                </a:r>
                <a:endParaRPr sz="6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3" name="Google Shape;153;p15"/>
              <p:cNvGrpSpPr/>
              <p:nvPr/>
            </p:nvGrpSpPr>
            <p:grpSpPr>
              <a:xfrm>
                <a:off x="3600000" y="3600000"/>
                <a:ext cx="19086000" cy="2109150"/>
                <a:chOff x="3600000" y="3600000"/>
                <a:chExt cx="19086000" cy="2109150"/>
              </a:xfrm>
            </p:grpSpPr>
            <p:sp>
              <p:nvSpPr>
                <p:cNvPr id="154" name="Google Shape;154;p15"/>
                <p:cNvSpPr/>
                <p:nvPr/>
              </p:nvSpPr>
              <p:spPr>
                <a:xfrm>
                  <a:off x="3600000" y="3600000"/>
                  <a:ext cx="19086000" cy="21090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0000">
                      <a:solidFill>
                        <a:srgbClr val="FFFFFF"/>
                      </a:solidFill>
                      <a:latin typeface="Nunito"/>
                      <a:ea typeface="Nunito"/>
                      <a:cs typeface="Nunito"/>
                      <a:sym typeface="Nunito"/>
                    </a:rPr>
                    <a:t>Terminal</a:t>
                  </a:r>
                  <a:endParaRPr sz="10000">
                    <a:solidFill>
                      <a:srgbClr val="FFFFFF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155" name="Google Shape;155;p15"/>
                <p:cNvSpPr/>
                <p:nvPr/>
              </p:nvSpPr>
              <p:spPr>
                <a:xfrm>
                  <a:off x="3600000" y="5360250"/>
                  <a:ext cx="19086000" cy="348900"/>
                </a:xfrm>
                <a:prstGeom prst="rect">
                  <a:avLst/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56" name="Google Shape;156;p15"/>
            <p:cNvSpPr/>
            <p:nvPr/>
          </p:nvSpPr>
          <p:spPr>
            <a:xfrm>
              <a:off x="15346575" y="32106950"/>
              <a:ext cx="14437800" cy="14544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269999" marR="495059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55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g++</a:t>
              </a:r>
              <a:r>
                <a:rPr lang="zh-CN" sz="55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“compiles” </a:t>
              </a:r>
              <a:r>
                <a:rPr b="1" lang="zh-CN" sz="55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main.cpp</a:t>
              </a:r>
              <a:r>
                <a:rPr lang="zh-CN" sz="55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into </a:t>
              </a:r>
              <a:r>
                <a:rPr b="1" lang="zh-CN" sz="55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program.</a:t>
              </a:r>
              <a:endParaRPr b="1" sz="55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22164225" y="35182725"/>
              <a:ext cx="7620300" cy="12045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359915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execute</a:t>
              </a:r>
              <a:r>
                <a:rPr lang="zh-CN" sz="55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b="1" lang="zh-CN" sz="55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program</a:t>
              </a:r>
              <a:r>
                <a:rPr lang="zh-CN" sz="5500">
                  <a:solidFill>
                    <a:srgbClr val="EA9999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endParaRPr b="1" sz="55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58" name="Google Shape;158;p15"/>
          <p:cNvGrpSpPr/>
          <p:nvPr/>
        </p:nvGrpSpPr>
        <p:grpSpPr>
          <a:xfrm>
            <a:off x="3594075" y="31146850"/>
            <a:ext cx="40050000" cy="15142800"/>
            <a:chOff x="3594150" y="3447638"/>
            <a:chExt cx="40050000" cy="15142800"/>
          </a:xfrm>
        </p:grpSpPr>
        <p:grpSp>
          <p:nvGrpSpPr>
            <p:cNvPr id="159" name="Google Shape;159;p15"/>
            <p:cNvGrpSpPr/>
            <p:nvPr/>
          </p:nvGrpSpPr>
          <p:grpSpPr>
            <a:xfrm>
              <a:off x="13877250" y="3600000"/>
              <a:ext cx="19489500" cy="14990400"/>
              <a:chOff x="3600000" y="3600000"/>
              <a:chExt cx="19489500" cy="14990400"/>
            </a:xfrm>
          </p:grpSpPr>
          <p:sp>
            <p:nvSpPr>
              <p:cNvPr id="160" name="Google Shape;160;p15"/>
              <p:cNvSpPr/>
              <p:nvPr/>
            </p:nvSpPr>
            <p:spPr>
              <a:xfrm>
                <a:off x="3600000" y="3600000"/>
                <a:ext cx="19489500" cy="14990400"/>
              </a:xfrm>
              <a:prstGeom prst="roundRect">
                <a:avLst>
                  <a:gd fmla="val 3067" name="adj"/>
                </a:avLst>
              </a:prstGeom>
              <a:solidFill>
                <a:srgbClr val="323232"/>
              </a:solidFill>
              <a:ln cap="flat" cmpd="sng" w="228600">
                <a:solidFill>
                  <a:srgbClr val="A6192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6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 author: alice yue</a:t>
                </a:r>
                <a:endParaRPr i="1" sz="6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6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 date: 2021-05-21</a:t>
                </a:r>
                <a:endParaRPr i="1" sz="6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6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 description: does math!</a:t>
                </a:r>
                <a:endParaRPr i="1" sz="6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D9D9D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import math</a:t>
                </a:r>
                <a:endParaRPr sz="6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D9D9D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num = input("Enter an integer: ")</a:t>
                </a:r>
                <a:endParaRPr sz="6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D9D9D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print("The sqrt of ", num, " is ",</a:t>
                </a:r>
                <a:endParaRPr sz="6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D9D9D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math.sqrt(num))</a:t>
                </a:r>
                <a:endParaRPr i="1" sz="6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grpSp>
            <p:nvGrpSpPr>
              <p:cNvPr id="161" name="Google Shape;161;p15"/>
              <p:cNvGrpSpPr/>
              <p:nvPr/>
            </p:nvGrpSpPr>
            <p:grpSpPr>
              <a:xfrm>
                <a:off x="3600000" y="3600000"/>
                <a:ext cx="19489500" cy="2031075"/>
                <a:chOff x="3600000" y="3600000"/>
                <a:chExt cx="19489500" cy="2031075"/>
              </a:xfrm>
            </p:grpSpPr>
            <p:sp>
              <p:nvSpPr>
                <p:cNvPr id="162" name="Google Shape;162;p15"/>
                <p:cNvSpPr/>
                <p:nvPr/>
              </p:nvSpPr>
              <p:spPr>
                <a:xfrm>
                  <a:off x="3600000" y="3600000"/>
                  <a:ext cx="19489500" cy="195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0000">
                      <a:solidFill>
                        <a:srgbClr val="FFFFFF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main.py</a:t>
                  </a:r>
                  <a:endParaRPr sz="100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  <p:sp>
              <p:nvSpPr>
                <p:cNvPr id="163" name="Google Shape;163;p15"/>
                <p:cNvSpPr/>
                <p:nvPr/>
              </p:nvSpPr>
              <p:spPr>
                <a:xfrm>
                  <a:off x="3600000" y="5386875"/>
                  <a:ext cx="19489500" cy="244200"/>
                </a:xfrm>
                <a:prstGeom prst="rect">
                  <a:avLst/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64" name="Google Shape;164;p15"/>
            <p:cNvSpPr/>
            <p:nvPr/>
          </p:nvSpPr>
          <p:spPr>
            <a:xfrm>
              <a:off x="14289750" y="10723288"/>
              <a:ext cx="19086000" cy="12906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500"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33366750" y="10723275"/>
              <a:ext cx="10277400" cy="22719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629916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’s package 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math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which contains </a:t>
              </a: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sqrt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used below.</a:t>
              </a:r>
              <a:endParaRPr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4292425" y="6622438"/>
              <a:ext cx="19086000" cy="35070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500"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33366750" y="6622445"/>
              <a:ext cx="10277400" cy="35070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Everything after </a:t>
              </a:r>
              <a:r>
                <a:rPr lang="zh-CN" sz="5500">
                  <a:solidFill>
                    <a:srgbClr val="BC945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</a:t>
              </a:r>
              <a:r>
                <a:rPr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 are</a:t>
              </a:r>
              <a:endParaRPr sz="5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not ran</a:t>
              </a:r>
              <a:r>
                <a:rPr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, they’re </a:t>
              </a:r>
              <a:r>
                <a:rPr b="1"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comments</a:t>
              </a:r>
              <a:r>
                <a:rPr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!</a:t>
              </a:r>
              <a:endParaRPr sz="5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Use them for explanations.</a:t>
              </a:r>
              <a:endParaRPr sz="5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3594150" y="6541700"/>
              <a:ext cx="10277400" cy="7398600"/>
            </a:xfrm>
            <a:prstGeom prst="roundRect">
              <a:avLst>
                <a:gd fmla="val 2049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36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Declares a </a:t>
              </a:r>
              <a:r>
                <a:rPr b="1"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variable 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5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6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6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input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:</a:t>
              </a:r>
              <a:endParaRPr sz="5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529250" lvl="0" marL="36000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5500"/>
                <a:buFont typeface="Nunito"/>
                <a:buChar char="-"/>
              </a:pP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prints to standard output </a:t>
              </a:r>
              <a:r>
                <a:rPr lang="zh-CN" sz="55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"Enter an integer: "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,</a:t>
              </a:r>
              <a:endParaRPr sz="5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529250" lvl="0" marL="36000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5500"/>
                <a:buFont typeface="Nunito"/>
                <a:buChar char="-"/>
              </a:pPr>
              <a:r>
                <a:rPr b="1"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returns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user input, and </a:t>
              </a:r>
              <a:endParaRPr sz="5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529250" lvl="0" marL="36000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5500"/>
                <a:buFont typeface="Nunito"/>
                <a:buChar char="-"/>
              </a:pPr>
              <a:r>
                <a:rPr b="1"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assigns 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(with </a:t>
              </a:r>
              <a:r>
                <a:rPr b="1"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operator </a:t>
              </a:r>
              <a:r>
                <a:rPr lang="zh-CN" sz="55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) the input to 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5500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3594150" y="14611500"/>
              <a:ext cx="10277400" cy="3064200"/>
            </a:xfrm>
            <a:prstGeom prst="roundRect">
              <a:avLst>
                <a:gd fmla="val 3352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36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print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prints to standard output </a:t>
              </a:r>
              <a:r>
                <a:rPr lang="zh-CN" sz="55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"You entered "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and 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sqrt(num)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5500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 rot="10800000">
              <a:off x="14292425" y="12872475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13877250" y="3447638"/>
              <a:ext cx="19489500" cy="15142800"/>
            </a:xfrm>
            <a:prstGeom prst="roundRect">
              <a:avLst>
                <a:gd fmla="val 3067" name="adj"/>
              </a:avLst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63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 rot="10800000">
              <a:off x="14292425" y="14716650"/>
              <a:ext cx="244200" cy="21366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D5A6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15"/>
          <p:cNvGrpSpPr/>
          <p:nvPr/>
        </p:nvGrpSpPr>
        <p:grpSpPr>
          <a:xfrm>
            <a:off x="24557696" y="53321025"/>
            <a:ext cx="19086072" cy="10034100"/>
            <a:chOff x="13877250" y="29595625"/>
            <a:chExt cx="19489504" cy="10034100"/>
          </a:xfrm>
        </p:grpSpPr>
        <p:grpSp>
          <p:nvGrpSpPr>
            <p:cNvPr id="174" name="Google Shape;174;p15"/>
            <p:cNvGrpSpPr/>
            <p:nvPr/>
          </p:nvGrpSpPr>
          <p:grpSpPr>
            <a:xfrm>
              <a:off x="13877250" y="29595625"/>
              <a:ext cx="19489504" cy="10034100"/>
              <a:chOff x="3600000" y="3600000"/>
              <a:chExt cx="19489504" cy="10034100"/>
            </a:xfrm>
          </p:grpSpPr>
          <p:sp>
            <p:nvSpPr>
              <p:cNvPr id="175" name="Google Shape;175;p15"/>
              <p:cNvSpPr/>
              <p:nvPr/>
            </p:nvSpPr>
            <p:spPr>
              <a:xfrm>
                <a:off x="3600004" y="3600000"/>
                <a:ext cx="19489500" cy="10034100"/>
              </a:xfrm>
              <a:prstGeom prst="roundRect">
                <a:avLst>
                  <a:gd fmla="val 5481" name="adj"/>
                </a:avLst>
              </a:prstGeom>
              <a:solidFill>
                <a:srgbClr val="323232"/>
              </a:solidFill>
              <a:ln cap="flat" cmpd="sng" w="228600">
                <a:solidFill>
                  <a:srgbClr val="A6192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$ </a:t>
                </a:r>
                <a:r>
                  <a:rPr lang="zh-CN" sz="6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python main.py</a:t>
                </a:r>
                <a:endParaRPr sz="6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Enter an integer: </a:t>
                </a:r>
                <a:r>
                  <a:rPr lang="zh-CN" sz="6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 sz="6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The sqrt of 4 is 2</a:t>
                </a:r>
                <a:endParaRPr sz="6500"/>
              </a:p>
            </p:txBody>
          </p:sp>
          <p:grpSp>
            <p:nvGrpSpPr>
              <p:cNvPr id="176" name="Google Shape;176;p15"/>
              <p:cNvGrpSpPr/>
              <p:nvPr/>
            </p:nvGrpSpPr>
            <p:grpSpPr>
              <a:xfrm>
                <a:off x="3600000" y="3600000"/>
                <a:ext cx="19489500" cy="2109150"/>
                <a:chOff x="3600000" y="3600000"/>
                <a:chExt cx="19489500" cy="2109150"/>
              </a:xfrm>
            </p:grpSpPr>
            <p:sp>
              <p:nvSpPr>
                <p:cNvPr id="177" name="Google Shape;177;p15"/>
                <p:cNvSpPr/>
                <p:nvPr/>
              </p:nvSpPr>
              <p:spPr>
                <a:xfrm>
                  <a:off x="3600000" y="3600000"/>
                  <a:ext cx="19489500" cy="21090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0000">
                      <a:solidFill>
                        <a:srgbClr val="FFFFFF"/>
                      </a:solidFill>
                      <a:latin typeface="Nunito"/>
                      <a:ea typeface="Nunito"/>
                      <a:cs typeface="Nunito"/>
                      <a:sym typeface="Nunito"/>
                    </a:rPr>
                    <a:t>Terminal</a:t>
                  </a:r>
                  <a:endParaRPr sz="10000">
                    <a:solidFill>
                      <a:srgbClr val="FFFFFF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178" name="Google Shape;178;p15"/>
                <p:cNvSpPr/>
                <p:nvPr/>
              </p:nvSpPr>
              <p:spPr>
                <a:xfrm>
                  <a:off x="3600000" y="5360250"/>
                  <a:ext cx="19489500" cy="348900"/>
                </a:xfrm>
                <a:prstGeom prst="rect">
                  <a:avLst/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79" name="Google Shape;179;p15"/>
            <p:cNvSpPr/>
            <p:nvPr/>
          </p:nvSpPr>
          <p:spPr>
            <a:xfrm>
              <a:off x="15354075" y="32105775"/>
              <a:ext cx="17098200" cy="12906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269999" marR="495059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55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python</a:t>
              </a:r>
              <a:r>
                <a:rPr lang="zh-CN" sz="55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“interprets” (compile + execute) </a:t>
              </a:r>
              <a:r>
                <a:rPr b="1" lang="zh-CN" sz="55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main.py</a:t>
              </a:r>
              <a:r>
                <a:rPr lang="zh-CN" sz="55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b="1" sz="55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80" name="Google Shape;180;p15"/>
          <p:cNvSpPr/>
          <p:nvPr/>
        </p:nvSpPr>
        <p:spPr>
          <a:xfrm>
            <a:off x="3600000" y="3600000"/>
            <a:ext cx="40044000" cy="30966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02235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0"/>
              <a:buFont typeface="Nunito"/>
              <a:buAutoNum type="arabicPeriod"/>
            </a:pPr>
            <a:r>
              <a:rPr lang="zh-CN" sz="12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Program Syntax</a:t>
            </a:r>
            <a:endParaRPr sz="12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3600000" y="47560025"/>
            <a:ext cx="40044000" cy="30966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2. Compile &amp; 3. Execute</a:t>
            </a:r>
            <a:endParaRPr sz="12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3600000" y="31198900"/>
            <a:ext cx="111885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zh-CN" sz="127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Python </a:t>
            </a:r>
            <a:endParaRPr b="1" sz="12700">
              <a:solidFill>
                <a:srgbClr val="A6192E"/>
              </a:solidFill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37110975" y="49248575"/>
            <a:ext cx="6532800" cy="5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1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497906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endParaRPr sz="11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3600000" y="7354825"/>
            <a:ext cx="111885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zh-CN" sz="127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C++ </a:t>
            </a:r>
            <a:endParaRPr b="1" sz="12700">
              <a:solidFill>
                <a:srgbClr val="A6192E"/>
              </a:solidFill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3044050" y="9371275"/>
            <a:ext cx="566400" cy="54951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3044050" y="21487475"/>
            <a:ext cx="566400" cy="21396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3044050" y="24683900"/>
            <a:ext cx="566400" cy="41991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3044050" y="15339400"/>
            <a:ext cx="566400" cy="11904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3044050" y="17190825"/>
            <a:ext cx="566400" cy="33564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"/>
          <p:cNvSpPr/>
          <p:nvPr/>
        </p:nvSpPr>
        <p:spPr>
          <a:xfrm rot="10800000">
            <a:off x="3087550" y="36240250"/>
            <a:ext cx="479400" cy="5243700"/>
          </a:xfrm>
          <a:prstGeom prst="rightBracket">
            <a:avLst>
              <a:gd fmla="val 8333" name="adj"/>
            </a:avLst>
          </a:prstGeom>
          <a:noFill/>
          <a:ln cap="flat" cmpd="sng" w="2286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"/>
          <p:cNvSpPr/>
          <p:nvPr/>
        </p:nvSpPr>
        <p:spPr>
          <a:xfrm rot="10800000">
            <a:off x="3087550" y="42497200"/>
            <a:ext cx="479400" cy="2915700"/>
          </a:xfrm>
          <a:prstGeom prst="rightBracket">
            <a:avLst>
              <a:gd fmla="val 8333" name="adj"/>
            </a:avLst>
          </a:prstGeom>
          <a:noFill/>
          <a:ln cap="flat" cmpd="sng" w="228600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/>
          <p:nvPr/>
        </p:nvSpPr>
        <p:spPr>
          <a:xfrm>
            <a:off x="3600225" y="3600000"/>
            <a:ext cx="19489200" cy="597552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Variables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variable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 defined value that holds data.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Each variable can be defined by its: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2750" lvl="0" marL="1260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500"/>
              <a:buAutoNum type="arabicPeriod"/>
            </a:pP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data type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; the data type determines how much space in memory C should allocate for your variable. You can also get the size of a variable via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sizeof(i);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 Common data types: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(e.g.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),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(e.g.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),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(e.g.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1.2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2750" lvl="0" marL="126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500"/>
              <a:buAutoNum type="arabicPeriod"/>
            </a:pP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variable name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2750" lvl="0" marL="126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500"/>
              <a:buAutoNum type="arabicPeriod"/>
            </a:pP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value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; a variable is "</a:t>
            </a: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passed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" as its value by default i.e. the variable name == its value.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2750" lvl="0" marL="126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500"/>
              <a:buAutoNum type="arabicPeriod"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pointer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; an address to the space C++ allocated for your variable value in the memory.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Array; vector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 </a:t>
            </a:r>
            <a:r>
              <a:rPr lang="zh-CN" sz="6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array</a:t>
            </a:r>
            <a:r>
              <a:rPr lang="zh-CN" sz="6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 static (meaning it cannot change in length) list of values of the same data type; unlike variables, an array is "passed" as its pointer by default i.e. the variable name of an array is synonymous to its pointer.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index of a list starts at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can be accessed with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[...]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zh-CN" sz="6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vector 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an array with inbuilt functions that allow you to change its size: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Strings are just special char arrays that you can initialize by doing: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notion of value vs pointer is what confuses most people, make sure you know it by heart: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t/>
            </a:r>
            <a:endParaRPr sz="100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97" name="Google Shape;197;p16"/>
          <p:cNvGrpSpPr/>
          <p:nvPr/>
        </p:nvGrpSpPr>
        <p:grpSpPr>
          <a:xfrm>
            <a:off x="3600000" y="3217925"/>
            <a:ext cx="20022000" cy="3068817"/>
            <a:chOff x="3600000" y="3217795"/>
            <a:chExt cx="20022000" cy="4252205"/>
          </a:xfrm>
        </p:grpSpPr>
        <p:sp>
          <p:nvSpPr>
            <p:cNvPr id="198" name="Google Shape;198;p16"/>
            <p:cNvSpPr/>
            <p:nvPr/>
          </p:nvSpPr>
          <p:spPr>
            <a:xfrm>
              <a:off x="13877400" y="3217795"/>
              <a:ext cx="9744600" cy="425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6000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C++</a:t>
              </a:r>
              <a:endParaRPr sz="10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6000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1" name="Google Shape;201;p16"/>
            <p:cNvCxnSpPr>
              <a:endCxn id="199" idx="2"/>
            </p:cNvCxnSpPr>
            <p:nvPr/>
          </p:nvCxnSpPr>
          <p:spPr>
            <a:xfrm flipH="1">
              <a:off x="9295950" y="7469700"/>
              <a:ext cx="13906800" cy="3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2" name="Google Shape;202;p16"/>
          <p:cNvSpPr/>
          <p:nvPr/>
        </p:nvSpPr>
        <p:spPr>
          <a:xfrm>
            <a:off x="24154725" y="3600000"/>
            <a:ext cx="19489200" cy="597552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Pro tip:</a:t>
            </a: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you can pull up documentation about a certain, e.g. function, in the Python interpreter using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help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in the interpretor which you can open up in your terminal: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Variables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variable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 defined value that holds data.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Each variable can be defined by its: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2750" lvl="0" marL="126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500"/>
              <a:buAutoNum type="arabicPeriod"/>
            </a:pP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variable name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2750" lvl="0" marL="126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500"/>
              <a:buAutoNum type="arabicPeriod"/>
            </a:pP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valu</a:t>
            </a:r>
            <a:r>
              <a:rPr b="1" lang="zh-CN" sz="6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e</a:t>
            </a:r>
            <a:endParaRPr sz="6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You can convert a variable to a certain data type using: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str(i)</a:t>
            </a:r>
            <a:r>
              <a:rPr lang="zh-CN" sz="6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int(i)</a:t>
            </a:r>
            <a:r>
              <a:rPr lang="zh-CN" sz="6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float(i)</a:t>
            </a:r>
            <a:r>
              <a:rPr lang="zh-CN" sz="6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bool(i)</a:t>
            </a:r>
            <a:r>
              <a:rPr lang="zh-CN" sz="6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30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In Python, each data type has a specific set of </a:t>
            </a:r>
            <a:r>
              <a:rPr b="1" lang="zh-CN" sz="6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methods</a:t>
            </a:r>
            <a:r>
              <a:rPr lang="zh-CN" sz="6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, functions that you can apply to variables of that data type. Methods for strings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zh-CN" sz="6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 include:</a:t>
            </a:r>
            <a:endParaRPr sz="6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List; dictionary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zh-CN" sz="6500">
                <a:solidFill>
                  <a:srgbClr val="FFFFFF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FFFFFF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list 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 dynamic group of values not necessarily of the same data type.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index of a list starts at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can be accessed with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[...]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Python </a:t>
            </a:r>
            <a:r>
              <a:rPr b="1" lang="zh-CN" sz="6500">
                <a:solidFill>
                  <a:srgbClr val="FFFFFF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dictionaries 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are another way to store a list of values, but for each </a:t>
            </a: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value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its index can be given a unique </a:t>
            </a: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key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03" name="Google Shape;203;p16"/>
          <p:cNvGrpSpPr/>
          <p:nvPr/>
        </p:nvGrpSpPr>
        <p:grpSpPr>
          <a:xfrm>
            <a:off x="23622425" y="3217800"/>
            <a:ext cx="20022380" cy="3068614"/>
            <a:chOff x="22953311" y="3217797"/>
            <a:chExt cx="20690689" cy="4253103"/>
          </a:xfrm>
        </p:grpSpPr>
        <p:sp>
          <p:nvSpPr>
            <p:cNvPr id="204" name="Google Shape;204;p16"/>
            <p:cNvSpPr/>
            <p:nvPr/>
          </p:nvSpPr>
          <p:spPr>
            <a:xfrm>
              <a:off x="22953311" y="3217797"/>
              <a:ext cx="10460400" cy="40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322521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6" name="Google Shape;206;p16"/>
            <p:cNvCxnSpPr/>
            <p:nvPr/>
          </p:nvCxnSpPr>
          <p:spPr>
            <a:xfrm flipH="1">
              <a:off x="23494200" y="7468800"/>
              <a:ext cx="14500800" cy="21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7" name="Google Shape;207;p16"/>
            <p:cNvSpPr/>
            <p:nvPr/>
          </p:nvSpPr>
          <p:spPr>
            <a:xfrm>
              <a:off x="322521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Python</a:t>
              </a:r>
              <a:endParaRPr sz="10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aphicFrame>
        <p:nvGraphicFramePr>
          <p:cNvPr id="208" name="Google Shape;208;p16"/>
          <p:cNvGraphicFramePr/>
          <p:nvPr/>
        </p:nvGraphicFramePr>
        <p:xfrm>
          <a:off x="6872875" y="5551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{54B112F3-B6DA-423A-8B7B-45779CB186C8}</a:tableStyleId>
              </a:tblPr>
              <a:tblGrid>
                <a:gridCol w="5598750"/>
                <a:gridCol w="3342625"/>
                <a:gridCol w="4002500"/>
              </a:tblGrid>
              <a:tr h="124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Declaration</a:t>
                      </a:r>
                      <a:endParaRPr b="1" sz="5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Value</a:t>
                      </a:r>
                      <a:endParaRPr b="1" sz="5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Pointer</a:t>
                      </a:r>
                      <a:endParaRPr b="1" sz="5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</a:t>
                      </a:r>
                      <a:endParaRPr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&amp;i</a:t>
                      </a:r>
                      <a:endParaRPr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int* i</a:t>
                      </a:r>
                      <a:endParaRPr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*i</a:t>
                      </a:r>
                      <a:endParaRPr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ia[3]</a:t>
                      </a:r>
                      <a:endParaRPr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*ia</a:t>
                      </a:r>
                      <a:endParaRPr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ia</a:t>
                      </a:r>
                      <a:endParaRPr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9" name="Google Shape;209;p16"/>
          <p:cNvSpPr/>
          <p:nvPr/>
        </p:nvSpPr>
        <p:spPr>
          <a:xfrm>
            <a:off x="4419600" y="10668000"/>
            <a:ext cx="17306700" cy="1734000"/>
          </a:xfrm>
          <a:prstGeom prst="roundRect">
            <a:avLst>
              <a:gd fmla="val 1666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int i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4695600" y="43902850"/>
            <a:ext cx="17830800" cy="3324600"/>
          </a:xfrm>
          <a:prstGeom prst="roundRect">
            <a:avLst>
              <a:gd fmla="val 5714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500">
                <a:solidFill>
                  <a:srgbClr val="CC783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zh-CN" sz="5500">
                <a:solidFill>
                  <a:srgbClr val="CDCDC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55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&lt;vector&gt;</a:t>
            </a:r>
            <a:endParaRPr sz="5500">
              <a:solidFill>
                <a:srgbClr val="A5C2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500">
                <a:solidFill>
                  <a:srgbClr val="CDCDCD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5500">
              <a:solidFill>
                <a:srgbClr val="CDCD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zh-CN" sz="5500">
                <a:solidFill>
                  <a:srgbClr val="CDCDCD"/>
                </a:solidFill>
                <a:latin typeface="Courier New"/>
                <a:ea typeface="Courier New"/>
                <a:cs typeface="Courier New"/>
                <a:sym typeface="Courier New"/>
              </a:rPr>
              <a:t>::vector </a:t>
            </a:r>
            <a:r>
              <a:rPr lang="zh-CN" sz="5500">
                <a:solidFill>
                  <a:srgbClr val="CC783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zh-CN" sz="5500">
                <a:solidFill>
                  <a:srgbClr val="CDCDC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CN" sz="5500">
                <a:solidFill>
                  <a:srgbClr val="CC783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zh-CN" sz="5500">
                <a:solidFill>
                  <a:srgbClr val="CDCDC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55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iv</a:t>
            </a:r>
            <a:r>
              <a:rPr lang="zh-CN" sz="5500">
                <a:solidFill>
                  <a:srgbClr val="CDCDC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5500">
                <a:solidFill>
                  <a:srgbClr val="6C99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zh-CN" sz="5500">
                <a:solidFill>
                  <a:srgbClr val="CDCDCD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i="1" lang="zh-CN" sz="55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 // declare</a:t>
            </a:r>
            <a:endParaRPr sz="5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4695600" y="36720825"/>
            <a:ext cx="17830800" cy="4476000"/>
          </a:xfrm>
          <a:prstGeom prst="roundRect">
            <a:avLst>
              <a:gd fmla="val 5714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zh-CN" sz="5500">
                <a:solidFill>
                  <a:srgbClr val="B7DFF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ia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B7DFF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ia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i="1" lang="zh-CN" sz="5500">
                <a:solidFill>
                  <a:srgbClr val="BC945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// 6</a:t>
            </a:r>
            <a:endParaRPr i="1" sz="5500">
              <a:solidFill>
                <a:srgbClr val="BC9458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B7DFF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ia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i="1" lang="zh-CN" sz="5500">
                <a:solidFill>
                  <a:srgbClr val="BC945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// 3</a:t>
            </a:r>
            <a:endParaRPr i="1" sz="5500">
              <a:solidFill>
                <a:srgbClr val="BC9458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B7DFF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ia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i="1" lang="zh-CN" sz="5500">
                <a:solidFill>
                  <a:srgbClr val="BC945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// 1</a:t>
            </a:r>
            <a:endParaRPr sz="5500">
              <a:solidFill>
                <a:srgbClr val="CC78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4695600" y="49933475"/>
            <a:ext cx="17830800" cy="1734000"/>
          </a:xfrm>
          <a:prstGeom prst="roundRect">
            <a:avLst>
              <a:gd fmla="val 1666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C66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::string str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55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25343450" y="11343475"/>
            <a:ext cx="17306700" cy="2428500"/>
          </a:xfrm>
          <a:prstGeom prst="roundRect">
            <a:avLst>
              <a:gd fmla="val 11659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4CCCC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$ python </a:t>
            </a:r>
            <a:endParaRPr sz="5500">
              <a:solidFill>
                <a:srgbClr val="F4CCCC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4CCCC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&gt;&gt; help(str)</a:t>
            </a:r>
            <a:endParaRPr sz="5500">
              <a:solidFill>
                <a:srgbClr val="F4CCCC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25245975" y="18215675"/>
            <a:ext cx="17306700" cy="1734000"/>
          </a:xfrm>
          <a:prstGeom prst="roundRect">
            <a:avLst>
              <a:gd fmla="val 1666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int i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24983925" y="31878925"/>
            <a:ext cx="17830800" cy="7835100"/>
          </a:xfrm>
          <a:prstGeom prst="roundRect">
            <a:avLst>
              <a:gd fmla="val 5714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lang="zh-CN" sz="5500">
                <a:solidFill>
                  <a:srgbClr val="CC78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55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World!'</a:t>
            </a:r>
            <a:endParaRPr sz="5500">
              <a:solidFill>
                <a:srgbClr val="A5C2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s[</a:t>
            </a:r>
            <a:r>
              <a:rPr lang="zh-CN" sz="5500">
                <a:solidFill>
                  <a:srgbClr val="6C99BB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               </a:t>
            </a:r>
            <a:r>
              <a:rPr i="1" lang="zh-CN" sz="55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'o'characters</a:t>
            </a:r>
            <a:endParaRPr i="1" sz="5500">
              <a:solidFill>
                <a:srgbClr val="BC94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s[</a:t>
            </a:r>
            <a:r>
              <a:rPr lang="zh-CN" sz="5500">
                <a:solidFill>
                  <a:srgbClr val="6C99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zh-CN" sz="5500">
                <a:solidFill>
                  <a:srgbClr val="6C99BB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             </a:t>
            </a:r>
            <a:r>
              <a:rPr i="1" lang="zh-CN" sz="55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'lo'</a:t>
            </a:r>
            <a:endParaRPr i="1" sz="5500">
              <a:solidFill>
                <a:srgbClr val="BC94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s.upper()          </a:t>
            </a:r>
            <a:r>
              <a:rPr i="1" lang="zh-CN" sz="55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'HELLO WORLD!'</a:t>
            </a:r>
            <a:endParaRPr i="1" sz="5500">
              <a:solidFill>
                <a:srgbClr val="BC94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s.lower()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i="1" lang="zh-CN" sz="55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'hello world!'</a:t>
            </a:r>
            <a:endParaRPr i="1" sz="5500">
              <a:solidFill>
                <a:srgbClr val="BC94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s.count(</a:t>
            </a:r>
            <a:r>
              <a:rPr lang="zh-CN" sz="55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'l'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zh-CN" sz="55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3</a:t>
            </a:r>
            <a:endParaRPr i="1" sz="5500">
              <a:solidFill>
                <a:srgbClr val="BC94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s.replace(</a:t>
            </a:r>
            <a:r>
              <a:rPr lang="zh-CN" sz="55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'e'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CN" sz="55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zh-CN" sz="55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'hpllo world!'</a:t>
            </a:r>
            <a:endParaRPr i="1" sz="5500">
              <a:solidFill>
                <a:srgbClr val="BC94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s.strip()          </a:t>
            </a:r>
            <a:r>
              <a:rPr i="1" lang="zh-CN" sz="55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'hplloworld!'</a:t>
            </a:r>
            <a:endParaRPr sz="5500">
              <a:solidFill>
                <a:srgbClr val="CDCD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16"/>
          <p:cNvSpPr/>
          <p:nvPr/>
        </p:nvSpPr>
        <p:spPr>
          <a:xfrm>
            <a:off x="25081400" y="47901675"/>
            <a:ext cx="17830800" cy="4476000"/>
          </a:xfrm>
          <a:prstGeom prst="roundRect">
            <a:avLst>
              <a:gd fmla="val 1053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l1 </a:t>
            </a:r>
            <a:r>
              <a:rPr lang="zh-CN" sz="5500">
                <a:solidFill>
                  <a:srgbClr val="CC78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zh-CN" sz="55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CN" sz="5500">
                <a:solidFill>
                  <a:srgbClr val="6C99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5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l1[</a:t>
            </a:r>
            <a:r>
              <a:rPr lang="zh-CN" sz="5500">
                <a:solidFill>
                  <a:srgbClr val="6C99BB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i="1" lang="zh-CN" sz="55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'Hello'</a:t>
            </a:r>
            <a:endParaRPr i="1" sz="5500">
              <a:solidFill>
                <a:srgbClr val="BC94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l1[</a:t>
            </a:r>
            <a:r>
              <a:rPr lang="zh-CN" sz="5500">
                <a:solidFill>
                  <a:srgbClr val="6C99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i="1" lang="zh-CN" sz="55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1</a:t>
            </a:r>
            <a:endParaRPr sz="5500">
              <a:solidFill>
                <a:srgbClr val="FFC66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25081400" y="56409750"/>
            <a:ext cx="17830800" cy="5957400"/>
          </a:xfrm>
          <a:prstGeom prst="roundRect">
            <a:avLst>
              <a:gd fmla="val 6988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dict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55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"brand"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zh-CN" sz="55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"Honda"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55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"colours"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zh-CN" sz="55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CN" sz="55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55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"year"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2020</a:t>
            </a:r>
            <a:endParaRPr sz="5500">
              <a:solidFill>
                <a:srgbClr val="6C99BB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dict[</a:t>
            </a:r>
            <a:r>
              <a:rPr lang="zh-CN" sz="55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"brand"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]            </a:t>
            </a:r>
            <a:r>
              <a:rPr i="1" lang="zh-CN" sz="5500">
                <a:solidFill>
                  <a:srgbClr val="BC9458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# "Honda"</a:t>
            </a:r>
            <a:endParaRPr sz="5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14937050" y="3600000"/>
            <a:ext cx="17830800" cy="1734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Program Syntax</a:t>
            </a:r>
            <a:endParaRPr sz="15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/>
          <p:nvPr/>
        </p:nvSpPr>
        <p:spPr>
          <a:xfrm>
            <a:off x="3600225" y="3600000"/>
            <a:ext cx="19489200" cy="597552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19999" marR="579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Arithmetics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Arithmetic operators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help manipulate numerics: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772749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●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operators: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774700" lvl="1" marL="1170000" marR="57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Ubuntu"/>
              <a:buChar char="○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(modulus/remainder);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marR="57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e.g.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int i=4+5;</a:t>
            </a:r>
            <a:endParaRPr sz="6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862750" lvl="0" marL="719999" marR="579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●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shorthands: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1" marL="914400" marR="57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Ubuntu"/>
              <a:buChar char="○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e.g.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i++;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the same as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i=i+1;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1" marL="914400" marR="57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Ubuntu"/>
              <a:buChar char="○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*=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/=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e.g.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i+=1;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the same as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i++;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CN" sz="100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/ </a:t>
            </a:r>
            <a:r>
              <a:rPr lang="zh-CN" sz="100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statements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statements help add decision-making to your program; its syntax works like this: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some statement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is true, execute the code in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 You can also optionally add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statements if you want to embed more decision-making options.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following are infix operators you can use in conditional statements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to help you with your decision making: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24" name="Google Shape;224;p17"/>
          <p:cNvGrpSpPr/>
          <p:nvPr/>
        </p:nvGrpSpPr>
        <p:grpSpPr>
          <a:xfrm>
            <a:off x="3600000" y="3217925"/>
            <a:ext cx="20022000" cy="3068817"/>
            <a:chOff x="3600000" y="3217795"/>
            <a:chExt cx="20022000" cy="4252205"/>
          </a:xfrm>
        </p:grpSpPr>
        <p:sp>
          <p:nvSpPr>
            <p:cNvPr id="225" name="Google Shape;225;p17"/>
            <p:cNvSpPr/>
            <p:nvPr/>
          </p:nvSpPr>
          <p:spPr>
            <a:xfrm>
              <a:off x="13877400" y="3217795"/>
              <a:ext cx="9744600" cy="425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36000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C++</a:t>
              </a:r>
              <a:endParaRPr sz="10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36000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8" name="Google Shape;228;p17"/>
            <p:cNvCxnSpPr>
              <a:endCxn id="226" idx="2"/>
            </p:cNvCxnSpPr>
            <p:nvPr/>
          </p:nvCxnSpPr>
          <p:spPr>
            <a:xfrm flipH="1">
              <a:off x="9295950" y="7469700"/>
              <a:ext cx="13906800" cy="3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9" name="Google Shape;229;p17"/>
          <p:cNvSpPr/>
          <p:nvPr/>
        </p:nvSpPr>
        <p:spPr>
          <a:xfrm>
            <a:off x="24154725" y="3600000"/>
            <a:ext cx="19489200" cy="597552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1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Arithmetics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Arithmetic operators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help manipulate numerics: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772749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●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operators: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774700" lvl="1" marL="1170000" marR="57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Ubuntu"/>
              <a:buChar char="○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(modulus/remainder); 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marR="57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e.g.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i=4+5;</a:t>
            </a:r>
            <a:endParaRPr sz="6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862750" lvl="0" marL="719999" marR="579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●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shorthands: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marR="57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41350" lvl="1" marL="914400" marR="57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Ubuntu"/>
              <a:buChar char="○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*=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/=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e.g.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i+=1;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the same as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i++;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/ </a:t>
            </a:r>
            <a:r>
              <a:rPr lang="zh-CN" sz="100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statements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statements help add decision-making to your program; its syntax works like this: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some statement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is true, execute the code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indented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below. You can also optionally add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statements if you want to embed more decision-making options.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Hint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indentation is super important in Python, it does not use braces!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following are logical operators you can use in conditional statements  to help you with your decision making: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30" name="Google Shape;230;p17"/>
          <p:cNvGrpSpPr/>
          <p:nvPr/>
        </p:nvGrpSpPr>
        <p:grpSpPr>
          <a:xfrm>
            <a:off x="23622425" y="3217800"/>
            <a:ext cx="20022380" cy="3068614"/>
            <a:chOff x="22953311" y="3217797"/>
            <a:chExt cx="20690689" cy="4253103"/>
          </a:xfrm>
        </p:grpSpPr>
        <p:sp>
          <p:nvSpPr>
            <p:cNvPr id="231" name="Google Shape;231;p17"/>
            <p:cNvSpPr/>
            <p:nvPr/>
          </p:nvSpPr>
          <p:spPr>
            <a:xfrm>
              <a:off x="22953311" y="3217797"/>
              <a:ext cx="10460400" cy="40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322521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3" name="Google Shape;233;p17"/>
            <p:cNvCxnSpPr/>
            <p:nvPr/>
          </p:nvCxnSpPr>
          <p:spPr>
            <a:xfrm flipH="1">
              <a:off x="23494200" y="7468800"/>
              <a:ext cx="14500800" cy="21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4" name="Google Shape;234;p17"/>
            <p:cNvSpPr/>
            <p:nvPr/>
          </p:nvSpPr>
          <p:spPr>
            <a:xfrm>
              <a:off x="322521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Python</a:t>
              </a:r>
              <a:endParaRPr sz="10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35" name="Google Shape;235;p17"/>
          <p:cNvSpPr/>
          <p:nvPr/>
        </p:nvSpPr>
        <p:spPr>
          <a:xfrm>
            <a:off x="14937050" y="3600000"/>
            <a:ext cx="17830800" cy="1734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Program </a:t>
            </a:r>
            <a:r>
              <a:rPr lang="zh-CN" sz="15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Syntax</a:t>
            </a:r>
            <a:endParaRPr sz="15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4429425" y="30480000"/>
            <a:ext cx="17830800" cy="73227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55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   // code runs if (...) is true</a:t>
            </a:r>
            <a:endParaRPr i="1" sz="55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55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   // code runs if (...) is true</a:t>
            </a:r>
            <a:endParaRPr i="1" sz="55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i="1" lang="zh-CN" sz="55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// i &lt; 2</a:t>
            </a:r>
            <a:endParaRPr i="1" sz="55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55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   // code runs otherwise</a:t>
            </a:r>
            <a:endParaRPr i="1" sz="55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37" name="Google Shape;237;p17"/>
          <p:cNvGraphicFramePr/>
          <p:nvPr/>
        </p:nvGraphicFramePr>
        <p:xfrm>
          <a:off x="7191675" y="44255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{54B112F3-B6DA-423A-8B7B-45779CB186C8}</a:tableStyleId>
              </a:tblPr>
              <a:tblGrid>
                <a:gridCol w="9516700"/>
                <a:gridCol w="2789600"/>
              </a:tblGrid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name</a:t>
                      </a:r>
                      <a:endParaRPr b="1"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syntax</a:t>
                      </a:r>
                      <a:endParaRPr b="1"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equal to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not equal to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less than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greater than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less than or equal to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greater than or equal to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not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8" name="Google Shape;238;p17"/>
          <p:cNvSpPr/>
          <p:nvPr/>
        </p:nvSpPr>
        <p:spPr>
          <a:xfrm>
            <a:off x="24983925" y="32081175"/>
            <a:ext cx="17830800" cy="65550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zh-CN" sz="5500">
                <a:solidFill>
                  <a:srgbClr val="BC9458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# code runs if statement is true</a:t>
            </a:r>
            <a:endParaRPr i="1" sz="5500">
              <a:solidFill>
                <a:srgbClr val="BC9458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zh-CN" sz="5500">
                <a:solidFill>
                  <a:srgbClr val="BC9458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# code runs if statement is true</a:t>
            </a:r>
            <a:endParaRPr i="1" sz="5500">
              <a:solidFill>
                <a:srgbClr val="BC9458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zh-CN" sz="5500">
                <a:solidFill>
                  <a:srgbClr val="BC9458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# i &lt; 2</a:t>
            </a:r>
            <a:endParaRPr i="1" sz="5500">
              <a:solidFill>
                <a:srgbClr val="BC9458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zh-CN" sz="5500">
                <a:solidFill>
                  <a:srgbClr val="BC9458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# code runs otherwise</a:t>
            </a:r>
            <a:endParaRPr sz="5500">
              <a:solidFill>
                <a:srgbClr val="CC78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39" name="Google Shape;239;p17"/>
          <p:cNvGraphicFramePr/>
          <p:nvPr/>
        </p:nvGraphicFramePr>
        <p:xfrm>
          <a:off x="27480463" y="44255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{54B112F3-B6DA-423A-8B7B-45779CB186C8}</a:tableStyleId>
              </a:tblPr>
              <a:tblGrid>
                <a:gridCol w="9516700"/>
                <a:gridCol w="2789600"/>
              </a:tblGrid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name</a:t>
                      </a:r>
                      <a:endParaRPr b="1"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syntax</a:t>
                      </a:r>
                      <a:endParaRPr b="1"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equal to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not equal to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less than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greater than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less than or equal to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greater than or equal to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not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/>
          <p:nvPr/>
        </p:nvSpPr>
        <p:spPr>
          <a:xfrm>
            <a:off x="3600225" y="3600000"/>
            <a:ext cx="19489200" cy="597552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19999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Loops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you have a list of values you want to loop through, repeating the same piece of code for each value, you can repeat that piece of code over and over again (</a:t>
            </a: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right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BAD) OR use any one of the following loops (</a:t>
            </a: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left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).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82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while loop: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my condition</a:t>
            </a: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true, execute the code in</a:t>
            </a: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739999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do/while loop: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execute 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while my condition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true, repeat; this guarantees that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executes at least once.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739999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for loop: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initialize variable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to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for as long as</a:t>
            </a: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 &lt; 5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execute the code in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at the end of each execution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Functions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When your code gets long, it's useful to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encapsulate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repeating code into a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definition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includes: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952750" lvl="0" marL="1080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Ubuntu"/>
              <a:buChar char="●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return type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b="1" sz="6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52750" lvl="0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Ubuntu"/>
              <a:buChar char="●"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name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mean</a:t>
            </a:r>
            <a:endParaRPr b="1"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952750" lvl="0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Ubuntu"/>
              <a:buChar char="●"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input arguments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(int a, int b)</a:t>
            </a:r>
            <a:endParaRPr b="1" sz="6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52750" lvl="0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Courier New"/>
              <a:buChar char="●"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body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b="1" sz="6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45" name="Google Shape;245;p18"/>
          <p:cNvGrpSpPr/>
          <p:nvPr/>
        </p:nvGrpSpPr>
        <p:grpSpPr>
          <a:xfrm>
            <a:off x="3600000" y="3217925"/>
            <a:ext cx="20022000" cy="3068817"/>
            <a:chOff x="3600000" y="3217795"/>
            <a:chExt cx="20022000" cy="4252205"/>
          </a:xfrm>
        </p:grpSpPr>
        <p:sp>
          <p:nvSpPr>
            <p:cNvPr id="246" name="Google Shape;246;p18"/>
            <p:cNvSpPr/>
            <p:nvPr/>
          </p:nvSpPr>
          <p:spPr>
            <a:xfrm>
              <a:off x="13877400" y="3217795"/>
              <a:ext cx="9744600" cy="425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36000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C++</a:t>
              </a:r>
              <a:endParaRPr sz="10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36000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9" name="Google Shape;249;p18"/>
            <p:cNvCxnSpPr>
              <a:endCxn id="247" idx="2"/>
            </p:cNvCxnSpPr>
            <p:nvPr/>
          </p:nvCxnSpPr>
          <p:spPr>
            <a:xfrm flipH="1">
              <a:off x="9295950" y="7469700"/>
              <a:ext cx="13906800" cy="3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0" name="Google Shape;250;p18"/>
          <p:cNvSpPr/>
          <p:nvPr/>
        </p:nvSpPr>
        <p:spPr>
          <a:xfrm>
            <a:off x="24154725" y="3600000"/>
            <a:ext cx="19489200" cy="597552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19999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Loops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you have a list of values you want to loop through, repeating the same piece of code for each value, you can repeat that piece of code over and over again (</a:t>
            </a: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left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BAD) OR use any one of the following loops (</a:t>
            </a: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right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).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6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while loop: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my condition</a:t>
            </a: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true, execute the code in</a:t>
            </a: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for loop: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each element in some list, run the indented code.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Functions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When your code gets long, it's useful to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encapsulate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repeating code into a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definition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includes: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952750" lvl="0" marL="1080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Ubuntu"/>
              <a:buChar char="●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keyword: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952750" lvl="0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Ubuntu"/>
              <a:buChar char="●"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name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mean</a:t>
            </a:r>
            <a:endParaRPr b="1"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952750" lvl="0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Ubuntu"/>
              <a:buChar char="●"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input arguments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(int a, int b)</a:t>
            </a:r>
            <a:endParaRPr b="1" sz="6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52750" lvl="0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Courier New"/>
              <a:buChar char="●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body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indented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endParaRPr b="1" sz="6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18"/>
          <p:cNvGrpSpPr/>
          <p:nvPr/>
        </p:nvGrpSpPr>
        <p:grpSpPr>
          <a:xfrm>
            <a:off x="23622425" y="3217800"/>
            <a:ext cx="20022380" cy="3068614"/>
            <a:chOff x="22953311" y="3217797"/>
            <a:chExt cx="20690689" cy="4253103"/>
          </a:xfrm>
        </p:grpSpPr>
        <p:sp>
          <p:nvSpPr>
            <p:cNvPr id="252" name="Google Shape;252;p18"/>
            <p:cNvSpPr/>
            <p:nvPr/>
          </p:nvSpPr>
          <p:spPr>
            <a:xfrm>
              <a:off x="22953311" y="3217797"/>
              <a:ext cx="10460400" cy="40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322521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4" name="Google Shape;254;p18"/>
            <p:cNvCxnSpPr/>
            <p:nvPr/>
          </p:nvCxnSpPr>
          <p:spPr>
            <a:xfrm flipH="1">
              <a:off x="23494200" y="7468800"/>
              <a:ext cx="14500800" cy="21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5" name="Google Shape;255;p18"/>
            <p:cNvSpPr/>
            <p:nvPr/>
          </p:nvSpPr>
          <p:spPr>
            <a:xfrm>
              <a:off x="322521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Python</a:t>
              </a:r>
              <a:endParaRPr sz="10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56" name="Google Shape;256;p18"/>
          <p:cNvSpPr/>
          <p:nvPr/>
        </p:nvSpPr>
        <p:spPr>
          <a:xfrm>
            <a:off x="11887200" y="17989513"/>
            <a:ext cx="9420000" cy="47958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int i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5500">
                <a:solidFill>
                  <a:srgbClr val="FFC66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5500">
              <a:solidFill>
                <a:srgbClr val="CC78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18"/>
          <p:cNvSpPr/>
          <p:nvPr/>
        </p:nvSpPr>
        <p:spPr>
          <a:xfrm>
            <a:off x="11887200" y="28616825"/>
            <a:ext cx="9420000" cy="43221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int i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5500">
                <a:solidFill>
                  <a:srgbClr val="FFC66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11887200" y="38770425"/>
            <a:ext cx="10799400" cy="34443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(int i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 i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 i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5500">
                <a:solidFill>
                  <a:srgbClr val="FFC66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4858500" y="47129200"/>
            <a:ext cx="16448700" cy="94860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55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// function definition</a:t>
            </a:r>
            <a:endParaRPr i="1" sz="55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zh-CN" sz="55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mean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(int </a:t>
            </a:r>
            <a:r>
              <a:rPr i="1"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, int </a:t>
            </a:r>
            <a:r>
              <a:rPr i="1"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   int mn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(a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b)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mn;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55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// calling (using) the function</a:t>
            </a:r>
            <a:endParaRPr i="1" sz="55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zh-CN" sz="55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   int mn1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mean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5500">
              <a:solidFill>
                <a:srgbClr val="CC78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24983925" y="17989525"/>
            <a:ext cx="10353600" cy="47958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5500">
                <a:solidFill>
                  <a:srgbClr val="B83426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i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24983925" y="38770425"/>
            <a:ext cx="17830800" cy="34443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fruits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zh-CN" sz="55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'apple'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CN" sz="55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CN" sz="55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'orange'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fruit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fruits: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5500">
                <a:solidFill>
                  <a:srgbClr val="B83426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(fruit)</a:t>
            </a:r>
            <a:endParaRPr sz="5500">
              <a:solidFill>
                <a:srgbClr val="CC7833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24983925" y="47129200"/>
            <a:ext cx="17830800" cy="52932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zh-CN" sz="5500">
                <a:solidFill>
                  <a:srgbClr val="FFC66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mean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mn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(a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b)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5500">
              <a:solidFill>
                <a:srgbClr val="6C99BB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mn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mn1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mean(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i="1" sz="5500">
              <a:solidFill>
                <a:srgbClr val="BC945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14937050" y="3600000"/>
            <a:ext cx="17830800" cy="1734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Program Syntax</a:t>
            </a:r>
            <a:endParaRPr sz="15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4429425" y="14660825"/>
            <a:ext cx="6829800" cy="275538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int 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5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5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5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18"/>
          <p:cNvSpPr/>
          <p:nvPr/>
        </p:nvSpPr>
        <p:spPr>
          <a:xfrm>
            <a:off x="35984925" y="14660825"/>
            <a:ext cx="6829800" cy="238047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55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55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55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55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55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/>
          <p:nvPr/>
        </p:nvSpPr>
        <p:spPr>
          <a:xfrm>
            <a:off x="3600000" y="3600000"/>
            <a:ext cx="40044000" cy="43836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SFU programming resources</a:t>
            </a:r>
            <a:endParaRPr sz="20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1" name="Google Shape;271;p19"/>
          <p:cNvSpPr txBox="1"/>
          <p:nvPr/>
        </p:nvSpPr>
        <p:spPr>
          <a:xfrm>
            <a:off x="3600000" y="9138225"/>
            <a:ext cx="19086600" cy="25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97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Remote accessing SFU computers</a:t>
            </a:r>
            <a:endParaRPr sz="97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you ever need access to computers or software at SFU, you can!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1000"/>
              </a:spcBef>
              <a:spcAft>
                <a:spcPts val="0"/>
              </a:spcAft>
              <a:buSzPts val="6500"/>
              <a:buFont typeface="Nunito"/>
              <a:buAutoNum type="arabicPeriod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Click </a:t>
            </a:r>
            <a:r>
              <a:rPr lang="zh-CN" sz="6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to set up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MFA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(multi-factor authentication), you will need to do this before you start remote accessing any SFU computers.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1000"/>
              </a:spcBef>
              <a:spcAft>
                <a:spcPts val="0"/>
              </a:spcAft>
              <a:buSzPts val="6500"/>
              <a:buFont typeface="Nunito"/>
              <a:buAutoNum type="arabicPeriod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Click </a:t>
            </a:r>
            <a:r>
              <a:rPr lang="zh-CN" sz="6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for instructions on how to access the Burnaby or Surrey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library lab computers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software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from off-campus.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If you are a CMPT student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you will also have access to CSIL (computing science instructional labs).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1000"/>
              </a:spcBef>
              <a:spcAft>
                <a:spcPts val="0"/>
              </a:spcAft>
              <a:buSzPts val="6500"/>
              <a:buFont typeface="Nunito"/>
              <a:buAutoNum type="arabicPeriod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Click </a:t>
            </a:r>
            <a:r>
              <a:rPr lang="zh-CN" sz="6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to set up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MFA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(multi-factor authentication), you will need to do this before you start remote accessing any SFU computers.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1000"/>
              </a:spcBef>
              <a:spcAft>
                <a:spcPts val="0"/>
              </a:spcAft>
              <a:buSzPts val="6500"/>
              <a:buFont typeface="Nunito"/>
              <a:buAutoNum type="arabicPeriod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Click </a:t>
            </a:r>
            <a:r>
              <a:rPr lang="zh-CN" sz="6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for instructions on how to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access CSIL via SSH in your terminal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2" name="Google Shape;272;p19"/>
          <p:cNvSpPr txBox="1"/>
          <p:nvPr/>
        </p:nvSpPr>
        <p:spPr>
          <a:xfrm>
            <a:off x="24557400" y="9138225"/>
            <a:ext cx="19086600" cy="6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8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Need software?</a:t>
            </a:r>
            <a:endParaRPr sz="98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Check out the software made available to you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Font typeface="Nunito"/>
              <a:buChar char="●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as SFU students </a:t>
            </a:r>
            <a:r>
              <a:rPr lang="zh-CN" sz="6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Font typeface="Nunito"/>
              <a:buChar char="●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as SFU CMPT students </a:t>
            </a:r>
            <a:r>
              <a:rPr lang="zh-CN" sz="6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!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