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45825125" cx="32400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33">
          <p15:clr>
            <a:srgbClr val="A4A3A4"/>
          </p15:clr>
        </p15:guide>
        <p15:guide id="2" pos="10205">
          <p15:clr>
            <a:srgbClr val="A4A3A4"/>
          </p15:clr>
        </p15:guide>
        <p15:guide id="3" orient="horz" pos="1555">
          <p15:clr>
            <a:srgbClr val="9AA0A6"/>
          </p15:clr>
        </p15:guide>
        <p15:guide id="4" pos="1555">
          <p15:clr>
            <a:srgbClr val="9AA0A6"/>
          </p15:clr>
        </p15:guide>
        <p15:guide id="5" orient="horz" pos="27311">
          <p15:clr>
            <a:srgbClr val="9AA0A6"/>
          </p15:clr>
        </p15:guide>
        <p15:guide id="6" pos="18854">
          <p15:clr>
            <a:srgbClr val="9AA0A6"/>
          </p15:clr>
        </p15:guide>
        <p15:guide id="7" pos="10435">
          <p15:clr>
            <a:srgbClr val="9AA0A6"/>
          </p15:clr>
        </p15:guide>
        <p15:guide id="8" pos="9975">
          <p15:clr>
            <a:srgbClr val="9AA0A6"/>
          </p15:clr>
        </p15:guide>
        <p15:guide id="9" pos="10609">
          <p15:clr>
            <a:srgbClr val="9AA0A6"/>
          </p15:clr>
        </p15:guide>
        <p15:guide id="10" pos="9801">
          <p15:clr>
            <a:srgbClr val="9AA0A6"/>
          </p15:clr>
        </p15:guide>
        <p15:guide id="11" orient="horz" pos="3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1B404-599A-4559-87AE-12BD229D4ACA}">
  <a:tblStyle styleId="{4971B404-599A-4559-87AE-12BD229D4A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33" orient="horz"/>
        <p:guide pos="10205"/>
        <p:guide pos="1555" orient="horz"/>
        <p:guide pos="1555"/>
        <p:guide pos="27311" orient="horz"/>
        <p:guide pos="18854"/>
        <p:guide pos="10435"/>
        <p:guide pos="9975"/>
        <p:guide pos="10609"/>
        <p:guide pos="9801"/>
        <p:guide pos="3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a1d1a48_0_44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a1d1a48_0_8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ca1d1a48_0_163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04478" y="6633662"/>
            <a:ext cx="30191100" cy="182871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4449" y="25250147"/>
            <a:ext cx="30191100" cy="70614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04449" y="9854830"/>
            <a:ext cx="30191100" cy="17493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04449" y="28084204"/>
            <a:ext cx="30191100" cy="11589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 algn="ctr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04449" y="19162627"/>
            <a:ext cx="30191100" cy="75000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04449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122677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04449" y="4950022"/>
            <a:ext cx="9949500" cy="67326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04449" y="12380401"/>
            <a:ext cx="9949500" cy="28326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641350" lvl="0" marL="4572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37106" y="4010534"/>
            <a:ext cx="22563000" cy="364464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1pPr>
            <a:lvl2pPr lvl="1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2pPr>
            <a:lvl3pPr lvl="2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3pPr>
            <a:lvl4pPr lvl="3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4pPr>
            <a:lvl5pPr lvl="4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5pPr>
            <a:lvl6pPr lvl="5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6pPr>
            <a:lvl7pPr lvl="6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7pPr>
            <a:lvl8pPr lvl="7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8pPr>
            <a:lvl9pPr lvl="8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200000" y="-1114"/>
            <a:ext cx="16200000" cy="458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97425" lIns="497425" spcFirstLastPara="1" rIns="497425" wrap="square" tIns="49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40748" y="10986760"/>
            <a:ext cx="14333400" cy="13206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40748" y="24973513"/>
            <a:ext cx="14333400" cy="11003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502165" y="6451021"/>
            <a:ext cx="13595700" cy="329208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04449" y="37691577"/>
            <a:ext cx="21255600" cy="53913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0"/>
              <a:buFont typeface="Nunito"/>
              <a:buChar char="●"/>
              <a:defRPr sz="9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711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711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711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711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711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711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711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711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10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6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12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3.png"/><Relationship Id="rId29" Type="http://schemas.openxmlformats.org/officeDocument/2006/relationships/image" Target="../media/image2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11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9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7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68885" y="6266297"/>
            <a:ext cx="13089600" cy="10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41499" y="6266297"/>
            <a:ext cx="13089600" cy="6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7407032" y="13781347"/>
            <a:ext cx="2009400" cy="24834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26976511" y="19759760"/>
            <a:ext cx="2870279" cy="259798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1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4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8912951" y="14211118"/>
            <a:ext cx="1279425" cy="1685225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28411740" y="18671313"/>
            <a:ext cx="0" cy="10884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2468885" y="16970459"/>
            <a:ext cx="12744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(do the calculations requested by) your program.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102960" y="13781347"/>
            <a:ext cx="9374400" cy="8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 sz="1000"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7407040" y="16986213"/>
            <a:ext cx="2009400" cy="16851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28411732" y="16264747"/>
            <a:ext cx="0" cy="7215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6603868" y="16414663"/>
            <a:ext cx="9873600" cy="3006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603868" y="19739051"/>
            <a:ext cx="9873600" cy="23679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238730" y="16956127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180951" y="18967320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15616330" y="14912377"/>
            <a:ext cx="987600" cy="2886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15558551" y="19809870"/>
            <a:ext cx="1045200" cy="11130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2468885" y="30859893"/>
            <a:ext cx="13731000" cy="2241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071004" y="25187022"/>
            <a:ext cx="248601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2468885" y="24809394"/>
            <a:ext cx="2009260" cy="224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2304267" y="27243927"/>
            <a:ext cx="2338497" cy="224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2468885" y="23440435"/>
            <a:ext cx="274623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6603868" y="13728409"/>
            <a:ext cx="9873600" cy="23679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29931151" y="15028054"/>
            <a:ext cx="590700" cy="8991300"/>
          </a:xfrm>
          <a:prstGeom prst="bentConnector3">
            <a:avLst>
              <a:gd fmla="val 70261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30282451" y="13584904"/>
            <a:ext cx="239400" cy="2886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6841499" y="31230904"/>
            <a:ext cx="13089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68885" y="35515134"/>
            <a:ext cx="137310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have a few additional functionalities over notepad, such as syntax (grammar) highlighting.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68885" y="33853994"/>
            <a:ext cx="27462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 sz="1000"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2114" y="38938326"/>
            <a:ext cx="2287367" cy="235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5452784" y="38959757"/>
            <a:ext cx="2287361" cy="217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1051454" y="38988373"/>
            <a:ext cx="2142233" cy="211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13810109" y="39057512"/>
            <a:ext cx="2142232" cy="21128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243449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01801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76955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45214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2468884" y="39035067"/>
            <a:ext cx="2696259" cy="20229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46887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841499" y="35522848"/>
            <a:ext cx="130896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program language-specific.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16590907" y="38990192"/>
            <a:ext cx="2437854" cy="248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25080202" y="39069037"/>
            <a:ext cx="2437853" cy="246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7773601" y="39045650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2285013" y="39103354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19437960" y="39189146"/>
            <a:ext cx="2437850" cy="226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923585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4758271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50981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201041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646128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2468885" y="9815790"/>
            <a:ext cx="13089600" cy="3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nix terminal.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4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750784" y="20329493"/>
            <a:ext cx="11529300" cy="22338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 sz="1000"/>
          </a:p>
        </p:txBody>
      </p:sp>
      <p:sp>
        <p:nvSpPr>
          <p:cNvPr id="115" name="Google Shape;115;p14"/>
          <p:cNvSpPr/>
          <p:nvPr/>
        </p:nvSpPr>
        <p:spPr>
          <a:xfrm>
            <a:off x="2468885" y="2468605"/>
            <a:ext cx="27462300" cy="37977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6841499" y="9815790"/>
            <a:ext cx="13089600" cy="8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79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750784" y="34535595"/>
            <a:ext cx="11529300" cy="28701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750784" y="38753720"/>
            <a:ext cx="11529300" cy="2591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468885" y="6983786"/>
            <a:ext cx="274623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 sz="1000"/>
          </a:p>
        </p:txBody>
      </p:sp>
      <p:sp>
        <p:nvSpPr>
          <p:cNvPr id="120" name="Google Shape;120;p14"/>
          <p:cNvSpPr/>
          <p:nvPr/>
        </p:nvSpPr>
        <p:spPr>
          <a:xfrm>
            <a:off x="16200000" y="19085831"/>
            <a:ext cx="13731000" cy="242706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4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directory or the folder (that you saw when you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048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4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6200000" y="42264060"/>
            <a:ext cx="13731000" cy="2114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68300" marR="29210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4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2468885" y="33770910"/>
            <a:ext cx="31284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468829" y="5106816"/>
            <a:ext cx="27462278" cy="15735786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38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469020" y="36562787"/>
            <a:ext cx="13089179" cy="6880382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38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3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2464817" y="21358049"/>
            <a:ext cx="27466290" cy="10383418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69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4318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6841628" y="36562787"/>
            <a:ext cx="13089151" cy="6880382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75" y="32105775"/>
              <a:ext cx="170982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2468885" y="2468605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-711200" lvl="0" marL="3175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Nunito"/>
              <a:buAutoNum type="arabicPeriod"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468885" y="32613031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468885" y="21393822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5450758" y="33770910"/>
            <a:ext cx="44802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2468885" y="5043377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2087614" y="6426104"/>
            <a:ext cx="388500" cy="37680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2087614" y="14734469"/>
            <a:ext cx="388500" cy="1467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2087614" y="16926333"/>
            <a:ext cx="388500" cy="2879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2087614" y="10518589"/>
            <a:ext cx="388500" cy="816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087614" y="11788154"/>
            <a:ext cx="388500" cy="2301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2117419" y="24850723"/>
            <a:ext cx="328800" cy="35958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2117419" y="29141197"/>
            <a:ext cx="328800" cy="19995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thing that is getting stored in the allocated space in your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2468880" y="2206650"/>
            <a:ext cx="13731088" cy="2104416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 (e.g. </a:t>
            </a:r>
            <a:r>
              <a:rPr b="1" lang="zh-CN" sz="45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16199144" y="2206362"/>
            <a:ext cx="13730341" cy="2104010"/>
            <a:chOff x="22953311" y="3217797"/>
            <a:chExt cx="20690689" cy="42531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4713427" y="38068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{4971B404-599A-4559-87AE-12BD229D4ACA}</a:tableStyleId>
              </a:tblPr>
              <a:tblGrid>
                <a:gridCol w="3839625"/>
                <a:gridCol w="2292375"/>
                <a:gridCol w="2744925"/>
              </a:tblGrid>
              <a:tr h="855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3030968" y="7315299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220274" y="30964420"/>
            <a:ext cx="12228300" cy="2279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38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38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::vector </a:t>
            </a:r>
            <a:r>
              <a:rPr lang="zh-CN" sz="38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38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38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 // declare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3220274" y="26039536"/>
            <a:ext cx="12228300" cy="30693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38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20274" y="35099762"/>
            <a:ext cx="122283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::string str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17380573" y="7778488"/>
            <a:ext cx="11868900" cy="16653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&gt;&gt; help(str)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7313724" y="12490918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7134010" y="22088731"/>
            <a:ext cx="12228300" cy="5372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zh-CN" sz="38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 '</a:t>
            </a:r>
            <a:endParaRPr sz="38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 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'o'characters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'lo'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s.upper()         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 '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s.lower()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 '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s.count(</a:t>
            </a:r>
            <a:r>
              <a:rPr lang="zh-CN" sz="38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s.replace(</a:t>
            </a:r>
            <a:r>
              <a:rPr lang="zh-CN" sz="38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38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 '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s.strip()         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world!'</a:t>
            </a:r>
            <a:endParaRPr sz="38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7200859" y="33075909"/>
            <a:ext cx="12228300" cy="30693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 </a:t>
            </a:r>
            <a:r>
              <a:rPr lang="zh-CN" sz="38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38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'Hello'</a:t>
            </a:r>
            <a:endParaRPr i="1" sz="38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3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3800">
              <a:solidFill>
                <a:srgbClr val="FFC6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7200859" y="38910097"/>
            <a:ext cx="12228300" cy="40851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"Honda"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"colours"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        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"Honda"</a:t>
            </a:r>
            <a:endParaRPr sz="3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547581" y="3749091"/>
            <a:ext cx="7652400" cy="3267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468880" y="2206650"/>
            <a:ext cx="13731088" cy="2104416"/>
            <a:chOff x="3600000" y="3217795"/>
            <a:chExt cx="20022000" cy="4252205"/>
          </a:xfrm>
        </p:grpSpPr>
        <p:sp>
          <p:nvSpPr>
            <p:cNvPr id="227" name="Google Shape;227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7"/>
            <p:cNvCxnSpPr>
              <a:endCxn id="228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7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because it does not use braces!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6199144" y="2206362"/>
            <a:ext cx="13730341" cy="2104010"/>
            <a:chOff x="22953311" y="3217797"/>
            <a:chExt cx="20690689" cy="4253103"/>
          </a:xfrm>
        </p:grpSpPr>
        <p:sp>
          <p:nvSpPr>
            <p:cNvPr id="233" name="Google Shape;233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037706" y="21214093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4932061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{4971B404-599A-4559-87AE-12BD229D4ACA}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7"/>
          <p:cNvSpPr/>
          <p:nvPr/>
        </p:nvSpPr>
        <p:spPr>
          <a:xfrm>
            <a:off x="17133959" y="21214085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18846139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{4971B404-599A-4559-87AE-12BD229D4ACA}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721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6199144" y="2206362"/>
            <a:ext cx="13730341" cy="2104010"/>
            <a:chOff x="22953311" y="3217797"/>
            <a:chExt cx="20690689" cy="4253103"/>
          </a:xfrm>
        </p:grpSpPr>
        <p:sp>
          <p:nvSpPr>
            <p:cNvPr id="251" name="Google Shape;251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8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>
            <a:off x="8152258" y="12335833"/>
            <a:ext cx="64602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8152258" y="19623232"/>
            <a:ext cx="6460200" cy="2963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3037706" y="26585795"/>
            <a:ext cx="125208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3331966" y="32317604"/>
            <a:ext cx="112806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7134010" y="12335842"/>
            <a:ext cx="71004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17134010" y="2658579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fruits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(fruit)</a:t>
            </a:r>
            <a:endParaRPr sz="3800">
              <a:solidFill>
                <a:srgbClr val="CC7833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7134010" y="32317604"/>
            <a:ext cx="122283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mn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(a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b)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calling (using) the function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mn1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mean(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3037706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24678511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18"/>
          <p:cNvGrpSpPr/>
          <p:nvPr/>
        </p:nvGrpSpPr>
        <p:grpSpPr>
          <a:xfrm>
            <a:off x="2468880" y="2206650"/>
            <a:ext cx="13731088" cy="2104420"/>
            <a:chOff x="3600000" y="3217795"/>
            <a:chExt cx="20022000" cy="4252212"/>
          </a:xfrm>
        </p:grpSpPr>
        <p:sp>
          <p:nvSpPr>
            <p:cNvPr id="266" name="Google Shape;266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68" name="Google Shape;268;p18"/>
            <p:cNvCxnSpPr>
              <a:endCxn id="267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8"/>
            <p:cNvSpPr/>
            <p:nvPr/>
          </p:nvSpPr>
          <p:spPr>
            <a:xfrm>
              <a:off x="3600000" y="6521107"/>
              <a:ext cx="11391900" cy="9489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8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468885" y="6266297"/>
            <a:ext cx="13089600" cy="18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6841499" y="6266297"/>
            <a:ext cx="130896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