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45825125" cx="32400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33">
          <p15:clr>
            <a:srgbClr val="A4A3A4"/>
          </p15:clr>
        </p15:guide>
        <p15:guide id="2" pos="10205">
          <p15:clr>
            <a:srgbClr val="A4A3A4"/>
          </p15:clr>
        </p15:guide>
        <p15:guide id="3" orient="horz" pos="1555">
          <p15:clr>
            <a:srgbClr val="9AA0A6"/>
          </p15:clr>
        </p15:guide>
        <p15:guide id="4" pos="1555">
          <p15:clr>
            <a:srgbClr val="9AA0A6"/>
          </p15:clr>
        </p15:guide>
        <p15:guide id="5" orient="horz" pos="27311">
          <p15:clr>
            <a:srgbClr val="9AA0A6"/>
          </p15:clr>
        </p15:guide>
        <p15:guide id="6" pos="18854">
          <p15:clr>
            <a:srgbClr val="9AA0A6"/>
          </p15:clr>
        </p15:guide>
        <p15:guide id="7" pos="10435">
          <p15:clr>
            <a:srgbClr val="9AA0A6"/>
          </p15:clr>
        </p15:guide>
        <p15:guide id="8" pos="9975">
          <p15:clr>
            <a:srgbClr val="9AA0A6"/>
          </p15:clr>
        </p15:guide>
        <p15:guide id="9" pos="10609">
          <p15:clr>
            <a:srgbClr val="9AA0A6"/>
          </p15:clr>
        </p15:guide>
        <p15:guide id="10" pos="9801">
          <p15:clr>
            <a:srgbClr val="9AA0A6"/>
          </p15:clr>
        </p15:guide>
        <p15:guide id="11" orient="horz" pos="3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79CE99-6FE1-4657-A6C1-3D4DE259C562}">
  <a:tblStyle styleId="{1679CE99-6FE1-4657-A6C1-3D4DE259C5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33" orient="horz"/>
        <p:guide pos="10205"/>
        <p:guide pos="1555" orient="horz"/>
        <p:guide pos="1555"/>
        <p:guide pos="27311" orient="horz"/>
        <p:guide pos="18854"/>
        <p:guide pos="10435"/>
        <p:guide pos="9975"/>
        <p:guide pos="10609"/>
        <p:guide pos="9801"/>
        <p:guide pos="32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a9c13188_0_47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a9c131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a9c13188_0_202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a9c131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ba9c13188_0_305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ba9c1318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ca1d1a48_0_44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ca1d1a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ca1d1a48_0_82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ca1d1a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ca1d1a48_0_163:notes"/>
          <p:cNvSpPr/>
          <p:nvPr>
            <p:ph idx="2" type="sldImg"/>
          </p:nvPr>
        </p:nvSpPr>
        <p:spPr>
          <a:xfrm>
            <a:off x="2217101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ca1d1a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04478" y="6633662"/>
            <a:ext cx="30191100" cy="182871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300"/>
              <a:buNone/>
              <a:defRPr sz="2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04449" y="25250147"/>
            <a:ext cx="30191100" cy="70614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04449" y="9854830"/>
            <a:ext cx="30191100" cy="174933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300"/>
              <a:buNone/>
              <a:defRPr sz="6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04449" y="28084204"/>
            <a:ext cx="30191100" cy="115893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 algn="ctr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 algn="ctr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 algn="ctr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 algn="ctr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04449" y="19162627"/>
            <a:ext cx="30191100" cy="75000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04449" y="10267777"/>
            <a:ext cx="301911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04449" y="10267777"/>
            <a:ext cx="141729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711200" lvl="0" marL="457200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122677" y="10267777"/>
            <a:ext cx="14172900" cy="304380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711200" lvl="0" marL="457200">
              <a:spcBef>
                <a:spcPts val="0"/>
              </a:spcBef>
              <a:spcAft>
                <a:spcPts val="0"/>
              </a:spcAft>
              <a:buSzPts val="7600"/>
              <a:buChar char="●"/>
              <a:defRPr sz="76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04449" y="4950022"/>
            <a:ext cx="9949500" cy="67326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04449" y="12380401"/>
            <a:ext cx="9949500" cy="283263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641350" lvl="0" marL="4572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1pPr>
            <a:lvl2pPr indent="-641350" lvl="1" marL="9144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indent="-641350" lvl="2" marL="13716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indent="-641350" lvl="3" marL="18288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indent="-641350" lvl="4" marL="22860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indent="-641350" lvl="5" marL="27432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indent="-641350" lvl="6" marL="320040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indent="-641350" lvl="7" marL="365760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indent="-641350" lvl="8" marL="411480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37106" y="4010534"/>
            <a:ext cx="22563000" cy="364464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1pPr>
            <a:lvl2pPr lvl="1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2pPr>
            <a:lvl3pPr lvl="2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3pPr>
            <a:lvl4pPr lvl="3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4pPr>
            <a:lvl5pPr lvl="4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5pPr>
            <a:lvl6pPr lvl="5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6pPr>
            <a:lvl7pPr lvl="6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7pPr>
            <a:lvl8pPr lvl="7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8pPr>
            <a:lvl9pPr lvl="8">
              <a:spcBef>
                <a:spcPts val="0"/>
              </a:spcBef>
              <a:spcAft>
                <a:spcPts val="0"/>
              </a:spcAft>
              <a:buSzPts val="26100"/>
              <a:buNone/>
              <a:defRPr sz="2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200000" y="-1114"/>
            <a:ext cx="16200000" cy="4582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97425" lIns="497425" spcFirstLastPara="1" rIns="497425" wrap="square" tIns="49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40748" y="10986760"/>
            <a:ext cx="14333400" cy="13206300"/>
          </a:xfrm>
          <a:prstGeom prst="rect">
            <a:avLst/>
          </a:prstGeom>
        </p:spPr>
        <p:txBody>
          <a:bodyPr anchorCtr="0" anchor="b" bIns="497425" lIns="497425" spcFirstLastPara="1" rIns="497425" wrap="square" tIns="497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40748" y="24973513"/>
            <a:ext cx="14333400" cy="11003700"/>
          </a:xfrm>
          <a:prstGeom prst="rect">
            <a:avLst/>
          </a:prstGeom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502165" y="6451021"/>
            <a:ext cx="13595700" cy="329208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indent="-850900" lvl="0" marL="457200">
              <a:spcBef>
                <a:spcPts val="0"/>
              </a:spcBef>
              <a:spcAft>
                <a:spcPts val="0"/>
              </a:spcAft>
              <a:buSzPts val="9800"/>
              <a:buChar char="●"/>
              <a:defRPr/>
            </a:lvl1pPr>
            <a:lvl2pPr indent="-711200" lvl="1" marL="9144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2pPr>
            <a:lvl3pPr indent="-711200" lvl="2" marL="13716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3pPr>
            <a:lvl4pPr indent="-711200" lvl="3" marL="18288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4pPr>
            <a:lvl5pPr indent="-711200" lvl="4" marL="22860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5pPr>
            <a:lvl6pPr indent="-711200" lvl="5" marL="27432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6pPr>
            <a:lvl7pPr indent="-711200" lvl="6" marL="3200400">
              <a:spcBef>
                <a:spcPts val="0"/>
              </a:spcBef>
              <a:spcAft>
                <a:spcPts val="0"/>
              </a:spcAft>
              <a:buSzPts val="7600"/>
              <a:buChar char="●"/>
              <a:defRPr/>
            </a:lvl7pPr>
            <a:lvl8pPr indent="-711200" lvl="7" marL="3657600">
              <a:spcBef>
                <a:spcPts val="0"/>
              </a:spcBef>
              <a:spcAft>
                <a:spcPts val="0"/>
              </a:spcAft>
              <a:buSzPts val="7600"/>
              <a:buChar char="○"/>
              <a:defRPr/>
            </a:lvl8pPr>
            <a:lvl9pPr indent="-711200" lvl="8" marL="4114800">
              <a:spcBef>
                <a:spcPts val="0"/>
              </a:spcBef>
              <a:spcAft>
                <a:spcPts val="0"/>
              </a:spcAft>
              <a:buSzPts val="7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04449" y="37691577"/>
            <a:ext cx="21255600" cy="53913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449" y="3964873"/>
            <a:ext cx="301911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425" lIns="497425" spcFirstLastPara="1" rIns="497425" wrap="square" tIns="497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0"/>
              <a:buFont typeface="Nunito"/>
              <a:buNone/>
              <a:defRPr sz="15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449" y="10267777"/>
            <a:ext cx="30191100" cy="30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425" lIns="497425" spcFirstLastPara="1" rIns="497425" wrap="square" tIns="497425">
            <a:normAutofit/>
          </a:bodyPr>
          <a:lstStyle>
            <a:lvl1pPr indent="-850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800"/>
              <a:buFont typeface="Nunito"/>
              <a:buChar char="●"/>
              <a:defRPr sz="9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711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711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711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●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711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711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711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●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711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○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711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600"/>
              <a:buFont typeface="Nunito"/>
              <a:buChar char="■"/>
              <a:defRPr sz="7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020520" y="41546125"/>
            <a:ext cx="19443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425" lIns="497425" spcFirstLastPara="1" rIns="497425" wrap="square" tIns="497425">
            <a:normAutofit/>
          </a:bodyPr>
          <a:lstStyle>
            <a:lvl1pPr lvl="0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5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visualstudio.microsoft.com/" TargetMode="External"/><Relationship Id="rId22" Type="http://schemas.openxmlformats.org/officeDocument/2006/relationships/hyperlink" Target="https://www.jetbrains.com/pycharm/" TargetMode="External"/><Relationship Id="rId21" Type="http://schemas.openxmlformats.org/officeDocument/2006/relationships/image" Target="../media/image9.png"/><Relationship Id="rId24" Type="http://schemas.openxmlformats.org/officeDocument/2006/relationships/hyperlink" Target="https://github.com/spyder-ide/spyder" TargetMode="External"/><Relationship Id="rId23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hyperlink" Target="https://atom.io/" TargetMode="External"/><Relationship Id="rId26" Type="http://schemas.openxmlformats.org/officeDocument/2006/relationships/hyperlink" Target="http://www.codeblocks.org/" TargetMode="External"/><Relationship Id="rId25" Type="http://schemas.openxmlformats.org/officeDocument/2006/relationships/image" Target="../media/image5.png"/><Relationship Id="rId28" Type="http://schemas.openxmlformats.org/officeDocument/2006/relationships/hyperlink" Target="http://www.eclipse.org/" TargetMode="External"/><Relationship Id="rId27" Type="http://schemas.openxmlformats.org/officeDocument/2006/relationships/image" Target="../media/image6.png"/><Relationship Id="rId5" Type="http://schemas.openxmlformats.org/officeDocument/2006/relationships/hyperlink" Target="https://code.visualstudio.com/" TargetMode="External"/><Relationship Id="rId6" Type="http://schemas.openxmlformats.org/officeDocument/2006/relationships/image" Target="../media/image2.png"/><Relationship Id="rId29" Type="http://schemas.openxmlformats.org/officeDocument/2006/relationships/image" Target="../media/image3.png"/><Relationship Id="rId7" Type="http://schemas.openxmlformats.org/officeDocument/2006/relationships/hyperlink" Target="https://www.sublimetext.com/" TargetMode="External"/><Relationship Id="rId8" Type="http://schemas.openxmlformats.org/officeDocument/2006/relationships/image" Target="../media/image12.png"/><Relationship Id="rId31" Type="http://schemas.openxmlformats.org/officeDocument/2006/relationships/hyperlink" Target="https://www.jetbrains.com/pycharm/" TargetMode="External"/><Relationship Id="rId30" Type="http://schemas.openxmlformats.org/officeDocument/2006/relationships/hyperlink" Target="http://www.eclipse.org/" TargetMode="External"/><Relationship Id="rId11" Type="http://schemas.openxmlformats.org/officeDocument/2006/relationships/hyperlink" Target="https://www.vim.org/" TargetMode="External"/><Relationship Id="rId33" Type="http://schemas.openxmlformats.org/officeDocument/2006/relationships/hyperlink" Target="http://www.codeblocks.org/" TargetMode="External"/><Relationship Id="rId10" Type="http://schemas.openxmlformats.org/officeDocument/2006/relationships/image" Target="../media/image11.png"/><Relationship Id="rId32" Type="http://schemas.openxmlformats.org/officeDocument/2006/relationships/hyperlink" Target="https://github.com/spyder-ide/spyder" TargetMode="External"/><Relationship Id="rId13" Type="http://schemas.openxmlformats.org/officeDocument/2006/relationships/hyperlink" Target="https://www.sublimetext.com/" TargetMode="External"/><Relationship Id="rId12" Type="http://schemas.openxmlformats.org/officeDocument/2006/relationships/image" Target="../media/image10.png"/><Relationship Id="rId34" Type="http://schemas.openxmlformats.org/officeDocument/2006/relationships/hyperlink" Target="https://visualstudio.microsoft.com/" TargetMode="External"/><Relationship Id="rId15" Type="http://schemas.openxmlformats.org/officeDocument/2006/relationships/hyperlink" Target="https://atom.io/" TargetMode="External"/><Relationship Id="rId14" Type="http://schemas.openxmlformats.org/officeDocument/2006/relationships/hyperlink" Target="https://code.visualstudio.com/" TargetMode="External"/><Relationship Id="rId17" Type="http://schemas.openxmlformats.org/officeDocument/2006/relationships/hyperlink" Target="https://notepad-plus-plus.org/" TargetMode="External"/><Relationship Id="rId16" Type="http://schemas.openxmlformats.org/officeDocument/2006/relationships/hyperlink" Target="https://www.vim.org/" TargetMode="External"/><Relationship Id="rId19" Type="http://schemas.openxmlformats.org/officeDocument/2006/relationships/hyperlink" Target="https://notepad-plus-plus.org/" TargetMode="External"/><Relationship Id="rId1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icrosoft.com/store/p/ubuntu/9nblggh4msv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fu.ca/information-systems/services/mfa.html" TargetMode="External"/><Relationship Id="rId4" Type="http://schemas.openxmlformats.org/officeDocument/2006/relationships/hyperlink" Target="https://www.lib.sfu.ca/about/remote-access-library-lab-computers" TargetMode="External"/><Relationship Id="rId5" Type="http://schemas.openxmlformats.org/officeDocument/2006/relationships/hyperlink" Target="https://www.sfu.ca/information-systems/services/mfa.html" TargetMode="External"/><Relationship Id="rId6" Type="http://schemas.openxmlformats.org/officeDocument/2006/relationships/hyperlink" Target="https://www.sfu.ca/computing/about/support/csil/remote-access.html" TargetMode="External"/><Relationship Id="rId7" Type="http://schemas.openxmlformats.org/officeDocument/2006/relationships/hyperlink" Target="https://www.sfu.ca/information-systems/services/software/list-of-software-at-sfu.html" TargetMode="External"/><Relationship Id="rId8" Type="http://schemas.openxmlformats.org/officeDocument/2006/relationships/hyperlink" Target="http://www.sfu.ca/computing/about/support/csil/windows/how-to-get-software.html#current-off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68885" y="2468605"/>
            <a:ext cx="27462300" cy="3006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is programming?</a:t>
            </a:r>
            <a:endParaRPr sz="13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68885" y="6266297"/>
            <a:ext cx="13089600" cy="10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An example…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You've probably programmed before. When you enter </a:t>
            </a:r>
            <a:r>
              <a:rPr lang="zh-CN" sz="4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on a calculator, you are commanding it to calculate </a:t>
            </a:r>
            <a:r>
              <a:rPr lang="zh-CN" sz="45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1+1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you.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Now, what if you want your calculator to calculate lots of equations for you over and over in the future? Well, you write those equations out on a text file and feed this text file into your calculator for it to calculate the equations in the text file for you. This way, you can re-feed this text file any time you want the calculator to perform the same calculations in the future i.e. you: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841499" y="6266297"/>
            <a:ext cx="13089600" cy="6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of a programming workflow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computer is just a super powerful calculator... that can only read and execute programs written in binary i.e. 0s and 1s. We call these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program files, "machine executable" files.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Binary program code is almost impossible for us to read or write, so we came up with this workflow: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7407032" y="13781347"/>
            <a:ext cx="2009400" cy="24834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1+1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9*6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26976511" y="19759760"/>
            <a:ext cx="2870279" cy="2597980"/>
            <a:chOff x="6417675" y="31600025"/>
            <a:chExt cx="4185300" cy="3788800"/>
          </a:xfrm>
        </p:grpSpPr>
        <p:sp>
          <p:nvSpPr>
            <p:cNvPr id="59" name="Google Shape;59;p13"/>
            <p:cNvSpPr/>
            <p:nvPr/>
          </p:nvSpPr>
          <p:spPr>
            <a:xfrm>
              <a:off x="6417675" y="31600025"/>
              <a:ext cx="4185300" cy="28599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82125" y="31955225"/>
              <a:ext cx="3056400" cy="214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100">
                  <a:latin typeface="Courier New"/>
                  <a:ea typeface="Courier New"/>
                  <a:cs typeface="Courier New"/>
                  <a:sym typeface="Courier New"/>
                </a:rPr>
                <a:t>2 54</a:t>
              </a:r>
              <a:endParaRPr b="1" sz="4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990275" y="34459925"/>
              <a:ext cx="1040100" cy="4185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982125" y="34878525"/>
              <a:ext cx="3056400" cy="510300"/>
            </a:xfrm>
            <a:prstGeom prst="rect">
              <a:avLst/>
            </a:prstGeom>
            <a:solidFill>
              <a:srgbClr val="A6192E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28912951" y="14211118"/>
            <a:ext cx="1279425" cy="1685225"/>
            <a:chOff x="15955486" y="31336332"/>
            <a:chExt cx="1865595" cy="2457671"/>
          </a:xfrm>
        </p:grpSpPr>
        <p:sp>
          <p:nvSpPr>
            <p:cNvPr id="64" name="Google Shape;64;p13"/>
            <p:cNvSpPr/>
            <p:nvPr/>
          </p:nvSpPr>
          <p:spPr>
            <a:xfrm rot="2072669">
              <a:off x="16821488" y="31262833"/>
              <a:ext cx="418485" cy="217979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8728658">
              <a:off x="16071244" y="33204073"/>
              <a:ext cx="383782" cy="527660"/>
            </a:xfrm>
            <a:prstGeom prst="triangle">
              <a:avLst>
                <a:gd fmla="val 50000" name="adj"/>
              </a:avLst>
            </a:prstGeom>
            <a:solidFill>
              <a:srgbClr val="323232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" name="Google Shape;66;p13"/>
          <p:cNvCxnSpPr>
            <a:stCxn id="67" idx="2"/>
            <a:endCxn id="59" idx="0"/>
          </p:cNvCxnSpPr>
          <p:nvPr/>
        </p:nvCxnSpPr>
        <p:spPr>
          <a:xfrm>
            <a:off x="28411740" y="18671313"/>
            <a:ext cx="0" cy="10884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3"/>
          <p:cNvSpPr txBox="1"/>
          <p:nvPr/>
        </p:nvSpPr>
        <p:spPr>
          <a:xfrm>
            <a:off x="2468875" y="16970450"/>
            <a:ext cx="132312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programmed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(wrote) a set of equations or instructions into a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(a text file) so that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computer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(calculator) could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(do the calculations requested by) your program.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7102960" y="13781347"/>
            <a:ext cx="9374400" cy="8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write a program in a human-readable "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" to a program text file.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compile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get a "compiler" (translator) to "compile" (translate) your program text file into a machine read-able binary file.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AutoNum type="arabicPeriod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execute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you let the computer execute the instructions in this binary.</a:t>
            </a:r>
            <a:endParaRPr sz="1000">
              <a:solidFill>
                <a:srgbClr val="32323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7407040" y="16986213"/>
            <a:ext cx="2009400" cy="1685100"/>
          </a:xfrm>
          <a:prstGeom prst="foldedCorner">
            <a:avLst>
              <a:gd fmla="val 16667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Courier New"/>
                <a:ea typeface="Courier New"/>
                <a:cs typeface="Courier New"/>
                <a:sym typeface="Courier New"/>
              </a:rPr>
              <a:t>0110100101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3"/>
          <p:cNvCxnSpPr>
            <a:stCxn id="57" idx="2"/>
            <a:endCxn id="67" idx="0"/>
          </p:cNvCxnSpPr>
          <p:nvPr/>
        </p:nvCxnSpPr>
        <p:spPr>
          <a:xfrm>
            <a:off x="28411732" y="16264747"/>
            <a:ext cx="0" cy="721500"/>
          </a:xfrm>
          <a:prstGeom prst="straightConnector1">
            <a:avLst/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16603868" y="16414663"/>
            <a:ext cx="9873600" cy="3006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603875" y="19739050"/>
            <a:ext cx="9873600" cy="25980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238730" y="16956127"/>
            <a:ext cx="13377600" cy="16851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238726" y="18983745"/>
            <a:ext cx="13377600" cy="16851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3"/>
          <p:cNvCxnSpPr>
            <a:stCxn id="73" idx="3"/>
            <a:endCxn id="76" idx="1"/>
          </p:cNvCxnSpPr>
          <p:nvPr/>
        </p:nvCxnSpPr>
        <p:spPr>
          <a:xfrm flipH="1" rot="10800000">
            <a:off x="15616330" y="14912377"/>
            <a:ext cx="987600" cy="28863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4" idx="3"/>
            <a:endCxn id="72" idx="1"/>
          </p:cNvCxnSpPr>
          <p:nvPr/>
        </p:nvCxnSpPr>
        <p:spPr>
          <a:xfrm>
            <a:off x="15616326" y="19826295"/>
            <a:ext cx="987600" cy="1211700"/>
          </a:xfrm>
          <a:prstGeom prst="straightConnector1">
            <a:avLst/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2468885" y="30859893"/>
            <a:ext cx="13731000" cy="2241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 editors and IDEs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071004" y="25187022"/>
            <a:ext cx="248601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more difficult to write, but it is extremely efficient and powerful.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Operating systems (OS) and lower-level software are primarily written in C++.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much easier to write and is very popular, but it gives you less control.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is used for high-level applications such as software development and artificial intelligence.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24107" l="34173" r="34043" t="24380"/>
          <a:stretch/>
        </p:blipFill>
        <p:spPr>
          <a:xfrm>
            <a:off x="2468885" y="24809394"/>
            <a:ext cx="2009260" cy="224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4">
            <a:alphaModFix/>
          </a:blip>
          <a:srcRect b="25268" l="9021" r="67337" t="22500"/>
          <a:stretch/>
        </p:blipFill>
        <p:spPr>
          <a:xfrm>
            <a:off x="2304267" y="27243927"/>
            <a:ext cx="2338497" cy="224080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2468885" y="23440435"/>
            <a:ext cx="274623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and Python are two of the most popular </a:t>
            </a:r>
            <a:r>
              <a:rPr b="1"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programming languages</a:t>
            </a:r>
            <a:r>
              <a:rPr lang="zh-CN" sz="67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6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6603868" y="13728409"/>
            <a:ext cx="9873600" cy="2367900"/>
          </a:xfrm>
          <a:prstGeom prst="roundRect">
            <a:avLst>
              <a:gd fmla="val 7815" name="adj"/>
            </a:avLst>
          </a:prstGeom>
          <a:noFill/>
          <a:ln cap="flat" cmpd="sng" w="1524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3"/>
          <p:cNvCxnSpPr>
            <a:stCxn id="84" idx="2"/>
            <a:endCxn id="82" idx="3"/>
          </p:cNvCxnSpPr>
          <p:nvPr/>
        </p:nvCxnSpPr>
        <p:spPr>
          <a:xfrm flipH="1">
            <a:off x="29931151" y="15028054"/>
            <a:ext cx="590700" cy="8991300"/>
          </a:xfrm>
          <a:prstGeom prst="bentConnector3">
            <a:avLst>
              <a:gd fmla="val -137307" name="adj1"/>
            </a:avLst>
          </a:prstGeom>
          <a:noFill/>
          <a:ln cap="flat" cmpd="sng" w="152400">
            <a:solidFill>
              <a:srgbClr val="32323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84" name="Google Shape;84;p13"/>
          <p:cNvSpPr/>
          <p:nvPr/>
        </p:nvSpPr>
        <p:spPr>
          <a:xfrm>
            <a:off x="30282451" y="13584904"/>
            <a:ext cx="239400" cy="2886300"/>
          </a:xfrm>
          <a:prstGeom prst="rightBracket">
            <a:avLst>
              <a:gd fmla="val 8333" name="adj"/>
            </a:avLst>
          </a:prstGeom>
          <a:noFill/>
          <a:ln cap="flat" cmpd="sng" w="152400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6841499" y="31230904"/>
            <a:ext cx="130896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Let's start with getting some tools to complete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step 1: writing a human-readable program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468885" y="35515134"/>
            <a:ext cx="137310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Text editors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lightweight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text editors that have a few additional functionalities over notepad, such as syntax (grammar) highlighting.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468885" y="33853994"/>
            <a:ext cx="27462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Your program code is essentially a text file, so you can edit it in any text editor.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There are two types of text editing software you can use to write your program:</a:t>
            </a:r>
            <a:endParaRPr sz="1000"/>
          </a:p>
        </p:txBody>
      </p:sp>
      <p:pic>
        <p:nvPicPr>
          <p:cNvPr id="88" name="Google Shape;88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2114" y="38938326"/>
            <a:ext cx="2287367" cy="235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18987" r="23196" t="0"/>
          <a:stretch/>
        </p:blipFill>
        <p:spPr>
          <a:xfrm>
            <a:off x="5452784" y="38959757"/>
            <a:ext cx="2287361" cy="217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29350" l="33701" r="35587" t="21536"/>
          <a:stretch/>
        </p:blipFill>
        <p:spPr>
          <a:xfrm>
            <a:off x="11051454" y="38988373"/>
            <a:ext cx="2142233" cy="211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5184" l="13988" r="13568" t="4497"/>
          <a:stretch/>
        </p:blipFill>
        <p:spPr>
          <a:xfrm>
            <a:off x="13810109" y="39057512"/>
            <a:ext cx="2142232" cy="21128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5243449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Sublime text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018014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769555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extendable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452146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hard, flexible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3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6171" l="7590" r="25114" t="10992"/>
          <a:stretch/>
        </p:blipFill>
        <p:spPr>
          <a:xfrm>
            <a:off x="2468884" y="39035067"/>
            <a:ext cx="2696259" cy="20229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2468876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Notpad++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simple, fast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6841500" y="35522850"/>
            <a:ext cx="132312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IDEs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(integrated development environment)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are heavyweight text editors plus all the other tools you will need during the programming process. These tools are usually program language-specific.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13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18339" l="6963" r="61936" t="18288"/>
          <a:stretch/>
        </p:blipFill>
        <p:spPr>
          <a:xfrm>
            <a:off x="16590907" y="38990192"/>
            <a:ext cx="2437854" cy="248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 b="11886" l="3472" r="56476" t="16248"/>
          <a:stretch/>
        </p:blipFill>
        <p:spPr>
          <a:xfrm>
            <a:off x="25080202" y="39069037"/>
            <a:ext cx="2437853" cy="246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>
            <a:hlinkClick r:id="rId24"/>
          </p:cNvPr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7773601" y="39045650"/>
            <a:ext cx="2437576" cy="24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>
            <a:hlinkClick r:id="rId26"/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2285013" y="39103354"/>
            <a:ext cx="2437576" cy="24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>
            <a:hlinkClick r:id="rId28"/>
          </p:cNvPr>
          <p:cNvPicPr preferRelativeResize="0"/>
          <p:nvPr/>
        </p:nvPicPr>
        <p:blipFill rotWithShape="1">
          <a:blip r:embed="rId29">
            <a:alphaModFix/>
          </a:blip>
          <a:srcRect b="28094" l="6590" r="58468" t="27227"/>
          <a:stretch/>
        </p:blipFill>
        <p:spPr>
          <a:xfrm>
            <a:off x="19437960" y="39189146"/>
            <a:ext cx="2437850" cy="2265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9235854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Eclipse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4758271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Pycharm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7509812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Spyder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2010415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Code::blocks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6461282" y="41704200"/>
            <a:ext cx="27480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</a:t>
            </a:r>
            <a:endParaRPr sz="3400">
              <a:solidFill>
                <a:srgbClr val="CC06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4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generic</a:t>
            </a:r>
            <a:endParaRPr sz="3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2468885" y="9815790"/>
            <a:ext cx="13089600" cy="3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Windows: 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On Windows 10+, your OS comes with a Windows subsystem for Linux (WSL) which allows you to interface with your OS via 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nix terminal.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Let’s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nable WSL and install a Linux distribution 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 you don't have it installed already: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open PowerShell as administrator: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73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for "PowerShell"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right-click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"Windows PowerShell"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"Run as administrator"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SzPts val="4500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paste the following command into the PowerShell and press the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key: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restart your computer on prompt.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that you have WSL enabled, let's install the Ubuntu distribution </a:t>
            </a:r>
            <a:r>
              <a:rPr lang="zh-CN" sz="4500" u="sng">
                <a:solidFill>
                  <a:srgbClr val="CC0633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after you've installed Ubuntu, open it up! If this is the first time you're opening it up, it should say it's installing. After that is finished, give yourself a username and password.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-----------------</a:t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Now that you have a terminal (like the one you would have on Ubuntu), you will need to 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install:</a:t>
            </a:r>
            <a:endParaRPr b="1"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C++ compiler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by installing the GNU compiler tools and the GDB debugger (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means to run as admin,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verifies successful installation),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 and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Python 3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interpretor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Now you're all set up to use your terminal in Windows to work with C++ and Python :)!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750784" y="20329493"/>
            <a:ext cx="11529300" cy="2233800"/>
          </a:xfrm>
          <a:prstGeom prst="roundRect">
            <a:avLst>
              <a:gd fmla="val 112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673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Enable-WindowsOptionalFeature -Online -FeatureName Microsoft-Windows-Subsystem-Linux</a:t>
            </a:r>
            <a:endParaRPr sz="1000"/>
          </a:p>
        </p:txBody>
      </p:sp>
      <p:sp>
        <p:nvSpPr>
          <p:cNvPr id="115" name="Google Shape;115;p14"/>
          <p:cNvSpPr/>
          <p:nvPr/>
        </p:nvSpPr>
        <p:spPr>
          <a:xfrm>
            <a:off x="2468885" y="2468605"/>
            <a:ext cx="27462300" cy="37977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Set up your computer for programming 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with a </a:t>
            </a:r>
            <a:r>
              <a:rPr b="1"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lang="zh-CN" sz="10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(C++ and Python)</a:t>
            </a:r>
            <a:endParaRPr sz="10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6841499" y="9815790"/>
            <a:ext cx="13089600" cy="8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Linux &amp; </a:t>
            </a:r>
            <a:r>
              <a:rPr lang="zh-CN" sz="69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macOS:</a:t>
            </a:r>
            <a:r>
              <a:rPr lang="zh-CN" sz="7900">
                <a:solidFill>
                  <a:srgbClr val="A6192E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Python and C++ are pre-installed and set up on your machine! It's just a matter of opening up the terminal and using them.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For Linux computers, this guide assumes you are using a Gnome-based desktop environment (e.g. Ubuntu) that interfaces between you and Linux.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Let's open up your terminal: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menu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 /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launchpad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 "terminal"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it.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750784" y="34764195"/>
            <a:ext cx="11529300" cy="28701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update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build-essential gdb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whereis g++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2750784" y="38982320"/>
            <a:ext cx="11529300" cy="2591700"/>
          </a:xfrm>
          <a:prstGeom prst="roundRect">
            <a:avLst>
              <a:gd fmla="val 101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update &amp;&amp; upgrade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8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$ sudo apt install python3 python3-pip ipython3</a:t>
            </a:r>
            <a:endParaRPr b="1" sz="3800">
              <a:solidFill>
                <a:srgbClr val="F4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468885" y="6983786"/>
            <a:ext cx="274623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Prepping your </a:t>
            </a:r>
            <a:r>
              <a:rPr b="1"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700"/>
              </a:spcBef>
              <a:spcAft>
                <a:spcPts val="7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easiest way to set up for programming is via a Unix terminal.</a:t>
            </a:r>
            <a:endParaRPr sz="1000"/>
          </a:p>
        </p:txBody>
      </p:sp>
      <p:sp>
        <p:nvSpPr>
          <p:cNvPr id="120" name="Google Shape;120;p14"/>
          <p:cNvSpPr/>
          <p:nvPr/>
        </p:nvSpPr>
        <p:spPr>
          <a:xfrm>
            <a:off x="16200000" y="19085831"/>
            <a:ext cx="13731000" cy="24270600"/>
          </a:xfrm>
          <a:prstGeom prst="roundRect">
            <a:avLst>
              <a:gd fmla="val 4309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Using</a:t>
            </a: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your </a:t>
            </a:r>
            <a:r>
              <a:rPr b="1"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terminal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terminal is an interface where you can type commands for your OS to execute. </a:t>
            </a:r>
            <a:r>
              <a:rPr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Think of your </a:t>
            </a:r>
            <a:r>
              <a:rPr b="1"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terminal </a:t>
            </a:r>
            <a:r>
              <a:rPr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a</a:t>
            </a:r>
            <a:r>
              <a:rPr b="1" i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dumbed-down Siri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who only takes super specific typed out commands; but as long as you know what the commands are, your terminal can do almost anything! Including executing your C++ or Python program.</a:t>
            </a:r>
            <a:endParaRPr sz="4500">
              <a:solidFill>
                <a:srgbClr val="323232"/>
              </a:solidFill>
              <a:highlight>
                <a:srgbClr val="F4CC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Navigating your files from your terminal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before programming, we need to learn how we can navigate our files. Here’s a few basic commands: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list the contents in your current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"change directory" i.e. go to the directory or the folder (that you saw when you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-ed);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root directory on Linux &amp; macOS.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/mnt/c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C drive on Windows.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11049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cd ..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the parent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mkdir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make a new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rm -rf [directory]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remove (delete) a file / directory.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0" marL="3048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[file1] [file2]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0480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cp -r [directory1] [directory2]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copy and paste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[file1]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[directory1]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[file2]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[directory2]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921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marR="292100" rtl="0" algn="l">
              <a:spcBef>
                <a:spcPts val="7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-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$ cat 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show contents of a </a:t>
            </a:r>
            <a:r>
              <a:rPr lang="zh-CN" sz="4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[file]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6200000" y="42264060"/>
            <a:ext cx="13731000" cy="2114700"/>
          </a:xfrm>
          <a:prstGeom prst="rect">
            <a:avLst/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68300" marR="29210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 tip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press </a:t>
            </a:r>
            <a:r>
              <a:rPr b="1" lang="zh-CN" sz="4500">
                <a:solidFill>
                  <a:srgbClr val="F4CCCC"/>
                </a:solidFill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zh-C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inside the terminal to terminate or stop any command.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2468885" y="33770910"/>
            <a:ext cx="31284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68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C++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2468829" y="5106816"/>
            <a:ext cx="27462278" cy="15735786"/>
            <a:chOff x="3600000" y="3577463"/>
            <a:chExt cx="40044150" cy="22948500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13877250" y="3600000"/>
              <a:ext cx="19489500" cy="22839000"/>
              <a:chOff x="3600000" y="3600000"/>
              <a:chExt cx="19489500" cy="2283900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3600000" y="3600000"/>
                <a:ext cx="19489500" cy="228390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author: alice yue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date: 2021-05-21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description: does math!</a:t>
                </a:r>
                <a:endParaRPr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&lt;iostream&gt;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#include &lt;cmath&gt;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main() {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int num = 0;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"Enter an integer: ";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std::cin &gt;&gt; num;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std::cout &lt;&lt; "The sqrt of " &lt;&lt; 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  num &lt;&lt; " is " &lt;&lt; sqrt(num);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return 0;</a:t>
                </a:r>
                <a:endParaRPr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318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0" name="Google Shape;130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main.cpp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" name="Google Shape;133;p15"/>
            <p:cNvSpPr/>
            <p:nvPr/>
          </p:nvSpPr>
          <p:spPr>
            <a:xfrm>
              <a:off x="14371250" y="10672850"/>
              <a:ext cx="18995400" cy="3356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3366675" y="10672850"/>
              <a:ext cx="10277400" cy="3313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#include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iostream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cmath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cout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/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cin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 which we use below.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4371250" y="6622425"/>
              <a:ext cx="18995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3366675" y="6689250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38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4371250" y="14594025"/>
              <a:ext cx="18995400" cy="11298300"/>
            </a:xfrm>
            <a:prstGeom prst="roundRect">
              <a:avLst>
                <a:gd fmla="val 733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3366750" y="14594026"/>
              <a:ext cx="10277400" cy="112983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 {...}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defines a special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function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called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C++ runs a program by by executing everything in the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body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{...}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Put this in all your programs </a:t>
              </a:r>
              <a:r>
                <a:rPr lang="zh-CN" sz="3800">
                  <a:solidFill>
                    <a:srgbClr val="A6192E"/>
                  </a:solidFill>
                  <a:latin typeface="Nunito"/>
                  <a:ea typeface="Nunito"/>
                  <a:cs typeface="Nunito"/>
                  <a:sym typeface="Nunito"/>
                </a:rPr>
                <a:t>so that your program runs.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600000" y="20639725"/>
              <a:ext cx="10277400" cy="47373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is the output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type of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 In this case, it was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terminates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ends the program.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600000" y="5395975"/>
              <a:ext cx="10277400" cy="56559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of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data type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(integer),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value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of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, and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406400" lvl="0" marL="317500" marR="4318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Char char="-"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creates a </a:t>
              </a:r>
              <a:r>
                <a:rPr b="1"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pointer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(address) to the space in memory where C++ stores its value.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600000" y="13018625"/>
              <a:ext cx="10277400" cy="37827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::cin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takes a user input from the terminal and assigns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&gt;&gt;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it to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in replacement of its current value </a:t>
              </a:r>
              <a:r>
                <a:rPr lang="zh-CN" sz="3800">
                  <a:solidFill>
                    <a:srgbClr val="6C99B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600000" y="17188425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std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::cout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sqrt(number)</a:t>
              </a: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00004" y="11439025"/>
              <a:ext cx="10277400" cy="11925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212121"/>
                  </a:solidFill>
                  <a:latin typeface="Nunito"/>
                  <a:ea typeface="Nunito"/>
                  <a:cs typeface="Nunito"/>
                  <a:sym typeface="Nunito"/>
                </a:rPr>
                <a:t>All statements end with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38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16020250" y="23778063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16020250" y="1882642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10800000">
              <a:off x="16020250" y="20690825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10800000">
              <a:off x="16020250" y="15906250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F6B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5400000">
              <a:off x="31603800" y="184776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874400" y="3577463"/>
              <a:ext cx="19489500" cy="229485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2700" lIns="62700" spcFirstLastPara="1" rIns="62700" wrap="square" tIns="62700">
              <a:noAutofit/>
            </a:bodyPr>
            <a:lstStyle/>
            <a:p>
              <a:pPr indent="0" lvl="0" marL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2469020" y="36562787"/>
            <a:ext cx="13089179" cy="6880382"/>
            <a:chOff x="13877250" y="29595625"/>
            <a:chExt cx="19086000" cy="10034100"/>
          </a:xfrm>
        </p:grpSpPr>
        <p:grpSp>
          <p:nvGrpSpPr>
            <p:cNvPr id="151" name="Google Shape;151;p15"/>
            <p:cNvGrpSpPr/>
            <p:nvPr/>
          </p:nvGrpSpPr>
          <p:grpSpPr>
            <a:xfrm>
              <a:off x="13877250" y="29595625"/>
              <a:ext cx="19086000" cy="10034100"/>
              <a:chOff x="3600000" y="3600000"/>
              <a:chExt cx="19086000" cy="100341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3600000" y="3600000"/>
                <a:ext cx="190860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g++ -o program main.cpp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./program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grpSp>
            <p:nvGrpSpPr>
              <p:cNvPr id="153" name="Google Shape;153;p15"/>
              <p:cNvGrpSpPr/>
              <p:nvPr/>
            </p:nvGrpSpPr>
            <p:grpSpPr>
              <a:xfrm>
                <a:off x="3600000" y="3600000"/>
                <a:ext cx="19086000" cy="2109150"/>
                <a:chOff x="3600000" y="3600000"/>
                <a:chExt cx="19086000" cy="2109150"/>
              </a:xfrm>
            </p:grpSpPr>
            <p:sp>
              <p:nvSpPr>
                <p:cNvPr id="154" name="Google Shape;154;p15"/>
                <p:cNvSpPr/>
                <p:nvPr/>
              </p:nvSpPr>
              <p:spPr>
                <a:xfrm>
                  <a:off x="3600000" y="3600000"/>
                  <a:ext cx="190860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3600000" y="5360250"/>
                  <a:ext cx="190860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6" name="Google Shape;156;p15"/>
            <p:cNvSpPr/>
            <p:nvPr/>
          </p:nvSpPr>
          <p:spPr>
            <a:xfrm>
              <a:off x="15346575" y="32106950"/>
              <a:ext cx="14437800" cy="14544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190500" marR="3429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g++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“compiles”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main.cpp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into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program.</a:t>
              </a:r>
              <a:endParaRPr b="1" sz="3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2164225" y="35182725"/>
              <a:ext cx="7620300" cy="120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execute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</a:t>
              </a:r>
              <a:r>
                <a:rPr lang="zh-CN" sz="3800">
                  <a:solidFill>
                    <a:srgbClr val="EA9999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b="1" sz="3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2464817" y="21358049"/>
            <a:ext cx="27466290" cy="10383418"/>
            <a:chOff x="3594150" y="3447638"/>
            <a:chExt cx="40050000" cy="15142800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13877250" y="3600000"/>
              <a:ext cx="19489500" cy="14990400"/>
              <a:chOff x="3600000" y="3600000"/>
              <a:chExt cx="19489500" cy="14990400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3600000" y="3600000"/>
                <a:ext cx="19489500" cy="14990400"/>
              </a:xfrm>
              <a:prstGeom prst="roundRect">
                <a:avLst>
                  <a:gd fmla="val 3067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45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author: alice yue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date: 2021-05-21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zh-CN" sz="4500">
                    <a:solidFill>
                      <a:srgbClr val="BC945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# description: does math!</a:t>
                </a:r>
                <a:endParaRPr i="1" sz="4500">
                  <a:solidFill>
                    <a:srgbClr val="BC945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import math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num = input("Enter an integer: ")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print("The sqrt of ", num, " is ",</a:t>
                </a:r>
                <a:endParaRPr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D9D9D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math.sqrt(num))</a:t>
                </a:r>
                <a:endParaRPr i="1" sz="45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61" name="Google Shape;161;p15"/>
              <p:cNvGrpSpPr/>
              <p:nvPr/>
            </p:nvGrpSpPr>
            <p:grpSpPr>
              <a:xfrm>
                <a:off x="3600000" y="3600000"/>
                <a:ext cx="19489500" cy="2031075"/>
                <a:chOff x="3600000" y="3600000"/>
                <a:chExt cx="19489500" cy="2031075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3600000" y="3600000"/>
                  <a:ext cx="19489500" cy="195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main.py</a:t>
                  </a:r>
                  <a:endParaRPr sz="69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3600000" y="5386875"/>
                  <a:ext cx="19489500" cy="2442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4" name="Google Shape;164;p15"/>
            <p:cNvSpPr/>
            <p:nvPr/>
          </p:nvSpPr>
          <p:spPr>
            <a:xfrm>
              <a:off x="14289750" y="10723288"/>
              <a:ext cx="19086000" cy="12906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3366750" y="10723275"/>
              <a:ext cx="10277400" cy="22719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marR="4318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’s package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math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which contains </a:t>
              </a: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sqrt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used below.</a:t>
              </a:r>
              <a:endParaRPr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4292425" y="6622438"/>
              <a:ext cx="190860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3366750" y="6622445"/>
              <a:ext cx="10277400" cy="35070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Everything after </a:t>
              </a:r>
              <a:r>
                <a:rPr lang="zh-CN" sz="3800">
                  <a:solidFill>
                    <a:srgbClr val="BC945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 are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not ran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, they’re </a:t>
              </a:r>
              <a:r>
                <a:rPr b="1"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comments</a:t>
              </a: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!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304800" marR="50800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323232"/>
                  </a:solidFill>
                  <a:latin typeface="Nunito"/>
                  <a:ea typeface="Nunito"/>
                  <a:cs typeface="Nunito"/>
                  <a:sym typeface="Nunito"/>
                </a:rPr>
                <a:t>Use them for explanations.</a:t>
              </a:r>
              <a:endParaRPr sz="38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594150" y="6541700"/>
              <a:ext cx="10277400" cy="7398600"/>
            </a:xfrm>
            <a:prstGeom prst="roundRect">
              <a:avLst>
                <a:gd fmla="val 2049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Declares a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variable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input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prints to standard output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"Enter an integer: "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,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returns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user input, and </a:t>
              </a:r>
              <a:endParaRPr sz="38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55600" lvl="0" marL="241300" rtl="0" algn="l">
                <a:spcBef>
                  <a:spcPts val="0"/>
                </a:spcBef>
                <a:spcAft>
                  <a:spcPts val="0"/>
                </a:spcAft>
                <a:buClr>
                  <a:srgbClr val="A6192E"/>
                </a:buClr>
                <a:buSzPts val="3800"/>
                <a:buFont typeface="Nunito"/>
                <a:buChar char="-"/>
              </a:pP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assigns 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(with </a:t>
              </a:r>
              <a:r>
                <a:rPr b="1"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operator </a:t>
              </a:r>
              <a:r>
                <a:rPr lang="zh-CN" sz="3800">
                  <a:solidFill>
                    <a:srgbClr val="CC783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) the input to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594150" y="14611500"/>
              <a:ext cx="10277400" cy="3064200"/>
            </a:xfrm>
            <a:prstGeom prst="roundRect">
              <a:avLst>
                <a:gd fmla="val 3352" name="adj"/>
              </a:avLst>
            </a:prstGeom>
            <a:noFill/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241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800">
                  <a:solidFill>
                    <a:srgbClr val="CC4125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prints to standard output </a:t>
              </a:r>
              <a:r>
                <a:rPr lang="zh-CN" sz="3800">
                  <a:solidFill>
                    <a:srgbClr val="274E13"/>
                  </a:solidFill>
                  <a:latin typeface="Consolas"/>
                  <a:ea typeface="Consolas"/>
                  <a:cs typeface="Consolas"/>
                  <a:sym typeface="Consolas"/>
                </a:rPr>
                <a:t>"You entered "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 and </a:t>
              </a:r>
              <a:r>
                <a:rPr lang="zh-CN" sz="3800">
                  <a:solidFill>
                    <a:srgbClr val="660000"/>
                  </a:solidFill>
                  <a:latin typeface="Consolas"/>
                  <a:ea typeface="Consolas"/>
                  <a:cs typeface="Consolas"/>
                  <a:sym typeface="Consolas"/>
                </a:rPr>
                <a:t>sqrt(num)</a:t>
              </a:r>
              <a:r>
                <a:rPr lang="zh-CN" sz="3800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sz="38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rot="10800000">
              <a:off x="14292425" y="12872475"/>
              <a:ext cx="244200" cy="9417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877250" y="3447638"/>
              <a:ext cx="19489500" cy="15142800"/>
            </a:xfrm>
            <a:prstGeom prst="roundRect">
              <a:avLst>
                <a:gd fmla="val 3067" name="adj"/>
              </a:avLst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2700" lIns="62700" spcFirstLastPara="1" rIns="62700" wrap="square" tIns="62700">
              <a:noAutofit/>
            </a:bodyPr>
            <a:lstStyle/>
            <a:p>
              <a:pPr indent="0" lvl="0" marL="431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72" name="Google Shape;172;p15"/>
            <p:cNvSpPr/>
            <p:nvPr/>
          </p:nvSpPr>
          <p:spPr>
            <a:xfrm rot="10800000">
              <a:off x="14292425" y="14716650"/>
              <a:ext cx="244200" cy="2136600"/>
            </a:xfrm>
            <a:prstGeom prst="rightBracket">
              <a:avLst>
                <a:gd fmla="val 8333" name="adj"/>
              </a:avLst>
            </a:prstGeom>
            <a:noFill/>
            <a:ln cap="flat" cmpd="sng" w="1524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16841628" y="36562787"/>
            <a:ext cx="13089151" cy="6880382"/>
            <a:chOff x="13877250" y="29595625"/>
            <a:chExt cx="19489504" cy="10034100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13877250" y="29595625"/>
              <a:ext cx="19489504" cy="10034100"/>
              <a:chOff x="3600000" y="3600000"/>
              <a:chExt cx="19489504" cy="10034100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3600004" y="3600000"/>
                <a:ext cx="19489500" cy="10034100"/>
              </a:xfrm>
              <a:prstGeom prst="roundRect">
                <a:avLst>
                  <a:gd fmla="val 5481" name="adj"/>
                </a:avLst>
              </a:prstGeom>
              <a:solidFill>
                <a:srgbClr val="323232"/>
              </a:solidFill>
              <a:ln cap="flat" cmpd="sng" w="228600">
                <a:solidFill>
                  <a:srgbClr val="A6192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2700" lIns="62700" spcFirstLastPara="1" rIns="62700" wrap="square" tIns="62700">
                <a:noAutofit/>
              </a:bodyPr>
              <a:lstStyle/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CDCDC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$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python main.py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Enter an integer: </a:t>
                </a:r>
                <a:r>
                  <a:rPr lang="zh-CN" sz="4500">
                    <a:solidFill>
                      <a:srgbClr val="EA99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4500">
                  <a:solidFill>
                    <a:srgbClr val="EA9999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49530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4500">
                    <a:solidFill>
                      <a:srgbClr val="CDCDC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The sqrt of 4 is 2</a:t>
                </a:r>
                <a:endParaRPr sz="4500"/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>
                <a:off x="3600000" y="3600000"/>
                <a:ext cx="19489500" cy="2109150"/>
                <a:chOff x="3600000" y="3600000"/>
                <a:chExt cx="19489500" cy="2109150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3600000" y="3600000"/>
                  <a:ext cx="19489500" cy="2109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CN" sz="6900">
                      <a:solidFill>
                        <a:srgbClr val="FFFFFF"/>
                      </a:solidFill>
                      <a:latin typeface="Nunito"/>
                      <a:ea typeface="Nunito"/>
                      <a:cs typeface="Nunito"/>
                      <a:sym typeface="Nunito"/>
                    </a:rPr>
                    <a:t>Terminal</a:t>
                  </a:r>
                  <a:endParaRPr sz="6900">
                    <a:solidFill>
                      <a:srgbClr val="FFFFFF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3600000" y="5360250"/>
                  <a:ext cx="19489500" cy="348900"/>
                </a:xfrm>
                <a:prstGeom prst="rect">
                  <a:avLst/>
                </a:prstGeom>
                <a:solidFill>
                  <a:srgbClr val="A6192E"/>
                </a:solidFill>
                <a:ln>
                  <a:noFill/>
                </a:ln>
              </p:spPr>
              <p:txBody>
                <a:bodyPr anchorCtr="0" anchor="ctr" bIns="62700" lIns="62700" spcFirstLastPara="1" rIns="62700" wrap="square" tIns="62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9" name="Google Shape;179;p15"/>
            <p:cNvSpPr/>
            <p:nvPr/>
          </p:nvSpPr>
          <p:spPr>
            <a:xfrm>
              <a:off x="15354092" y="32105780"/>
              <a:ext cx="17541600" cy="1474500"/>
            </a:xfrm>
            <a:prstGeom prst="roundRect">
              <a:avLst>
                <a:gd fmla="val 0" name="adj"/>
              </a:avLst>
            </a:prstGeom>
            <a:noFill/>
            <a:ln cap="flat" cmpd="sng" w="152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190500" marR="3429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 “interprets” (compile + execute) </a:t>
              </a:r>
              <a:r>
                <a:rPr b="1" lang="zh-CN" sz="3800">
                  <a:solidFill>
                    <a:srgbClr val="D9D9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main.py</a:t>
              </a:r>
              <a:r>
                <a:rPr lang="zh-CN" sz="3800">
                  <a:solidFill>
                    <a:srgbClr val="D9D9D9"/>
                  </a:solidFill>
                  <a:latin typeface="Nunito"/>
                  <a:ea typeface="Nunito"/>
                  <a:cs typeface="Nunito"/>
                  <a:sym typeface="Nunito"/>
                </a:rPr>
                <a:t>.</a:t>
              </a:r>
              <a:endParaRPr b="1" sz="3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2468885" y="2468605"/>
            <a:ext cx="27462300" cy="21234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-711200" lvl="0" marL="3175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00"/>
              <a:buFont typeface="Nunito"/>
              <a:buAutoNum type="arabicPeriod"/>
            </a:pPr>
            <a:r>
              <a:rPr lang="zh-CN" sz="8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8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2468885" y="32613031"/>
            <a:ext cx="27462300" cy="21234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2. Compile &amp; 3. Execute</a:t>
            </a:r>
            <a:endParaRPr sz="8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2468885" y="21393822"/>
            <a:ext cx="7673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8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Python </a:t>
            </a:r>
            <a:endParaRPr b="1" sz="8700">
              <a:solidFill>
                <a:srgbClr val="A6192E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25450758" y="33770910"/>
            <a:ext cx="44802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2468885" y="5043377"/>
            <a:ext cx="76731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700"/>
              </a:spcAft>
              <a:buNone/>
            </a:pPr>
            <a:r>
              <a:rPr b="1" lang="zh-CN" sz="8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C++ </a:t>
            </a:r>
            <a:endParaRPr b="1" sz="8700">
              <a:solidFill>
                <a:srgbClr val="A6192E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2087614" y="6426104"/>
            <a:ext cx="388500" cy="37680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2087614" y="14734469"/>
            <a:ext cx="388500" cy="14673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2087614" y="16926333"/>
            <a:ext cx="388500" cy="28794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2087614" y="10518589"/>
            <a:ext cx="388500" cy="8163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2087614" y="11788154"/>
            <a:ext cx="388500" cy="2301600"/>
          </a:xfrm>
          <a:prstGeom prst="lef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10800000">
            <a:off x="2117419" y="24850723"/>
            <a:ext cx="328800" cy="35958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>
            <a:off x="2117419" y="29141197"/>
            <a:ext cx="328800" cy="1999500"/>
          </a:xfrm>
          <a:prstGeom prst="rightBracket">
            <a:avLst>
              <a:gd fmla="val 8333" name="adj"/>
            </a:avLst>
          </a:prstGeom>
          <a:noFill/>
          <a:ln cap="flat" cmpd="sng" w="2286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type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data type determines how much space in memory C should allocate for your variable. You can also get the size of a variable via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sizeof(i);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Common data types: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value (e.g. 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the thing that is getting stored in the allocated space in your memory.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pointer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; an address to the space C++ allocated for your variable value in the memory.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Array; vector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 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static (meaning it cannot change in length) list of values of the same data type; unlike variables, an array is "passed" as its pointer by default i.e. the variable name of an array is synonymous to its pointer.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vector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an array with inbuilt functions that allow you to change its size: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Strings are just special char arrays that you can initialize by doing: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notion of value vs pointer is what confuses most people, make sure you know it by heart: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2468880" y="2206650"/>
            <a:ext cx="13731088" cy="2104416"/>
            <a:chOff x="3600000" y="3217795"/>
            <a:chExt cx="20022000" cy="4252205"/>
          </a:xfrm>
        </p:grpSpPr>
        <p:sp>
          <p:nvSpPr>
            <p:cNvPr id="198" name="Google Shape;198;p16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16"/>
            <p:cNvCxnSpPr>
              <a:endCxn id="199" idx="2"/>
            </p:cNvCxnSpPr>
            <p:nvPr/>
          </p:nvCxnSpPr>
          <p:spPr>
            <a:xfrm flipH="1">
              <a:off x="9295950" y="7468800"/>
              <a:ext cx="13965900" cy="12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16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 tip: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you can pull up documentation about a certain, e.g. function, in the Python interpreter using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 the interpretor which you can open up in your terminal: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Variables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variable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defined value that holds data.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Each variable can be defined by its: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name (e.g.</a:t>
            </a:r>
            <a:r>
              <a:rPr b="1" lang="zh-CN" sz="4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85750" lvl="0" marL="863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500"/>
              <a:buAutoNum type="arabicPeriod"/>
            </a:pP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valu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e (e.g. </a:t>
            </a:r>
            <a:r>
              <a:rPr b="1" lang="zh-CN" sz="4500">
                <a:solidFill>
                  <a:srgbClr val="21212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You can convert a variable to a certain data type using: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float(i)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bool(i)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In Python, each data type has a specific set of </a:t>
            </a:r>
            <a:r>
              <a:rPr b="1"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methods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, functions that you can apply to variables of that data type. Methods for strings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zh-CN" sz="4500">
                <a:solidFill>
                  <a:srgbClr val="212121"/>
                </a:solidFill>
                <a:latin typeface="Nunito"/>
                <a:ea typeface="Nunito"/>
                <a:cs typeface="Nunito"/>
                <a:sym typeface="Nunito"/>
              </a:rPr>
              <a:t> include:</a:t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1212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List; dictionary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list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is a dynamic group of values not necessarily of the same data type.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index of a list starts 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can be accessed with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[...]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Python </a:t>
            </a:r>
            <a:r>
              <a:rPr b="1" lang="zh-CN" sz="4500">
                <a:solidFill>
                  <a:srgbClr val="FFFFFF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dictionaries 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are another way to store a list of values, but for each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its index can be given a unique </a:t>
            </a:r>
            <a:r>
              <a:rPr b="1"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</a:t>
            </a:r>
            <a:r>
              <a:rPr lang="zh-CN" sz="4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3" name="Google Shape;203;p16"/>
          <p:cNvGrpSpPr/>
          <p:nvPr/>
        </p:nvGrpSpPr>
        <p:grpSpPr>
          <a:xfrm>
            <a:off x="16199144" y="2206362"/>
            <a:ext cx="13730341" cy="2104159"/>
            <a:chOff x="22953311" y="3217797"/>
            <a:chExt cx="20690689" cy="4253403"/>
          </a:xfrm>
        </p:grpSpPr>
        <p:sp>
          <p:nvSpPr>
            <p:cNvPr id="204" name="Google Shape;204;p16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6"/>
            <p:cNvCxnSpPr/>
            <p:nvPr/>
          </p:nvCxnSpPr>
          <p:spPr>
            <a:xfrm flipH="1">
              <a:off x="23337600" y="7468800"/>
              <a:ext cx="14657400" cy="24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6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4713427" y="38068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{1679CE99-6FE1-4657-A6C1-3D4DE259C562}</a:tableStyleId>
              </a:tblPr>
              <a:tblGrid>
                <a:gridCol w="3839625"/>
                <a:gridCol w="2292375"/>
                <a:gridCol w="2744925"/>
              </a:tblGrid>
              <a:tr h="855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Declaration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Pointer</a:t>
                      </a:r>
                      <a:endParaRPr b="1" sz="3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 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ia[3]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*ia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ia</a:t>
                      </a:r>
                      <a:endParaRPr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700" marB="62700" marR="62700" marL="62700" anchor="ctr">
                    <a:lnL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16"/>
          <p:cNvSpPr/>
          <p:nvPr/>
        </p:nvSpPr>
        <p:spPr>
          <a:xfrm>
            <a:off x="3030968" y="7315299"/>
            <a:ext cx="118689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3220274" y="30964420"/>
            <a:ext cx="12228300" cy="22797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&lt;vector&gt;</a:t>
            </a:r>
            <a:endParaRPr sz="3800">
              <a:solidFill>
                <a:srgbClr val="A5C2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::vector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iv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declare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3220274" y="26039536"/>
            <a:ext cx="12228300" cy="30693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6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3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7DFF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ia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// 1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20274" y="35099762"/>
            <a:ext cx="122283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::string str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17380573" y="7778488"/>
            <a:ext cx="11868900" cy="1665300"/>
          </a:xfrm>
          <a:prstGeom prst="roundRect">
            <a:avLst>
              <a:gd fmla="val 11659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4CCCC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$ python </a:t>
            </a:r>
            <a:endParaRPr sz="3800">
              <a:solidFill>
                <a:srgbClr val="F4CCCC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4CCCC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&gt;&gt; help(str)</a:t>
            </a:r>
            <a:endParaRPr sz="3800">
              <a:solidFill>
                <a:srgbClr val="F4CCCC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7313724" y="12490918"/>
            <a:ext cx="11868900" cy="1188900"/>
          </a:xfrm>
          <a:prstGeom prst="roundRect">
            <a:avLst>
              <a:gd fmla="val 1666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4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17134010" y="22088731"/>
            <a:ext cx="12228300" cy="5372700"/>
          </a:xfrm>
          <a:prstGeom prst="roundRect">
            <a:avLst>
              <a:gd fmla="val 5714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'Hello World! '</a:t>
            </a:r>
            <a:endParaRPr sz="3800">
              <a:solidFill>
                <a:srgbClr val="A5C26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    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'o'characters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  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'lo'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s.upper()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'HELLO WORLD! 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s.lower()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'hello world! 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s.count(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'l'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3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s.replace(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'p'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'hpllo world! 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s.strip()         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'hpllo world!'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17200859" y="33075909"/>
            <a:ext cx="12228300" cy="3069300"/>
          </a:xfrm>
          <a:prstGeom prst="roundRect">
            <a:avLst>
              <a:gd fmla="val 10537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l1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zh-CN" sz="3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l1[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'Hello'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l1[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1</a:t>
            </a:r>
            <a:endParaRPr sz="3800">
              <a:solidFill>
                <a:srgbClr val="FFC66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17200859" y="38910097"/>
            <a:ext cx="12228300" cy="4085100"/>
          </a:xfrm>
          <a:prstGeom prst="roundRect">
            <a:avLst>
              <a:gd fmla="val 6988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dict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"Honda"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"colours"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2020</a:t>
            </a:r>
            <a:endParaRPr sz="3800">
              <a:solidFill>
                <a:srgbClr val="6C99BB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dict[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"brand"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        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# "Honda"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2547581" y="3749091"/>
            <a:ext cx="7652400" cy="3267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975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27050" lvl="1" marL="8001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int i=4+5;</a:t>
            </a:r>
            <a:endParaRPr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9055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the same as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i=i+1;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0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the same as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in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 You can also optionally add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infix operators you can use in conditional statements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help you with your decision making: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6" name="Google Shape;226;p17"/>
          <p:cNvGrpSpPr/>
          <p:nvPr/>
        </p:nvGrpSpPr>
        <p:grpSpPr>
          <a:xfrm>
            <a:off x="2468880" y="2206650"/>
            <a:ext cx="13731088" cy="2110949"/>
            <a:chOff x="3600000" y="3217795"/>
            <a:chExt cx="20022000" cy="4265405"/>
          </a:xfrm>
        </p:grpSpPr>
        <p:sp>
          <p:nvSpPr>
            <p:cNvPr id="227" name="Google Shape;227;p17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6000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" name="Google Shape;230;p17"/>
            <p:cNvCxnSpPr>
              <a:endCxn id="228" idx="2"/>
            </p:cNvCxnSpPr>
            <p:nvPr/>
          </p:nvCxnSpPr>
          <p:spPr>
            <a:xfrm rot="10800000">
              <a:off x="9295950" y="7470000"/>
              <a:ext cx="13965900" cy="132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17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Arithmetics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Arithmetic operators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manipulate numerics: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975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operators: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27050" lvl="1" marL="8001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(modulus/remainder);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e.g.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i=4+5;</a:t>
            </a:r>
            <a:endParaRPr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9055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shorthands: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8150" lvl="1" marL="622300" marR="393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○"/>
            </a:pP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e.g. 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i+=1;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zh-CN" sz="69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statements help add decision-making to your program; its syntax works like this: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some statement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is true, execute the code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indented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below. You can also optionally add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statements if you want to embed more decision-making options.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Hint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indentation is super important in Python, because it does not use braces!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following are logical operators you can use in conditional statements  to help you with your decision making: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2" name="Google Shape;232;p17"/>
          <p:cNvGrpSpPr/>
          <p:nvPr/>
        </p:nvGrpSpPr>
        <p:grpSpPr>
          <a:xfrm>
            <a:off x="16199144" y="2206362"/>
            <a:ext cx="13730341" cy="2103565"/>
            <a:chOff x="22953311" y="3217797"/>
            <a:chExt cx="20690689" cy="4252203"/>
          </a:xfrm>
        </p:grpSpPr>
        <p:sp>
          <p:nvSpPr>
            <p:cNvPr id="233" name="Google Shape;233;p17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" name="Google Shape;235;p17"/>
            <p:cNvCxnSpPr/>
            <p:nvPr/>
          </p:nvCxnSpPr>
          <p:spPr>
            <a:xfrm rot="10800000">
              <a:off x="23348100" y="7456800"/>
              <a:ext cx="14646900" cy="120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17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</a:t>
            </a: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3037706" y="21214093"/>
            <a:ext cx="12228300" cy="449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if (...) is true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// i &lt; 2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   // code runs otherwise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4932061" y="30347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{1679CE99-6FE1-4657-A6C1-3D4DE259C562}</a:tableStyleId>
              </a:tblPr>
              <a:tblGrid>
                <a:gridCol w="6526575"/>
                <a:gridCol w="1913100"/>
              </a:tblGrid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17"/>
          <p:cNvSpPr/>
          <p:nvPr/>
        </p:nvSpPr>
        <p:spPr>
          <a:xfrm>
            <a:off x="17133959" y="21214085"/>
            <a:ext cx="12228300" cy="449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if statement is true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i &lt; 2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zh-CN" sz="3800">
                <a:solidFill>
                  <a:srgbClr val="BC9458"/>
                </a:solidFill>
                <a:highlight>
                  <a:srgbClr val="323232"/>
                </a:highlight>
                <a:latin typeface="Courier New"/>
                <a:ea typeface="Courier New"/>
                <a:cs typeface="Courier New"/>
                <a:sym typeface="Courier New"/>
              </a:rPr>
              <a:t># code runs otherwise</a:t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800">
              <a:solidFill>
                <a:srgbClr val="BC9458"/>
              </a:solidFill>
              <a:highlight>
                <a:srgbClr val="32323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1" name="Google Shape;241;p17"/>
          <p:cNvGraphicFramePr/>
          <p:nvPr/>
        </p:nvGraphicFramePr>
        <p:xfrm>
          <a:off x="18846139" y="30347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{1679CE99-6FE1-4657-A6C1-3D4DE259C562}</a:tableStyleId>
              </a:tblPr>
              <a:tblGrid>
                <a:gridCol w="6526575"/>
                <a:gridCol w="1913100"/>
              </a:tblGrid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syntax</a:t>
                      </a:r>
                      <a:endParaRPr b="1"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less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greater than or equal to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50">
                <a:tc>
                  <a:txBody>
                    <a:bodyPr/>
                    <a:lstStyle/>
                    <a:p>
                      <a:pPr indent="0" lvl="0" marL="0" marR="22860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3800">
                          <a:solidFill>
                            <a:srgbClr val="32323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not</a:t>
                      </a:r>
                      <a:endParaRPr sz="3800">
                        <a:solidFill>
                          <a:srgbClr val="32323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2650" marB="32650" marR="65325" marL="65325">
                    <a:lnL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3800">
                          <a:solidFill>
                            <a:srgbClr val="A619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b="1" sz="3800">
                        <a:solidFill>
                          <a:srgbClr val="A6192E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2650" marB="32650" marR="65325" marL="65325">
                    <a:lnR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A619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17"/>
          <p:cNvSpPr/>
          <p:nvPr/>
        </p:nvSpPr>
        <p:spPr>
          <a:xfrm>
            <a:off x="2547581" y="3736028"/>
            <a:ext cx="7652400" cy="3396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2469039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0"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721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086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do/while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 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while my condition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repeat; this guarantees that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executes at least once.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53086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initialize variable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as long as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 &lt; 5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execute the code in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at the end of each execution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return type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(int a, int b)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Courier New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6565344" y="2468605"/>
            <a:ext cx="13365600" cy="40975500"/>
          </a:xfrm>
          <a:prstGeom prst="roundRect">
            <a:avLst>
              <a:gd fmla="val 5481" name="adj"/>
            </a:avLst>
          </a:prstGeom>
          <a:noFill/>
          <a:ln cap="flat" cmpd="sng" w="228600">
            <a:solidFill>
              <a:srgbClr val="A6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Loops</a:t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have a list of values you want to loop through, repeating the same piece of code for each value, you can repeat that piece of code over and over again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right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; BAD) OR use any one of the following loops (</a:t>
            </a:r>
            <a:r>
              <a:rPr b="1"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left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while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my condition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true, execute the code in</a:t>
            </a: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527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500">
                <a:solidFill>
                  <a:schemeClr val="lt1"/>
                </a:solidFill>
                <a:highlight>
                  <a:srgbClr val="A6192E"/>
                </a:highlight>
                <a:latin typeface="Nunito"/>
                <a:ea typeface="Nunito"/>
                <a:cs typeface="Nunito"/>
                <a:sym typeface="Nunito"/>
              </a:rPr>
              <a:t> for loop: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each element in some list, run the indented code.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9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7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When your code gets long, it's useful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encapsulate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repeating code into 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definition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includes:</a:t>
            </a:r>
            <a:endParaRPr sz="21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 keyword: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name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endParaRPr b="1"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Ubuntu"/>
              <a:buChar char="●"/>
            </a:pP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input arguments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endParaRPr b="1" sz="4500">
              <a:solidFill>
                <a:srgbClr val="323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54050" lvl="0" marL="736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4500"/>
              <a:buFont typeface="Courier New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function body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is indented </a:t>
            </a:r>
            <a:r>
              <a:rPr b="1" lang="zh-CN" sz="4500">
                <a:solidFill>
                  <a:srgbClr val="A6192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endParaRPr b="1" sz="4500">
              <a:solidFill>
                <a:srgbClr val="A61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marR="393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69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6199144" y="2206362"/>
            <a:ext cx="13730341" cy="2104159"/>
            <a:chOff x="22953311" y="3217797"/>
            <a:chExt cx="20690689" cy="4253403"/>
          </a:xfrm>
        </p:grpSpPr>
        <p:sp>
          <p:nvSpPr>
            <p:cNvPr id="251" name="Google Shape;251;p18"/>
            <p:cNvSpPr/>
            <p:nvPr/>
          </p:nvSpPr>
          <p:spPr>
            <a:xfrm>
              <a:off x="22953311" y="3217797"/>
              <a:ext cx="10460400" cy="40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2252100" y="6705600"/>
              <a:ext cx="11391900" cy="7644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18"/>
            <p:cNvCxnSpPr/>
            <p:nvPr/>
          </p:nvCxnSpPr>
          <p:spPr>
            <a:xfrm flipH="1">
              <a:off x="23348100" y="7468800"/>
              <a:ext cx="14646900" cy="24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8"/>
            <p:cNvSpPr/>
            <p:nvPr/>
          </p:nvSpPr>
          <p:spPr>
            <a:xfrm>
              <a:off x="322521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5" name="Google Shape;255;p18"/>
          <p:cNvSpPr/>
          <p:nvPr/>
        </p:nvSpPr>
        <p:spPr>
          <a:xfrm>
            <a:off x="8152249" y="12335825"/>
            <a:ext cx="7402800" cy="32886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8152249" y="19851825"/>
            <a:ext cx="7100400" cy="29637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3037700" y="26843275"/>
            <a:ext cx="12228300" cy="2361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(int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3037700" y="32546200"/>
            <a:ext cx="12228300" cy="650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i="1"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i="1"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mn;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// calling (using) the function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   int mn1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800">
              <a:solidFill>
                <a:srgbClr val="CC78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17134010" y="12335842"/>
            <a:ext cx="7100400" cy="32886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i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800">
              <a:solidFill>
                <a:srgbClr val="CDCDCD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17134000" y="26843675"/>
            <a:ext cx="12228300" cy="2361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fruits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A5C261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fruit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fruits: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B83426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(fruit)</a:t>
            </a:r>
            <a:endParaRPr sz="3800">
              <a:solidFill>
                <a:srgbClr val="CC7833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17134010" y="32546204"/>
            <a:ext cx="12228300" cy="65049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 function definition</a:t>
            </a:r>
            <a:endParaRPr i="1" sz="3800">
              <a:solidFill>
                <a:srgbClr val="BC94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zh-CN" sz="3800">
                <a:solidFill>
                  <a:srgbClr val="FFC66D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mean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mn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(a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b)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800">
              <a:solidFill>
                <a:srgbClr val="6C99BB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mn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zh-CN" sz="3800">
                <a:solidFill>
                  <a:srgbClr val="BC9458"/>
                </a:solidFill>
                <a:latin typeface="Consolas"/>
                <a:ea typeface="Consolas"/>
                <a:cs typeface="Consolas"/>
                <a:sym typeface="Consolas"/>
              </a:rPr>
              <a:t># calling (using) the function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mn1 </a:t>
            </a:r>
            <a:r>
              <a:rPr lang="zh-CN" sz="3800">
                <a:solidFill>
                  <a:srgbClr val="CC7833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 mean(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zh-CN" sz="3800">
                <a:solidFill>
                  <a:srgbClr val="6C99BB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zh-CN" sz="3800">
                <a:solidFill>
                  <a:srgbClr val="FFFFFF"/>
                </a:solidFill>
                <a:highlight>
                  <a:srgbClr val="32323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highlight>
                <a:srgbClr val="32323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3037706" y="10053274"/>
            <a:ext cx="4683900" cy="16323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int 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413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::cout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zh-CN" sz="3800">
                <a:solidFill>
                  <a:srgbClr val="CDCDCD"/>
                </a:solidFill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24678511" y="10053274"/>
            <a:ext cx="4683900" cy="16323300"/>
          </a:xfrm>
          <a:prstGeom prst="roundRect">
            <a:avLst>
              <a:gd fmla="val 3416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t" bIns="62700" lIns="62700" spcFirstLastPara="1" rIns="62700" wrap="square" tIns="62700">
            <a:noAutofit/>
          </a:bodyPr>
          <a:lstStyle/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zh-CN" sz="3800">
                <a:solidFill>
                  <a:srgbClr val="CC78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CN" sz="3800">
                <a:solidFill>
                  <a:srgbClr val="6C99BB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800">
              <a:solidFill>
                <a:srgbClr val="6C99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04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>
                <a:solidFill>
                  <a:srgbClr val="B834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zh-CN" sz="3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3800">
              <a:solidFill>
                <a:srgbClr val="CDCD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4" name="Google Shape;264;p18"/>
          <p:cNvGrpSpPr/>
          <p:nvPr/>
        </p:nvGrpSpPr>
        <p:grpSpPr>
          <a:xfrm>
            <a:off x="2468880" y="2206650"/>
            <a:ext cx="13731088" cy="2110949"/>
            <a:chOff x="3600000" y="3217795"/>
            <a:chExt cx="20022000" cy="4265405"/>
          </a:xfrm>
        </p:grpSpPr>
        <p:sp>
          <p:nvSpPr>
            <p:cNvPr id="265" name="Google Shape;265;p18"/>
            <p:cNvSpPr/>
            <p:nvPr/>
          </p:nvSpPr>
          <p:spPr>
            <a:xfrm>
              <a:off x="13877400" y="3217795"/>
              <a:ext cx="9744600" cy="425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3600000" y="3600000"/>
              <a:ext cx="11391900" cy="3870000"/>
            </a:xfrm>
            <a:prstGeom prst="roundRect">
              <a:avLst>
                <a:gd fmla="val 16667" name="adj"/>
              </a:avLst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3175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6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C++</a:t>
              </a:r>
              <a:endParaRPr sz="6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267" name="Google Shape;267;p18"/>
            <p:cNvCxnSpPr>
              <a:endCxn id="266" idx="2"/>
            </p:cNvCxnSpPr>
            <p:nvPr/>
          </p:nvCxnSpPr>
          <p:spPr>
            <a:xfrm rot="10800000">
              <a:off x="9295950" y="7470000"/>
              <a:ext cx="13965900" cy="13200"/>
            </a:xfrm>
            <a:prstGeom prst="straightConnector1">
              <a:avLst/>
            </a:prstGeom>
            <a:noFill/>
            <a:ln cap="flat" cmpd="sng" w="228600">
              <a:solidFill>
                <a:srgbClr val="A6192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18"/>
            <p:cNvSpPr/>
            <p:nvPr/>
          </p:nvSpPr>
          <p:spPr>
            <a:xfrm>
              <a:off x="3600000" y="6521107"/>
              <a:ext cx="11391900" cy="948900"/>
            </a:xfrm>
            <a:prstGeom prst="rect">
              <a:avLst/>
            </a:prstGeom>
            <a:solidFill>
              <a:srgbClr val="A6192E"/>
            </a:solidFill>
            <a:ln cap="flat" cmpd="sng" w="228600">
              <a:solidFill>
                <a:srgbClr val="A619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700" lIns="62700" spcFirstLastPara="1" rIns="62700" wrap="square" tIns="6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8"/>
          <p:cNvSpPr/>
          <p:nvPr/>
        </p:nvSpPr>
        <p:spPr>
          <a:xfrm>
            <a:off x="2547581" y="3736028"/>
            <a:ext cx="7652400" cy="3396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22449742" y="3892784"/>
            <a:ext cx="7402800" cy="3381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10243849" y="2468605"/>
            <a:ext cx="12228300" cy="118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3175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3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Program Syntax</a:t>
            </a:r>
            <a:endParaRPr sz="103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2468885" y="2468605"/>
            <a:ext cx="27462300" cy="3006000"/>
          </a:xfrm>
          <a:prstGeom prst="roundRect">
            <a:avLst>
              <a:gd fmla="val 16667" name="adj"/>
            </a:avLst>
          </a:prstGeom>
          <a:solidFill>
            <a:srgbClr val="A6192E"/>
          </a:solidFill>
          <a:ln>
            <a:noFill/>
          </a:ln>
        </p:spPr>
        <p:txBody>
          <a:bodyPr anchorCtr="0" anchor="ctr" bIns="62700" lIns="62700" spcFirstLastPara="1" rIns="62700" wrap="square" tIns="62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SFU programming resources</a:t>
            </a:r>
            <a:endParaRPr sz="13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2468885" y="6266297"/>
            <a:ext cx="13089600" cy="18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CN" sz="6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Remote accessing SFU computers</a:t>
            </a:r>
            <a:endParaRPr sz="6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If you ever need access to computers or software at SFU, you can!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3175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access the Burnaby or Surrey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library lab computers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software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from off-campus.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If you are a CMPT student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, you will also have access to CSIL (computing science instructional labs).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to set up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MFA 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(multi-factor authentication), you will need to do this before you start remote accessing any SFU computers.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spcBef>
                <a:spcPts val="700"/>
              </a:spcBef>
              <a:spcAft>
                <a:spcPts val="0"/>
              </a:spcAft>
              <a:buSzPts val="4500"/>
              <a:buFont typeface="Nunito"/>
              <a:buAutoNum type="arabicPeriod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Click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for instructions on how to </a:t>
            </a:r>
            <a:r>
              <a:rPr b="1"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access CSIL via SSH in your terminal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16841499" y="6266297"/>
            <a:ext cx="130896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2700" lIns="62700" spcFirstLastPara="1" rIns="62700" wrap="square" tIns="6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700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</a:rPr>
              <a:t>Need software?</a:t>
            </a:r>
            <a:endParaRPr sz="6700">
              <a:solidFill>
                <a:srgbClr val="A6192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Check out the software made available to you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students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085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unito"/>
              <a:buChar char="●"/>
            </a:pP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as SFU CMPT students </a:t>
            </a:r>
            <a:r>
              <a:rPr lang="zh-CN" sz="4500" u="sng">
                <a:solidFill>
                  <a:srgbClr val="A6192E"/>
                </a:solid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zh-CN" sz="4500">
                <a:solidFill>
                  <a:srgbClr val="32323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4500">
              <a:solidFill>
                <a:srgbClr val="32323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