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61" r:id="rId6"/>
    <p:sldId id="265" r:id="rId7"/>
    <p:sldId id="266" r:id="rId8"/>
    <p:sldId id="295" r:id="rId9"/>
    <p:sldId id="271" r:id="rId10"/>
    <p:sldId id="272" r:id="rId11"/>
    <p:sldId id="323" r:id="rId12"/>
    <p:sldId id="322" r:id="rId13"/>
    <p:sldId id="273" r:id="rId14"/>
    <p:sldId id="324" r:id="rId15"/>
    <p:sldId id="276" r:id="rId16"/>
    <p:sldId id="277" r:id="rId17"/>
    <p:sldId id="278" r:id="rId18"/>
    <p:sldId id="326" r:id="rId19"/>
    <p:sldId id="281" r:id="rId20"/>
    <p:sldId id="282" r:id="rId21"/>
    <p:sldId id="283" r:id="rId22"/>
    <p:sldId id="296" r:id="rId23"/>
    <p:sldId id="286" r:id="rId24"/>
    <p:sldId id="287" r:id="rId25"/>
    <p:sldId id="288" r:id="rId26"/>
    <p:sldId id="291" r:id="rId27"/>
    <p:sldId id="309" r:id="rId28"/>
    <p:sldId id="292" r:id="rId29"/>
    <p:sldId id="319" r:id="rId30"/>
    <p:sldId id="320" r:id="rId31"/>
    <p:sldId id="325" r:id="rId32"/>
    <p:sldId id="318" r:id="rId33"/>
    <p:sldId id="299" r:id="rId34"/>
    <p:sldId id="300" r:id="rId35"/>
    <p:sldId id="294" r:id="rId36"/>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BDD46-6C5C-A76D-D627-498B8CC02066}" v="864" dt="2024-05-18T12:30:14.18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4660"/>
  </p:normalViewPr>
  <p:slideViewPr>
    <p:cSldViewPr snapToGrid="0">
      <p:cViewPr varScale="1">
        <p:scale>
          <a:sx n="168" d="100"/>
          <a:sy n="168" d="100"/>
        </p:scale>
        <p:origin x="720" y="11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400" b="1" i="0">
                <a:solidFill>
                  <a:srgbClr val="004696"/>
                </a:solidFill>
                <a:latin typeface="Carlito"/>
                <a:cs typeface="Carlito"/>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1100" b="0" i="0">
                <a:solidFill>
                  <a:srgbClr val="3F3F3F"/>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bg1"/>
                </a:solidFill>
                <a:latin typeface="Carlito"/>
                <a:cs typeface="Carlito"/>
              </a:defRPr>
            </a:lvl1pPr>
          </a:lstStyle>
          <a:p>
            <a:pPr marL="12700">
              <a:lnSpc>
                <a:spcPts val="860"/>
              </a:lnSpc>
            </a:pPr>
            <a:r>
              <a:t>,Salma</a:t>
            </a:r>
            <a:r>
              <a:rPr spc="-15"/>
              <a:t> </a:t>
            </a:r>
            <a:r>
              <a:rPr spc="-10"/>
              <a:t>Mohamed </a:t>
            </a:r>
            <a:r>
              <a:t>Saad</a:t>
            </a:r>
            <a:r>
              <a:rPr spc="-10"/>
              <a:t> </a:t>
            </a:r>
            <a:r>
              <a:t>,</a:t>
            </a:r>
            <a:r>
              <a:rPr spc="-10"/>
              <a:t> Aya</a:t>
            </a:r>
            <a:r>
              <a:rPr spc="-15"/>
              <a:t> </a:t>
            </a:r>
            <a:r>
              <a:rPr spc="-10"/>
              <a:t>Ahmed </a:t>
            </a:r>
            <a:r>
              <a:t>Abdelaziz</a:t>
            </a:r>
            <a:r>
              <a:rPr spc="-10"/>
              <a:t> </a:t>
            </a:r>
            <a:r>
              <a:t>,Esraa</a:t>
            </a:r>
            <a:r>
              <a:rPr spc="-10"/>
              <a:t> Ahmed</a:t>
            </a:r>
            <a:r>
              <a:rPr spc="-15"/>
              <a:t> </a:t>
            </a:r>
            <a:r>
              <a:rPr spc="-10"/>
              <a:t>Abdelghafor„ENG </a:t>
            </a:r>
            <a:r>
              <a:t>:</a:t>
            </a:r>
            <a:r>
              <a:rPr spc="-10"/>
              <a:t> Amjad </a:t>
            </a:r>
            <a:r>
              <a:t>Dife</a:t>
            </a:r>
            <a:r>
              <a:rPr spc="370"/>
              <a:t> </a:t>
            </a:r>
            <a:r>
              <a:rPr i="1">
                <a:latin typeface="Asea"/>
                <a:cs typeface="Asea"/>
              </a:rPr>
              <a:t>|</a:t>
            </a:r>
            <a:r>
              <a:rPr i="1" spc="180">
                <a:latin typeface="Asea"/>
                <a:cs typeface="Asea"/>
              </a:rPr>
              <a:t> </a:t>
            </a:r>
            <a:r>
              <a:t>Sign</a:t>
            </a:r>
            <a:r>
              <a:rPr spc="-15"/>
              <a:t> </a:t>
            </a:r>
            <a:r>
              <a:rPr spc="-10"/>
              <a:t>language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6" name="Holder 6"/>
          <p:cNvSpPr>
            <a:spLocks noGrp="1"/>
          </p:cNvSpPr>
          <p:nvPr>
            <p:ph type="sldNum" sz="quarter" idx="7"/>
          </p:nvPr>
        </p:nvSpPr>
        <p:spPr/>
        <p:txBody>
          <a:bodyPr lIns="0" tIns="0" rIns="0" bIns="0"/>
          <a:lstStyle>
            <a:lvl1pPr>
              <a:defRPr sz="800" b="0" i="0">
                <a:solidFill>
                  <a:schemeClr val="bg1"/>
                </a:solidFill>
                <a:latin typeface="Carlito"/>
                <a:cs typeface="Carlito"/>
              </a:defRPr>
            </a:lvl1pPr>
          </a:lstStyle>
          <a:p>
            <a:pPr marL="38100">
              <a:lnSpc>
                <a:spcPts val="860"/>
              </a:lnSpc>
            </a:pPr>
            <a:fld id="{81D60167-4931-47E6-BA6A-407CBD079E47}" type="slidenum">
              <a:rPr spc="-20" dirty="0">
                <a:solidFill>
                  <a:srgbClr val="3F3F3F"/>
                </a:solidFill>
              </a:rPr>
              <a:t>‹#›</a:t>
            </a:fld>
            <a:r>
              <a:rPr spc="-20">
                <a:solidFill>
                  <a:srgbClr val="3F3F3F"/>
                </a:solidFill>
              </a:rPr>
              <a:t>/3ź</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004696"/>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100" b="0" i="0">
                <a:solidFill>
                  <a:srgbClr val="3F3F3F"/>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bg1"/>
                </a:solidFill>
                <a:latin typeface="Carlito"/>
                <a:cs typeface="Carlito"/>
              </a:defRPr>
            </a:lvl1pPr>
          </a:lstStyle>
          <a:p>
            <a:pPr marL="12700">
              <a:lnSpc>
                <a:spcPts val="860"/>
              </a:lnSpc>
            </a:pPr>
            <a:r>
              <a:t>,Salma</a:t>
            </a:r>
            <a:r>
              <a:rPr spc="-15"/>
              <a:t> </a:t>
            </a:r>
            <a:r>
              <a:rPr spc="-10"/>
              <a:t>Mohamed </a:t>
            </a:r>
            <a:r>
              <a:t>Saad</a:t>
            </a:r>
            <a:r>
              <a:rPr spc="-10"/>
              <a:t> </a:t>
            </a:r>
            <a:r>
              <a:t>,</a:t>
            </a:r>
            <a:r>
              <a:rPr spc="-10"/>
              <a:t> Aya</a:t>
            </a:r>
            <a:r>
              <a:rPr spc="-15"/>
              <a:t> </a:t>
            </a:r>
            <a:r>
              <a:rPr spc="-10"/>
              <a:t>Ahmed </a:t>
            </a:r>
            <a:r>
              <a:t>Abdelaziz</a:t>
            </a:r>
            <a:r>
              <a:rPr spc="-10"/>
              <a:t> </a:t>
            </a:r>
            <a:r>
              <a:t>,Esraa</a:t>
            </a:r>
            <a:r>
              <a:rPr spc="-10"/>
              <a:t> Ahmed</a:t>
            </a:r>
            <a:r>
              <a:rPr spc="-15"/>
              <a:t> </a:t>
            </a:r>
            <a:r>
              <a:rPr spc="-10"/>
              <a:t>Abdelghafor„ENG </a:t>
            </a:r>
            <a:r>
              <a:t>:</a:t>
            </a:r>
            <a:r>
              <a:rPr spc="-10"/>
              <a:t> Amjad </a:t>
            </a:r>
            <a:r>
              <a:t>Dife</a:t>
            </a:r>
            <a:r>
              <a:rPr spc="370"/>
              <a:t> </a:t>
            </a:r>
            <a:r>
              <a:rPr i="1">
                <a:latin typeface="Asea"/>
                <a:cs typeface="Asea"/>
              </a:rPr>
              <a:t>|</a:t>
            </a:r>
            <a:r>
              <a:rPr i="1" spc="180">
                <a:latin typeface="Asea"/>
                <a:cs typeface="Asea"/>
              </a:rPr>
              <a:t> </a:t>
            </a:r>
            <a:r>
              <a:t>Sign</a:t>
            </a:r>
            <a:r>
              <a:rPr spc="-15"/>
              <a:t> </a:t>
            </a:r>
            <a:r>
              <a:rPr spc="-10"/>
              <a:t>language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6" name="Holder 6"/>
          <p:cNvSpPr>
            <a:spLocks noGrp="1"/>
          </p:cNvSpPr>
          <p:nvPr>
            <p:ph type="sldNum" sz="quarter" idx="7"/>
          </p:nvPr>
        </p:nvSpPr>
        <p:spPr/>
        <p:txBody>
          <a:bodyPr lIns="0" tIns="0" rIns="0" bIns="0"/>
          <a:lstStyle>
            <a:lvl1pPr>
              <a:defRPr sz="800" b="0" i="0">
                <a:solidFill>
                  <a:schemeClr val="bg1"/>
                </a:solidFill>
                <a:latin typeface="Carlito"/>
                <a:cs typeface="Carlito"/>
              </a:defRPr>
            </a:lvl1pPr>
          </a:lstStyle>
          <a:p>
            <a:pPr marL="38100">
              <a:lnSpc>
                <a:spcPts val="860"/>
              </a:lnSpc>
            </a:pPr>
            <a:fld id="{81D60167-4931-47E6-BA6A-407CBD079E47}" type="slidenum">
              <a:rPr spc="-20" dirty="0">
                <a:solidFill>
                  <a:srgbClr val="3F3F3F"/>
                </a:solidFill>
              </a:rPr>
              <a:t>‹#›</a:t>
            </a:fld>
            <a:r>
              <a:rPr spc="-20">
                <a:solidFill>
                  <a:srgbClr val="3F3F3F"/>
                </a:solidFill>
              </a:rPr>
              <a:t>/3ź</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004696"/>
                </a:solidFill>
                <a:latin typeface="Carlito"/>
                <a:cs typeface="Carlito"/>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bg1"/>
                </a:solidFill>
                <a:latin typeface="Carlito"/>
                <a:cs typeface="Carlito"/>
              </a:defRPr>
            </a:lvl1pPr>
          </a:lstStyle>
          <a:p>
            <a:pPr marL="12700">
              <a:lnSpc>
                <a:spcPts val="860"/>
              </a:lnSpc>
            </a:pPr>
            <a:r>
              <a:t>,Salma</a:t>
            </a:r>
            <a:r>
              <a:rPr spc="-15"/>
              <a:t> </a:t>
            </a:r>
            <a:r>
              <a:rPr spc="-10"/>
              <a:t>Mohamed </a:t>
            </a:r>
            <a:r>
              <a:t>Saad</a:t>
            </a:r>
            <a:r>
              <a:rPr spc="-10"/>
              <a:t> </a:t>
            </a:r>
            <a:r>
              <a:t>,</a:t>
            </a:r>
            <a:r>
              <a:rPr spc="-10"/>
              <a:t> Aya</a:t>
            </a:r>
            <a:r>
              <a:rPr spc="-15"/>
              <a:t> </a:t>
            </a:r>
            <a:r>
              <a:rPr spc="-10"/>
              <a:t>Ahmed </a:t>
            </a:r>
            <a:r>
              <a:t>Abdelaziz</a:t>
            </a:r>
            <a:r>
              <a:rPr spc="-10"/>
              <a:t> </a:t>
            </a:r>
            <a:r>
              <a:t>,Esraa</a:t>
            </a:r>
            <a:r>
              <a:rPr spc="-10"/>
              <a:t> Ahmed</a:t>
            </a:r>
            <a:r>
              <a:rPr spc="-15"/>
              <a:t> </a:t>
            </a:r>
            <a:r>
              <a:rPr spc="-10"/>
              <a:t>Abdelghafor„ENG </a:t>
            </a:r>
            <a:r>
              <a:t>:</a:t>
            </a:r>
            <a:r>
              <a:rPr spc="-10"/>
              <a:t> Amjad </a:t>
            </a:r>
            <a:r>
              <a:t>Dife</a:t>
            </a:r>
            <a:r>
              <a:rPr spc="370"/>
              <a:t> </a:t>
            </a:r>
            <a:r>
              <a:rPr i="1">
                <a:latin typeface="Asea"/>
                <a:cs typeface="Asea"/>
              </a:rPr>
              <a:t>|</a:t>
            </a:r>
            <a:r>
              <a:rPr i="1" spc="180">
                <a:latin typeface="Asea"/>
                <a:cs typeface="Asea"/>
              </a:rPr>
              <a:t> </a:t>
            </a:r>
            <a:r>
              <a:t>Sign</a:t>
            </a:r>
            <a:r>
              <a:rPr spc="-15"/>
              <a:t> </a:t>
            </a:r>
            <a:r>
              <a:rPr spc="-10"/>
              <a:t>language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7" name="Holder 7"/>
          <p:cNvSpPr>
            <a:spLocks noGrp="1"/>
          </p:cNvSpPr>
          <p:nvPr>
            <p:ph type="sldNum" sz="quarter" idx="7"/>
          </p:nvPr>
        </p:nvSpPr>
        <p:spPr/>
        <p:txBody>
          <a:bodyPr lIns="0" tIns="0" rIns="0" bIns="0"/>
          <a:lstStyle>
            <a:lvl1pPr>
              <a:defRPr sz="800" b="0" i="0">
                <a:solidFill>
                  <a:schemeClr val="bg1"/>
                </a:solidFill>
                <a:latin typeface="Carlito"/>
                <a:cs typeface="Carlito"/>
              </a:defRPr>
            </a:lvl1pPr>
          </a:lstStyle>
          <a:p>
            <a:pPr marL="38100">
              <a:lnSpc>
                <a:spcPts val="860"/>
              </a:lnSpc>
            </a:pPr>
            <a:fld id="{81D60167-4931-47E6-BA6A-407CBD079E47}" type="slidenum">
              <a:rPr spc="-20" dirty="0">
                <a:solidFill>
                  <a:srgbClr val="3F3F3F"/>
                </a:solidFill>
              </a:rPr>
              <a:t>‹#›</a:t>
            </a:fld>
            <a:r>
              <a:rPr spc="-20">
                <a:solidFill>
                  <a:srgbClr val="3F3F3F"/>
                </a:solidFill>
              </a:rPr>
              <a:t>/3ź</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004696"/>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bg1"/>
                </a:solidFill>
                <a:latin typeface="Carlito"/>
                <a:cs typeface="Carlito"/>
              </a:defRPr>
            </a:lvl1pPr>
          </a:lstStyle>
          <a:p>
            <a:pPr marL="12700">
              <a:lnSpc>
                <a:spcPts val="860"/>
              </a:lnSpc>
            </a:pPr>
            <a:r>
              <a:t>,Salma</a:t>
            </a:r>
            <a:r>
              <a:rPr spc="-15"/>
              <a:t> </a:t>
            </a:r>
            <a:r>
              <a:rPr spc="-10"/>
              <a:t>Mohamed </a:t>
            </a:r>
            <a:r>
              <a:t>Saad</a:t>
            </a:r>
            <a:r>
              <a:rPr spc="-10"/>
              <a:t> </a:t>
            </a:r>
            <a:r>
              <a:t>,</a:t>
            </a:r>
            <a:r>
              <a:rPr spc="-10"/>
              <a:t> Aya</a:t>
            </a:r>
            <a:r>
              <a:rPr spc="-15"/>
              <a:t> </a:t>
            </a:r>
            <a:r>
              <a:rPr spc="-10"/>
              <a:t>Ahmed </a:t>
            </a:r>
            <a:r>
              <a:t>Abdelaziz</a:t>
            </a:r>
            <a:r>
              <a:rPr spc="-10"/>
              <a:t> </a:t>
            </a:r>
            <a:r>
              <a:t>,Esraa</a:t>
            </a:r>
            <a:r>
              <a:rPr spc="-10"/>
              <a:t> Ahmed</a:t>
            </a:r>
            <a:r>
              <a:rPr spc="-15"/>
              <a:t> </a:t>
            </a:r>
            <a:r>
              <a:rPr spc="-10"/>
              <a:t>Abdelghafor„ENG </a:t>
            </a:r>
            <a:r>
              <a:t>:</a:t>
            </a:r>
            <a:r>
              <a:rPr spc="-10"/>
              <a:t> Amjad </a:t>
            </a:r>
            <a:r>
              <a:t>Dife</a:t>
            </a:r>
            <a:r>
              <a:rPr spc="370"/>
              <a:t> </a:t>
            </a:r>
            <a:r>
              <a:rPr i="1">
                <a:latin typeface="Asea"/>
                <a:cs typeface="Asea"/>
              </a:rPr>
              <a:t>|</a:t>
            </a:r>
            <a:r>
              <a:rPr i="1" spc="180">
                <a:latin typeface="Asea"/>
                <a:cs typeface="Asea"/>
              </a:rPr>
              <a:t> </a:t>
            </a:r>
            <a:r>
              <a:t>Sign</a:t>
            </a:r>
            <a:r>
              <a:rPr spc="-15"/>
              <a:t> </a:t>
            </a:r>
            <a:r>
              <a:rPr spc="-10"/>
              <a:t>language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5" name="Holder 5"/>
          <p:cNvSpPr>
            <a:spLocks noGrp="1"/>
          </p:cNvSpPr>
          <p:nvPr>
            <p:ph type="sldNum" sz="quarter" idx="7"/>
          </p:nvPr>
        </p:nvSpPr>
        <p:spPr/>
        <p:txBody>
          <a:bodyPr lIns="0" tIns="0" rIns="0" bIns="0"/>
          <a:lstStyle>
            <a:lvl1pPr>
              <a:defRPr sz="800" b="0" i="0">
                <a:solidFill>
                  <a:schemeClr val="bg1"/>
                </a:solidFill>
                <a:latin typeface="Carlito"/>
                <a:cs typeface="Carlito"/>
              </a:defRPr>
            </a:lvl1pPr>
          </a:lstStyle>
          <a:p>
            <a:pPr marL="38100">
              <a:lnSpc>
                <a:spcPts val="860"/>
              </a:lnSpc>
            </a:pPr>
            <a:fld id="{81D60167-4931-47E6-BA6A-407CBD079E47}" type="slidenum">
              <a:rPr spc="-20" dirty="0">
                <a:solidFill>
                  <a:srgbClr val="3F3F3F"/>
                </a:solidFill>
              </a:rPr>
              <a:t>‹#›</a:t>
            </a:fld>
            <a:r>
              <a:rPr spc="-20">
                <a:solidFill>
                  <a:srgbClr val="3F3F3F"/>
                </a:solidFill>
              </a:rPr>
              <a:t>/3ź</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
            <a:ext cx="5760085" cy="3240405"/>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4696"/>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345579" y="0"/>
            <a:ext cx="691173" cy="600735"/>
          </a:xfrm>
          <a:prstGeom prst="rect">
            <a:avLst/>
          </a:prstGeom>
        </p:spPr>
      </p:pic>
      <p:sp>
        <p:nvSpPr>
          <p:cNvPr id="2" name="Holder 2"/>
          <p:cNvSpPr>
            <a:spLocks noGrp="1"/>
          </p:cNvSpPr>
          <p:nvPr>
            <p:ph type="ftr" sz="quarter" idx="5"/>
          </p:nvPr>
        </p:nvSpPr>
        <p:spPr/>
        <p:txBody>
          <a:bodyPr lIns="0" tIns="0" rIns="0" bIns="0"/>
          <a:lstStyle>
            <a:lvl1pPr>
              <a:defRPr sz="800" b="0" i="0">
                <a:solidFill>
                  <a:schemeClr val="bg1"/>
                </a:solidFill>
                <a:latin typeface="Carlito"/>
                <a:cs typeface="Carlito"/>
              </a:defRPr>
            </a:lvl1pPr>
          </a:lstStyle>
          <a:p>
            <a:pPr marL="12700">
              <a:lnSpc>
                <a:spcPts val="860"/>
              </a:lnSpc>
            </a:pPr>
            <a:r>
              <a:t>,Salma</a:t>
            </a:r>
            <a:r>
              <a:rPr spc="-15"/>
              <a:t> </a:t>
            </a:r>
            <a:r>
              <a:rPr spc="-10"/>
              <a:t>Mohamed </a:t>
            </a:r>
            <a:r>
              <a:t>Saad</a:t>
            </a:r>
            <a:r>
              <a:rPr spc="-10"/>
              <a:t> </a:t>
            </a:r>
            <a:r>
              <a:t>,</a:t>
            </a:r>
            <a:r>
              <a:rPr spc="-10"/>
              <a:t> Aya</a:t>
            </a:r>
            <a:r>
              <a:rPr spc="-15"/>
              <a:t> </a:t>
            </a:r>
            <a:r>
              <a:rPr spc="-10"/>
              <a:t>Ahmed </a:t>
            </a:r>
            <a:r>
              <a:t>Abdelaziz</a:t>
            </a:r>
            <a:r>
              <a:rPr spc="-10"/>
              <a:t> </a:t>
            </a:r>
            <a:r>
              <a:t>,Esraa</a:t>
            </a:r>
            <a:r>
              <a:rPr spc="-10"/>
              <a:t> Ahmed</a:t>
            </a:r>
            <a:r>
              <a:rPr spc="-15"/>
              <a:t> </a:t>
            </a:r>
            <a:r>
              <a:rPr spc="-10"/>
              <a:t>Abdelghafor„ENG </a:t>
            </a:r>
            <a:r>
              <a:t>:</a:t>
            </a:r>
            <a:r>
              <a:rPr spc="-10"/>
              <a:t> Amjad </a:t>
            </a:r>
            <a:r>
              <a:t>Dife</a:t>
            </a:r>
            <a:r>
              <a:rPr spc="370"/>
              <a:t> </a:t>
            </a:r>
            <a:r>
              <a:rPr i="1">
                <a:latin typeface="Asea"/>
                <a:cs typeface="Asea"/>
              </a:rPr>
              <a:t>|</a:t>
            </a:r>
            <a:r>
              <a:rPr i="1" spc="180">
                <a:latin typeface="Asea"/>
                <a:cs typeface="Asea"/>
              </a:rPr>
              <a:t> </a:t>
            </a:r>
            <a:r>
              <a:t>Sign</a:t>
            </a:r>
            <a:r>
              <a:rPr spc="-15"/>
              <a:t> </a:t>
            </a:r>
            <a:r>
              <a:rPr spc="-10"/>
              <a:t>language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4" name="Holder 4"/>
          <p:cNvSpPr>
            <a:spLocks noGrp="1"/>
          </p:cNvSpPr>
          <p:nvPr>
            <p:ph type="sldNum" sz="quarter" idx="7"/>
          </p:nvPr>
        </p:nvSpPr>
        <p:spPr/>
        <p:txBody>
          <a:bodyPr lIns="0" tIns="0" rIns="0" bIns="0"/>
          <a:lstStyle>
            <a:lvl1pPr>
              <a:defRPr sz="800" b="0" i="0">
                <a:solidFill>
                  <a:schemeClr val="bg1"/>
                </a:solidFill>
                <a:latin typeface="Carlito"/>
                <a:cs typeface="Carlito"/>
              </a:defRPr>
            </a:lvl1pPr>
          </a:lstStyle>
          <a:p>
            <a:pPr marL="38100">
              <a:lnSpc>
                <a:spcPts val="860"/>
              </a:lnSpc>
            </a:pPr>
            <a:fld id="{81D60167-4931-47E6-BA6A-407CBD079E47}" type="slidenum">
              <a:rPr spc="-20" dirty="0">
                <a:solidFill>
                  <a:srgbClr val="3F3F3F"/>
                </a:solidFill>
              </a:rPr>
              <a:t>‹#›</a:t>
            </a:fld>
            <a:r>
              <a:rPr spc="-20">
                <a:solidFill>
                  <a:srgbClr val="3F3F3F"/>
                </a:solidFill>
              </a:rPr>
              <a:t>/3ź</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45579" y="19378"/>
            <a:ext cx="691173" cy="581356"/>
          </a:xfrm>
          <a:prstGeom prst="rect">
            <a:avLst/>
          </a:prstGeom>
        </p:spPr>
      </p:pic>
      <p:sp>
        <p:nvSpPr>
          <p:cNvPr id="2" name="Holder 2"/>
          <p:cNvSpPr>
            <a:spLocks noGrp="1"/>
          </p:cNvSpPr>
          <p:nvPr>
            <p:ph type="title"/>
          </p:nvPr>
        </p:nvSpPr>
        <p:spPr>
          <a:xfrm>
            <a:off x="1067295" y="206982"/>
            <a:ext cx="969010" cy="399999"/>
          </a:xfrm>
          <a:prstGeom prst="rect">
            <a:avLst/>
          </a:prstGeom>
        </p:spPr>
        <p:txBody>
          <a:bodyPr wrap="square" lIns="0" tIns="0" rIns="0" bIns="0">
            <a:spAutoFit/>
          </a:bodyPr>
          <a:lstStyle>
            <a:lvl1pPr>
              <a:defRPr sz="1400" b="1" i="0">
                <a:solidFill>
                  <a:srgbClr val="004696"/>
                </a:solidFill>
                <a:latin typeface="Carlito"/>
                <a:cs typeface="Carlito"/>
              </a:defRPr>
            </a:lvl1pPr>
          </a:lstStyle>
          <a:p>
            <a:endParaRPr/>
          </a:p>
        </p:txBody>
      </p:sp>
      <p:sp>
        <p:nvSpPr>
          <p:cNvPr id="3" name="Holder 3"/>
          <p:cNvSpPr>
            <a:spLocks noGrp="1"/>
          </p:cNvSpPr>
          <p:nvPr>
            <p:ph type="body" idx="1"/>
          </p:nvPr>
        </p:nvSpPr>
        <p:spPr>
          <a:xfrm>
            <a:off x="347294" y="810901"/>
            <a:ext cx="5064760" cy="1692275"/>
          </a:xfrm>
          <a:prstGeom prst="rect">
            <a:avLst/>
          </a:prstGeom>
        </p:spPr>
        <p:txBody>
          <a:bodyPr wrap="square" lIns="0" tIns="0" rIns="0" bIns="0">
            <a:spAutoFit/>
          </a:bodyPr>
          <a:lstStyle>
            <a:lvl1pPr>
              <a:defRPr sz="1100" b="0" i="0">
                <a:solidFill>
                  <a:srgbClr val="3F3F3F"/>
                </a:solidFill>
                <a:latin typeface="Carlito"/>
                <a:cs typeface="Carlito"/>
              </a:defRPr>
            </a:lvl1pPr>
          </a:lstStyle>
          <a:p>
            <a:endParaRPr/>
          </a:p>
        </p:txBody>
      </p:sp>
      <p:sp>
        <p:nvSpPr>
          <p:cNvPr id="4" name="Holder 4"/>
          <p:cNvSpPr>
            <a:spLocks noGrp="1"/>
          </p:cNvSpPr>
          <p:nvPr>
            <p:ph type="ftr" sz="quarter" idx="5"/>
          </p:nvPr>
        </p:nvSpPr>
        <p:spPr>
          <a:xfrm>
            <a:off x="914653" y="2923215"/>
            <a:ext cx="4498340" cy="127000"/>
          </a:xfrm>
          <a:prstGeom prst="rect">
            <a:avLst/>
          </a:prstGeom>
        </p:spPr>
        <p:txBody>
          <a:bodyPr wrap="square" lIns="0" tIns="0" rIns="0" bIns="0">
            <a:spAutoFit/>
          </a:bodyPr>
          <a:lstStyle>
            <a:lvl1pPr>
              <a:defRPr sz="800" b="0" i="0">
                <a:solidFill>
                  <a:schemeClr val="bg1"/>
                </a:solidFill>
                <a:latin typeface="Carlito"/>
                <a:cs typeface="Carlito"/>
              </a:defRPr>
            </a:lvl1pPr>
          </a:lstStyle>
          <a:p>
            <a:pPr marL="12700">
              <a:lnSpc>
                <a:spcPts val="860"/>
              </a:lnSpc>
            </a:pPr>
            <a:r>
              <a:t>,Salma</a:t>
            </a:r>
            <a:r>
              <a:rPr spc="-15"/>
              <a:t> </a:t>
            </a:r>
            <a:r>
              <a:rPr spc="-10"/>
              <a:t>Mohamed </a:t>
            </a:r>
            <a:r>
              <a:t>Saad</a:t>
            </a:r>
            <a:r>
              <a:rPr spc="-10"/>
              <a:t> </a:t>
            </a:r>
            <a:r>
              <a:t>,</a:t>
            </a:r>
            <a:r>
              <a:rPr spc="-10"/>
              <a:t> Aya</a:t>
            </a:r>
            <a:r>
              <a:rPr spc="-15"/>
              <a:t> </a:t>
            </a:r>
            <a:r>
              <a:rPr spc="-10"/>
              <a:t>Ahmed </a:t>
            </a:r>
            <a:r>
              <a:t>Abdelaziz</a:t>
            </a:r>
            <a:r>
              <a:rPr spc="-10"/>
              <a:t> </a:t>
            </a:r>
            <a:r>
              <a:t>,Esraa</a:t>
            </a:r>
            <a:r>
              <a:rPr spc="-10"/>
              <a:t> Ahmed</a:t>
            </a:r>
            <a:r>
              <a:rPr spc="-15"/>
              <a:t> </a:t>
            </a:r>
            <a:r>
              <a:rPr spc="-10"/>
              <a:t>Abdelghafor„ENG </a:t>
            </a:r>
            <a:r>
              <a:t>:</a:t>
            </a:r>
            <a:r>
              <a:rPr spc="-10"/>
              <a:t> Amjad </a:t>
            </a:r>
            <a:r>
              <a:t>Dife</a:t>
            </a:r>
            <a:r>
              <a:rPr spc="370"/>
              <a:t> </a:t>
            </a:r>
            <a:r>
              <a:rPr i="1">
                <a:latin typeface="Asea"/>
                <a:cs typeface="Asea"/>
              </a:rPr>
              <a:t>|</a:t>
            </a:r>
            <a:r>
              <a:rPr i="1" spc="180">
                <a:latin typeface="Asea"/>
                <a:cs typeface="Asea"/>
              </a:rPr>
              <a:t> </a:t>
            </a:r>
            <a:r>
              <a:t>Sign</a:t>
            </a:r>
            <a:r>
              <a:rPr spc="-15"/>
              <a:t> </a:t>
            </a:r>
            <a:r>
              <a:rPr spc="-10"/>
              <a:t>language</a:t>
            </a: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6" name="Holder 6"/>
          <p:cNvSpPr>
            <a:spLocks noGrp="1"/>
          </p:cNvSpPr>
          <p:nvPr>
            <p:ph type="sldNum" sz="quarter" idx="7"/>
          </p:nvPr>
        </p:nvSpPr>
        <p:spPr>
          <a:xfrm>
            <a:off x="321894" y="2923215"/>
            <a:ext cx="443230" cy="247192"/>
          </a:xfrm>
          <a:prstGeom prst="rect">
            <a:avLst/>
          </a:prstGeom>
        </p:spPr>
        <p:txBody>
          <a:bodyPr wrap="square" lIns="0" tIns="0" rIns="0" bIns="0">
            <a:spAutoFit/>
          </a:bodyPr>
          <a:lstStyle>
            <a:lvl1pPr>
              <a:defRPr sz="800" b="0" i="0">
                <a:solidFill>
                  <a:schemeClr val="bg1"/>
                </a:solidFill>
                <a:latin typeface="Carlito"/>
                <a:cs typeface="Carlito"/>
              </a:defRPr>
            </a:lvl1pPr>
          </a:lstStyle>
          <a:p>
            <a:pPr marL="38100">
              <a:lnSpc>
                <a:spcPts val="860"/>
              </a:lnSpc>
            </a:pPr>
            <a:fld id="{81D60167-4931-47E6-BA6A-407CBD079E47}" type="slidenum">
              <a:rPr spc="-20" dirty="0">
                <a:solidFill>
                  <a:srgbClr val="3F3F3F"/>
                </a:solidFill>
              </a:rPr>
              <a:t>‹#›</a:t>
            </a:fld>
            <a:r>
              <a:rPr spc="-20">
                <a:solidFill>
                  <a:srgbClr val="3F3F3F"/>
                </a:solidFill>
              </a:rPr>
              <a:t>/3ź</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kaggle.com/datasets/pulaksarmah/yoga-video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25584" y="38"/>
            <a:ext cx="2534373" cy="3239985"/>
          </a:xfrm>
          <a:prstGeom prst="rect">
            <a:avLst/>
          </a:prstGeom>
        </p:spPr>
      </p:pic>
      <p:pic>
        <p:nvPicPr>
          <p:cNvPr id="3" name="object 3"/>
          <p:cNvPicPr/>
          <p:nvPr/>
        </p:nvPicPr>
        <p:blipFill>
          <a:blip r:embed="rId3" cstate="print"/>
          <a:stretch>
            <a:fillRect/>
          </a:stretch>
        </p:blipFill>
        <p:spPr>
          <a:xfrm>
            <a:off x="345579" y="19378"/>
            <a:ext cx="691173" cy="581356"/>
          </a:xfrm>
          <a:prstGeom prst="rect">
            <a:avLst/>
          </a:prstGeom>
        </p:spPr>
      </p:pic>
      <p:sp>
        <p:nvSpPr>
          <p:cNvPr id="4" name="object 4"/>
          <p:cNvSpPr/>
          <p:nvPr/>
        </p:nvSpPr>
        <p:spPr>
          <a:xfrm>
            <a:off x="0" y="835939"/>
            <a:ext cx="3588385" cy="1345565"/>
          </a:xfrm>
          <a:custGeom>
            <a:avLst/>
            <a:gdLst/>
            <a:ahLst/>
            <a:cxnLst/>
            <a:rect l="l" t="t" r="r" b="b"/>
            <a:pathLst>
              <a:path w="3588385" h="1345564">
                <a:moveTo>
                  <a:pt x="3588131" y="0"/>
                </a:moveTo>
                <a:lnTo>
                  <a:pt x="0" y="0"/>
                </a:lnTo>
                <a:lnTo>
                  <a:pt x="0" y="1345476"/>
                </a:lnTo>
                <a:lnTo>
                  <a:pt x="3588131" y="1345476"/>
                </a:lnTo>
                <a:lnTo>
                  <a:pt x="3588131" y="0"/>
                </a:lnTo>
                <a:close/>
              </a:path>
            </a:pathLst>
          </a:custGeom>
          <a:solidFill>
            <a:srgbClr val="FFFFFF"/>
          </a:solidFill>
        </p:spPr>
        <p:txBody>
          <a:bodyPr wrap="square" lIns="0" tIns="0" rIns="0" bIns="0" rtlCol="0"/>
          <a:lstStyle/>
          <a:p>
            <a:endParaRPr/>
          </a:p>
        </p:txBody>
      </p:sp>
      <p:sp>
        <p:nvSpPr>
          <p:cNvPr id="5" name="object 5"/>
          <p:cNvSpPr txBox="1">
            <a:spLocks noGrp="1"/>
          </p:cNvSpPr>
          <p:nvPr>
            <p:ph type="title"/>
          </p:nvPr>
        </p:nvSpPr>
        <p:spPr>
          <a:xfrm>
            <a:off x="347551" y="895665"/>
            <a:ext cx="2247180" cy="448200"/>
          </a:xfrm>
          <a:prstGeom prst="rect">
            <a:avLst/>
          </a:prstGeom>
        </p:spPr>
        <p:txBody>
          <a:bodyPr vert="horz" wrap="square" lIns="0" tIns="17145" rIns="0" bIns="0" rtlCol="0" anchor="t">
            <a:spAutoFit/>
          </a:bodyPr>
          <a:lstStyle/>
          <a:p>
            <a:pPr marL="12700">
              <a:spcBef>
                <a:spcPts val="135"/>
              </a:spcBef>
            </a:pPr>
            <a:r>
              <a:rPr lang="en-US" dirty="0">
                <a:solidFill>
                  <a:schemeClr val="accent1">
                    <a:lumMod val="50000"/>
                  </a:schemeClr>
                </a:solidFill>
                <a:latin typeface="Times New Roman"/>
                <a:cs typeface="Times New Roman"/>
              </a:rPr>
              <a:t>Tree Yoga Detection</a:t>
            </a:r>
            <a:br>
              <a:rPr lang="en-US" dirty="0">
                <a:latin typeface="Times New Roman"/>
                <a:cs typeface="Times New Roman"/>
              </a:rPr>
            </a:br>
            <a:endParaRPr lang="en-US" b="0" dirty="0">
              <a:solidFill>
                <a:srgbClr val="3F3F3F"/>
              </a:solidFill>
              <a:cs typeface="Times New Roman"/>
            </a:endParaRPr>
          </a:p>
        </p:txBody>
      </p:sp>
      <p:sp>
        <p:nvSpPr>
          <p:cNvPr id="6" name="object 6"/>
          <p:cNvSpPr txBox="1"/>
          <p:nvPr/>
        </p:nvSpPr>
        <p:spPr>
          <a:xfrm>
            <a:off x="248061" y="1335526"/>
            <a:ext cx="1851731" cy="318100"/>
          </a:xfrm>
          <a:prstGeom prst="rect">
            <a:avLst/>
          </a:prstGeom>
        </p:spPr>
        <p:txBody>
          <a:bodyPr vert="horz" wrap="square" lIns="0" tIns="2540" rIns="0" bIns="0" rtlCol="0" anchor="t">
            <a:spAutoFit/>
          </a:bodyPr>
          <a:lstStyle/>
          <a:p>
            <a:pPr marL="12700" marR="5080">
              <a:lnSpc>
                <a:spcPct val="106300"/>
              </a:lnSpc>
              <a:spcBef>
                <a:spcPts val="20"/>
              </a:spcBef>
            </a:pPr>
            <a:r>
              <a:rPr lang="en-US" sz="1000" b="1" spc="-10" dirty="0">
                <a:solidFill>
                  <a:schemeClr val="tx2"/>
                </a:solidFill>
                <a:latin typeface="Times New Roman"/>
                <a:cs typeface="Carlito"/>
              </a:rPr>
              <a:t>Presentation of Project2</a:t>
            </a:r>
          </a:p>
          <a:p>
            <a:pPr marL="12700" marR="5080">
              <a:lnSpc>
                <a:spcPct val="106300"/>
              </a:lnSpc>
              <a:spcBef>
                <a:spcPts val="20"/>
              </a:spcBef>
            </a:pPr>
            <a:endParaRPr lang="en-US" sz="1000" b="1" spc="-10" dirty="0">
              <a:solidFill>
                <a:schemeClr val="tx2"/>
              </a:solidFill>
              <a:latin typeface="Times New Roman"/>
              <a:cs typeface="Carlito"/>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969010" cy="427681"/>
          </a:xfrm>
          <a:prstGeom prst="rect">
            <a:avLst/>
          </a:prstGeom>
        </p:spPr>
        <p:txBody>
          <a:bodyPr vert="horz" wrap="square" lIns="0" tIns="17145" rIns="0" bIns="0" rtlCol="0" anchor="t">
            <a:spAutoFit/>
          </a:bodyPr>
          <a:lstStyle/>
          <a:p>
            <a:pPr marL="12700">
              <a:lnSpc>
                <a:spcPts val="1639"/>
              </a:lnSpc>
              <a:spcBef>
                <a:spcPts val="135"/>
              </a:spcBef>
            </a:pPr>
            <a:r>
              <a:rPr lang="en-US" spc="-10"/>
              <a:t>Paper3</a:t>
            </a:r>
            <a:br>
              <a:rPr lang="en-US" spc="-10"/>
            </a:br>
            <a:r>
              <a:rPr lang="en-US" b="0" spc="-10"/>
              <a:t>Demo</a:t>
            </a:r>
            <a:endParaRPr b="0" spc="-10"/>
          </a:p>
        </p:txBody>
      </p:sp>
      <p:sp>
        <p:nvSpPr>
          <p:cNvPr id="3" name="object 3"/>
          <p:cNvSpPr txBox="1">
            <a:spLocks noGrp="1"/>
          </p:cNvSpPr>
          <p:nvPr>
            <p:ph type="body" idx="1"/>
          </p:nvPr>
        </p:nvSpPr>
        <p:spPr>
          <a:xfrm>
            <a:off x="347294" y="810901"/>
            <a:ext cx="5064760" cy="1050505"/>
          </a:xfrm>
          <a:prstGeom prst="rect">
            <a:avLst/>
          </a:prstGeom>
        </p:spPr>
        <p:txBody>
          <a:bodyPr vert="horz" wrap="square" lIns="0" tIns="240118" rIns="0" bIns="0" rtlCol="0" anchor="t">
            <a:spAutoFit/>
          </a:bodyPr>
          <a:lstStyle/>
          <a:p>
            <a:pPr marL="12700" marR="5080">
              <a:lnSpc>
                <a:spcPct val="76600"/>
              </a:lnSpc>
              <a:spcBef>
                <a:spcPts val="690"/>
              </a:spcBef>
            </a:pPr>
            <a:r>
              <a:rPr lang="en-US" sz="2050" b="1" dirty="0">
                <a:solidFill>
                  <a:schemeClr val="tx2"/>
                </a:solidFill>
                <a:latin typeface="Times New Roman"/>
              </a:rPr>
              <a:t>Demo</a:t>
            </a:r>
            <a:endParaRPr lang="ar-EG" sz="2050" b="1" dirty="0">
              <a:solidFill>
                <a:schemeClr val="tx2"/>
              </a:solidFill>
              <a:latin typeface="Times New Roman"/>
            </a:endParaRPr>
          </a:p>
          <a:p>
            <a:pPr marL="12700" marR="5080">
              <a:lnSpc>
                <a:spcPct val="76600"/>
              </a:lnSpc>
              <a:spcBef>
                <a:spcPts val="690"/>
              </a:spcBef>
            </a:pPr>
            <a:endParaRPr lang="en-US" sz="2050" b="1" dirty="0">
              <a:solidFill>
                <a:schemeClr val="tx2"/>
              </a:solidFill>
              <a:latin typeface="Times New Roman"/>
            </a:endParaRPr>
          </a:p>
          <a:p>
            <a:pPr marL="12700" marR="5080">
              <a:lnSpc>
                <a:spcPct val="76600"/>
              </a:lnSpc>
              <a:spcBef>
                <a:spcPts val="690"/>
              </a:spcBef>
            </a:pPr>
            <a:r>
              <a:rPr lang="en-US" sz="1200" b="1" dirty="0">
                <a:solidFill>
                  <a:schemeClr val="tx2"/>
                </a:solidFill>
                <a:latin typeface="Times New Roman"/>
              </a:rPr>
              <a:t>https://github.com/ayaAbdelaziz26/Team_46_gym</a:t>
            </a: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624065" y="2554725"/>
            <a:ext cx="443230" cy="115416"/>
          </a:xfrm>
          <a:prstGeom prst="rect">
            <a:avLst/>
          </a:prstGeom>
        </p:spPr>
        <p:txBody>
          <a:bodyPr vert="horz" wrap="square" lIns="0" tIns="0" rIns="0" bIns="0" rtlCol="0" anchor="t">
            <a:spAutoFit/>
          </a:bodyPr>
          <a:lstStyle/>
          <a:p>
            <a:pPr marL="38100">
              <a:lnSpc>
                <a:spcPts val="850"/>
              </a:lnSpc>
            </a:pPr>
            <a:r>
              <a:rPr spc="-10" dirty="0"/>
              <a:t>16/3ź</a:t>
            </a:r>
          </a:p>
        </p:txBody>
      </p:sp>
      <p:sp>
        <p:nvSpPr>
          <p:cNvPr id="6" name="object 6"/>
          <p:cNvSpPr txBox="1">
            <a:spLocks noGrp="1"/>
          </p:cNvSpPr>
          <p:nvPr>
            <p:ph type="ftr" sz="quarter" idx="5"/>
          </p:nvPr>
        </p:nvSpPr>
        <p:spPr>
          <a:xfrm>
            <a:off x="914654" y="302857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endParaRPr lang="en-US" spc="-10" dirty="0"/>
          </a:p>
        </p:txBody>
      </p:sp>
      <p:sp>
        <p:nvSpPr>
          <p:cNvPr id="7" name="object 5">
            <a:extLst>
              <a:ext uri="{FF2B5EF4-FFF2-40B4-BE49-F238E27FC236}">
                <a16:creationId xmlns:a16="http://schemas.microsoft.com/office/drawing/2014/main" id="{3156EAD2-BF17-4135-C091-8517B597F58B}"/>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10/35</a:t>
            </a:r>
            <a:endParaRPr lang="en-US" dirty="0"/>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969010" cy="427681"/>
          </a:xfrm>
          <a:prstGeom prst="rect">
            <a:avLst/>
          </a:prstGeom>
        </p:spPr>
        <p:txBody>
          <a:bodyPr vert="horz" wrap="square" lIns="0" tIns="17145" rIns="0" bIns="0" rtlCol="0" anchor="t">
            <a:spAutoFit/>
          </a:bodyPr>
          <a:lstStyle/>
          <a:p>
            <a:pPr marL="12700">
              <a:lnSpc>
                <a:spcPts val="1639"/>
              </a:lnSpc>
              <a:spcBef>
                <a:spcPts val="135"/>
              </a:spcBef>
            </a:pPr>
            <a:r>
              <a:rPr lang="en-US" spc="-10"/>
              <a:t>Paper3</a:t>
            </a:r>
            <a:br>
              <a:rPr lang="en-US" spc="-10"/>
            </a:br>
            <a:r>
              <a:rPr lang="en-US" b="0" spc="-10"/>
              <a:t>Demo</a:t>
            </a:r>
            <a:endParaRPr b="0" spc="-10"/>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235712" y="3018449"/>
            <a:ext cx="443230" cy="247192"/>
          </a:xfrm>
          <a:prstGeom prst="rect">
            <a:avLst/>
          </a:prstGeom>
        </p:spPr>
        <p:txBody>
          <a:bodyPr vert="horz" wrap="square" lIns="0" tIns="0" rIns="0" bIns="0" rtlCol="0" anchor="t">
            <a:spAutoFit/>
          </a:bodyPr>
          <a:lstStyle/>
          <a:p>
            <a:pPr marL="38100">
              <a:lnSpc>
                <a:spcPts val="850"/>
              </a:lnSpc>
            </a:pPr>
            <a:r>
              <a:rPr spc="-10" dirty="0"/>
              <a:t>1</a:t>
            </a:r>
            <a:r>
              <a:rPr lang="en-US" spc="-10" dirty="0"/>
              <a:t>1</a:t>
            </a:r>
            <a:r>
              <a:rPr spc="-10" dirty="0"/>
              <a:t>/3</a:t>
            </a:r>
            <a:r>
              <a:rPr lang="en-US" spc="-10" dirty="0"/>
              <a:t>5</a:t>
            </a:r>
            <a:endParaRPr spc="-10" dirty="0"/>
          </a:p>
          <a:p>
            <a:pPr marL="37465">
              <a:lnSpc>
                <a:spcPts val="955"/>
              </a:lnSpc>
            </a:pPr>
            <a:endParaRPr spc="-10" dirty="0"/>
          </a:p>
        </p:txBody>
      </p:sp>
      <p:sp>
        <p:nvSpPr>
          <p:cNvPr id="6" name="object 6"/>
          <p:cNvSpPr txBox="1">
            <a:spLocks noGrp="1"/>
          </p:cNvSpPr>
          <p:nvPr>
            <p:ph type="ftr" sz="quarter" idx="5"/>
          </p:nvPr>
        </p:nvSpPr>
        <p:spPr>
          <a:xfrm>
            <a:off x="914654" y="3038463"/>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dirty="0"/>
              <a:t> </a:t>
            </a:r>
            <a:endParaRPr lang="en-US" spc="-10" dirty="0"/>
          </a:p>
        </p:txBody>
      </p:sp>
      <p:pic>
        <p:nvPicPr>
          <p:cNvPr id="8" name="Picture 7" descr="A person standing on one leg in a classroom&#10;&#10;Description automatically generated">
            <a:extLst>
              <a:ext uri="{FF2B5EF4-FFF2-40B4-BE49-F238E27FC236}">
                <a16:creationId xmlns:a16="http://schemas.microsoft.com/office/drawing/2014/main" id="{39ABBCA2-CB64-214F-3D9A-4087F1615282}"/>
              </a:ext>
            </a:extLst>
          </p:cNvPr>
          <p:cNvPicPr>
            <a:picLocks noChangeAspect="1"/>
          </p:cNvPicPr>
          <p:nvPr/>
        </p:nvPicPr>
        <p:blipFill>
          <a:blip r:embed="rId2"/>
          <a:stretch>
            <a:fillRect/>
          </a:stretch>
        </p:blipFill>
        <p:spPr>
          <a:xfrm>
            <a:off x="897048" y="793698"/>
            <a:ext cx="3415073" cy="1963507"/>
          </a:xfrm>
          <a:prstGeom prst="rect">
            <a:avLst/>
          </a:prstGeom>
        </p:spPr>
      </p:pic>
    </p:spTree>
    <p:extLst>
      <p:ext uri="{BB962C8B-B14F-4D97-AF65-F5344CB8AC3E}">
        <p14:creationId xmlns:p14="http://schemas.microsoft.com/office/powerpoint/2010/main" val="1688208500"/>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969010" cy="427681"/>
          </a:xfrm>
          <a:prstGeom prst="rect">
            <a:avLst/>
          </a:prstGeom>
        </p:spPr>
        <p:txBody>
          <a:bodyPr vert="horz" wrap="square" lIns="0" tIns="17145" rIns="0" bIns="0" rtlCol="0" anchor="t">
            <a:spAutoFit/>
          </a:bodyPr>
          <a:lstStyle/>
          <a:p>
            <a:pPr marL="12700">
              <a:lnSpc>
                <a:spcPts val="1639"/>
              </a:lnSpc>
              <a:spcBef>
                <a:spcPts val="135"/>
              </a:spcBef>
            </a:pPr>
            <a:r>
              <a:rPr lang="en-US" spc="-10"/>
              <a:t>Paper3</a:t>
            </a:r>
            <a:br>
              <a:rPr lang="en-US" spc="-10"/>
            </a:br>
            <a:r>
              <a:rPr lang="en-US" b="0" spc="-10"/>
              <a:t>Demo</a:t>
            </a:r>
            <a:endParaRPr b="0" spc="-10"/>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344641" y="2510451"/>
            <a:ext cx="443230" cy="247192"/>
          </a:xfrm>
          <a:prstGeom prst="rect">
            <a:avLst/>
          </a:prstGeom>
        </p:spPr>
        <p:txBody>
          <a:bodyPr vert="horz" wrap="square" lIns="0" tIns="0" rIns="0" bIns="0" rtlCol="0" anchor="t">
            <a:spAutoFit/>
          </a:bodyPr>
          <a:lstStyle/>
          <a:p>
            <a:pPr marL="38100">
              <a:lnSpc>
                <a:spcPts val="850"/>
              </a:lnSpc>
            </a:pPr>
            <a:r>
              <a:rPr spc="-10" dirty="0"/>
              <a:t>16/3ź</a:t>
            </a:r>
          </a:p>
          <a:p>
            <a:pPr marL="37465">
              <a:lnSpc>
                <a:spcPts val="955"/>
              </a:lnSpc>
            </a:pPr>
            <a:endParaRPr spc="-10" dirty="0"/>
          </a:p>
        </p:txBody>
      </p:sp>
      <p:sp>
        <p:nvSpPr>
          <p:cNvPr id="6" name="object 6"/>
          <p:cNvSpPr txBox="1">
            <a:spLocks noGrp="1"/>
          </p:cNvSpPr>
          <p:nvPr>
            <p:ph type="ftr" sz="quarter" idx="5"/>
          </p:nvPr>
        </p:nvSpPr>
        <p:spPr>
          <a:xfrm>
            <a:off x="914654" y="302614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endParaRPr lang="en-US" spc="-10" dirty="0"/>
          </a:p>
        </p:txBody>
      </p:sp>
      <p:pic>
        <p:nvPicPr>
          <p:cNvPr id="7" name="Picture 6" descr="A person standing on one leg with a line drawn on the other&#10;&#10;Description automatically generated">
            <a:extLst>
              <a:ext uri="{FF2B5EF4-FFF2-40B4-BE49-F238E27FC236}">
                <a16:creationId xmlns:a16="http://schemas.microsoft.com/office/drawing/2014/main" id="{A5458927-73FD-7957-DEDD-514D9658CD14}"/>
              </a:ext>
            </a:extLst>
          </p:cNvPr>
          <p:cNvPicPr>
            <a:picLocks noChangeAspect="1"/>
          </p:cNvPicPr>
          <p:nvPr/>
        </p:nvPicPr>
        <p:blipFill>
          <a:blip r:embed="rId2"/>
          <a:stretch>
            <a:fillRect/>
          </a:stretch>
        </p:blipFill>
        <p:spPr>
          <a:xfrm>
            <a:off x="1216823" y="794136"/>
            <a:ext cx="2995495" cy="1963507"/>
          </a:xfrm>
          <a:prstGeom prst="rect">
            <a:avLst/>
          </a:prstGeom>
        </p:spPr>
      </p:pic>
      <p:sp>
        <p:nvSpPr>
          <p:cNvPr id="3" name="object 5">
            <a:extLst>
              <a:ext uri="{FF2B5EF4-FFF2-40B4-BE49-F238E27FC236}">
                <a16:creationId xmlns:a16="http://schemas.microsoft.com/office/drawing/2014/main" id="{445C337A-5E9B-C844-EF83-573518F99373}"/>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12/35</a:t>
            </a:r>
            <a:endParaRPr lang="en-US" dirty="0"/>
          </a:p>
        </p:txBody>
      </p:sp>
    </p:spTree>
    <p:extLst>
      <p:ext uri="{BB962C8B-B14F-4D97-AF65-F5344CB8AC3E}">
        <p14:creationId xmlns:p14="http://schemas.microsoft.com/office/powerpoint/2010/main" val="1584841934"/>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969010" cy="350737"/>
          </a:xfrm>
          <a:prstGeom prst="rect">
            <a:avLst/>
          </a:prstGeom>
        </p:spPr>
        <p:txBody>
          <a:bodyPr vert="horz" wrap="square" lIns="0" tIns="17145" rIns="0" bIns="0" rtlCol="0" anchor="t">
            <a:spAutoFit/>
          </a:bodyPr>
          <a:lstStyle/>
          <a:p>
            <a:pPr marL="12700">
              <a:lnSpc>
                <a:spcPts val="1639"/>
              </a:lnSpc>
              <a:spcBef>
                <a:spcPts val="135"/>
              </a:spcBef>
            </a:pPr>
            <a:r>
              <a:rPr lang="en-US" spc="-10"/>
              <a:t>Paper3</a:t>
            </a:r>
          </a:p>
          <a:p>
            <a:pPr marL="12700">
              <a:lnSpc>
                <a:spcPts val="1040"/>
              </a:lnSpc>
            </a:pPr>
            <a:r>
              <a:rPr lang="en-US" sz="900" b="0" spc="-50"/>
              <a:t>Demo</a:t>
            </a: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p:nvPr/>
        </p:nvSpPr>
        <p:spPr>
          <a:xfrm>
            <a:off x="283604" y="2423659"/>
            <a:ext cx="417830" cy="247015"/>
          </a:xfrm>
          <a:prstGeom prst="rect">
            <a:avLst/>
          </a:prstGeom>
        </p:spPr>
        <p:txBody>
          <a:bodyPr vert="horz" wrap="square" lIns="0" tIns="0" rIns="0" bIns="0" rtlCol="0" anchor="t">
            <a:spAutoFit/>
          </a:bodyPr>
          <a:lstStyle/>
          <a:p>
            <a:pPr marL="12700">
              <a:lnSpc>
                <a:spcPts val="850"/>
              </a:lnSpc>
            </a:pPr>
            <a:r>
              <a:rPr sz="800" spc="-10" dirty="0">
                <a:solidFill>
                  <a:srgbClr val="FFFFFF"/>
                </a:solidFill>
                <a:latin typeface="Carlito"/>
                <a:cs typeface="Carlito"/>
              </a:rPr>
              <a:t>1ź/3ź</a:t>
            </a:r>
            <a:endParaRPr sz="800" dirty="0">
              <a:latin typeface="Carlito"/>
              <a:cs typeface="Carlito"/>
            </a:endParaRPr>
          </a:p>
          <a:p>
            <a:pPr marL="12700">
              <a:lnSpc>
                <a:spcPts val="955"/>
              </a:lnSpc>
            </a:pPr>
            <a:endParaRPr sz="800" spc="-10" dirty="0">
              <a:solidFill>
                <a:srgbClr val="FFFFFF"/>
              </a:solidFill>
              <a:latin typeface="Carlito"/>
              <a:cs typeface="Carlito"/>
            </a:endParaRPr>
          </a:p>
        </p:txBody>
      </p:sp>
      <p:sp>
        <p:nvSpPr>
          <p:cNvPr id="6" name="object 6"/>
          <p:cNvSpPr txBox="1">
            <a:spLocks noGrp="1"/>
          </p:cNvSpPr>
          <p:nvPr>
            <p:ph type="ftr" sz="quarter" idx="5"/>
          </p:nvPr>
        </p:nvSpPr>
        <p:spPr>
          <a:xfrm>
            <a:off x="914654" y="3038463"/>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r>
              <a:rPr lang="en-US" spc="-15" dirty="0"/>
              <a:t> </a:t>
            </a:r>
            <a:endParaRPr lang="en-US" spc="-10" dirty="0"/>
          </a:p>
        </p:txBody>
      </p:sp>
      <p:pic>
        <p:nvPicPr>
          <p:cNvPr id="7" name="Picture 6" descr="A person standing in a room with a body diagram&#10;&#10;Description automatically generated">
            <a:extLst>
              <a:ext uri="{FF2B5EF4-FFF2-40B4-BE49-F238E27FC236}">
                <a16:creationId xmlns:a16="http://schemas.microsoft.com/office/drawing/2014/main" id="{C3A12F15-6DED-A837-04BF-844006EFDD65}"/>
              </a:ext>
            </a:extLst>
          </p:cNvPr>
          <p:cNvPicPr>
            <a:picLocks noChangeAspect="1"/>
          </p:cNvPicPr>
          <p:nvPr/>
        </p:nvPicPr>
        <p:blipFill>
          <a:blip r:embed="rId2"/>
          <a:stretch>
            <a:fillRect/>
          </a:stretch>
        </p:blipFill>
        <p:spPr>
          <a:xfrm>
            <a:off x="1068359" y="727574"/>
            <a:ext cx="3144078" cy="1943100"/>
          </a:xfrm>
          <a:prstGeom prst="rect">
            <a:avLst/>
          </a:prstGeom>
        </p:spPr>
      </p:pic>
      <p:sp>
        <p:nvSpPr>
          <p:cNvPr id="3" name="object 5">
            <a:extLst>
              <a:ext uri="{FF2B5EF4-FFF2-40B4-BE49-F238E27FC236}">
                <a16:creationId xmlns:a16="http://schemas.microsoft.com/office/drawing/2014/main" id="{D14AAEEA-E67A-D466-936E-4348A90C954F}"/>
              </a:ext>
            </a:extLst>
          </p:cNvPr>
          <p:cNvSpPr txBox="1">
            <a:spLocks noGrp="1"/>
          </p:cNvSpPr>
          <p:nvPr>
            <p:ph type="sldNum" sz="quarter" idx="7"/>
          </p:nvPr>
        </p:nvSpPr>
        <p:spPr>
          <a:xfrm>
            <a:off x="235871" y="3006263"/>
            <a:ext cx="442912" cy="135293"/>
          </a:xfrm>
          <a:prstGeom prst="rect">
            <a:avLst/>
          </a:prstGeom>
        </p:spPr>
        <p:txBody>
          <a:bodyPr vert="horz" wrap="square" lIns="0" tIns="12065" rIns="0" bIns="0" rtlCol="0">
            <a:spAutoFit/>
          </a:bodyPr>
          <a:lstStyle/>
          <a:p>
            <a:pPr marL="12700">
              <a:lnSpc>
                <a:spcPct val="100000"/>
              </a:lnSpc>
              <a:spcBef>
                <a:spcPts val="95"/>
              </a:spcBef>
            </a:pPr>
            <a:r>
              <a:rPr lang="en-US" sz="800" spc="-20" dirty="0">
                <a:solidFill>
                  <a:srgbClr val="FFFFFF"/>
                </a:solidFill>
                <a:latin typeface="Carlito"/>
                <a:cs typeface="Carlito"/>
              </a:rPr>
              <a:t>13/35</a:t>
            </a:r>
            <a:endParaRPr sz="800" dirty="0">
              <a:latin typeface="Carlito"/>
              <a:cs typeface="Carlito"/>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969010" cy="350737"/>
          </a:xfrm>
          <a:prstGeom prst="rect">
            <a:avLst/>
          </a:prstGeom>
        </p:spPr>
        <p:txBody>
          <a:bodyPr vert="horz" wrap="square" lIns="0" tIns="17145" rIns="0" bIns="0" rtlCol="0" anchor="t">
            <a:spAutoFit/>
          </a:bodyPr>
          <a:lstStyle/>
          <a:p>
            <a:pPr marL="12700">
              <a:lnSpc>
                <a:spcPts val="1639"/>
              </a:lnSpc>
              <a:spcBef>
                <a:spcPts val="135"/>
              </a:spcBef>
            </a:pPr>
            <a:r>
              <a:rPr lang="en-US" spc="-10"/>
              <a:t>Paper3</a:t>
            </a:r>
          </a:p>
          <a:p>
            <a:pPr marL="12700">
              <a:lnSpc>
                <a:spcPts val="1040"/>
              </a:lnSpc>
            </a:pPr>
            <a:r>
              <a:rPr lang="en-US" sz="900" b="0" spc="-50"/>
              <a:t>Demo</a:t>
            </a: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p:nvPr/>
        </p:nvSpPr>
        <p:spPr>
          <a:xfrm>
            <a:off x="119831" y="2415859"/>
            <a:ext cx="417830" cy="247015"/>
          </a:xfrm>
          <a:prstGeom prst="rect">
            <a:avLst/>
          </a:prstGeom>
        </p:spPr>
        <p:txBody>
          <a:bodyPr vert="horz" wrap="square" lIns="0" tIns="0" rIns="0" bIns="0" rtlCol="0" anchor="t">
            <a:spAutoFit/>
          </a:bodyPr>
          <a:lstStyle/>
          <a:p>
            <a:pPr marL="12700">
              <a:lnSpc>
                <a:spcPts val="850"/>
              </a:lnSpc>
            </a:pPr>
            <a:r>
              <a:rPr sz="800" spc="-10" dirty="0">
                <a:solidFill>
                  <a:srgbClr val="FFFFFF"/>
                </a:solidFill>
                <a:latin typeface="Carlito"/>
                <a:cs typeface="Carlito"/>
              </a:rPr>
              <a:t>1ź/3ź</a:t>
            </a:r>
            <a:endParaRPr sz="800" dirty="0">
              <a:latin typeface="Carlito"/>
              <a:cs typeface="Carlito"/>
            </a:endParaRPr>
          </a:p>
          <a:p>
            <a:pPr marL="12700">
              <a:lnSpc>
                <a:spcPts val="955"/>
              </a:lnSpc>
            </a:pPr>
            <a:endParaRPr sz="800" spc="-10" dirty="0">
              <a:solidFill>
                <a:srgbClr val="FFFFFF"/>
              </a:solidFill>
              <a:latin typeface="Carlito"/>
              <a:cs typeface="Carlito"/>
            </a:endParaRPr>
          </a:p>
        </p:txBody>
      </p:sp>
      <p:sp>
        <p:nvSpPr>
          <p:cNvPr id="6" name="object 6"/>
          <p:cNvSpPr txBox="1">
            <a:spLocks noGrp="1"/>
          </p:cNvSpPr>
          <p:nvPr>
            <p:ph type="ftr" sz="quarter" idx="5"/>
          </p:nvPr>
        </p:nvSpPr>
        <p:spPr>
          <a:xfrm>
            <a:off x="914654" y="3037668"/>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r>
              <a:rPr lang="en-US" spc="-15" dirty="0"/>
              <a:t> </a:t>
            </a:r>
            <a:endParaRPr lang="en-US" spc="-10" dirty="0"/>
          </a:p>
        </p:txBody>
      </p:sp>
      <p:pic>
        <p:nvPicPr>
          <p:cNvPr id="3" name="Picture 2" descr="A person standing on one leg in a room with a person&amp;#39;s face&#10;&#10;Description automatically generated">
            <a:extLst>
              <a:ext uri="{FF2B5EF4-FFF2-40B4-BE49-F238E27FC236}">
                <a16:creationId xmlns:a16="http://schemas.microsoft.com/office/drawing/2014/main" id="{7ED20A4E-9A79-DC37-CE9D-29CC3618A9E7}"/>
              </a:ext>
            </a:extLst>
          </p:cNvPr>
          <p:cNvPicPr>
            <a:picLocks noChangeAspect="1"/>
          </p:cNvPicPr>
          <p:nvPr/>
        </p:nvPicPr>
        <p:blipFill>
          <a:blip r:embed="rId2"/>
          <a:stretch>
            <a:fillRect/>
          </a:stretch>
        </p:blipFill>
        <p:spPr>
          <a:xfrm>
            <a:off x="1065988" y="794136"/>
            <a:ext cx="3321861" cy="1943100"/>
          </a:xfrm>
          <a:prstGeom prst="rect">
            <a:avLst/>
          </a:prstGeom>
        </p:spPr>
      </p:pic>
      <p:sp>
        <p:nvSpPr>
          <p:cNvPr id="7" name="object 5">
            <a:extLst>
              <a:ext uri="{FF2B5EF4-FFF2-40B4-BE49-F238E27FC236}">
                <a16:creationId xmlns:a16="http://schemas.microsoft.com/office/drawing/2014/main" id="{41DE71AB-22F6-8B46-CF74-5E843C9E13B3}"/>
              </a:ext>
            </a:extLst>
          </p:cNvPr>
          <p:cNvSpPr txBox="1">
            <a:spLocks noGrp="1"/>
          </p:cNvSpPr>
          <p:nvPr>
            <p:ph type="sldNum" sz="quarter" idx="7"/>
          </p:nvPr>
        </p:nvSpPr>
        <p:spPr>
          <a:xfrm>
            <a:off x="235871" y="3006263"/>
            <a:ext cx="442912" cy="135293"/>
          </a:xfrm>
          <a:prstGeom prst="rect">
            <a:avLst/>
          </a:prstGeom>
        </p:spPr>
        <p:txBody>
          <a:bodyPr vert="horz" wrap="square" lIns="0" tIns="12065" rIns="0" bIns="0" rtlCol="0">
            <a:spAutoFit/>
          </a:bodyPr>
          <a:lstStyle/>
          <a:p>
            <a:pPr marL="12700">
              <a:lnSpc>
                <a:spcPct val="100000"/>
              </a:lnSpc>
              <a:spcBef>
                <a:spcPts val="95"/>
              </a:spcBef>
            </a:pPr>
            <a:r>
              <a:rPr lang="en-US" sz="800" spc="-20" dirty="0">
                <a:solidFill>
                  <a:srgbClr val="FFFFFF"/>
                </a:solidFill>
                <a:latin typeface="Carlito"/>
                <a:cs typeface="Carlito"/>
              </a:rPr>
              <a:t>14/35</a:t>
            </a:r>
            <a:endParaRPr sz="800" dirty="0">
              <a:latin typeface="Carlito"/>
              <a:cs typeface="Carlito"/>
            </a:endParaRPr>
          </a:p>
        </p:txBody>
      </p:sp>
    </p:spTree>
    <p:extLst>
      <p:ext uri="{BB962C8B-B14F-4D97-AF65-F5344CB8AC3E}">
        <p14:creationId xmlns:p14="http://schemas.microsoft.com/office/powerpoint/2010/main" val="4037127713"/>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97" y="237144"/>
            <a:ext cx="2339867" cy="2600071"/>
          </a:xfrm>
          <a:prstGeom prst="rect">
            <a:avLst/>
          </a:prstGeom>
        </p:spPr>
        <p:txBody>
          <a:bodyPr vert="horz" wrap="square" lIns="0" tIns="17145" rIns="0" bIns="0" rtlCol="0" anchor="t">
            <a:spAutoFit/>
          </a:bodyPr>
          <a:lstStyle/>
          <a:p>
            <a:pPr marL="732155">
              <a:lnSpc>
                <a:spcPts val="1639"/>
              </a:lnSpc>
              <a:spcBef>
                <a:spcPts val="135"/>
              </a:spcBef>
            </a:pPr>
            <a:endParaRPr lang="en-US" sz="1400" b="1" spc="-10" dirty="0">
              <a:solidFill>
                <a:srgbClr val="FFFFFF"/>
              </a:solidFill>
              <a:latin typeface="Carlito"/>
              <a:cs typeface="Carlito"/>
            </a:endParaRPr>
          </a:p>
          <a:p>
            <a:pPr>
              <a:lnSpc>
                <a:spcPct val="100000"/>
              </a:lnSpc>
              <a:spcBef>
                <a:spcPts val="550"/>
              </a:spcBef>
            </a:pPr>
            <a:endParaRPr sz="900">
              <a:latin typeface="Carlito"/>
              <a:cs typeface="Carlito"/>
            </a:endParaRPr>
          </a:p>
          <a:p>
            <a:pPr marL="151130" indent="-141605">
              <a:buClr>
                <a:srgbClr val="336BAB"/>
              </a:buClr>
              <a:buFont typeface="Alexander"/>
              <a:buChar char="►"/>
              <a:tabLst>
                <a:tab pos="151130" algn="l"/>
              </a:tabLst>
            </a:pPr>
            <a:r>
              <a:rPr lang="en-US" sz="1100" spc="-50" dirty="0">
                <a:solidFill>
                  <a:srgbClr val="336BAB"/>
                </a:solidFill>
                <a:hlinkClick r:id="" action="ppaction://noaction"/>
              </a:rPr>
              <a:t>Team</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ID, Students full names and IDs</a:t>
            </a:r>
            <a:endParaRPr sz="1100" dirty="0">
              <a:latin typeface="Carlito"/>
              <a:cs typeface="Carlito"/>
            </a:endParaRPr>
          </a:p>
          <a:p>
            <a:pPr marL="151130" indent="-141605">
              <a:spcBef>
                <a:spcPts val="890"/>
              </a:spcBef>
              <a:buFont typeface="Alexander"/>
              <a:buChar char="►"/>
              <a:tabLst>
                <a:tab pos="151130" algn="l"/>
              </a:tabLst>
            </a:pPr>
            <a:r>
              <a:rPr lang="en-US" sz="1100" spc="-50" dirty="0">
                <a:solidFill>
                  <a:srgbClr val="336BAB"/>
                </a:solidFill>
                <a:hlinkClick r:id="" action="ppaction://noaction"/>
              </a:rPr>
              <a:t>Task</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description</a:t>
            </a:r>
            <a:endParaRPr sz="1100" dirty="0">
              <a:latin typeface="Carlito"/>
              <a:cs typeface="Carlito"/>
            </a:endParaRPr>
          </a:p>
          <a:p>
            <a:pPr marL="151130" indent="-141605">
              <a:lnSpc>
                <a:spcPct val="100000"/>
              </a:lnSpc>
              <a:spcBef>
                <a:spcPts val="885"/>
              </a:spcBef>
              <a:buFont typeface="Alexander"/>
              <a:buChar char="►"/>
              <a:tabLst>
                <a:tab pos="151130" algn="l"/>
              </a:tabLst>
            </a:pPr>
            <a:r>
              <a:rPr lang="en-US" sz="1100" spc="-50" dirty="0">
                <a:solidFill>
                  <a:srgbClr val="336BAB"/>
                </a:solidFill>
                <a:hlinkClick r:id="" action="ppaction://noaction"/>
              </a:rPr>
              <a:t>Demo</a:t>
            </a:r>
            <a:endParaRPr sz="1100" dirty="0">
              <a:latin typeface="Carlito"/>
              <a:cs typeface="Carlito"/>
            </a:endParaRPr>
          </a:p>
          <a:p>
            <a:pPr marL="151130" indent="-141605">
              <a:lnSpc>
                <a:spcPct val="100000"/>
              </a:lnSpc>
              <a:spcBef>
                <a:spcPts val="890"/>
              </a:spcBef>
              <a:buFont typeface="Alexander"/>
              <a:buChar char="►"/>
              <a:tabLst>
                <a:tab pos="151130" algn="l"/>
              </a:tabLst>
            </a:pPr>
            <a:r>
              <a:rPr lang="en-US" sz="1100" spc="-50" dirty="0">
                <a:solidFill>
                  <a:schemeClr val="bg1"/>
                </a:solidFill>
                <a:hlinkClick r:id="rId2" action="ppaction://hlinksldjump">
                  <a:extLst>
                    <a:ext uri="{A12FA001-AC4F-418D-AE19-62706E023703}">
                      <ahyp:hlinkClr xmlns:ahyp="http://schemas.microsoft.com/office/drawing/2018/hyperlinkcolor" val="tx"/>
                    </a:ext>
                  </a:extLst>
                </a:hlinkClick>
              </a:rPr>
              <a:t>Contribution</a:t>
            </a:r>
            <a:endParaRPr sz="1100">
              <a:solidFill>
                <a:schemeClr val="bg1"/>
              </a:solidFill>
              <a:latin typeface="Carlito"/>
              <a:cs typeface="Carlito"/>
            </a:endParaRPr>
          </a:p>
          <a:p>
            <a:pPr marL="151130" indent="-141605">
              <a:lnSpc>
                <a:spcPct val="100000"/>
              </a:lnSpc>
              <a:spcBef>
                <a:spcPts val="885"/>
              </a:spcBef>
              <a:buFont typeface="Alexander"/>
              <a:buChar char="►"/>
              <a:tabLst>
                <a:tab pos="151130" algn="l"/>
              </a:tabLst>
            </a:pPr>
            <a:r>
              <a:rPr lang="en-US" sz="1100" spc="-50" dirty="0">
                <a:solidFill>
                  <a:srgbClr val="336BAB"/>
                </a:solidFill>
                <a:hlinkClick r:id="" action="ppaction://noaction"/>
              </a:rPr>
              <a:t>Data</a:t>
            </a:r>
            <a:endParaRPr sz="1100" dirty="0">
              <a:latin typeface="Carlito"/>
              <a:cs typeface="Carlito"/>
            </a:endParaRPr>
          </a:p>
          <a:p>
            <a:pPr marL="151130" indent="-141605">
              <a:spcBef>
                <a:spcPts val="890"/>
              </a:spcBef>
              <a:buFont typeface="Alexander"/>
              <a:buChar char="►"/>
              <a:tabLst>
                <a:tab pos="151130" algn="l"/>
              </a:tabLst>
            </a:pPr>
            <a:r>
              <a:rPr lang="en-US" sz="1100" spc="-50" dirty="0">
                <a:solidFill>
                  <a:srgbClr val="336BAB"/>
                </a:solidFill>
                <a:hlinkClick r:id="" action="ppaction://noaction"/>
              </a:rPr>
              <a:t>Project</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architecture</a:t>
            </a:r>
            <a:endParaRPr sz="1100" dirty="0">
              <a:latin typeface="Carlito"/>
              <a:cs typeface="Carlito"/>
            </a:endParaRPr>
          </a:p>
          <a:p>
            <a:pPr marL="151130" indent="-141605">
              <a:lnSpc>
                <a:spcPct val="100000"/>
              </a:lnSpc>
              <a:spcBef>
                <a:spcPts val="885"/>
              </a:spcBef>
              <a:buFont typeface="Alexander"/>
              <a:buChar char="►"/>
              <a:tabLst>
                <a:tab pos="151130" algn="l"/>
              </a:tabLst>
            </a:pPr>
            <a:r>
              <a:rPr lang="en-US" sz="1100" spc="-10" dirty="0">
                <a:solidFill>
                  <a:srgbClr val="336BAB"/>
                </a:solidFill>
                <a:hlinkClick r:id="" action="ppaction://noaction"/>
              </a:rPr>
              <a:t>Methods</a:t>
            </a:r>
            <a:endParaRPr lang="en-US" sz="1100" spc="-10" dirty="0">
              <a:solidFill>
                <a:srgbClr val="336BAB"/>
              </a:solidFill>
            </a:endParaRPr>
          </a:p>
          <a:p>
            <a:pPr marL="151130" indent="-141605">
              <a:spcBef>
                <a:spcPts val="885"/>
              </a:spcBef>
              <a:buFont typeface="Alexander"/>
              <a:buChar char="►"/>
              <a:tabLst>
                <a:tab pos="151130" algn="l"/>
              </a:tabLst>
            </a:pPr>
            <a:r>
              <a:rPr lang="en-US" sz="1100" spc="-10" dirty="0">
                <a:solidFill>
                  <a:srgbClr val="336BAB"/>
                </a:solidFill>
              </a:rPr>
              <a:t>Results</a:t>
            </a:r>
          </a:p>
        </p:txBody>
      </p:sp>
      <p:sp>
        <p:nvSpPr>
          <p:cNvPr id="4" name="object 4"/>
          <p:cNvSpPr txBox="1">
            <a:spLocks noGrp="1"/>
          </p:cNvSpPr>
          <p:nvPr>
            <p:ph type="ftr" sz="quarter" idx="5"/>
          </p:nvPr>
        </p:nvSpPr>
        <p:spPr>
          <a:xfrm>
            <a:off x="923752" y="302614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a:t>Abdelghafor„ENG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3" name="object 5">
            <a:extLst>
              <a:ext uri="{FF2B5EF4-FFF2-40B4-BE49-F238E27FC236}">
                <a16:creationId xmlns:a16="http://schemas.microsoft.com/office/drawing/2014/main" id="{A9844B06-EE94-05D8-BEEF-4CB16E2133E7}"/>
              </a:ext>
            </a:extLst>
          </p:cNvPr>
          <p:cNvSpPr txBox="1">
            <a:spLocks noGrp="1"/>
          </p:cNvSpPr>
          <p:nvPr>
            <p:ph type="sldNum" sz="quarter" idx="7"/>
          </p:nvPr>
        </p:nvSpPr>
        <p:spPr>
          <a:xfrm>
            <a:off x="235871" y="3006263"/>
            <a:ext cx="442912" cy="135293"/>
          </a:xfrm>
          <a:prstGeom prst="rect">
            <a:avLst/>
          </a:prstGeom>
        </p:spPr>
        <p:txBody>
          <a:bodyPr vert="horz" wrap="square" lIns="0" tIns="12065" rIns="0" bIns="0" rtlCol="0">
            <a:spAutoFit/>
          </a:bodyPr>
          <a:lstStyle/>
          <a:p>
            <a:pPr marL="12700">
              <a:lnSpc>
                <a:spcPct val="100000"/>
              </a:lnSpc>
              <a:spcBef>
                <a:spcPts val="95"/>
              </a:spcBef>
            </a:pPr>
            <a:r>
              <a:rPr lang="en-US" sz="800" spc="-20" dirty="0">
                <a:solidFill>
                  <a:srgbClr val="FFFFFF"/>
                </a:solidFill>
                <a:latin typeface="Carlito"/>
                <a:cs typeface="Carlito"/>
              </a:rPr>
              <a:t>15/35</a:t>
            </a:r>
            <a:endParaRPr sz="800" dirty="0">
              <a:latin typeface="Carlito"/>
              <a:cs typeface="Carlito"/>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7295" y="227441"/>
            <a:ext cx="1039194" cy="422103"/>
          </a:xfrm>
          <a:prstGeom prst="rect">
            <a:avLst/>
          </a:prstGeom>
        </p:spPr>
        <p:txBody>
          <a:bodyPr vert="horz" wrap="square" lIns="0" tIns="17145" rIns="0" bIns="0" rtlCol="0" anchor="t">
            <a:spAutoFit/>
          </a:bodyPr>
          <a:lstStyle/>
          <a:p>
            <a:pPr marL="12700">
              <a:lnSpc>
                <a:spcPts val="1639"/>
              </a:lnSpc>
              <a:spcBef>
                <a:spcPts val="135"/>
              </a:spcBef>
            </a:pPr>
            <a:r>
              <a:rPr sz="1400" b="1" spc="-10">
                <a:solidFill>
                  <a:srgbClr val="004696"/>
                </a:solidFill>
                <a:latin typeface="Carlito"/>
                <a:cs typeface="Carlito"/>
              </a:rPr>
              <a:t>Paper4</a:t>
            </a:r>
            <a:endParaRPr sz="1400">
              <a:latin typeface="Carlito"/>
              <a:cs typeface="Carlito"/>
            </a:endParaRPr>
          </a:p>
          <a:p>
            <a:pPr marL="12700">
              <a:lnSpc>
                <a:spcPts val="1639"/>
              </a:lnSpc>
              <a:spcBef>
                <a:spcPts val="135"/>
              </a:spcBef>
            </a:pPr>
            <a:r>
              <a:rPr lang="en-US" sz="1100" spc="-10">
                <a:solidFill>
                  <a:schemeClr val="tx2"/>
                </a:solidFill>
                <a:latin typeface="Times New Roman"/>
                <a:cs typeface="Times New Roman"/>
              </a:rPr>
              <a:t>Contribution.</a:t>
            </a:r>
            <a:endParaRPr>
              <a:solidFill>
                <a:schemeClr val="tx2"/>
              </a:solidFill>
            </a:endParaRPr>
          </a:p>
        </p:txBody>
      </p:sp>
      <p:sp>
        <p:nvSpPr>
          <p:cNvPr id="3" name="object 3"/>
          <p:cNvSpPr txBox="1">
            <a:spLocks noGrp="1"/>
          </p:cNvSpPr>
          <p:nvPr>
            <p:ph type="title"/>
          </p:nvPr>
        </p:nvSpPr>
        <p:spPr>
          <a:xfrm>
            <a:off x="347294" y="989374"/>
            <a:ext cx="4750435" cy="345864"/>
          </a:xfrm>
          <a:prstGeom prst="rect">
            <a:avLst/>
          </a:prstGeom>
        </p:spPr>
        <p:txBody>
          <a:bodyPr vert="horz" wrap="square" lIns="0" tIns="142240" rIns="0" bIns="0" rtlCol="0" anchor="t">
            <a:spAutoFit/>
          </a:bodyPr>
          <a:lstStyle/>
          <a:p>
            <a:pPr marL="12700" marR="5080">
              <a:lnSpc>
                <a:spcPct val="59200"/>
              </a:lnSpc>
              <a:spcBef>
                <a:spcPts val="1120"/>
              </a:spcBef>
            </a:pPr>
            <a:r>
              <a:rPr lang="en-US" sz="2000" b="0" spc="-25">
                <a:solidFill>
                  <a:schemeClr val="tx2"/>
                </a:solidFill>
                <a:latin typeface="Times New Roman"/>
                <a:cs typeface="Times New Roman"/>
              </a:rPr>
              <a:t>Contribution.</a:t>
            </a:r>
            <a:endParaRPr lang="en-US" sz="2000">
              <a:solidFill>
                <a:schemeClr val="tx2"/>
              </a:solidFill>
            </a:endParaRPr>
          </a:p>
        </p:txBody>
      </p:sp>
      <p:sp>
        <p:nvSpPr>
          <p:cNvPr id="5" name="object 5"/>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6" name="object 6"/>
          <p:cNvSpPr txBox="1">
            <a:spLocks noGrp="1"/>
          </p:cNvSpPr>
          <p:nvPr>
            <p:ph type="sldNum" sz="quarter" idx="7"/>
          </p:nvPr>
        </p:nvSpPr>
        <p:spPr>
          <a:xfrm>
            <a:off x="299148" y="2632063"/>
            <a:ext cx="443230" cy="247192"/>
          </a:xfrm>
          <a:prstGeom prst="rect">
            <a:avLst/>
          </a:prstGeom>
        </p:spPr>
        <p:txBody>
          <a:bodyPr vert="horz" wrap="square" lIns="0" tIns="0" rIns="0" bIns="0" rtlCol="0" anchor="t">
            <a:spAutoFit/>
          </a:bodyPr>
          <a:lstStyle/>
          <a:p>
            <a:pPr marL="38100">
              <a:lnSpc>
                <a:spcPts val="850"/>
              </a:lnSpc>
            </a:pPr>
            <a:r>
              <a:rPr spc="-10" dirty="0"/>
              <a:t>20/3ź</a:t>
            </a:r>
          </a:p>
          <a:p>
            <a:pPr marL="37465">
              <a:lnSpc>
                <a:spcPts val="955"/>
              </a:lnSpc>
            </a:pPr>
            <a:endParaRPr spc="-10" dirty="0"/>
          </a:p>
        </p:txBody>
      </p:sp>
      <p:sp>
        <p:nvSpPr>
          <p:cNvPr id="7" name="object 7"/>
          <p:cNvSpPr txBox="1">
            <a:spLocks noGrp="1"/>
          </p:cNvSpPr>
          <p:nvPr>
            <p:ph type="ftr" sz="quarter" idx="5"/>
          </p:nvPr>
        </p:nvSpPr>
        <p:spPr>
          <a:xfrm>
            <a:off x="914654" y="302614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5" dirty="0"/>
          </a:p>
        </p:txBody>
      </p:sp>
      <p:sp>
        <p:nvSpPr>
          <p:cNvPr id="4" name="object 5">
            <a:extLst>
              <a:ext uri="{FF2B5EF4-FFF2-40B4-BE49-F238E27FC236}">
                <a16:creationId xmlns:a16="http://schemas.microsoft.com/office/drawing/2014/main" id="{B4EC7029-9C90-2BDB-CBCC-48AC737294E6}"/>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16/35</a:t>
            </a:r>
            <a:endParaRPr lang="en-US" dirty="0"/>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969010" cy="355034"/>
          </a:xfrm>
          <a:prstGeom prst="rect">
            <a:avLst/>
          </a:prstGeom>
        </p:spPr>
        <p:txBody>
          <a:bodyPr vert="horz" wrap="square" lIns="0" tIns="17145" rIns="0" bIns="0" rtlCol="0" anchor="t">
            <a:spAutoFit/>
          </a:bodyPr>
          <a:lstStyle/>
          <a:p>
            <a:pPr marL="12700">
              <a:lnSpc>
                <a:spcPts val="1639"/>
              </a:lnSpc>
              <a:spcBef>
                <a:spcPts val="135"/>
              </a:spcBef>
            </a:pPr>
            <a:r>
              <a:rPr spc="-10" dirty="0"/>
              <a:t>Paper4</a:t>
            </a:r>
          </a:p>
          <a:p>
            <a:pPr marL="12700">
              <a:lnSpc>
                <a:spcPts val="1040"/>
              </a:lnSpc>
            </a:pPr>
            <a:r>
              <a:rPr lang="en-US" sz="1100" b="0" spc="-50" dirty="0">
                <a:solidFill>
                  <a:schemeClr val="tx2"/>
                </a:solidFill>
                <a:latin typeface="Times New Roman"/>
                <a:cs typeface="Times New Roman"/>
              </a:rPr>
              <a:t>Contribution.</a:t>
            </a:r>
            <a:endParaRPr dirty="0"/>
          </a:p>
        </p:txBody>
      </p:sp>
      <p:sp>
        <p:nvSpPr>
          <p:cNvPr id="3" name="object 3"/>
          <p:cNvSpPr txBox="1">
            <a:spLocks noGrp="1"/>
          </p:cNvSpPr>
          <p:nvPr>
            <p:ph type="body" idx="1"/>
          </p:nvPr>
        </p:nvSpPr>
        <p:spPr>
          <a:xfrm>
            <a:off x="320097" y="797296"/>
            <a:ext cx="5098756" cy="1609928"/>
          </a:xfrm>
          <a:prstGeom prst="rect">
            <a:avLst/>
          </a:prstGeom>
        </p:spPr>
        <p:txBody>
          <a:bodyPr vert="horz" wrap="square" lIns="0" tIns="46990" rIns="0" bIns="0" rtlCol="0" anchor="t">
            <a:spAutoFit/>
          </a:bodyPr>
          <a:lstStyle/>
          <a:p>
            <a:pPr marL="12700" marR="412750">
              <a:lnSpc>
                <a:spcPct val="89700"/>
              </a:lnSpc>
              <a:spcBef>
                <a:spcPts val="370"/>
              </a:spcBef>
            </a:pPr>
            <a:r>
              <a:rPr lang="en-US" sz="1400" spc="-10" dirty="0">
                <a:latin typeface="Times New Roman"/>
              </a:rPr>
              <a:t>1.  We use </a:t>
            </a:r>
            <a:r>
              <a:rPr lang="en-US" sz="1400" dirty="0"/>
              <a:t>the activation function of hidden layers </a:t>
            </a:r>
            <a:r>
              <a:rPr lang="en-US" sz="1400" spc="-10" dirty="0">
                <a:latin typeface="Times New Roman"/>
              </a:rPr>
              <a:t>RELU6.</a:t>
            </a:r>
          </a:p>
          <a:p>
            <a:pPr marL="12700" marR="412750">
              <a:lnSpc>
                <a:spcPct val="89700"/>
              </a:lnSpc>
              <a:spcBef>
                <a:spcPts val="370"/>
              </a:spcBef>
            </a:pPr>
            <a:endParaRPr lang="en-US" sz="1400" spc="-10" dirty="0">
              <a:latin typeface="Times New Roman"/>
            </a:endParaRPr>
          </a:p>
          <a:p>
            <a:pPr marL="12700" marR="412750">
              <a:lnSpc>
                <a:spcPct val="89700"/>
              </a:lnSpc>
              <a:spcBef>
                <a:spcPts val="370"/>
              </a:spcBef>
            </a:pPr>
            <a:r>
              <a:rPr lang="en-US" sz="1400" spc="-10" dirty="0">
                <a:latin typeface="Times New Roman"/>
              </a:rPr>
              <a:t> 2. Training the model on a data set consisting of 7 videos for true    exercise</a:t>
            </a:r>
          </a:p>
          <a:p>
            <a:pPr marL="12700" marR="412750">
              <a:lnSpc>
                <a:spcPct val="89700"/>
              </a:lnSpc>
              <a:spcBef>
                <a:spcPts val="370"/>
              </a:spcBef>
            </a:pPr>
            <a:endParaRPr lang="en-US" sz="1400" spc="-10" dirty="0">
              <a:latin typeface="Times New Roman"/>
            </a:endParaRPr>
          </a:p>
          <a:p>
            <a:pPr marL="12700" marR="412750">
              <a:lnSpc>
                <a:spcPct val="89700"/>
              </a:lnSpc>
              <a:spcBef>
                <a:spcPts val="370"/>
              </a:spcBef>
            </a:pPr>
            <a:r>
              <a:rPr lang="en-US" sz="1400" spc="-10" dirty="0">
                <a:latin typeface="Times New Roman"/>
              </a:rPr>
              <a:t>3. We create a new dataset of 1360 frame for wrong exercise of yoga </a:t>
            </a:r>
            <a:endParaRPr lang="en-US" sz="1400" dirty="0">
              <a:latin typeface="Times New Roman"/>
            </a:endParaRP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320097" y="2642504"/>
            <a:ext cx="443230" cy="247192"/>
          </a:xfrm>
          <a:prstGeom prst="rect">
            <a:avLst/>
          </a:prstGeom>
        </p:spPr>
        <p:txBody>
          <a:bodyPr vert="horz" wrap="square" lIns="0" tIns="0" rIns="0" bIns="0" rtlCol="0" anchor="t">
            <a:spAutoFit/>
          </a:bodyPr>
          <a:lstStyle/>
          <a:p>
            <a:pPr marL="38100">
              <a:lnSpc>
                <a:spcPts val="850"/>
              </a:lnSpc>
            </a:pPr>
            <a:r>
              <a:rPr spc="-10" dirty="0"/>
              <a:t>21/3ź</a:t>
            </a:r>
          </a:p>
          <a:p>
            <a:pPr marL="37465">
              <a:lnSpc>
                <a:spcPts val="955"/>
              </a:lnSpc>
            </a:pPr>
            <a:endParaRPr spc="-10" dirty="0"/>
          </a:p>
        </p:txBody>
      </p:sp>
      <p:sp>
        <p:nvSpPr>
          <p:cNvPr id="6" name="object 6"/>
          <p:cNvSpPr txBox="1">
            <a:spLocks noGrp="1"/>
          </p:cNvSpPr>
          <p:nvPr>
            <p:ph type="ftr" sz="quarter" idx="5"/>
          </p:nvPr>
        </p:nvSpPr>
        <p:spPr>
          <a:xfrm>
            <a:off x="925567" y="3037868"/>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7" name="object 5">
            <a:extLst>
              <a:ext uri="{FF2B5EF4-FFF2-40B4-BE49-F238E27FC236}">
                <a16:creationId xmlns:a16="http://schemas.microsoft.com/office/drawing/2014/main" id="{ED87BB56-5ED1-F613-428A-65186B14D2E5}"/>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17/35</a:t>
            </a:r>
            <a:endParaRPr lang="en-US" dirty="0"/>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8582C-339B-9D62-CE1B-274A0464E8CB}"/>
              </a:ext>
            </a:extLst>
          </p:cNvPr>
          <p:cNvSpPr>
            <a:spLocks noGrp="1"/>
          </p:cNvSpPr>
          <p:nvPr>
            <p:ph type="title"/>
          </p:nvPr>
        </p:nvSpPr>
        <p:spPr>
          <a:xfrm>
            <a:off x="1067295" y="206982"/>
            <a:ext cx="969010" cy="410369"/>
          </a:xfrm>
        </p:spPr>
        <p:txBody>
          <a:bodyPr/>
          <a:lstStyle/>
          <a:p>
            <a:pPr marL="12700">
              <a:lnSpc>
                <a:spcPts val="1639"/>
              </a:lnSpc>
              <a:spcBef>
                <a:spcPts val="135"/>
              </a:spcBef>
            </a:pPr>
            <a:r>
              <a:rPr lang="en-US" sz="1200" spc="-10" dirty="0"/>
              <a:t>Paper4</a:t>
            </a:r>
            <a:br>
              <a:rPr lang="en-US" sz="1200" spc="-10" dirty="0"/>
            </a:br>
            <a:r>
              <a:rPr lang="en-US" sz="1200" b="0" spc="-50" dirty="0">
                <a:solidFill>
                  <a:schemeClr val="tx2"/>
                </a:solidFill>
                <a:latin typeface="Times New Roman"/>
                <a:cs typeface="Times New Roman"/>
              </a:rPr>
              <a:t>Contribution.</a:t>
            </a:r>
            <a:endParaRPr lang="ar-EG" sz="1200" dirty="0"/>
          </a:p>
        </p:txBody>
      </p:sp>
      <p:sp>
        <p:nvSpPr>
          <p:cNvPr id="3" name="Text Placeholder 2">
            <a:extLst>
              <a:ext uri="{FF2B5EF4-FFF2-40B4-BE49-F238E27FC236}">
                <a16:creationId xmlns:a16="http://schemas.microsoft.com/office/drawing/2014/main" id="{D97AA946-1CF0-94D8-26B2-82AC1E8924DC}"/>
              </a:ext>
            </a:extLst>
          </p:cNvPr>
          <p:cNvSpPr>
            <a:spLocks noGrp="1"/>
          </p:cNvSpPr>
          <p:nvPr>
            <p:ph type="body" idx="1"/>
          </p:nvPr>
        </p:nvSpPr>
        <p:spPr>
          <a:xfrm>
            <a:off x="347294" y="810901"/>
            <a:ext cx="5064760" cy="1523494"/>
          </a:xfrm>
        </p:spPr>
        <p:txBody>
          <a:bodyPr/>
          <a:lstStyle/>
          <a:p>
            <a:r>
              <a:rPr lang="en-US" dirty="0"/>
              <a:t>First  accuracy was 100%, to solve this problem:</a:t>
            </a:r>
          </a:p>
          <a:p>
            <a:endParaRPr lang="en-US" dirty="0"/>
          </a:p>
          <a:p>
            <a:r>
              <a:rPr lang="en-US" dirty="0"/>
              <a:t>1- Change the activation function of hidden layers from RELU to RELU6 which Mitigates the "dying RELU" problem to some extent as the threshold prevents neurons from getting stuck at zero.</a:t>
            </a:r>
            <a:endParaRPr lang="ar-EG" dirty="0"/>
          </a:p>
          <a:p>
            <a:endParaRPr lang="ar-EG" dirty="0"/>
          </a:p>
          <a:p>
            <a:r>
              <a:rPr lang="en-US" dirty="0"/>
              <a:t>2-Add</a:t>
            </a:r>
            <a:r>
              <a:rPr lang="ar-EG" dirty="0"/>
              <a:t> </a:t>
            </a:r>
            <a:r>
              <a:rPr lang="en-US" dirty="0"/>
              <a:t> more dataset .</a:t>
            </a:r>
          </a:p>
          <a:p>
            <a:endParaRPr lang="en-US" dirty="0"/>
          </a:p>
          <a:p>
            <a:r>
              <a:rPr lang="en-US" dirty="0"/>
              <a:t>That solutions solve the problem and changed accuracy to 85%.</a:t>
            </a:r>
          </a:p>
        </p:txBody>
      </p:sp>
      <p:sp>
        <p:nvSpPr>
          <p:cNvPr id="4" name="object 4">
            <a:extLst>
              <a:ext uri="{FF2B5EF4-FFF2-40B4-BE49-F238E27FC236}">
                <a16:creationId xmlns:a16="http://schemas.microsoft.com/office/drawing/2014/main" id="{3C80D436-8056-2E21-F4A3-6F6A75A7B192}"/>
              </a:ext>
            </a:extLst>
          </p:cNvPr>
          <p:cNvSpPr/>
          <p:nvPr/>
        </p:nvSpPr>
        <p:spPr>
          <a:xfrm>
            <a:off x="5715" y="2956560"/>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7" name="object 6">
            <a:extLst>
              <a:ext uri="{FF2B5EF4-FFF2-40B4-BE49-F238E27FC236}">
                <a16:creationId xmlns:a16="http://schemas.microsoft.com/office/drawing/2014/main" id="{F9C9FB69-74A4-C148-ED7D-DBA5CCB3AF5C}"/>
              </a:ext>
            </a:extLst>
          </p:cNvPr>
          <p:cNvSpPr txBox="1">
            <a:spLocks noGrp="1"/>
          </p:cNvSpPr>
          <p:nvPr>
            <p:ph type="ftr" sz="quarter" idx="5"/>
          </p:nvPr>
        </p:nvSpPr>
        <p:spPr>
          <a:xfrm>
            <a:off x="913714" y="3028463"/>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8" name="object 5">
            <a:extLst>
              <a:ext uri="{FF2B5EF4-FFF2-40B4-BE49-F238E27FC236}">
                <a16:creationId xmlns:a16="http://schemas.microsoft.com/office/drawing/2014/main" id="{E1456AA9-1289-873C-EF44-42B9B61B3819}"/>
              </a:ext>
            </a:extLst>
          </p:cNvPr>
          <p:cNvSpPr txBox="1">
            <a:spLocks noGrp="1"/>
          </p:cNvSpPr>
          <p:nvPr>
            <p:ph type="sldNum" sz="quarter" idx="7"/>
          </p:nvPr>
        </p:nvSpPr>
        <p:spPr>
          <a:xfrm>
            <a:off x="624065" y="2657555"/>
            <a:ext cx="443230" cy="247192"/>
          </a:xfrm>
          <a:prstGeom prst="rect">
            <a:avLst/>
          </a:prstGeom>
        </p:spPr>
        <p:txBody>
          <a:bodyPr vert="horz" wrap="square" lIns="0" tIns="0" rIns="0" bIns="0" rtlCol="0" anchor="t">
            <a:spAutoFit/>
          </a:bodyPr>
          <a:lstStyle/>
          <a:p>
            <a:pPr marL="38100">
              <a:lnSpc>
                <a:spcPts val="850"/>
              </a:lnSpc>
            </a:pPr>
            <a:r>
              <a:rPr spc="-10" dirty="0"/>
              <a:t>21/3ź</a:t>
            </a:r>
          </a:p>
          <a:p>
            <a:pPr marL="37465">
              <a:lnSpc>
                <a:spcPts val="955"/>
              </a:lnSpc>
            </a:pPr>
            <a:endParaRPr spc="-10" dirty="0"/>
          </a:p>
        </p:txBody>
      </p:sp>
      <p:sp>
        <p:nvSpPr>
          <p:cNvPr id="9" name="object 5">
            <a:extLst>
              <a:ext uri="{FF2B5EF4-FFF2-40B4-BE49-F238E27FC236}">
                <a16:creationId xmlns:a16="http://schemas.microsoft.com/office/drawing/2014/main" id="{95B44495-E2CF-DFDD-AA41-DBC793401DE0}"/>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18/35</a:t>
            </a:r>
            <a:endParaRPr lang="en-US" dirty="0"/>
          </a:p>
        </p:txBody>
      </p:sp>
    </p:spTree>
    <p:extLst>
      <p:ext uri="{BB962C8B-B14F-4D97-AF65-F5344CB8AC3E}">
        <p14:creationId xmlns:p14="http://schemas.microsoft.com/office/powerpoint/2010/main" val="3196190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97" y="237144"/>
            <a:ext cx="2278673" cy="2769348"/>
          </a:xfrm>
          <a:prstGeom prst="rect">
            <a:avLst/>
          </a:prstGeom>
        </p:spPr>
        <p:txBody>
          <a:bodyPr vert="horz" wrap="square" lIns="0" tIns="17145" rIns="0" bIns="0" rtlCol="0" anchor="t">
            <a:spAutoFit/>
          </a:bodyPr>
          <a:lstStyle/>
          <a:p>
            <a:pPr marL="732155">
              <a:lnSpc>
                <a:spcPts val="1639"/>
              </a:lnSpc>
              <a:spcBef>
                <a:spcPts val="135"/>
              </a:spcBef>
            </a:pPr>
            <a:endParaRPr lang="en-US" sz="1400" b="1" spc="-10" dirty="0">
              <a:solidFill>
                <a:srgbClr val="FFFFFF"/>
              </a:solidFill>
              <a:latin typeface="Carlito"/>
              <a:cs typeface="Carlito"/>
            </a:endParaRPr>
          </a:p>
          <a:p>
            <a:pPr>
              <a:lnSpc>
                <a:spcPct val="100000"/>
              </a:lnSpc>
              <a:spcBef>
                <a:spcPts val="550"/>
              </a:spcBef>
            </a:pPr>
            <a:endParaRPr sz="900" dirty="0">
              <a:latin typeface="Carlito"/>
              <a:cs typeface="Carlito"/>
            </a:endParaRPr>
          </a:p>
          <a:p>
            <a:pPr marL="151130" indent="-141605">
              <a:buClr>
                <a:srgbClr val="336BAB"/>
              </a:buClr>
              <a:buFont typeface="Alexander"/>
              <a:buChar char="►"/>
              <a:tabLst>
                <a:tab pos="151130" algn="l"/>
              </a:tabLst>
            </a:pPr>
            <a:r>
              <a:rPr lang="en-US" sz="1100" spc="-50" dirty="0">
                <a:solidFill>
                  <a:srgbClr val="336BAB"/>
                </a:solidFill>
                <a:hlinkClick r:id="" action="ppaction://noaction"/>
              </a:rPr>
              <a:t>Team</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ID, Students full names and IDs</a:t>
            </a:r>
            <a:endParaRPr sz="1100" dirty="0">
              <a:latin typeface="Carlito"/>
              <a:cs typeface="Carlito"/>
            </a:endParaRPr>
          </a:p>
          <a:p>
            <a:pPr marL="151130" indent="-141605">
              <a:spcBef>
                <a:spcPts val="890"/>
              </a:spcBef>
              <a:buFont typeface="Alexander"/>
              <a:buChar char="►"/>
              <a:tabLst>
                <a:tab pos="151130" algn="l"/>
              </a:tabLst>
            </a:pPr>
            <a:r>
              <a:rPr lang="en-US" sz="1100" spc="-50" dirty="0">
                <a:solidFill>
                  <a:srgbClr val="336BAB"/>
                </a:solidFill>
                <a:hlinkClick r:id="" action="ppaction://noaction"/>
              </a:rPr>
              <a:t>Task</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description</a:t>
            </a:r>
            <a:endParaRPr sz="1100" dirty="0">
              <a:latin typeface="Carlito"/>
              <a:cs typeface="Carlito"/>
            </a:endParaRPr>
          </a:p>
          <a:p>
            <a:pPr marL="151130" indent="-141605">
              <a:lnSpc>
                <a:spcPct val="100000"/>
              </a:lnSpc>
              <a:spcBef>
                <a:spcPts val="885"/>
              </a:spcBef>
              <a:buFont typeface="Alexander"/>
              <a:buChar char="►"/>
              <a:tabLst>
                <a:tab pos="151130" algn="l"/>
              </a:tabLst>
            </a:pPr>
            <a:r>
              <a:rPr lang="en-US" sz="1100" spc="-50" dirty="0">
                <a:solidFill>
                  <a:srgbClr val="336BAB"/>
                </a:solidFill>
                <a:hlinkClick r:id="" action="ppaction://noaction"/>
              </a:rPr>
              <a:t>Demo</a:t>
            </a:r>
            <a:endParaRPr sz="1100" dirty="0">
              <a:latin typeface="Carlito"/>
              <a:cs typeface="Carlito"/>
            </a:endParaRPr>
          </a:p>
          <a:p>
            <a:pPr marL="151130" indent="-141605">
              <a:lnSpc>
                <a:spcPct val="100000"/>
              </a:lnSpc>
              <a:spcBef>
                <a:spcPts val="890"/>
              </a:spcBef>
              <a:buFont typeface="Alexander"/>
              <a:buChar char="►"/>
              <a:tabLst>
                <a:tab pos="151130" algn="l"/>
              </a:tabLst>
            </a:pPr>
            <a:r>
              <a:rPr lang="en-US" sz="1100" spc="-50" dirty="0">
                <a:solidFill>
                  <a:srgbClr val="336BAB"/>
                </a:solidFill>
                <a:hlinkClick r:id="" action="ppaction://noaction"/>
              </a:rPr>
              <a:t>Contribution</a:t>
            </a:r>
            <a:endParaRPr sz="1100" dirty="0">
              <a:latin typeface="Carlito"/>
              <a:cs typeface="Carlito"/>
            </a:endParaRPr>
          </a:p>
          <a:p>
            <a:pPr marL="151130" indent="-141605">
              <a:lnSpc>
                <a:spcPct val="100000"/>
              </a:lnSpc>
              <a:spcBef>
                <a:spcPts val="885"/>
              </a:spcBef>
              <a:buFont typeface="Alexander"/>
              <a:buChar char="►"/>
              <a:tabLst>
                <a:tab pos="151130" algn="l"/>
              </a:tabLst>
            </a:pPr>
            <a:r>
              <a:rPr lang="en-US" sz="1100" dirty="0">
                <a:solidFill>
                  <a:schemeClr val="bg1"/>
                </a:solidFill>
                <a:latin typeface="Carlito"/>
                <a:cs typeface="Carlito"/>
                <a:hlinkClick r:id="rId2" action="ppaction://hlinksldjump">
                  <a:extLst>
                    <a:ext uri="{A12FA001-AC4F-418D-AE19-62706E023703}">
                      <ahyp:hlinkClr xmlns:ahyp="http://schemas.microsoft.com/office/drawing/2018/hyperlinkcolor" val="tx"/>
                    </a:ext>
                  </a:extLst>
                </a:hlinkClick>
              </a:rPr>
              <a:t>Data</a:t>
            </a:r>
            <a:endParaRPr sz="1100" dirty="0">
              <a:solidFill>
                <a:schemeClr val="bg1"/>
              </a:solidFill>
              <a:latin typeface="Carlito"/>
              <a:cs typeface="Carlito"/>
            </a:endParaRPr>
          </a:p>
          <a:p>
            <a:pPr marL="151130" indent="-141605">
              <a:spcBef>
                <a:spcPts val="890"/>
              </a:spcBef>
              <a:buFont typeface="Alexander"/>
              <a:buChar char="►"/>
              <a:tabLst>
                <a:tab pos="151130" algn="l"/>
              </a:tabLst>
            </a:pPr>
            <a:r>
              <a:rPr lang="en-US" sz="1100" spc="-50" dirty="0">
                <a:solidFill>
                  <a:srgbClr val="336BAB"/>
                </a:solidFill>
                <a:hlinkClick r:id="" action="ppaction://noaction"/>
              </a:rPr>
              <a:t>Project</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architecture</a:t>
            </a:r>
            <a:endParaRPr sz="1100" dirty="0">
              <a:latin typeface="Carlito"/>
              <a:cs typeface="Carlito"/>
            </a:endParaRPr>
          </a:p>
          <a:p>
            <a:pPr marL="151130" indent="-141605">
              <a:lnSpc>
                <a:spcPct val="100000"/>
              </a:lnSpc>
              <a:spcBef>
                <a:spcPts val="885"/>
              </a:spcBef>
              <a:buFont typeface="Alexander"/>
              <a:buChar char="►"/>
              <a:tabLst>
                <a:tab pos="151130" algn="l"/>
              </a:tabLst>
            </a:pPr>
            <a:r>
              <a:rPr lang="en-US" sz="1100" spc="-10" dirty="0">
                <a:solidFill>
                  <a:srgbClr val="336BAB"/>
                </a:solidFill>
                <a:hlinkClick r:id="" action="ppaction://noaction"/>
              </a:rPr>
              <a:t>Methods</a:t>
            </a:r>
            <a:endParaRPr lang="en-US" sz="1100" spc="-10" dirty="0">
              <a:solidFill>
                <a:srgbClr val="336BAB"/>
              </a:solidFill>
            </a:endParaRPr>
          </a:p>
          <a:p>
            <a:pPr marL="151130" indent="-141605">
              <a:spcBef>
                <a:spcPts val="885"/>
              </a:spcBef>
              <a:buFont typeface="Alexander"/>
              <a:buChar char="►"/>
              <a:tabLst>
                <a:tab pos="151130" algn="l"/>
              </a:tabLst>
            </a:pPr>
            <a:r>
              <a:rPr lang="en-US" sz="1100" spc="-10" dirty="0">
                <a:solidFill>
                  <a:srgbClr val="336BAB"/>
                </a:solidFill>
              </a:rPr>
              <a:t>Results</a:t>
            </a:r>
          </a:p>
        </p:txBody>
      </p:sp>
      <p:sp>
        <p:nvSpPr>
          <p:cNvPr id="4" name="object 4"/>
          <p:cNvSpPr txBox="1">
            <a:spLocks noGrp="1"/>
          </p:cNvSpPr>
          <p:nvPr>
            <p:ph type="ftr" sz="quarter" idx="5"/>
          </p:nvPr>
        </p:nvSpPr>
        <p:spPr>
          <a:xfrm>
            <a:off x="914653" y="302614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a:t>Abdelghafor„ENG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3" name="object 5">
            <a:extLst>
              <a:ext uri="{FF2B5EF4-FFF2-40B4-BE49-F238E27FC236}">
                <a16:creationId xmlns:a16="http://schemas.microsoft.com/office/drawing/2014/main" id="{EEDFEB0D-9FA5-B8F3-5DC0-788F12B51F47}"/>
              </a:ext>
            </a:extLst>
          </p:cNvPr>
          <p:cNvSpPr txBox="1">
            <a:spLocks noGrp="1"/>
          </p:cNvSpPr>
          <p:nvPr>
            <p:ph type="sldNum" sz="quarter" idx="7"/>
          </p:nvPr>
        </p:nvSpPr>
        <p:spPr>
          <a:xfrm>
            <a:off x="235871" y="3006263"/>
            <a:ext cx="442912" cy="135293"/>
          </a:xfrm>
          <a:prstGeom prst="rect">
            <a:avLst/>
          </a:prstGeom>
        </p:spPr>
        <p:txBody>
          <a:bodyPr vert="horz" wrap="square" lIns="0" tIns="12065" rIns="0" bIns="0" rtlCol="0">
            <a:spAutoFit/>
          </a:bodyPr>
          <a:lstStyle/>
          <a:p>
            <a:pPr marL="12700">
              <a:lnSpc>
                <a:spcPct val="100000"/>
              </a:lnSpc>
              <a:spcBef>
                <a:spcPts val="95"/>
              </a:spcBef>
            </a:pPr>
            <a:r>
              <a:rPr lang="en-US" sz="800" spc="-20" dirty="0">
                <a:solidFill>
                  <a:srgbClr val="FFFFFF"/>
                </a:solidFill>
                <a:latin typeface="Carlito"/>
                <a:cs typeface="Carlito"/>
              </a:rPr>
              <a:t>19/35</a:t>
            </a:r>
            <a:endParaRPr sz="800" dirty="0">
              <a:latin typeface="Carlito"/>
              <a:cs typeface="Carlito"/>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97" y="803519"/>
            <a:ext cx="746159" cy="196849"/>
          </a:xfrm>
          <a:prstGeom prst="rect">
            <a:avLst/>
          </a:prstGeom>
        </p:spPr>
        <p:txBody>
          <a:bodyPr vert="horz" wrap="square" lIns="0" tIns="12065" rIns="0" bIns="0" rtlCol="0" anchor="t">
            <a:spAutoFit/>
          </a:bodyPr>
          <a:lstStyle/>
          <a:p>
            <a:pPr marL="12700">
              <a:lnSpc>
                <a:spcPct val="100000"/>
              </a:lnSpc>
              <a:spcBef>
                <a:spcPts val="95"/>
              </a:spcBef>
            </a:pPr>
            <a:r>
              <a:rPr lang="en-US" sz="1200" dirty="0">
                <a:solidFill>
                  <a:srgbClr val="3F3F3F"/>
                </a:solidFill>
                <a:latin typeface="Carlito"/>
                <a:cs typeface="Carlito"/>
              </a:rPr>
              <a:t>P</a:t>
            </a:r>
            <a:r>
              <a:rPr sz="1200" dirty="0">
                <a:solidFill>
                  <a:srgbClr val="3F3F3F"/>
                </a:solidFill>
                <a:latin typeface="Carlito"/>
                <a:cs typeface="Carlito"/>
              </a:rPr>
              <a:t>aper</a:t>
            </a:r>
            <a:r>
              <a:rPr sz="1200" spc="-5" dirty="0">
                <a:solidFill>
                  <a:srgbClr val="3F3F3F"/>
                </a:solidFill>
                <a:latin typeface="Carlito"/>
                <a:cs typeface="Carlito"/>
              </a:rPr>
              <a:t> </a:t>
            </a:r>
            <a:r>
              <a:rPr sz="1200" spc="-70" dirty="0">
                <a:solidFill>
                  <a:srgbClr val="3F3F3F"/>
                </a:solidFill>
                <a:latin typeface="Carlito"/>
                <a:cs typeface="Carlito"/>
              </a:rPr>
              <a:t>1</a:t>
            </a:r>
            <a:r>
              <a:rPr sz="1200" b="0" spc="-70" dirty="0">
                <a:solidFill>
                  <a:srgbClr val="3F3F3F"/>
                </a:solidFill>
                <a:latin typeface="Carlito"/>
                <a:cs typeface="Carlito"/>
              </a:rPr>
              <a:t>:</a:t>
            </a:r>
            <a:endParaRPr sz="1200" dirty="0">
              <a:latin typeface="Carlito"/>
              <a:cs typeface="Carlito"/>
            </a:endParaRPr>
          </a:p>
        </p:txBody>
      </p:sp>
      <p:sp>
        <p:nvSpPr>
          <p:cNvPr id="3" name="object 3"/>
          <p:cNvSpPr txBox="1"/>
          <p:nvPr/>
        </p:nvSpPr>
        <p:spPr>
          <a:xfrm>
            <a:off x="320097" y="995680"/>
            <a:ext cx="4869599" cy="2097305"/>
          </a:xfrm>
          <a:prstGeom prst="rect">
            <a:avLst/>
          </a:prstGeom>
        </p:spPr>
        <p:txBody>
          <a:bodyPr vert="horz" wrap="square" lIns="0" tIns="6985" rIns="0" bIns="0" rtlCol="0" anchor="t">
            <a:spAutoFit/>
          </a:bodyPr>
          <a:lstStyle/>
          <a:p>
            <a:pPr marL="12700" marR="5080" rtl="0">
              <a:lnSpc>
                <a:spcPct val="102600"/>
              </a:lnSpc>
              <a:spcBef>
                <a:spcPts val="55"/>
              </a:spcBef>
            </a:pPr>
            <a:r>
              <a:rPr lang="en-US" sz="1100" spc="-10" dirty="0">
                <a:solidFill>
                  <a:schemeClr val="tx2"/>
                </a:solidFill>
                <a:latin typeface="Carlito"/>
                <a:cs typeface="Carlito"/>
              </a:rPr>
              <a:t>Team ID , Student full names and IDs</a:t>
            </a:r>
          </a:p>
          <a:p>
            <a:pPr marL="12700">
              <a:lnSpc>
                <a:spcPct val="100000"/>
              </a:lnSpc>
              <a:spcBef>
                <a:spcPts val="1290"/>
              </a:spcBef>
            </a:pPr>
            <a:r>
              <a:rPr lang="en-US" sz="1200" b="1" dirty="0">
                <a:solidFill>
                  <a:srgbClr val="3F3F3F"/>
                </a:solidFill>
                <a:latin typeface="Carlito"/>
                <a:cs typeface="Carlito"/>
              </a:rPr>
              <a:t>P</a:t>
            </a:r>
            <a:r>
              <a:rPr sz="1200" b="1" dirty="0">
                <a:solidFill>
                  <a:srgbClr val="3F3F3F"/>
                </a:solidFill>
                <a:latin typeface="Carlito"/>
                <a:cs typeface="Carlito"/>
              </a:rPr>
              <a:t>aper</a:t>
            </a:r>
            <a:r>
              <a:rPr sz="1200" b="1" spc="-5" dirty="0">
                <a:solidFill>
                  <a:srgbClr val="3F3F3F"/>
                </a:solidFill>
                <a:latin typeface="Carlito"/>
                <a:cs typeface="Carlito"/>
              </a:rPr>
              <a:t> </a:t>
            </a:r>
            <a:r>
              <a:rPr sz="1200" b="1" spc="-25" dirty="0">
                <a:solidFill>
                  <a:srgbClr val="3F3F3F"/>
                </a:solidFill>
                <a:latin typeface="Carlito"/>
                <a:cs typeface="Carlito"/>
              </a:rPr>
              <a:t>2:</a:t>
            </a:r>
            <a:endParaRPr sz="1200" dirty="0">
              <a:latin typeface="Carlito"/>
              <a:cs typeface="Carlito"/>
            </a:endParaRPr>
          </a:p>
          <a:p>
            <a:pPr marL="12700">
              <a:spcBef>
                <a:spcPts val="15"/>
              </a:spcBef>
            </a:pPr>
            <a:r>
              <a:rPr lang="en-US" sz="1100" spc="-10" dirty="0">
                <a:solidFill>
                  <a:schemeClr val="tx2"/>
                </a:solidFill>
                <a:latin typeface="Carlito"/>
                <a:cs typeface="Carlito"/>
              </a:rPr>
              <a:t>Task description</a:t>
            </a:r>
          </a:p>
          <a:p>
            <a:pPr marL="12700">
              <a:spcBef>
                <a:spcPts val="15"/>
              </a:spcBef>
            </a:pPr>
            <a:endParaRPr lang="en-US" sz="1100" spc="-10" dirty="0">
              <a:solidFill>
                <a:schemeClr val="tx2"/>
              </a:solidFill>
              <a:latin typeface="Carlito"/>
              <a:cs typeface="Carlito"/>
            </a:endParaRPr>
          </a:p>
          <a:p>
            <a:pPr marL="12700">
              <a:spcBef>
                <a:spcPts val="15"/>
              </a:spcBef>
            </a:pPr>
            <a:r>
              <a:rPr lang="en-US" sz="1200" b="1" dirty="0">
                <a:solidFill>
                  <a:srgbClr val="3F3F3F"/>
                </a:solidFill>
                <a:latin typeface="Carlito"/>
                <a:cs typeface="Carlito"/>
              </a:rPr>
              <a:t>P</a:t>
            </a:r>
            <a:r>
              <a:rPr sz="1200" b="1" dirty="0">
                <a:solidFill>
                  <a:srgbClr val="3F3F3F"/>
                </a:solidFill>
                <a:latin typeface="Carlito"/>
                <a:cs typeface="Carlito"/>
              </a:rPr>
              <a:t>aper</a:t>
            </a:r>
            <a:r>
              <a:rPr sz="1200" b="1" spc="-5" dirty="0">
                <a:solidFill>
                  <a:srgbClr val="3F3F3F"/>
                </a:solidFill>
                <a:latin typeface="Carlito"/>
                <a:cs typeface="Carlito"/>
              </a:rPr>
              <a:t> </a:t>
            </a:r>
            <a:r>
              <a:rPr sz="1200" b="1" spc="-25" dirty="0">
                <a:solidFill>
                  <a:srgbClr val="3F3F3F"/>
                </a:solidFill>
                <a:latin typeface="Carlito"/>
                <a:cs typeface="Carlito"/>
              </a:rPr>
              <a:t>3:</a:t>
            </a:r>
            <a:endParaRPr sz="1200" b="1" dirty="0">
              <a:latin typeface="Carlito"/>
              <a:cs typeface="Carlito"/>
            </a:endParaRPr>
          </a:p>
          <a:p>
            <a:pPr marL="12700">
              <a:lnSpc>
                <a:spcPct val="100000"/>
              </a:lnSpc>
              <a:spcBef>
                <a:spcPts val="15"/>
              </a:spcBef>
            </a:pPr>
            <a:r>
              <a:rPr lang="en-US" sz="1100" spc="-10" dirty="0">
                <a:solidFill>
                  <a:schemeClr val="tx2"/>
                </a:solidFill>
                <a:latin typeface="Carlito"/>
                <a:cs typeface="Carlito"/>
              </a:rPr>
              <a:t>Demo</a:t>
            </a:r>
          </a:p>
          <a:p>
            <a:pPr marL="12700">
              <a:spcBef>
                <a:spcPts val="15"/>
              </a:spcBef>
            </a:pPr>
            <a:endParaRPr lang="en-US" sz="1100" spc="-10" dirty="0">
              <a:solidFill>
                <a:schemeClr val="tx2"/>
              </a:solidFill>
              <a:latin typeface="Carlito"/>
              <a:cs typeface="Carlito"/>
            </a:endParaRPr>
          </a:p>
          <a:p>
            <a:pPr marL="12700">
              <a:spcBef>
                <a:spcPts val="95"/>
              </a:spcBef>
            </a:pPr>
            <a:r>
              <a:rPr lang="en-US" sz="1200" b="1" spc="-10" dirty="0">
                <a:solidFill>
                  <a:srgbClr val="3F3F3F"/>
                </a:solidFill>
                <a:latin typeface="Times New Roman"/>
                <a:cs typeface="Times New Roman"/>
              </a:rPr>
              <a:t>paper 4:</a:t>
            </a:r>
            <a:endParaRPr lang="en-US" sz="1200" spc="-10" dirty="0">
              <a:solidFill>
                <a:srgbClr val="000000"/>
              </a:solidFill>
              <a:latin typeface="Times New Roman"/>
              <a:cs typeface="Times New Roman"/>
            </a:endParaRPr>
          </a:p>
          <a:p>
            <a:pPr marL="12700">
              <a:spcBef>
                <a:spcPts val="15"/>
              </a:spcBef>
            </a:pPr>
            <a:r>
              <a:rPr lang="en-US" sz="1100" spc="-10" dirty="0">
                <a:solidFill>
                  <a:schemeClr val="tx2"/>
                </a:solidFill>
                <a:latin typeface="Times New Roman"/>
                <a:cs typeface="Times New Roman"/>
              </a:rPr>
              <a:t>Contribution.</a:t>
            </a:r>
            <a:endParaRPr lang="en-US" sz="1100" spc="-10" dirty="0">
              <a:solidFill>
                <a:srgbClr val="000000"/>
              </a:solidFill>
              <a:latin typeface="Times New Roman"/>
              <a:cs typeface="Times New Roman"/>
            </a:endParaRPr>
          </a:p>
          <a:p>
            <a:pPr marL="12700">
              <a:spcBef>
                <a:spcPts val="1290"/>
              </a:spcBef>
            </a:pPr>
            <a:endParaRPr lang="en-US" sz="1100" spc="-10" dirty="0">
              <a:solidFill>
                <a:schemeClr val="tx2"/>
              </a:solidFill>
              <a:latin typeface="Times New Roman"/>
              <a:cs typeface="Times New Roman"/>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969010" cy="350737"/>
          </a:xfrm>
          <a:prstGeom prst="rect">
            <a:avLst/>
          </a:prstGeom>
        </p:spPr>
        <p:txBody>
          <a:bodyPr vert="horz" wrap="square" lIns="0" tIns="17145" rIns="0" bIns="0" rtlCol="0" anchor="t">
            <a:spAutoFit/>
          </a:bodyPr>
          <a:lstStyle/>
          <a:p>
            <a:pPr marL="12700">
              <a:lnSpc>
                <a:spcPts val="1639"/>
              </a:lnSpc>
              <a:spcBef>
                <a:spcPts val="135"/>
              </a:spcBef>
            </a:pPr>
            <a:r>
              <a:rPr lang="en-US" spc="-10"/>
              <a:t>Paper5</a:t>
            </a:r>
            <a:endParaRPr spc="-10"/>
          </a:p>
          <a:p>
            <a:pPr marL="12700">
              <a:lnSpc>
                <a:spcPts val="1040"/>
              </a:lnSpc>
            </a:pPr>
            <a:r>
              <a:rPr lang="en-US" sz="900" b="0"/>
              <a:t>Data</a:t>
            </a:r>
            <a:endParaRPr/>
          </a:p>
        </p:txBody>
      </p:sp>
      <p:sp>
        <p:nvSpPr>
          <p:cNvPr id="3" name="object 3"/>
          <p:cNvSpPr txBox="1">
            <a:spLocks noGrp="1"/>
          </p:cNvSpPr>
          <p:nvPr>
            <p:ph type="body" idx="1"/>
          </p:nvPr>
        </p:nvSpPr>
        <p:spPr>
          <a:xfrm>
            <a:off x="347294" y="810901"/>
            <a:ext cx="5064760" cy="910826"/>
          </a:xfrm>
          <a:prstGeom prst="rect">
            <a:avLst/>
          </a:prstGeom>
        </p:spPr>
        <p:txBody>
          <a:bodyPr vert="horz" wrap="square" lIns="0" tIns="176720" rIns="0" bIns="0" rtlCol="0" anchor="t">
            <a:spAutoFit/>
          </a:bodyPr>
          <a:lstStyle/>
          <a:p>
            <a:pPr marL="12700" marR="5080">
              <a:lnSpc>
                <a:spcPct val="74100"/>
              </a:lnSpc>
              <a:spcBef>
                <a:spcPts val="750"/>
              </a:spcBef>
            </a:pPr>
            <a:r>
              <a:rPr lang="en-US" sz="2050" spc="-10" dirty="0">
                <a:solidFill>
                  <a:schemeClr val="tx2"/>
                </a:solidFill>
              </a:rPr>
              <a:t>Data</a:t>
            </a:r>
            <a:endParaRPr lang="en-US" dirty="0">
              <a:solidFill>
                <a:schemeClr val="tx2"/>
              </a:solidFill>
            </a:endParaRPr>
          </a:p>
          <a:p>
            <a:pPr marL="12700">
              <a:lnSpc>
                <a:spcPts val="2380"/>
              </a:lnSpc>
              <a:spcBef>
                <a:spcPts val="1800"/>
              </a:spcBef>
            </a:pPr>
            <a:endParaRPr spc="-10"/>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408329" y="2422895"/>
            <a:ext cx="443230" cy="247192"/>
          </a:xfrm>
          <a:prstGeom prst="rect">
            <a:avLst/>
          </a:prstGeom>
        </p:spPr>
        <p:txBody>
          <a:bodyPr vert="horz" wrap="square" lIns="0" tIns="0" rIns="0" bIns="0" rtlCol="0" anchor="t">
            <a:spAutoFit/>
          </a:bodyPr>
          <a:lstStyle/>
          <a:p>
            <a:pPr marL="38100">
              <a:lnSpc>
                <a:spcPts val="850"/>
              </a:lnSpc>
            </a:pPr>
            <a:r>
              <a:rPr spc="-10" dirty="0"/>
              <a:t>25/3ź</a:t>
            </a:r>
          </a:p>
          <a:p>
            <a:pPr marL="37465">
              <a:lnSpc>
                <a:spcPts val="955"/>
              </a:lnSpc>
            </a:pPr>
            <a:endParaRPr spc="-10" dirty="0"/>
          </a:p>
        </p:txBody>
      </p:sp>
      <p:sp>
        <p:nvSpPr>
          <p:cNvPr id="6" name="object 6"/>
          <p:cNvSpPr txBox="1">
            <a:spLocks noGrp="1"/>
          </p:cNvSpPr>
          <p:nvPr>
            <p:ph type="ftr" sz="quarter" idx="5"/>
          </p:nvPr>
        </p:nvSpPr>
        <p:spPr>
          <a:xfrm>
            <a:off x="914654" y="3038463"/>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endParaRPr lang="en-US" spc="-10" dirty="0"/>
          </a:p>
        </p:txBody>
      </p:sp>
      <p:sp>
        <p:nvSpPr>
          <p:cNvPr id="7" name="object 5">
            <a:extLst>
              <a:ext uri="{FF2B5EF4-FFF2-40B4-BE49-F238E27FC236}">
                <a16:creationId xmlns:a16="http://schemas.microsoft.com/office/drawing/2014/main" id="{5A671A53-47A7-17B2-C84C-66AE973EB726}"/>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20/35</a:t>
            </a:r>
            <a:endParaRPr lang="en-US" dirty="0"/>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969010" cy="350737"/>
          </a:xfrm>
          <a:prstGeom prst="rect">
            <a:avLst/>
          </a:prstGeom>
        </p:spPr>
        <p:txBody>
          <a:bodyPr vert="horz" wrap="square" lIns="0" tIns="17145" rIns="0" bIns="0" rtlCol="0" anchor="t">
            <a:spAutoFit/>
          </a:bodyPr>
          <a:lstStyle/>
          <a:p>
            <a:pPr marL="12700">
              <a:lnSpc>
                <a:spcPts val="1639"/>
              </a:lnSpc>
              <a:spcBef>
                <a:spcPts val="135"/>
              </a:spcBef>
            </a:pPr>
            <a:r>
              <a:rPr lang="en-US" spc="-10"/>
              <a:t>Paper5</a:t>
            </a:r>
            <a:endParaRPr spc="-10"/>
          </a:p>
          <a:p>
            <a:pPr marL="12700">
              <a:lnSpc>
                <a:spcPts val="1040"/>
              </a:lnSpc>
            </a:pPr>
            <a:r>
              <a:rPr lang="en-US" sz="900" b="0"/>
              <a:t>Data</a:t>
            </a:r>
            <a:endParaRPr sz="900" b="0">
              <a:latin typeface="Carlito"/>
              <a:cs typeface="Carlito"/>
            </a:endParaRPr>
          </a:p>
        </p:txBody>
      </p:sp>
      <p:sp>
        <p:nvSpPr>
          <p:cNvPr id="3" name="object 3"/>
          <p:cNvSpPr txBox="1">
            <a:spLocks noGrp="1"/>
          </p:cNvSpPr>
          <p:nvPr>
            <p:ph type="body" idx="1"/>
          </p:nvPr>
        </p:nvSpPr>
        <p:spPr>
          <a:xfrm>
            <a:off x="347294" y="810901"/>
            <a:ext cx="5064760" cy="893129"/>
          </a:xfrm>
          <a:prstGeom prst="rect">
            <a:avLst/>
          </a:prstGeom>
        </p:spPr>
        <p:txBody>
          <a:bodyPr vert="horz" wrap="square" lIns="0" tIns="167703" rIns="0" bIns="0" rtlCol="0" anchor="t">
            <a:spAutoFit/>
          </a:bodyPr>
          <a:lstStyle/>
          <a:p>
            <a:pPr marL="12700" marR="5080">
              <a:lnSpc>
                <a:spcPct val="97900"/>
              </a:lnSpc>
              <a:spcBef>
                <a:spcPts val="165"/>
              </a:spcBef>
            </a:pPr>
            <a:r>
              <a:rPr lang="en" sz="1200" spc="-10" dirty="0">
                <a:solidFill>
                  <a:srgbClr val="202124"/>
                </a:solidFill>
                <a:latin typeface="Times New Roman"/>
              </a:rPr>
              <a:t>This project aims to build a deep learning model capable of classifying yoga poses using key point data extracted from videos or images. The Mediapipe library is used to extract these key points, and then an LSTM (Long Short-Term Memory) model is trained using this data</a:t>
            </a:r>
            <a:r>
              <a:rPr lang="en-US" sz="1200" spc="-10" dirty="0">
                <a:latin typeface="Times New Roman"/>
              </a:rPr>
              <a:t>. </a:t>
            </a:r>
            <a:endParaRPr lang="en-US" sz="1200" dirty="0">
              <a:latin typeface="Times New Roman"/>
            </a:endParaRP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658538" y="2351171"/>
            <a:ext cx="443230" cy="247192"/>
          </a:xfrm>
          <a:prstGeom prst="rect">
            <a:avLst/>
          </a:prstGeom>
        </p:spPr>
        <p:txBody>
          <a:bodyPr vert="horz" wrap="square" lIns="0" tIns="0" rIns="0" bIns="0" rtlCol="0" anchor="t">
            <a:spAutoFit/>
          </a:bodyPr>
          <a:lstStyle/>
          <a:p>
            <a:pPr marL="38100">
              <a:lnSpc>
                <a:spcPts val="850"/>
              </a:lnSpc>
            </a:pPr>
            <a:r>
              <a:rPr spc="-10" dirty="0"/>
              <a:t>26/3ź</a:t>
            </a:r>
          </a:p>
          <a:p>
            <a:pPr marL="37465">
              <a:lnSpc>
                <a:spcPts val="955"/>
              </a:lnSpc>
            </a:pPr>
            <a:endParaRPr spc="-10" dirty="0"/>
          </a:p>
        </p:txBody>
      </p:sp>
      <p:sp>
        <p:nvSpPr>
          <p:cNvPr id="6" name="object 6"/>
          <p:cNvSpPr txBox="1">
            <a:spLocks noGrp="1"/>
          </p:cNvSpPr>
          <p:nvPr>
            <p:ph type="ftr" sz="quarter" idx="5"/>
          </p:nvPr>
        </p:nvSpPr>
        <p:spPr>
          <a:xfrm>
            <a:off x="914654" y="3038463"/>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endParaRPr lang="en-US" spc="-10" dirty="0"/>
          </a:p>
        </p:txBody>
      </p:sp>
      <p:sp>
        <p:nvSpPr>
          <p:cNvPr id="7" name="object 5">
            <a:extLst>
              <a:ext uri="{FF2B5EF4-FFF2-40B4-BE49-F238E27FC236}">
                <a16:creationId xmlns:a16="http://schemas.microsoft.com/office/drawing/2014/main" id="{B0349002-2DB2-9B87-BC32-7569308C31AC}"/>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21/35</a:t>
            </a:r>
            <a:endParaRPr lang="en-US" dirty="0"/>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969010" cy="350737"/>
          </a:xfrm>
          <a:prstGeom prst="rect">
            <a:avLst/>
          </a:prstGeom>
        </p:spPr>
        <p:txBody>
          <a:bodyPr vert="horz" wrap="square" lIns="0" tIns="17145" rIns="0" bIns="0" rtlCol="0" anchor="t">
            <a:spAutoFit/>
          </a:bodyPr>
          <a:lstStyle/>
          <a:p>
            <a:pPr marL="12700">
              <a:lnSpc>
                <a:spcPts val="1639"/>
              </a:lnSpc>
              <a:spcBef>
                <a:spcPts val="135"/>
              </a:spcBef>
            </a:pPr>
            <a:r>
              <a:rPr lang="en-US" spc="-10"/>
              <a:t>Paper5</a:t>
            </a:r>
            <a:endParaRPr spc="-10"/>
          </a:p>
          <a:p>
            <a:pPr marL="12700">
              <a:lnSpc>
                <a:spcPts val="1040"/>
              </a:lnSpc>
            </a:pPr>
            <a:r>
              <a:rPr lang="en-US" sz="900" b="0"/>
              <a:t>Data</a:t>
            </a:r>
            <a:endParaRPr sz="900" b="0">
              <a:latin typeface="Carlito"/>
              <a:cs typeface="Carlito"/>
            </a:endParaRPr>
          </a:p>
        </p:txBody>
      </p:sp>
      <p:sp>
        <p:nvSpPr>
          <p:cNvPr id="3" name="object 3"/>
          <p:cNvSpPr txBox="1">
            <a:spLocks noGrp="1"/>
          </p:cNvSpPr>
          <p:nvPr>
            <p:ph type="body" idx="1"/>
          </p:nvPr>
        </p:nvSpPr>
        <p:spPr>
          <a:xfrm>
            <a:off x="348233" y="1028285"/>
            <a:ext cx="5064760" cy="1151020"/>
          </a:xfrm>
          <a:prstGeom prst="rect">
            <a:avLst/>
          </a:prstGeom>
        </p:spPr>
        <p:txBody>
          <a:bodyPr vert="horz" wrap="square" lIns="0" tIns="167703" rIns="0" bIns="0" rtlCol="0" anchor="t">
            <a:spAutoFit/>
          </a:bodyPr>
          <a:lstStyle/>
          <a:p>
            <a:pPr marL="12700" marR="5080" rtl="0">
              <a:lnSpc>
                <a:spcPct val="97900"/>
              </a:lnSpc>
              <a:spcBef>
                <a:spcPts val="165"/>
              </a:spcBef>
            </a:pPr>
            <a:r>
              <a:rPr lang="en-US" sz="1200" spc="-10" dirty="0">
                <a:latin typeface="Times New Roman"/>
                <a:cs typeface="Times New Roman"/>
              </a:rPr>
              <a:t>-We use 7 videos from  Kaggle dataset for the right </a:t>
            </a:r>
            <a:r>
              <a:rPr lang="en" sz="1200" spc="-10" dirty="0">
                <a:solidFill>
                  <a:srgbClr val="202124"/>
                </a:solidFill>
                <a:latin typeface="Times New Roman"/>
                <a:cs typeface="Times New Roman"/>
              </a:rPr>
              <a:t>exercises (</a:t>
            </a:r>
            <a:r>
              <a:rPr lang="en-US" sz="1200" b="0" i="0" dirty="0" err="1">
                <a:solidFill>
                  <a:srgbClr val="202124"/>
                </a:solidFill>
                <a:effectLst/>
                <a:highlight>
                  <a:srgbClr val="F1F3F4"/>
                </a:highlight>
                <a:latin typeface="Inter"/>
              </a:rPr>
              <a:t>Vrikshasana</a:t>
            </a:r>
            <a:r>
              <a:rPr lang="en" sz="1200" spc="-10" dirty="0">
                <a:solidFill>
                  <a:srgbClr val="202124"/>
                </a:solidFill>
                <a:latin typeface="Times New Roman"/>
                <a:cs typeface="Times New Roman"/>
              </a:rPr>
              <a:t>).</a:t>
            </a:r>
          </a:p>
          <a:p>
            <a:pPr marL="12700" marR="5080" rtl="0">
              <a:lnSpc>
                <a:spcPct val="97900"/>
              </a:lnSpc>
              <a:spcBef>
                <a:spcPts val="165"/>
              </a:spcBef>
            </a:pPr>
            <a:r>
              <a:rPr lang="en-US" sz="1200" spc="-10" dirty="0">
                <a:solidFill>
                  <a:srgbClr val="202124"/>
                </a:solidFill>
                <a:latin typeface="Times New Roman"/>
                <a:cs typeface="Times New Roman"/>
              </a:rPr>
              <a:t>L</a:t>
            </a:r>
            <a:r>
              <a:rPr lang="en" sz="1200" spc="-10" dirty="0">
                <a:solidFill>
                  <a:srgbClr val="202124"/>
                </a:solidFill>
                <a:latin typeface="Times New Roman"/>
                <a:cs typeface="Times New Roman"/>
              </a:rPr>
              <a:t>ink of the right dataset: </a:t>
            </a:r>
            <a:r>
              <a:rPr lang="en-US" sz="900" dirty="0">
                <a:hlinkClick r:id="rId2"/>
              </a:rPr>
              <a:t>Yoga Vid Collected (kaggle.com)</a:t>
            </a:r>
            <a:endParaRPr lang="en-US" sz="900" spc="-10" dirty="0">
              <a:latin typeface="Times New Roman"/>
              <a:cs typeface="Times New Roman"/>
            </a:endParaRPr>
          </a:p>
          <a:p>
            <a:pPr marL="12700" marR="5080" rtl="0">
              <a:lnSpc>
                <a:spcPct val="97900"/>
              </a:lnSpc>
              <a:spcBef>
                <a:spcPts val="165"/>
              </a:spcBef>
            </a:pPr>
            <a:r>
              <a:rPr lang="en-US" sz="1200" spc="-10" dirty="0">
                <a:latin typeface="Times New Roman"/>
                <a:cs typeface="Times New Roman"/>
              </a:rPr>
              <a:t>  </a:t>
            </a:r>
          </a:p>
          <a:p>
            <a:pPr marL="12700" marR="5080" rtl="0">
              <a:lnSpc>
                <a:spcPct val="97900"/>
              </a:lnSpc>
              <a:spcBef>
                <a:spcPts val="165"/>
              </a:spcBef>
            </a:pPr>
            <a:r>
              <a:rPr lang="en-US" sz="1200" spc="-10" dirty="0">
                <a:latin typeface="Times New Roman"/>
                <a:cs typeface="Times New Roman"/>
              </a:rPr>
              <a:t>- For the wrong exercise we create a dataset capturing 1360 frame dividing into two folders.</a:t>
            </a: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431076" y="2728469"/>
            <a:ext cx="443230" cy="247192"/>
          </a:xfrm>
          <a:prstGeom prst="rect">
            <a:avLst/>
          </a:prstGeom>
        </p:spPr>
        <p:txBody>
          <a:bodyPr vert="horz" wrap="square" lIns="0" tIns="0" rIns="0" bIns="0" rtlCol="0">
            <a:spAutoFit/>
          </a:bodyPr>
          <a:lstStyle/>
          <a:p>
            <a:pPr marL="38100">
              <a:lnSpc>
                <a:spcPts val="850"/>
              </a:lnSpc>
            </a:pPr>
            <a:r>
              <a:rPr spc="-10" dirty="0"/>
              <a:t>26/3ź</a:t>
            </a:r>
          </a:p>
          <a:p>
            <a:pPr marL="37465">
              <a:lnSpc>
                <a:spcPts val="955"/>
              </a:lnSpc>
            </a:pPr>
            <a:r>
              <a:rPr spc="-10" dirty="0"/>
              <a:t>detection</a:t>
            </a:r>
          </a:p>
        </p:txBody>
      </p:sp>
      <p:sp>
        <p:nvSpPr>
          <p:cNvPr id="6" name="object 6"/>
          <p:cNvSpPr txBox="1">
            <a:spLocks noGrp="1"/>
          </p:cNvSpPr>
          <p:nvPr>
            <p:ph type="ftr" sz="quarter" idx="5"/>
          </p:nvPr>
        </p:nvSpPr>
        <p:spPr>
          <a:xfrm>
            <a:off x="914654" y="3014556"/>
            <a:ext cx="4498340" cy="127000"/>
          </a:xfrm>
          <a:prstGeom prst="rect">
            <a:avLst/>
          </a:prstGeom>
        </p:spPr>
        <p:txBody>
          <a:bodyPr vert="horz" wrap="square" lIns="0" tIns="0" rIns="0" bIns="0" rtlCol="0">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a:t>
            </a:r>
            <a:r>
              <a:rPr dirty="0" err="1"/>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i="1" spc="180" dirty="0">
                <a:latin typeface="Asea"/>
                <a:cs typeface="Asea"/>
              </a:rPr>
              <a:t> </a:t>
            </a:r>
            <a:r>
              <a:rPr dirty="0"/>
              <a:t>Sign</a:t>
            </a:r>
            <a:r>
              <a:rPr spc="-15" dirty="0"/>
              <a:t> </a:t>
            </a:r>
            <a:r>
              <a:rPr spc="-10" dirty="0"/>
              <a:t>language</a:t>
            </a:r>
          </a:p>
        </p:txBody>
      </p:sp>
      <p:sp>
        <p:nvSpPr>
          <p:cNvPr id="7" name="object 5">
            <a:extLst>
              <a:ext uri="{FF2B5EF4-FFF2-40B4-BE49-F238E27FC236}">
                <a16:creationId xmlns:a16="http://schemas.microsoft.com/office/drawing/2014/main" id="{A1F84E07-99AF-9CD3-A3B0-B4CF920308D4}"/>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22/35</a:t>
            </a:r>
            <a:endParaRPr lang="en-US" dirty="0"/>
          </a:p>
        </p:txBody>
      </p:sp>
    </p:spTree>
    <p:extLst>
      <p:ext uri="{BB962C8B-B14F-4D97-AF65-F5344CB8AC3E}">
        <p14:creationId xmlns:p14="http://schemas.microsoft.com/office/powerpoint/2010/main" val="1868955371"/>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97" y="237144"/>
            <a:ext cx="2849813" cy="2600071"/>
          </a:xfrm>
          <a:prstGeom prst="rect">
            <a:avLst/>
          </a:prstGeom>
        </p:spPr>
        <p:txBody>
          <a:bodyPr vert="horz" wrap="square" lIns="0" tIns="17145" rIns="0" bIns="0" rtlCol="0" anchor="t">
            <a:spAutoFit/>
          </a:bodyPr>
          <a:lstStyle/>
          <a:p>
            <a:pPr marL="732155">
              <a:lnSpc>
                <a:spcPts val="1639"/>
              </a:lnSpc>
              <a:spcBef>
                <a:spcPts val="135"/>
              </a:spcBef>
            </a:pPr>
            <a:endParaRPr lang="en-US" sz="1400" b="1" spc="-10" dirty="0">
              <a:solidFill>
                <a:srgbClr val="FFFFFF"/>
              </a:solidFill>
              <a:latin typeface="Carlito"/>
              <a:cs typeface="Carlito"/>
            </a:endParaRPr>
          </a:p>
          <a:p>
            <a:pPr>
              <a:lnSpc>
                <a:spcPct val="100000"/>
              </a:lnSpc>
              <a:spcBef>
                <a:spcPts val="550"/>
              </a:spcBef>
            </a:pPr>
            <a:endParaRPr sz="900">
              <a:latin typeface="Carlito"/>
              <a:cs typeface="Carlito"/>
            </a:endParaRPr>
          </a:p>
          <a:p>
            <a:pPr marL="151130" indent="-141605">
              <a:buClr>
                <a:srgbClr val="336BAB"/>
              </a:buClr>
              <a:buFont typeface="Alexander"/>
              <a:buChar char="►"/>
              <a:tabLst>
                <a:tab pos="151130" algn="l"/>
              </a:tabLst>
            </a:pPr>
            <a:r>
              <a:rPr lang="en-US" sz="1100" spc="-50" dirty="0">
                <a:solidFill>
                  <a:srgbClr val="336BAB"/>
                </a:solidFill>
                <a:hlinkClick r:id="" action="ppaction://noaction"/>
              </a:rPr>
              <a:t>Team</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ID, Students full names and IDs</a:t>
            </a:r>
            <a:endParaRPr sz="1100" dirty="0">
              <a:latin typeface="Carlito"/>
              <a:cs typeface="Carlito"/>
            </a:endParaRPr>
          </a:p>
          <a:p>
            <a:pPr marL="151130" indent="-141605">
              <a:spcBef>
                <a:spcPts val="890"/>
              </a:spcBef>
              <a:buFont typeface="Alexander"/>
              <a:buChar char="►"/>
              <a:tabLst>
                <a:tab pos="151130" algn="l"/>
              </a:tabLst>
            </a:pPr>
            <a:r>
              <a:rPr lang="en-US" sz="1100" dirty="0">
                <a:solidFill>
                  <a:srgbClr val="336BAB"/>
                </a:solidFill>
                <a:hlinkClick r:id="" action="ppaction://noaction"/>
              </a:rPr>
              <a:t>Task</a:t>
            </a:r>
            <a:r>
              <a:rPr lang="en-US" sz="1100" dirty="0">
                <a:solidFill>
                  <a:srgbClr val="336BAB"/>
                </a:solidFill>
                <a:hlinkClick r:id="" action="ppaction://noaction">
                  <a:extLst>
                    <a:ext uri="{A12FA001-AC4F-418D-AE19-62706E023703}">
                      <ahyp:hlinkClr xmlns:ahyp="http://schemas.microsoft.com/office/drawing/2018/hyperlinkcolor" val="tx"/>
                    </a:ext>
                  </a:extLst>
                </a:hlinkClick>
              </a:rPr>
              <a:t> description</a:t>
            </a:r>
            <a:endParaRPr sz="1100" dirty="0">
              <a:latin typeface="Carlito"/>
              <a:cs typeface="Carlito"/>
            </a:endParaRPr>
          </a:p>
          <a:p>
            <a:pPr marL="151130" indent="-141605">
              <a:lnSpc>
                <a:spcPct val="100000"/>
              </a:lnSpc>
              <a:spcBef>
                <a:spcPts val="885"/>
              </a:spcBef>
              <a:buFont typeface="Alexander"/>
              <a:buChar char="►"/>
              <a:tabLst>
                <a:tab pos="151130" algn="l"/>
              </a:tabLst>
            </a:pPr>
            <a:r>
              <a:rPr lang="en-US" sz="1100" spc="-50" dirty="0">
                <a:solidFill>
                  <a:srgbClr val="336BAB"/>
                </a:solidFill>
                <a:latin typeface="Carlito"/>
                <a:cs typeface="Carlito"/>
              </a:rPr>
              <a:t>Demo</a:t>
            </a:r>
          </a:p>
          <a:p>
            <a:pPr marL="151130" indent="-141605">
              <a:lnSpc>
                <a:spcPct val="100000"/>
              </a:lnSpc>
              <a:spcBef>
                <a:spcPts val="890"/>
              </a:spcBef>
              <a:buFont typeface="Alexander"/>
              <a:buChar char="►"/>
              <a:tabLst>
                <a:tab pos="151130" algn="l"/>
              </a:tabLst>
            </a:pPr>
            <a:r>
              <a:rPr lang="en-US" sz="1100" spc="-50" dirty="0">
                <a:solidFill>
                  <a:srgbClr val="336BAB"/>
                </a:solidFill>
                <a:hlinkClick r:id="" action="ppaction://noaction"/>
              </a:rPr>
              <a:t>Contribution</a:t>
            </a:r>
            <a:endParaRPr sz="1100" dirty="0">
              <a:latin typeface="Carlito"/>
              <a:cs typeface="Carlito"/>
            </a:endParaRPr>
          </a:p>
          <a:p>
            <a:pPr marL="151130" indent="-141605">
              <a:lnSpc>
                <a:spcPct val="100000"/>
              </a:lnSpc>
              <a:spcBef>
                <a:spcPts val="885"/>
              </a:spcBef>
              <a:buFont typeface="Alexander"/>
              <a:buChar char="►"/>
              <a:tabLst>
                <a:tab pos="151130" algn="l"/>
              </a:tabLst>
            </a:pPr>
            <a:r>
              <a:rPr lang="en-US" sz="1100" dirty="0">
                <a:solidFill>
                  <a:srgbClr val="336BAB"/>
                </a:solidFill>
                <a:latin typeface="Carlito"/>
                <a:cs typeface="Carlito"/>
                <a:hlinkClick r:id="" action="ppaction://noaction"/>
              </a:rPr>
              <a:t>Data</a:t>
            </a:r>
            <a:endParaRPr sz="1100" dirty="0">
              <a:latin typeface="Carlito"/>
              <a:cs typeface="Carlito"/>
            </a:endParaRPr>
          </a:p>
          <a:p>
            <a:pPr marL="151130" indent="-141605">
              <a:spcBef>
                <a:spcPts val="890"/>
              </a:spcBef>
              <a:buFont typeface="Alexander"/>
              <a:buChar char="►"/>
              <a:tabLst>
                <a:tab pos="151130" algn="l"/>
              </a:tabLst>
            </a:pPr>
            <a:r>
              <a:rPr lang="en-US" sz="1100" spc="-50" dirty="0">
                <a:solidFill>
                  <a:schemeClr val="bg1"/>
                </a:solidFill>
                <a:hlinkClick r:id="rId2" action="ppaction://hlinksldjump">
                  <a:extLst>
                    <a:ext uri="{A12FA001-AC4F-418D-AE19-62706E023703}">
                      <ahyp:hlinkClr xmlns:ahyp="http://schemas.microsoft.com/office/drawing/2018/hyperlinkcolor" val="tx"/>
                    </a:ext>
                  </a:extLst>
                </a:hlinkClick>
              </a:rPr>
              <a:t>Project architecture</a:t>
            </a:r>
            <a:endParaRPr sz="1100" dirty="0">
              <a:solidFill>
                <a:schemeClr val="bg1"/>
              </a:solidFill>
              <a:latin typeface="Carlito"/>
              <a:cs typeface="Carlito"/>
            </a:endParaRPr>
          </a:p>
          <a:p>
            <a:pPr marL="151130" indent="-141605">
              <a:spcBef>
                <a:spcPts val="885"/>
              </a:spcBef>
              <a:buFont typeface="Alexander"/>
              <a:buChar char="►"/>
              <a:tabLst>
                <a:tab pos="151130" algn="l"/>
              </a:tabLst>
            </a:pPr>
            <a:r>
              <a:rPr lang="en-US" sz="1100" spc="-10" dirty="0">
                <a:solidFill>
                  <a:srgbClr val="336BAB"/>
                </a:solidFill>
                <a:hlinkClick r:id="" action="ppaction://noaction"/>
              </a:rPr>
              <a:t>Methods</a:t>
            </a:r>
            <a:endParaRPr lang="en-US" sz="1100" dirty="0">
              <a:solidFill>
                <a:srgbClr val="000000"/>
              </a:solidFill>
              <a:latin typeface="Carlito"/>
            </a:endParaRPr>
          </a:p>
          <a:p>
            <a:pPr marL="151130" indent="-141605">
              <a:lnSpc>
                <a:spcPct val="100000"/>
              </a:lnSpc>
              <a:spcBef>
                <a:spcPts val="885"/>
              </a:spcBef>
              <a:buFont typeface="Alexander"/>
              <a:buChar char="►"/>
              <a:tabLst>
                <a:tab pos="151130" algn="l"/>
              </a:tabLst>
            </a:pPr>
            <a:r>
              <a:rPr lang="en-US" sz="1100" spc="-10" dirty="0">
                <a:solidFill>
                  <a:srgbClr val="336BAB"/>
                </a:solidFill>
              </a:rPr>
              <a:t>Results</a:t>
            </a:r>
          </a:p>
        </p:txBody>
      </p:sp>
      <p:sp>
        <p:nvSpPr>
          <p:cNvPr id="3" name="object 3"/>
          <p:cNvSpPr txBox="1">
            <a:spLocks noGrp="1"/>
          </p:cNvSpPr>
          <p:nvPr>
            <p:ph type="sldNum" sz="quarter" idx="7"/>
          </p:nvPr>
        </p:nvSpPr>
        <p:spPr>
          <a:xfrm>
            <a:off x="-492422" y="2863119"/>
            <a:ext cx="443230" cy="247192"/>
          </a:xfrm>
          <a:prstGeom prst="rect">
            <a:avLst/>
          </a:prstGeom>
        </p:spPr>
        <p:txBody>
          <a:bodyPr vert="horz" wrap="square" lIns="0" tIns="0" rIns="0" bIns="0" rtlCol="0">
            <a:spAutoFit/>
          </a:bodyPr>
          <a:lstStyle/>
          <a:p>
            <a:pPr marL="38100">
              <a:lnSpc>
                <a:spcPts val="850"/>
              </a:lnSpc>
            </a:pPr>
            <a:r>
              <a:rPr spc="-10" dirty="0"/>
              <a:t>29/3ź</a:t>
            </a:r>
          </a:p>
          <a:p>
            <a:pPr marL="37465">
              <a:lnSpc>
                <a:spcPts val="955"/>
              </a:lnSpc>
            </a:pPr>
            <a:r>
              <a:rPr spc="-10" dirty="0"/>
              <a:t>detection</a:t>
            </a:r>
          </a:p>
        </p:txBody>
      </p:sp>
      <p:sp>
        <p:nvSpPr>
          <p:cNvPr id="4" name="object 4"/>
          <p:cNvSpPr txBox="1">
            <a:spLocks noGrp="1"/>
          </p:cNvSpPr>
          <p:nvPr>
            <p:ph type="ftr" sz="quarter" idx="5"/>
          </p:nvPr>
        </p:nvSpPr>
        <p:spPr>
          <a:xfrm>
            <a:off x="963846" y="3014556"/>
            <a:ext cx="4498340" cy="127000"/>
          </a:xfrm>
          <a:prstGeom prst="rect">
            <a:avLst/>
          </a:prstGeom>
        </p:spPr>
        <p:txBody>
          <a:bodyPr vert="horz" wrap="square" lIns="0" tIns="0" rIns="0" bIns="0" rtlCol="0">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a:t>Abdelghafor„ENG </a:t>
            </a:r>
            <a:r>
              <a:rPr dirty="0"/>
              <a:t>:</a:t>
            </a:r>
            <a:r>
              <a:rPr spc="-10" dirty="0"/>
              <a:t> Amjad </a:t>
            </a:r>
            <a:r>
              <a:rPr dirty="0"/>
              <a:t>Dife</a:t>
            </a:r>
            <a:r>
              <a:rPr spc="370" dirty="0"/>
              <a:t> </a:t>
            </a:r>
            <a:r>
              <a:rPr i="1" dirty="0">
                <a:latin typeface="Asea"/>
                <a:cs typeface="Asea"/>
              </a:rPr>
              <a:t>|</a:t>
            </a:r>
            <a:r>
              <a:rPr i="1" spc="180" dirty="0">
                <a:latin typeface="Asea"/>
                <a:cs typeface="Asea"/>
              </a:rPr>
              <a:t> </a:t>
            </a:r>
            <a:r>
              <a:rPr dirty="0"/>
              <a:t>Sign</a:t>
            </a:r>
            <a:r>
              <a:rPr spc="-15" dirty="0"/>
              <a:t> </a:t>
            </a:r>
            <a:r>
              <a:rPr spc="-10" dirty="0"/>
              <a:t>language</a:t>
            </a:r>
          </a:p>
        </p:txBody>
      </p:sp>
      <p:sp>
        <p:nvSpPr>
          <p:cNvPr id="5" name="object 5">
            <a:extLst>
              <a:ext uri="{FF2B5EF4-FFF2-40B4-BE49-F238E27FC236}">
                <a16:creationId xmlns:a16="http://schemas.microsoft.com/office/drawing/2014/main" id="{7EEA4783-0C64-E06D-E6B4-968B2F8BCFDE}"/>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23/35</a:t>
            </a:r>
            <a:endParaRPr lang="en-US" dirty="0"/>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5579" y="19378"/>
            <a:ext cx="691173" cy="581356"/>
          </a:xfrm>
          <a:prstGeom prst="rect">
            <a:avLst/>
          </a:prstGeom>
        </p:spPr>
      </p:pic>
      <p:sp>
        <p:nvSpPr>
          <p:cNvPr id="3" name="object 3"/>
          <p:cNvSpPr txBox="1"/>
          <p:nvPr/>
        </p:nvSpPr>
        <p:spPr>
          <a:xfrm>
            <a:off x="1019700" y="227441"/>
            <a:ext cx="1083615" cy="350737"/>
          </a:xfrm>
          <a:prstGeom prst="rect">
            <a:avLst/>
          </a:prstGeom>
        </p:spPr>
        <p:txBody>
          <a:bodyPr vert="horz" wrap="square" lIns="0" tIns="17145" rIns="0" bIns="0" rtlCol="0" anchor="t">
            <a:spAutoFit/>
          </a:bodyPr>
          <a:lstStyle/>
          <a:p>
            <a:pPr marL="12700">
              <a:lnSpc>
                <a:spcPts val="1639"/>
              </a:lnSpc>
              <a:spcBef>
                <a:spcPts val="135"/>
              </a:spcBef>
            </a:pPr>
            <a:r>
              <a:rPr sz="1400" b="1" spc="-10">
                <a:solidFill>
                  <a:srgbClr val="004696"/>
                </a:solidFill>
                <a:latin typeface="Carlito"/>
                <a:cs typeface="Carlito"/>
              </a:rPr>
              <a:t>Paper6</a:t>
            </a:r>
            <a:endParaRPr sz="1400">
              <a:latin typeface="Carlito"/>
              <a:cs typeface="Carlito"/>
            </a:endParaRPr>
          </a:p>
          <a:p>
            <a:pPr marL="12700">
              <a:lnSpc>
                <a:spcPts val="1040"/>
              </a:lnSpc>
            </a:pPr>
            <a:r>
              <a:rPr lang="en-US" sz="900">
                <a:solidFill>
                  <a:schemeClr val="tx2"/>
                </a:solidFill>
              </a:rPr>
              <a:t>Project architecture</a:t>
            </a:r>
            <a:endParaRPr>
              <a:solidFill>
                <a:schemeClr val="tx2"/>
              </a:solidFill>
            </a:endParaRPr>
          </a:p>
        </p:txBody>
      </p:sp>
      <p:sp>
        <p:nvSpPr>
          <p:cNvPr id="4" name="object 4"/>
          <p:cNvSpPr txBox="1">
            <a:spLocks noGrp="1"/>
          </p:cNvSpPr>
          <p:nvPr>
            <p:ph type="title"/>
          </p:nvPr>
        </p:nvSpPr>
        <p:spPr>
          <a:xfrm>
            <a:off x="347294" y="572090"/>
            <a:ext cx="4539615" cy="825162"/>
          </a:xfrm>
          <a:prstGeom prst="rect">
            <a:avLst/>
          </a:prstGeom>
        </p:spPr>
        <p:txBody>
          <a:bodyPr vert="horz" wrap="square" lIns="0" tIns="86995" rIns="0" bIns="0" rtlCol="0" anchor="t">
            <a:spAutoFit/>
          </a:bodyPr>
          <a:lstStyle/>
          <a:p>
            <a:pPr marL="12700" marR="5080">
              <a:lnSpc>
                <a:spcPct val="76800"/>
              </a:lnSpc>
              <a:spcBef>
                <a:spcPts val="685"/>
              </a:spcBef>
            </a:pPr>
            <a:br>
              <a:rPr lang="en-US" sz="2050" b="0" spc="-10">
                <a:solidFill>
                  <a:srgbClr val="3F3F3F"/>
                </a:solidFill>
              </a:rPr>
            </a:br>
            <a:br>
              <a:rPr lang="en-US" sz="2050" b="0" spc="-10">
                <a:solidFill>
                  <a:srgbClr val="3F3F3F"/>
                </a:solidFill>
              </a:rPr>
            </a:br>
            <a:r>
              <a:rPr lang="en-US" sz="2050" spc="-10">
                <a:solidFill>
                  <a:schemeClr val="tx2"/>
                </a:solidFill>
              </a:rPr>
              <a:t>Project architecture</a:t>
            </a:r>
            <a:endParaRPr lang="en-US" sz="2050" b="0" spc="-10">
              <a:solidFill>
                <a:srgbClr val="3F3F3F"/>
              </a:solidFill>
              <a:latin typeface="Carlito"/>
              <a:cs typeface="Carlito"/>
            </a:endParaRPr>
          </a:p>
        </p:txBody>
      </p:sp>
      <p:sp>
        <p:nvSpPr>
          <p:cNvPr id="6" name="object 6"/>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7" name="object 7"/>
          <p:cNvSpPr txBox="1">
            <a:spLocks noGrp="1"/>
          </p:cNvSpPr>
          <p:nvPr>
            <p:ph type="sldNum" sz="quarter" idx="7"/>
          </p:nvPr>
        </p:nvSpPr>
        <p:spPr>
          <a:xfrm>
            <a:off x="471423" y="2455458"/>
            <a:ext cx="443230" cy="247192"/>
          </a:xfrm>
          <a:prstGeom prst="rect">
            <a:avLst/>
          </a:prstGeom>
        </p:spPr>
        <p:txBody>
          <a:bodyPr vert="horz" wrap="square" lIns="0" tIns="0" rIns="0" bIns="0" rtlCol="0" anchor="t">
            <a:spAutoFit/>
          </a:bodyPr>
          <a:lstStyle/>
          <a:p>
            <a:pPr marL="38100">
              <a:lnSpc>
                <a:spcPts val="850"/>
              </a:lnSpc>
            </a:pPr>
            <a:r>
              <a:rPr spc="-10" dirty="0"/>
              <a:t>30/3ź</a:t>
            </a:r>
          </a:p>
          <a:p>
            <a:pPr marL="37465">
              <a:lnSpc>
                <a:spcPts val="955"/>
              </a:lnSpc>
            </a:pPr>
            <a:endParaRPr spc="-10" dirty="0"/>
          </a:p>
        </p:txBody>
      </p:sp>
      <p:sp>
        <p:nvSpPr>
          <p:cNvPr id="8" name="object 8"/>
          <p:cNvSpPr txBox="1">
            <a:spLocks noGrp="1"/>
          </p:cNvSpPr>
          <p:nvPr>
            <p:ph type="ftr" sz="quarter" idx="5"/>
          </p:nvPr>
        </p:nvSpPr>
        <p:spPr>
          <a:xfrm>
            <a:off x="914653" y="302614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endParaRPr spc="-10" dirty="0"/>
          </a:p>
        </p:txBody>
      </p:sp>
      <p:sp>
        <p:nvSpPr>
          <p:cNvPr id="5" name="object 5">
            <a:extLst>
              <a:ext uri="{FF2B5EF4-FFF2-40B4-BE49-F238E27FC236}">
                <a16:creationId xmlns:a16="http://schemas.microsoft.com/office/drawing/2014/main" id="{2335AB02-3494-A234-FA34-187C36F2C419}"/>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24/35</a:t>
            </a:r>
            <a:endParaRPr lang="en-US" dirty="0"/>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969010" cy="350737"/>
          </a:xfrm>
          <a:prstGeom prst="rect">
            <a:avLst/>
          </a:prstGeom>
        </p:spPr>
        <p:txBody>
          <a:bodyPr vert="horz" wrap="square" lIns="0" tIns="17145" rIns="0" bIns="0" rtlCol="0" anchor="t">
            <a:spAutoFit/>
          </a:bodyPr>
          <a:lstStyle/>
          <a:p>
            <a:pPr marL="12700">
              <a:lnSpc>
                <a:spcPts val="1639"/>
              </a:lnSpc>
              <a:spcBef>
                <a:spcPts val="135"/>
              </a:spcBef>
            </a:pPr>
            <a:r>
              <a:rPr spc="-10"/>
              <a:t>Paper6</a:t>
            </a:r>
          </a:p>
          <a:p>
            <a:pPr marL="12700">
              <a:lnSpc>
                <a:spcPts val="1040"/>
              </a:lnSpc>
            </a:pPr>
            <a:r>
              <a:rPr lang="en-US" sz="900" b="0" spc="-50">
                <a:solidFill>
                  <a:schemeClr val="tx2"/>
                </a:solidFill>
              </a:rPr>
              <a:t>Project architecture</a:t>
            </a:r>
            <a:endParaRPr>
              <a:solidFill>
                <a:schemeClr val="tx2"/>
              </a:solidFill>
            </a:endParaRP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221810" y="2524520"/>
            <a:ext cx="443230" cy="247192"/>
          </a:xfrm>
          <a:prstGeom prst="rect">
            <a:avLst/>
          </a:prstGeom>
        </p:spPr>
        <p:txBody>
          <a:bodyPr vert="horz" wrap="square" lIns="0" tIns="0" rIns="0" bIns="0" rtlCol="0" anchor="t">
            <a:spAutoFit/>
          </a:bodyPr>
          <a:lstStyle/>
          <a:p>
            <a:pPr marL="38100">
              <a:lnSpc>
                <a:spcPts val="850"/>
              </a:lnSpc>
            </a:pPr>
            <a:r>
              <a:rPr spc="-10" dirty="0"/>
              <a:t>31/3ź</a:t>
            </a:r>
          </a:p>
          <a:p>
            <a:pPr marL="37465">
              <a:lnSpc>
                <a:spcPts val="955"/>
              </a:lnSpc>
            </a:pPr>
            <a:endParaRPr spc="-10" dirty="0"/>
          </a:p>
        </p:txBody>
      </p:sp>
      <p:sp>
        <p:nvSpPr>
          <p:cNvPr id="6" name="object 6"/>
          <p:cNvSpPr txBox="1">
            <a:spLocks noGrp="1"/>
          </p:cNvSpPr>
          <p:nvPr>
            <p:ph type="ftr" sz="quarter" idx="5"/>
          </p:nvPr>
        </p:nvSpPr>
        <p:spPr>
          <a:xfrm>
            <a:off x="914653" y="3000467"/>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endParaRPr lang="en-US" spc="-15" dirty="0"/>
          </a:p>
        </p:txBody>
      </p:sp>
      <p:sp>
        <p:nvSpPr>
          <p:cNvPr id="9" name="Text Placeholder 8">
            <a:extLst>
              <a:ext uri="{FF2B5EF4-FFF2-40B4-BE49-F238E27FC236}">
                <a16:creationId xmlns:a16="http://schemas.microsoft.com/office/drawing/2014/main" id="{5FB35465-1146-F157-C03E-A306022B4522}"/>
              </a:ext>
            </a:extLst>
          </p:cNvPr>
          <p:cNvSpPr>
            <a:spLocks noGrp="1"/>
          </p:cNvSpPr>
          <p:nvPr>
            <p:ph type="body" idx="1"/>
          </p:nvPr>
        </p:nvSpPr>
        <p:spPr>
          <a:xfrm rot="-10800000" flipV="1">
            <a:off x="1519789" y="2715478"/>
            <a:ext cx="5098756" cy="123111"/>
          </a:xfrm>
        </p:spPr>
        <p:txBody>
          <a:bodyPr wrap="square" lIns="0" tIns="0" rIns="0" bIns="0" anchor="t">
            <a:spAutoFit/>
          </a:bodyPr>
          <a:lstStyle/>
          <a:p>
            <a:r>
              <a:rPr lang="en-US" sz="800" dirty="0">
                <a:solidFill>
                  <a:schemeClr val="tx2"/>
                </a:solidFill>
                <a:latin typeface="Times New Roman"/>
                <a:cs typeface="Times New Roman"/>
              </a:rPr>
              <a:t>Figure explain processes of the model to build the system</a:t>
            </a:r>
            <a:endParaRPr lang="en-US" sz="800" dirty="0"/>
          </a:p>
        </p:txBody>
      </p:sp>
      <p:pic>
        <p:nvPicPr>
          <p:cNvPr id="8" name="Picture 7">
            <a:extLst>
              <a:ext uri="{FF2B5EF4-FFF2-40B4-BE49-F238E27FC236}">
                <a16:creationId xmlns:a16="http://schemas.microsoft.com/office/drawing/2014/main" id="{56DABCA1-169D-1051-777D-F287F41493F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337" b="6655"/>
          <a:stretch/>
        </p:blipFill>
        <p:spPr>
          <a:xfrm>
            <a:off x="914653" y="600935"/>
            <a:ext cx="3769936" cy="2133600"/>
          </a:xfrm>
          <a:prstGeom prst="rect">
            <a:avLst/>
          </a:prstGeom>
        </p:spPr>
      </p:pic>
      <p:sp>
        <p:nvSpPr>
          <p:cNvPr id="11" name="object 5">
            <a:extLst>
              <a:ext uri="{FF2B5EF4-FFF2-40B4-BE49-F238E27FC236}">
                <a16:creationId xmlns:a16="http://schemas.microsoft.com/office/drawing/2014/main" id="{6085F9F2-9DEE-86F4-C5DA-1728346DCADA}"/>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25/35</a:t>
            </a:r>
            <a:endParaRPr lang="en-US" dirty="0"/>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97" y="237144"/>
            <a:ext cx="2931405" cy="2587247"/>
          </a:xfrm>
          <a:prstGeom prst="rect">
            <a:avLst/>
          </a:prstGeom>
        </p:spPr>
        <p:txBody>
          <a:bodyPr vert="horz" wrap="square" lIns="0" tIns="17145" rIns="0" bIns="0" rtlCol="0" anchor="t">
            <a:spAutoFit/>
          </a:bodyPr>
          <a:lstStyle/>
          <a:p>
            <a:pPr marL="732155">
              <a:lnSpc>
                <a:spcPts val="1639"/>
              </a:lnSpc>
              <a:spcBef>
                <a:spcPts val="135"/>
              </a:spcBef>
            </a:pPr>
            <a:endParaRPr lang="en-US" sz="1400" b="1" spc="-10" dirty="0">
              <a:solidFill>
                <a:srgbClr val="FFFFFF"/>
              </a:solidFill>
              <a:latin typeface="Carlito"/>
              <a:cs typeface="Carlito"/>
            </a:endParaRPr>
          </a:p>
          <a:p>
            <a:pPr>
              <a:lnSpc>
                <a:spcPct val="100000"/>
              </a:lnSpc>
              <a:spcBef>
                <a:spcPts val="500"/>
              </a:spcBef>
            </a:pPr>
            <a:endParaRPr sz="900">
              <a:latin typeface="Carlito"/>
              <a:cs typeface="Carlito"/>
            </a:endParaRPr>
          </a:p>
          <a:p>
            <a:pPr marL="151130" indent="-141605">
              <a:spcBef>
                <a:spcPts val="5"/>
              </a:spcBef>
              <a:buClr>
                <a:srgbClr val="336BAB"/>
              </a:buClr>
              <a:buFont typeface="Alexander"/>
              <a:buChar char="►"/>
              <a:tabLst>
                <a:tab pos="151130" algn="l"/>
              </a:tabLst>
            </a:pPr>
            <a:r>
              <a:rPr lang="en-US" sz="1100" spc="-50" dirty="0">
                <a:solidFill>
                  <a:srgbClr val="336BAB"/>
                </a:solidFill>
                <a:hlinkClick r:id="" action="ppaction://noaction"/>
              </a:rPr>
              <a:t>Team</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ID, Students full names and IDs</a:t>
            </a:r>
            <a:endParaRPr sz="1100" dirty="0">
              <a:latin typeface="Carlito"/>
              <a:cs typeface="Carlito"/>
            </a:endParaRPr>
          </a:p>
          <a:p>
            <a:pPr marL="151130" indent="-141605">
              <a:spcBef>
                <a:spcPts val="890"/>
              </a:spcBef>
              <a:buFont typeface="Alexander"/>
              <a:buChar char="►"/>
              <a:tabLst>
                <a:tab pos="151130" algn="l"/>
              </a:tabLst>
            </a:pPr>
            <a:r>
              <a:rPr lang="en-US" sz="1100" spc="-50" dirty="0">
                <a:solidFill>
                  <a:srgbClr val="336BAB"/>
                </a:solidFill>
                <a:hlinkClick r:id="" action="ppaction://noaction"/>
              </a:rPr>
              <a:t>Task</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description</a:t>
            </a:r>
            <a:endParaRPr sz="1100" dirty="0">
              <a:latin typeface="Carlito"/>
              <a:cs typeface="Carlito"/>
            </a:endParaRPr>
          </a:p>
          <a:p>
            <a:pPr marL="151130" indent="-141605">
              <a:lnSpc>
                <a:spcPct val="100000"/>
              </a:lnSpc>
              <a:spcBef>
                <a:spcPts val="894"/>
              </a:spcBef>
              <a:buFont typeface="Alexander"/>
              <a:buChar char="►"/>
              <a:tabLst>
                <a:tab pos="151130" algn="l"/>
              </a:tabLst>
            </a:pPr>
            <a:r>
              <a:rPr lang="en-US" sz="1100" dirty="0">
                <a:solidFill>
                  <a:srgbClr val="336BAB"/>
                </a:solidFill>
                <a:latin typeface="Carlito"/>
                <a:cs typeface="Carlito"/>
                <a:hlinkClick r:id="" action="ppaction://noaction"/>
              </a:rPr>
              <a:t>Demo</a:t>
            </a:r>
            <a:endParaRPr sz="1100" dirty="0">
              <a:latin typeface="Carlito"/>
              <a:cs typeface="Carlito"/>
            </a:endParaRPr>
          </a:p>
          <a:p>
            <a:pPr marL="151130" indent="-141605">
              <a:lnSpc>
                <a:spcPct val="100000"/>
              </a:lnSpc>
              <a:spcBef>
                <a:spcPts val="894"/>
              </a:spcBef>
              <a:buFont typeface="Alexander"/>
              <a:buChar char="►"/>
              <a:tabLst>
                <a:tab pos="151130" algn="l"/>
              </a:tabLst>
            </a:pPr>
            <a:r>
              <a:rPr lang="en-US" sz="1100" spc="-50" dirty="0">
                <a:solidFill>
                  <a:srgbClr val="336BAB"/>
                </a:solidFill>
                <a:hlinkClick r:id="" action="ppaction://noaction"/>
              </a:rPr>
              <a:t>Contribution</a:t>
            </a:r>
            <a:endParaRPr sz="1100" dirty="0">
              <a:latin typeface="Carlito"/>
              <a:cs typeface="Carlito"/>
            </a:endParaRPr>
          </a:p>
          <a:p>
            <a:pPr marL="151130" indent="-141605">
              <a:lnSpc>
                <a:spcPct val="100000"/>
              </a:lnSpc>
              <a:spcBef>
                <a:spcPts val="890"/>
              </a:spcBef>
              <a:buFont typeface="Alexander"/>
              <a:buChar char="►"/>
              <a:tabLst>
                <a:tab pos="151130" algn="l"/>
              </a:tabLst>
            </a:pPr>
            <a:r>
              <a:rPr lang="en-US" sz="1100" dirty="0">
                <a:solidFill>
                  <a:srgbClr val="336BAB"/>
                </a:solidFill>
                <a:latin typeface="Carlito"/>
                <a:cs typeface="Carlito"/>
                <a:hlinkClick r:id="" action="ppaction://noaction"/>
              </a:rPr>
              <a:t>Data</a:t>
            </a:r>
            <a:endParaRPr sz="1100" dirty="0">
              <a:latin typeface="Carlito"/>
              <a:cs typeface="Carlito"/>
            </a:endParaRPr>
          </a:p>
          <a:p>
            <a:pPr marL="151130" indent="-141605">
              <a:spcBef>
                <a:spcPts val="894"/>
              </a:spcBef>
              <a:buFont typeface="Alexander"/>
              <a:buChar char="►"/>
              <a:tabLst>
                <a:tab pos="151130" algn="l"/>
              </a:tabLst>
            </a:pPr>
            <a:r>
              <a:rPr lang="en-US" sz="1100" spc="-50" dirty="0">
                <a:solidFill>
                  <a:srgbClr val="336BAB"/>
                </a:solidFill>
                <a:hlinkClick r:id="" action="ppaction://noaction"/>
              </a:rPr>
              <a:t>Project</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architecture</a:t>
            </a:r>
            <a:endParaRPr sz="1100" dirty="0">
              <a:latin typeface="Carlito"/>
              <a:cs typeface="Carlito"/>
            </a:endParaRPr>
          </a:p>
          <a:p>
            <a:pPr marL="151130" indent="-141605">
              <a:lnSpc>
                <a:spcPct val="100000"/>
              </a:lnSpc>
              <a:spcBef>
                <a:spcPts val="894"/>
              </a:spcBef>
              <a:buFont typeface="Alexander"/>
              <a:buChar char="►"/>
              <a:tabLst>
                <a:tab pos="151130" algn="l"/>
              </a:tabLst>
            </a:pPr>
            <a:r>
              <a:rPr lang="en-US" sz="1100" spc="-10" dirty="0">
                <a:solidFill>
                  <a:schemeClr val="bg1"/>
                </a:solidFill>
                <a:hlinkClick r:id="rId2" action="ppaction://hlinksldjump">
                  <a:extLst>
                    <a:ext uri="{A12FA001-AC4F-418D-AE19-62706E023703}">
                      <ahyp:hlinkClr xmlns:ahyp="http://schemas.microsoft.com/office/drawing/2018/hyperlinkcolor" val="tx"/>
                    </a:ext>
                  </a:extLst>
                </a:hlinkClick>
              </a:rPr>
              <a:t>Methods</a:t>
            </a:r>
            <a:endParaRPr lang="en-US" sz="1100" dirty="0">
              <a:solidFill>
                <a:schemeClr val="bg1"/>
              </a:solidFill>
              <a:latin typeface="Carlito"/>
            </a:endParaRPr>
          </a:p>
          <a:p>
            <a:pPr marL="151130" indent="-141605">
              <a:spcBef>
                <a:spcPts val="894"/>
              </a:spcBef>
              <a:buFont typeface="Alexander"/>
              <a:buChar char="►"/>
              <a:tabLst>
                <a:tab pos="151130" algn="l"/>
              </a:tabLst>
            </a:pPr>
            <a:r>
              <a:rPr lang="en-US" sz="1100" spc="-10" dirty="0">
                <a:solidFill>
                  <a:srgbClr val="FFFFFF"/>
                </a:solidFill>
              </a:rPr>
              <a:t>Results</a:t>
            </a:r>
          </a:p>
        </p:txBody>
      </p:sp>
      <p:sp>
        <p:nvSpPr>
          <p:cNvPr id="3" name="object 3"/>
          <p:cNvSpPr txBox="1">
            <a:spLocks noGrp="1"/>
          </p:cNvSpPr>
          <p:nvPr>
            <p:ph type="sldNum" sz="quarter" idx="7"/>
          </p:nvPr>
        </p:nvSpPr>
        <p:spPr>
          <a:xfrm>
            <a:off x="-528816" y="2857327"/>
            <a:ext cx="443230" cy="247192"/>
          </a:xfrm>
          <a:prstGeom prst="rect">
            <a:avLst/>
          </a:prstGeom>
        </p:spPr>
        <p:txBody>
          <a:bodyPr vert="horz" wrap="square" lIns="0" tIns="0" rIns="0" bIns="0" rtlCol="0" anchor="t">
            <a:spAutoFit/>
          </a:bodyPr>
          <a:lstStyle/>
          <a:p>
            <a:pPr marL="38100">
              <a:lnSpc>
                <a:spcPts val="850"/>
              </a:lnSpc>
            </a:pPr>
            <a:r>
              <a:rPr spc="-10" dirty="0"/>
              <a:t>34/3ź</a:t>
            </a:r>
          </a:p>
          <a:p>
            <a:pPr marL="37465">
              <a:lnSpc>
                <a:spcPts val="955"/>
              </a:lnSpc>
            </a:pPr>
            <a:endParaRPr spc="-10" dirty="0"/>
          </a:p>
        </p:txBody>
      </p:sp>
      <p:sp>
        <p:nvSpPr>
          <p:cNvPr id="4" name="object 4"/>
          <p:cNvSpPr txBox="1">
            <a:spLocks noGrp="1"/>
          </p:cNvSpPr>
          <p:nvPr>
            <p:ph type="ftr" sz="quarter" idx="5"/>
          </p:nvPr>
        </p:nvSpPr>
        <p:spPr>
          <a:xfrm>
            <a:off x="910103" y="3046811"/>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a:t>Abdelghafor„ENG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5" name="object 5">
            <a:extLst>
              <a:ext uri="{FF2B5EF4-FFF2-40B4-BE49-F238E27FC236}">
                <a16:creationId xmlns:a16="http://schemas.microsoft.com/office/drawing/2014/main" id="{014439DB-2944-6E34-98C1-11D7B1D879A2}"/>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26/35</a:t>
            </a:r>
            <a:endParaRPr lang="en-US" dirty="0"/>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35899"/>
            <a:ext cx="781685" cy="232756"/>
          </a:xfrm>
          <a:prstGeom prst="rect">
            <a:avLst/>
          </a:prstGeom>
        </p:spPr>
        <p:txBody>
          <a:bodyPr vert="horz" wrap="square" lIns="0" tIns="17145" rIns="0" bIns="0" rtlCol="0" anchor="t">
            <a:spAutoFit/>
          </a:bodyPr>
          <a:lstStyle/>
          <a:p>
            <a:pPr marL="12700">
              <a:spcBef>
                <a:spcPts val="135"/>
              </a:spcBef>
            </a:pPr>
            <a:r>
              <a:rPr lang="en-US" spc="-10"/>
              <a:t>Paper 7</a:t>
            </a:r>
          </a:p>
        </p:txBody>
      </p:sp>
      <p:sp>
        <p:nvSpPr>
          <p:cNvPr id="3" name="object 3"/>
          <p:cNvSpPr txBox="1"/>
          <p:nvPr/>
        </p:nvSpPr>
        <p:spPr>
          <a:xfrm>
            <a:off x="347294" y="443389"/>
            <a:ext cx="4925060" cy="150682"/>
          </a:xfrm>
          <a:prstGeom prst="rect">
            <a:avLst/>
          </a:prstGeom>
        </p:spPr>
        <p:txBody>
          <a:bodyPr vert="horz" wrap="square" lIns="0" tIns="12065" rIns="0" bIns="0" rtlCol="0" anchor="t">
            <a:spAutoFit/>
          </a:bodyPr>
          <a:lstStyle/>
          <a:p>
            <a:pPr marL="732155">
              <a:spcBef>
                <a:spcPts val="95"/>
              </a:spcBef>
            </a:pPr>
            <a:r>
              <a:rPr lang="en-US" sz="900" spc="-10" err="1">
                <a:solidFill>
                  <a:srgbClr val="004696"/>
                </a:solidFill>
                <a:latin typeface="Carlito"/>
                <a:cs typeface="Carlito"/>
              </a:rPr>
              <a:t>Merthod</a:t>
            </a:r>
            <a:r>
              <a:rPr lang="en-US" sz="900" spc="-10">
                <a:solidFill>
                  <a:srgbClr val="004696"/>
                </a:solidFill>
                <a:latin typeface="Carlito"/>
                <a:cs typeface="Carlito"/>
              </a:rPr>
              <a:t> </a:t>
            </a:r>
            <a:endParaRPr sz="1100">
              <a:latin typeface="Carlito"/>
              <a:cs typeface="Carlito"/>
            </a:endParaRP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471423" y="2440994"/>
            <a:ext cx="443230" cy="247192"/>
          </a:xfrm>
          <a:prstGeom prst="rect">
            <a:avLst/>
          </a:prstGeom>
        </p:spPr>
        <p:txBody>
          <a:bodyPr vert="horz" wrap="square" lIns="0" tIns="0" rIns="0" bIns="0" rtlCol="0" anchor="t">
            <a:spAutoFit/>
          </a:bodyPr>
          <a:lstStyle/>
          <a:p>
            <a:pPr marL="38100">
              <a:lnSpc>
                <a:spcPts val="850"/>
              </a:lnSpc>
            </a:pPr>
            <a:r>
              <a:rPr spc="-10" dirty="0"/>
              <a:t>36/3ź</a:t>
            </a:r>
          </a:p>
          <a:p>
            <a:pPr marL="37465">
              <a:lnSpc>
                <a:spcPts val="955"/>
              </a:lnSpc>
            </a:pPr>
            <a:endParaRPr spc="-10" dirty="0"/>
          </a:p>
        </p:txBody>
      </p:sp>
      <p:sp>
        <p:nvSpPr>
          <p:cNvPr id="6" name="object 6"/>
          <p:cNvSpPr txBox="1">
            <a:spLocks noGrp="1"/>
          </p:cNvSpPr>
          <p:nvPr>
            <p:ph type="ftr" sz="quarter" idx="5"/>
          </p:nvPr>
        </p:nvSpPr>
        <p:spPr>
          <a:xfrm>
            <a:off x="914653" y="3038463"/>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8" name="TextBox 7">
            <a:extLst>
              <a:ext uri="{FF2B5EF4-FFF2-40B4-BE49-F238E27FC236}">
                <a16:creationId xmlns:a16="http://schemas.microsoft.com/office/drawing/2014/main" id="{47F6194B-D103-4B33-1560-D8C49D9CDB50}"/>
              </a:ext>
            </a:extLst>
          </p:cNvPr>
          <p:cNvSpPr txBox="1"/>
          <p:nvPr/>
        </p:nvSpPr>
        <p:spPr>
          <a:xfrm>
            <a:off x="672961" y="92412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4696"/>
                </a:solidFill>
                <a:latin typeface="Carlito"/>
              </a:rPr>
              <a:t>Methods</a:t>
            </a:r>
            <a:endParaRPr lang="en-US" sz="900">
              <a:solidFill>
                <a:srgbClr val="004696"/>
              </a:solidFill>
              <a:latin typeface="Carlito"/>
            </a:endParaRPr>
          </a:p>
        </p:txBody>
      </p:sp>
      <p:sp>
        <p:nvSpPr>
          <p:cNvPr id="7" name="object 5">
            <a:extLst>
              <a:ext uri="{FF2B5EF4-FFF2-40B4-BE49-F238E27FC236}">
                <a16:creationId xmlns:a16="http://schemas.microsoft.com/office/drawing/2014/main" id="{C1AB5503-ED8A-D1D4-8F54-9CC3D03BEB42}"/>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27/35</a:t>
            </a:r>
            <a:endParaRPr lang="en-US" dirty="0"/>
          </a:p>
        </p:txBody>
      </p:sp>
    </p:spTree>
    <p:extLst>
      <p:ext uri="{BB962C8B-B14F-4D97-AF65-F5344CB8AC3E}">
        <p14:creationId xmlns:p14="http://schemas.microsoft.com/office/powerpoint/2010/main" val="1189265444"/>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35899"/>
            <a:ext cx="781685" cy="232756"/>
          </a:xfrm>
          <a:prstGeom prst="rect">
            <a:avLst/>
          </a:prstGeom>
        </p:spPr>
        <p:txBody>
          <a:bodyPr vert="horz" wrap="square" lIns="0" tIns="17145" rIns="0" bIns="0" rtlCol="0" anchor="t">
            <a:spAutoFit/>
          </a:bodyPr>
          <a:lstStyle/>
          <a:p>
            <a:pPr marL="12700">
              <a:spcBef>
                <a:spcPts val="135"/>
              </a:spcBef>
            </a:pPr>
            <a:r>
              <a:rPr lang="en-US" spc="-10"/>
              <a:t>Paper 7</a:t>
            </a:r>
            <a:endParaRPr lang="en-US"/>
          </a:p>
        </p:txBody>
      </p:sp>
      <p:sp>
        <p:nvSpPr>
          <p:cNvPr id="3" name="object 3"/>
          <p:cNvSpPr txBox="1"/>
          <p:nvPr/>
        </p:nvSpPr>
        <p:spPr>
          <a:xfrm>
            <a:off x="320097" y="477402"/>
            <a:ext cx="4880502" cy="1433085"/>
          </a:xfrm>
          <a:prstGeom prst="rect">
            <a:avLst/>
          </a:prstGeom>
        </p:spPr>
        <p:txBody>
          <a:bodyPr vert="horz" wrap="square" lIns="0" tIns="12065" rIns="0" bIns="0" rtlCol="0" anchor="t">
            <a:spAutoFit/>
          </a:bodyPr>
          <a:lstStyle/>
          <a:p>
            <a:pPr marL="732155">
              <a:lnSpc>
                <a:spcPct val="100000"/>
              </a:lnSpc>
              <a:spcBef>
                <a:spcPts val="95"/>
              </a:spcBef>
            </a:pPr>
            <a:r>
              <a:rPr lang="en-US" sz="1400" spc="-10" dirty="0">
                <a:solidFill>
                  <a:srgbClr val="004696"/>
                </a:solidFill>
                <a:latin typeface="Times New Roman"/>
                <a:cs typeface="Times New Roman"/>
              </a:rPr>
              <a:t>Methods</a:t>
            </a:r>
            <a:endParaRPr sz="1400">
              <a:latin typeface="Times New Roman"/>
              <a:cs typeface="Times New Roman"/>
            </a:endParaRPr>
          </a:p>
          <a:p>
            <a:pPr marL="12700">
              <a:spcBef>
                <a:spcPts val="955"/>
              </a:spcBef>
            </a:pPr>
            <a:r>
              <a:rPr lang="en" sz="1400" spc="-25" dirty="0">
                <a:solidFill>
                  <a:srgbClr val="202124"/>
                </a:solidFill>
                <a:latin typeface="Times New Roman"/>
                <a:cs typeface="Times New Roman"/>
              </a:rPr>
              <a:t>The model itself is built by sequentially adding layers. Each layer performs specific operations on internal </a:t>
            </a:r>
            <a:r>
              <a:rPr lang="en" sz="1400" spc="-25" err="1">
                <a:solidFill>
                  <a:srgbClr val="202124"/>
                </a:solidFill>
                <a:latin typeface="Times New Roman"/>
                <a:cs typeface="Times New Roman"/>
              </a:rPr>
              <a:t>data.The</a:t>
            </a:r>
            <a:r>
              <a:rPr lang="en" sz="1400" spc="-25" dirty="0">
                <a:solidFill>
                  <a:srgbClr val="202124"/>
                </a:solidFill>
                <a:latin typeface="Times New Roman"/>
                <a:cs typeface="Times New Roman"/>
              </a:rPr>
              <a:t> code includes several parts that work with </a:t>
            </a:r>
            <a:r>
              <a:rPr lang="en" sz="1400" spc="-25" err="1">
                <a:solidFill>
                  <a:srgbClr val="202124"/>
                </a:solidFill>
                <a:latin typeface="Times New Roman"/>
                <a:cs typeface="Times New Roman"/>
              </a:rPr>
              <a:t>Mediapipe</a:t>
            </a:r>
            <a:r>
              <a:rPr lang="en" sz="1400" spc="-25" dirty="0">
                <a:solidFill>
                  <a:srgbClr val="202124"/>
                </a:solidFill>
                <a:latin typeface="Times New Roman"/>
                <a:cs typeface="Times New Roman"/>
              </a:rPr>
              <a:t> and OpenCV, to analyze the video and extract points from the video footage, then train a model using TensorFlow</a:t>
            </a:r>
            <a:endParaRPr lang="en-US" sz="1400" spc="-25">
              <a:solidFill>
                <a:srgbClr val="3F3F3F"/>
              </a:solidFill>
              <a:latin typeface="Times New Roman"/>
              <a:cs typeface="Times New Roman"/>
            </a:endParaRP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352807" y="2643852"/>
            <a:ext cx="443230" cy="247192"/>
          </a:xfrm>
          <a:prstGeom prst="rect">
            <a:avLst/>
          </a:prstGeom>
        </p:spPr>
        <p:txBody>
          <a:bodyPr vert="horz" wrap="square" lIns="0" tIns="0" rIns="0" bIns="0" rtlCol="0" anchor="t">
            <a:spAutoFit/>
          </a:bodyPr>
          <a:lstStyle/>
          <a:p>
            <a:pPr marL="38100">
              <a:lnSpc>
                <a:spcPts val="850"/>
              </a:lnSpc>
            </a:pPr>
            <a:r>
              <a:rPr spc="-10" dirty="0"/>
              <a:t>35/3ź</a:t>
            </a:r>
          </a:p>
          <a:p>
            <a:pPr marL="37465">
              <a:lnSpc>
                <a:spcPts val="955"/>
              </a:lnSpc>
            </a:pPr>
            <a:endParaRPr spc="-10" dirty="0"/>
          </a:p>
        </p:txBody>
      </p:sp>
      <p:sp>
        <p:nvSpPr>
          <p:cNvPr id="6" name="object 6"/>
          <p:cNvSpPr txBox="1">
            <a:spLocks noGrp="1"/>
          </p:cNvSpPr>
          <p:nvPr>
            <p:ph type="ftr" sz="quarter" idx="5"/>
          </p:nvPr>
        </p:nvSpPr>
        <p:spPr>
          <a:xfrm>
            <a:off x="944951" y="302614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7" name="object 5">
            <a:extLst>
              <a:ext uri="{FF2B5EF4-FFF2-40B4-BE49-F238E27FC236}">
                <a16:creationId xmlns:a16="http://schemas.microsoft.com/office/drawing/2014/main" id="{7BE83397-CA90-8CD5-A325-8838202234CD}"/>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28/35</a:t>
            </a:r>
            <a:endParaRPr lang="en-US" dirty="0"/>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35899"/>
            <a:ext cx="781685" cy="232756"/>
          </a:xfrm>
          <a:prstGeom prst="rect">
            <a:avLst/>
          </a:prstGeom>
        </p:spPr>
        <p:txBody>
          <a:bodyPr vert="horz" wrap="square" lIns="0" tIns="17145" rIns="0" bIns="0" rtlCol="0" anchor="t">
            <a:spAutoFit/>
          </a:bodyPr>
          <a:lstStyle/>
          <a:p>
            <a:pPr marL="12700">
              <a:spcBef>
                <a:spcPts val="135"/>
              </a:spcBef>
            </a:pPr>
            <a:r>
              <a:rPr lang="en-US" spc="-10"/>
              <a:t>Paper 7</a:t>
            </a:r>
            <a:endParaRPr lang="en-US"/>
          </a:p>
        </p:txBody>
      </p:sp>
      <p:sp>
        <p:nvSpPr>
          <p:cNvPr id="3" name="object 3"/>
          <p:cNvSpPr txBox="1"/>
          <p:nvPr/>
        </p:nvSpPr>
        <p:spPr>
          <a:xfrm>
            <a:off x="320097" y="477402"/>
            <a:ext cx="4880502" cy="2387192"/>
          </a:xfrm>
          <a:prstGeom prst="rect">
            <a:avLst/>
          </a:prstGeom>
        </p:spPr>
        <p:txBody>
          <a:bodyPr vert="horz" wrap="square" lIns="0" tIns="12065" rIns="0" bIns="0" rtlCol="0" anchor="t">
            <a:spAutoFit/>
          </a:bodyPr>
          <a:lstStyle/>
          <a:p>
            <a:pPr marL="732155">
              <a:lnSpc>
                <a:spcPct val="100000"/>
              </a:lnSpc>
              <a:spcBef>
                <a:spcPts val="95"/>
              </a:spcBef>
            </a:pPr>
            <a:r>
              <a:rPr lang="en-US" sz="900" spc="-10" dirty="0">
                <a:solidFill>
                  <a:srgbClr val="004696"/>
                </a:solidFill>
              </a:rPr>
              <a:t>Methods</a:t>
            </a:r>
            <a:endParaRPr dirty="0"/>
          </a:p>
          <a:p>
            <a:pPr marL="12700">
              <a:spcBef>
                <a:spcPts val="955"/>
              </a:spcBef>
            </a:pPr>
            <a:r>
              <a:rPr lang="en-US" sz="1400" spc="-25" dirty="0">
                <a:solidFill>
                  <a:srgbClr val="3F3F3F"/>
                </a:solidFill>
                <a:latin typeface="Times New Roman"/>
                <a:cs typeface="Times New Roman"/>
              </a:rPr>
              <a:t>Here is an explanation of the most important functions used in the model: </a:t>
            </a:r>
          </a:p>
          <a:p>
            <a:pPr marL="12700">
              <a:spcBef>
                <a:spcPts val="955"/>
              </a:spcBef>
            </a:pPr>
            <a:r>
              <a:rPr lang="en-US" sz="1200" spc="-25" dirty="0">
                <a:solidFill>
                  <a:srgbClr val="202124"/>
                </a:solidFill>
                <a:latin typeface="Times New Roman"/>
                <a:cs typeface="Times New Roman"/>
              </a:rPr>
              <a:t>1- M</a:t>
            </a:r>
            <a:r>
              <a:rPr lang="en" sz="1200" spc="-25" dirty="0">
                <a:solidFill>
                  <a:srgbClr val="202124"/>
                </a:solidFill>
                <a:latin typeface="Times New Roman"/>
                <a:cs typeface="Times New Roman"/>
              </a:rPr>
              <a:t>ediapipe_detection(image, model): Converts the image from BGR to RGB, makes predictions using the Mediapipe model, and then converts the image back to BGR</a:t>
            </a:r>
            <a:r>
              <a:rPr lang="en-US" sz="1200" spc="-25" dirty="0">
                <a:solidFill>
                  <a:srgbClr val="3F3F3F"/>
                </a:solidFill>
                <a:latin typeface="Times New Roman"/>
                <a:cs typeface="Times New Roman"/>
              </a:rPr>
              <a:t> </a:t>
            </a:r>
          </a:p>
          <a:p>
            <a:pPr marL="12700">
              <a:spcBef>
                <a:spcPts val="955"/>
              </a:spcBef>
            </a:pPr>
            <a:r>
              <a:rPr lang="en-US" sz="1200" spc="-25" dirty="0">
                <a:solidFill>
                  <a:srgbClr val="202124"/>
                </a:solidFill>
                <a:latin typeface="Times New Roman"/>
                <a:cs typeface="Times New Roman"/>
              </a:rPr>
              <a:t>2- </a:t>
            </a:r>
            <a:r>
              <a:rPr lang="en" sz="1200" spc="-25" dirty="0">
                <a:solidFill>
                  <a:srgbClr val="202124"/>
                </a:solidFill>
                <a:latin typeface="Times New Roman"/>
                <a:cs typeface="Times New Roman"/>
              </a:rPr>
              <a:t>Draw_landmarks(image, results): To draw key points on the image using Mediapipe.</a:t>
            </a:r>
            <a:r>
              <a:rPr lang="en-US" sz="1200" spc="-25" dirty="0">
                <a:solidFill>
                  <a:srgbClr val="3F3F3F"/>
                </a:solidFill>
                <a:latin typeface="Times New Roman"/>
                <a:cs typeface="Times New Roman"/>
              </a:rPr>
              <a:t> </a:t>
            </a:r>
          </a:p>
          <a:p>
            <a:pPr marL="12700">
              <a:spcBef>
                <a:spcPts val="955"/>
              </a:spcBef>
            </a:pPr>
            <a:r>
              <a:rPr lang="en-US" sz="1200" spc="-25" dirty="0">
                <a:solidFill>
                  <a:srgbClr val="3F3F3F"/>
                </a:solidFill>
                <a:latin typeface="Times New Roman"/>
                <a:cs typeface="Times New Roman"/>
              </a:rPr>
              <a:t>3- </a:t>
            </a:r>
            <a:r>
              <a:rPr lang="en" sz="1200" spc="-25" dirty="0">
                <a:solidFill>
                  <a:srgbClr val="202124"/>
                </a:solidFill>
                <a:latin typeface="Times New Roman"/>
                <a:cs typeface="Times New Roman"/>
              </a:rPr>
              <a:t>Draw_styled_landmarks(image, results): To draw key points with a specific design on the image.</a:t>
            </a:r>
          </a:p>
        </p:txBody>
      </p:sp>
      <p:sp>
        <p:nvSpPr>
          <p:cNvPr id="4" name="object 4"/>
          <p:cNvSpPr/>
          <p:nvPr/>
        </p:nvSpPr>
        <p:spPr>
          <a:xfrm>
            <a:off x="0" y="2977412"/>
            <a:ext cx="5766884" cy="228891"/>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dirty="0"/>
          </a:p>
        </p:txBody>
      </p:sp>
      <p:sp>
        <p:nvSpPr>
          <p:cNvPr id="5" name="object 5"/>
          <p:cNvSpPr txBox="1">
            <a:spLocks noGrp="1"/>
          </p:cNvSpPr>
          <p:nvPr>
            <p:ph type="sldNum" sz="quarter" idx="7"/>
          </p:nvPr>
        </p:nvSpPr>
        <p:spPr>
          <a:xfrm>
            <a:off x="0" y="2372756"/>
            <a:ext cx="443230" cy="247192"/>
          </a:xfrm>
          <a:prstGeom prst="rect">
            <a:avLst/>
          </a:prstGeom>
        </p:spPr>
        <p:txBody>
          <a:bodyPr vert="horz" wrap="square" lIns="0" tIns="0" rIns="0" bIns="0" rtlCol="0" anchor="t">
            <a:spAutoFit/>
          </a:bodyPr>
          <a:lstStyle/>
          <a:p>
            <a:pPr marL="38100">
              <a:lnSpc>
                <a:spcPts val="850"/>
              </a:lnSpc>
            </a:pPr>
            <a:r>
              <a:rPr spc="-10" dirty="0"/>
              <a:t>35/3ź</a:t>
            </a:r>
          </a:p>
          <a:p>
            <a:pPr marL="37465">
              <a:lnSpc>
                <a:spcPts val="955"/>
              </a:lnSpc>
            </a:pPr>
            <a:endParaRPr spc="-10" dirty="0"/>
          </a:p>
        </p:txBody>
      </p:sp>
      <p:sp>
        <p:nvSpPr>
          <p:cNvPr id="6" name="object 6"/>
          <p:cNvSpPr txBox="1">
            <a:spLocks noGrp="1"/>
          </p:cNvSpPr>
          <p:nvPr>
            <p:ph type="ftr" sz="quarter" idx="5"/>
          </p:nvPr>
        </p:nvSpPr>
        <p:spPr>
          <a:xfrm>
            <a:off x="914653" y="3050705"/>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7" name="object 5">
            <a:extLst>
              <a:ext uri="{FF2B5EF4-FFF2-40B4-BE49-F238E27FC236}">
                <a16:creationId xmlns:a16="http://schemas.microsoft.com/office/drawing/2014/main" id="{179F8701-EFB3-F3E1-30A0-9B2D5560FACD}"/>
              </a:ext>
            </a:extLst>
          </p:cNvPr>
          <p:cNvSpPr txBox="1">
            <a:spLocks/>
          </p:cNvSpPr>
          <p:nvPr/>
        </p:nvSpPr>
        <p:spPr>
          <a:xfrm>
            <a:off x="14415" y="2606977"/>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z/35</a:t>
            </a:r>
            <a:endParaRPr lang="en-US" dirty="0"/>
          </a:p>
        </p:txBody>
      </p:sp>
      <p:sp>
        <p:nvSpPr>
          <p:cNvPr id="8" name="object 5">
            <a:extLst>
              <a:ext uri="{FF2B5EF4-FFF2-40B4-BE49-F238E27FC236}">
                <a16:creationId xmlns:a16="http://schemas.microsoft.com/office/drawing/2014/main" id="{69CAFD27-228E-8222-E26E-D5A36425B548}"/>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29/35</a:t>
            </a:r>
            <a:endParaRPr lang="en-US" dirty="0"/>
          </a:p>
        </p:txBody>
      </p:sp>
    </p:spTree>
    <p:extLst>
      <p:ext uri="{BB962C8B-B14F-4D97-AF65-F5344CB8AC3E}">
        <p14:creationId xmlns:p14="http://schemas.microsoft.com/office/powerpoint/2010/main" val="761244056"/>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5579" y="19378"/>
            <a:ext cx="691173" cy="581356"/>
          </a:xfrm>
          <a:prstGeom prst="rect">
            <a:avLst/>
          </a:prstGeom>
        </p:spPr>
      </p:pic>
      <p:sp>
        <p:nvSpPr>
          <p:cNvPr id="3" name="object 3"/>
          <p:cNvSpPr txBox="1"/>
          <p:nvPr/>
        </p:nvSpPr>
        <p:spPr>
          <a:xfrm>
            <a:off x="400948" y="797179"/>
            <a:ext cx="4759325" cy="2146100"/>
          </a:xfrm>
          <a:prstGeom prst="rect">
            <a:avLst/>
          </a:prstGeom>
        </p:spPr>
        <p:txBody>
          <a:bodyPr vert="horz" wrap="square" lIns="0" tIns="12065" rIns="0" bIns="0" rtlCol="0" anchor="t">
            <a:spAutoFit/>
          </a:bodyPr>
          <a:lstStyle/>
          <a:p>
            <a:pPr marL="12700">
              <a:spcBef>
                <a:spcPts val="1290"/>
              </a:spcBef>
            </a:pPr>
            <a:r>
              <a:rPr lang="en-US" sz="1200" b="1" spc="-25" dirty="0">
                <a:solidFill>
                  <a:srgbClr val="3F3F3F"/>
                </a:solidFill>
                <a:latin typeface="Times New Roman"/>
                <a:cs typeface="Times New Roman"/>
              </a:rPr>
              <a:t>paper 5:</a:t>
            </a:r>
            <a:endParaRPr lang="en-US" sz="1200" spc="-25" dirty="0">
              <a:solidFill>
                <a:srgbClr val="000000"/>
              </a:solidFill>
              <a:latin typeface="Times New Roman"/>
              <a:cs typeface="Times New Roman"/>
            </a:endParaRPr>
          </a:p>
          <a:p>
            <a:pPr marL="12700" marR="5080">
              <a:lnSpc>
                <a:spcPts val="1350"/>
              </a:lnSpc>
              <a:spcBef>
                <a:spcPts val="35"/>
              </a:spcBef>
            </a:pPr>
            <a:r>
              <a:rPr lang="en-US" sz="1100" spc="-25" dirty="0">
                <a:solidFill>
                  <a:schemeClr val="tx2"/>
                </a:solidFill>
                <a:latin typeface="Times New Roman"/>
                <a:cs typeface="Times New Roman"/>
              </a:rPr>
              <a:t>Data</a:t>
            </a:r>
            <a:endParaRPr lang="en-US" dirty="0">
              <a:solidFill>
                <a:schemeClr val="tx2"/>
              </a:solidFill>
            </a:endParaRPr>
          </a:p>
          <a:p>
            <a:pPr marL="12700">
              <a:lnSpc>
                <a:spcPct val="100000"/>
              </a:lnSpc>
              <a:spcBef>
                <a:spcPts val="1245"/>
              </a:spcBef>
            </a:pPr>
            <a:r>
              <a:rPr sz="1200" b="1" dirty="0">
                <a:solidFill>
                  <a:srgbClr val="3F3F3F"/>
                </a:solidFill>
                <a:latin typeface="Times New Roman"/>
                <a:cs typeface="Carlito"/>
              </a:rPr>
              <a:t>paper</a:t>
            </a:r>
            <a:r>
              <a:rPr sz="1200" b="1" spc="-5" dirty="0">
                <a:solidFill>
                  <a:srgbClr val="3F3F3F"/>
                </a:solidFill>
                <a:latin typeface="Times New Roman"/>
                <a:cs typeface="Carlito"/>
              </a:rPr>
              <a:t> </a:t>
            </a:r>
            <a:r>
              <a:rPr sz="1200" b="1" spc="-25" dirty="0">
                <a:solidFill>
                  <a:srgbClr val="3F3F3F"/>
                </a:solidFill>
                <a:latin typeface="Times New Roman"/>
                <a:cs typeface="Carlito"/>
              </a:rPr>
              <a:t>6:</a:t>
            </a:r>
            <a:endParaRPr sz="1200" b="1" dirty="0">
              <a:latin typeface="Times New Roman"/>
              <a:cs typeface="Carlito"/>
            </a:endParaRPr>
          </a:p>
          <a:p>
            <a:pPr marL="12700">
              <a:spcBef>
                <a:spcPts val="15"/>
              </a:spcBef>
            </a:pPr>
            <a:r>
              <a:rPr lang="en-US" sz="1100" spc="-10" dirty="0">
                <a:solidFill>
                  <a:schemeClr val="tx2"/>
                </a:solidFill>
                <a:latin typeface="Times New Roman"/>
                <a:cs typeface="Carlito"/>
              </a:rPr>
              <a:t>Project architecture</a:t>
            </a:r>
            <a:r>
              <a:rPr sz="1100" spc="-10" dirty="0">
                <a:solidFill>
                  <a:srgbClr val="3F3F3F"/>
                </a:solidFill>
                <a:latin typeface="Times New Roman"/>
                <a:cs typeface="Carlito"/>
              </a:rPr>
              <a:t>.</a:t>
            </a:r>
            <a:endParaRPr sz="1100" dirty="0">
              <a:solidFill>
                <a:srgbClr val="000000"/>
              </a:solidFill>
              <a:latin typeface="Times New Roman"/>
              <a:cs typeface="Carlito"/>
            </a:endParaRPr>
          </a:p>
          <a:p>
            <a:pPr marL="12700">
              <a:spcBef>
                <a:spcPts val="15"/>
              </a:spcBef>
            </a:pPr>
            <a:endParaRPr lang="en-US" sz="1100" spc="-10" dirty="0">
              <a:solidFill>
                <a:srgbClr val="3F3F3F"/>
              </a:solidFill>
              <a:latin typeface="Times New Roman"/>
              <a:cs typeface="Carlito"/>
            </a:endParaRPr>
          </a:p>
          <a:p>
            <a:pPr marL="12700">
              <a:spcBef>
                <a:spcPts val="15"/>
              </a:spcBef>
            </a:pPr>
            <a:r>
              <a:rPr lang="en-US" sz="1200" b="1" spc="-10" dirty="0">
                <a:solidFill>
                  <a:srgbClr val="3F3F3F"/>
                </a:solidFill>
                <a:latin typeface="Times New Roman"/>
                <a:cs typeface="Carlito"/>
              </a:rPr>
              <a:t>Paper 7:</a:t>
            </a:r>
            <a:endParaRPr lang="en-US" sz="1100" b="1" spc="-10" dirty="0">
              <a:solidFill>
                <a:srgbClr val="3F3F3F"/>
              </a:solidFill>
              <a:latin typeface="Times New Roman"/>
              <a:cs typeface="Carlito"/>
            </a:endParaRPr>
          </a:p>
          <a:p>
            <a:pPr marL="12700">
              <a:spcBef>
                <a:spcPts val="15"/>
              </a:spcBef>
            </a:pPr>
            <a:r>
              <a:rPr lang="en-US" sz="1200" spc="-10" dirty="0">
                <a:solidFill>
                  <a:schemeClr val="tx2"/>
                </a:solidFill>
                <a:latin typeface="Times New Roman"/>
                <a:cs typeface="Carlito"/>
              </a:rPr>
              <a:t>Methods</a:t>
            </a:r>
            <a:endParaRPr lang="en-US" sz="1200" b="1" spc="-10" dirty="0">
              <a:solidFill>
                <a:schemeClr val="tx2"/>
              </a:solidFill>
              <a:latin typeface="Times New Roman"/>
              <a:cs typeface="Carlito"/>
            </a:endParaRPr>
          </a:p>
          <a:p>
            <a:pPr marL="12700">
              <a:spcBef>
                <a:spcPts val="15"/>
              </a:spcBef>
            </a:pPr>
            <a:endParaRPr lang="en-US" sz="1200" b="1" spc="-10" dirty="0">
              <a:solidFill>
                <a:srgbClr val="3F3F3F"/>
              </a:solidFill>
              <a:latin typeface="Times New Roman"/>
              <a:cs typeface="Carlito"/>
            </a:endParaRPr>
          </a:p>
          <a:p>
            <a:pPr marL="12700">
              <a:spcBef>
                <a:spcPts val="15"/>
              </a:spcBef>
            </a:pPr>
            <a:r>
              <a:rPr lang="en-US" sz="1200" b="1" spc="-10" dirty="0">
                <a:solidFill>
                  <a:srgbClr val="3F3F3F"/>
                </a:solidFill>
                <a:latin typeface="Times New Roman"/>
                <a:cs typeface="Carlito"/>
              </a:rPr>
              <a:t>Paper 8:</a:t>
            </a:r>
          </a:p>
          <a:p>
            <a:pPr marL="12700">
              <a:spcBef>
                <a:spcPts val="15"/>
              </a:spcBef>
            </a:pPr>
            <a:r>
              <a:rPr lang="en-US" sz="1200" spc="-10" dirty="0">
                <a:solidFill>
                  <a:schemeClr val="tx2"/>
                </a:solidFill>
                <a:latin typeface="Times New Roman"/>
                <a:cs typeface="Carlito"/>
              </a:rPr>
              <a:t>Result</a:t>
            </a:r>
            <a:endParaRPr lang="en-US" sz="1200" b="1" spc="-10" dirty="0">
              <a:solidFill>
                <a:schemeClr val="tx2"/>
              </a:solidFill>
              <a:latin typeface="Times New Roman"/>
              <a:cs typeface="Carlito"/>
            </a:endParaRPr>
          </a:p>
          <a:p>
            <a:pPr marL="12700">
              <a:spcBef>
                <a:spcPts val="15"/>
              </a:spcBef>
            </a:pPr>
            <a:endParaRPr lang="en-US" sz="1100" b="1" spc="-10" dirty="0">
              <a:solidFill>
                <a:schemeClr val="tx1"/>
              </a:solidFill>
              <a:latin typeface="Times New Roman"/>
              <a:cs typeface="Carlito"/>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35899"/>
            <a:ext cx="781685" cy="232756"/>
          </a:xfrm>
          <a:prstGeom prst="rect">
            <a:avLst/>
          </a:prstGeom>
        </p:spPr>
        <p:txBody>
          <a:bodyPr vert="horz" wrap="square" lIns="0" tIns="17145" rIns="0" bIns="0" rtlCol="0" anchor="t">
            <a:spAutoFit/>
          </a:bodyPr>
          <a:lstStyle/>
          <a:p>
            <a:pPr marL="12700">
              <a:spcBef>
                <a:spcPts val="135"/>
              </a:spcBef>
            </a:pPr>
            <a:r>
              <a:rPr lang="en-US" spc="-10" dirty="0"/>
              <a:t>Paper 7</a:t>
            </a:r>
            <a:endParaRPr lang="en-US" dirty="0"/>
          </a:p>
        </p:txBody>
      </p:sp>
      <p:sp>
        <p:nvSpPr>
          <p:cNvPr id="3" name="object 3"/>
          <p:cNvSpPr txBox="1"/>
          <p:nvPr/>
        </p:nvSpPr>
        <p:spPr>
          <a:xfrm>
            <a:off x="320097" y="477402"/>
            <a:ext cx="4880502" cy="1397177"/>
          </a:xfrm>
          <a:prstGeom prst="rect">
            <a:avLst/>
          </a:prstGeom>
        </p:spPr>
        <p:txBody>
          <a:bodyPr vert="horz" wrap="square" lIns="0" tIns="12065" rIns="0" bIns="0" rtlCol="0" anchor="t">
            <a:spAutoFit/>
          </a:bodyPr>
          <a:lstStyle/>
          <a:p>
            <a:pPr marL="732155">
              <a:lnSpc>
                <a:spcPct val="100000"/>
              </a:lnSpc>
              <a:spcBef>
                <a:spcPts val="95"/>
              </a:spcBef>
            </a:pPr>
            <a:r>
              <a:rPr lang="en-US" sz="900" spc="-10" dirty="0">
                <a:solidFill>
                  <a:srgbClr val="004696"/>
                </a:solidFill>
              </a:rPr>
              <a:t>Methods</a:t>
            </a:r>
            <a:endParaRPr dirty="0"/>
          </a:p>
          <a:p>
            <a:pPr marL="12700">
              <a:spcBef>
                <a:spcPts val="955"/>
              </a:spcBef>
            </a:pPr>
            <a:r>
              <a:rPr lang="en-US" sz="1400" spc="-25" dirty="0">
                <a:solidFill>
                  <a:srgbClr val="3F3F3F"/>
                </a:solidFill>
              </a:rPr>
              <a:t>4- </a:t>
            </a:r>
            <a:r>
              <a:rPr lang="en" sz="1400" spc="-25" dirty="0">
                <a:solidFill>
                  <a:srgbClr val="202124"/>
                </a:solidFill>
                <a:latin typeface="Times New Roman"/>
                <a:cs typeface="Times New Roman"/>
              </a:rPr>
              <a:t>Extract_keypoints(results): To extract keypoints from Mediapipe results.</a:t>
            </a:r>
            <a:r>
              <a:rPr lang="en-US" sz="1400" spc="-25" dirty="0">
                <a:solidFill>
                  <a:srgbClr val="3F3F3F"/>
                </a:solidFill>
              </a:rPr>
              <a:t> </a:t>
            </a:r>
          </a:p>
          <a:p>
            <a:pPr marL="12700">
              <a:spcBef>
                <a:spcPts val="955"/>
              </a:spcBef>
            </a:pPr>
            <a:r>
              <a:rPr lang="en" sz="1400" spc="-25" dirty="0">
                <a:solidFill>
                  <a:srgbClr val="202124"/>
                </a:solidFill>
                <a:latin typeface="Times New Roman"/>
                <a:cs typeface="Times New Roman"/>
              </a:rPr>
              <a:t>5-  Split data into training and test parts using train_test_split</a:t>
            </a:r>
          </a:p>
          <a:p>
            <a:pPr marL="12700">
              <a:spcBef>
                <a:spcPts val="955"/>
              </a:spcBef>
            </a:pPr>
            <a:endParaRPr lang="en" sz="1400" spc="-25" dirty="0">
              <a:solidFill>
                <a:srgbClr val="202124"/>
              </a:solidFill>
              <a:latin typeface="Times New Roman"/>
              <a:cs typeface="Times New Roman"/>
            </a:endParaRP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352807" y="2690429"/>
            <a:ext cx="443230" cy="247192"/>
          </a:xfrm>
          <a:prstGeom prst="rect">
            <a:avLst/>
          </a:prstGeom>
        </p:spPr>
        <p:txBody>
          <a:bodyPr vert="horz" wrap="square" lIns="0" tIns="0" rIns="0" bIns="0" rtlCol="0" anchor="t">
            <a:spAutoFit/>
          </a:bodyPr>
          <a:lstStyle/>
          <a:p>
            <a:pPr marL="38100">
              <a:lnSpc>
                <a:spcPts val="850"/>
              </a:lnSpc>
            </a:pPr>
            <a:r>
              <a:rPr spc="-10" dirty="0"/>
              <a:t>35/3ź</a:t>
            </a:r>
          </a:p>
          <a:p>
            <a:pPr marL="37465">
              <a:lnSpc>
                <a:spcPts val="955"/>
              </a:lnSpc>
            </a:pPr>
            <a:endParaRPr spc="-10" dirty="0"/>
          </a:p>
        </p:txBody>
      </p:sp>
      <p:sp>
        <p:nvSpPr>
          <p:cNvPr id="6" name="object 6"/>
          <p:cNvSpPr txBox="1">
            <a:spLocks noGrp="1"/>
          </p:cNvSpPr>
          <p:nvPr>
            <p:ph type="ftr" sz="quarter" idx="5"/>
          </p:nvPr>
        </p:nvSpPr>
        <p:spPr>
          <a:xfrm>
            <a:off x="914654" y="3083848"/>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7" name="object 5">
            <a:extLst>
              <a:ext uri="{FF2B5EF4-FFF2-40B4-BE49-F238E27FC236}">
                <a16:creationId xmlns:a16="http://schemas.microsoft.com/office/drawing/2014/main" id="{7655B3EF-3E79-4955-1A9F-B34DDF7F8106}"/>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30/35</a:t>
            </a:r>
            <a:endParaRPr lang="en-US" dirty="0"/>
          </a:p>
        </p:txBody>
      </p:sp>
    </p:spTree>
    <p:extLst>
      <p:ext uri="{BB962C8B-B14F-4D97-AF65-F5344CB8AC3E}">
        <p14:creationId xmlns:p14="http://schemas.microsoft.com/office/powerpoint/2010/main" val="4033326858"/>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D6B3FE-5E37-4FCA-E174-5F8C8F3E2D17}"/>
              </a:ext>
            </a:extLst>
          </p:cNvPr>
          <p:cNvSpPr>
            <a:spLocks noGrp="1"/>
          </p:cNvSpPr>
          <p:nvPr>
            <p:ph type="body" idx="1"/>
          </p:nvPr>
        </p:nvSpPr>
        <p:spPr>
          <a:xfrm>
            <a:off x="320097" y="665325"/>
            <a:ext cx="5064760" cy="2369880"/>
          </a:xfrm>
        </p:spPr>
        <p:txBody>
          <a:bodyPr/>
          <a:lstStyle/>
          <a:p>
            <a:pPr rtl="0"/>
            <a:r>
              <a:rPr lang="en-US" sz="800" b="0" i="0" dirty="0">
                <a:solidFill>
                  <a:srgbClr val="000000"/>
                </a:solidFill>
                <a:effectLst/>
                <a:latin typeface="ArialMT"/>
              </a:rPr>
              <a:t>Train a deep neural network using Sequential model</a:t>
            </a:r>
            <a:endParaRPr lang="en-US" sz="800" b="0" dirty="0">
              <a:solidFill>
                <a:schemeClr val="tx1"/>
              </a:solidFill>
              <a:effectLst/>
              <a:highlight>
                <a:srgbClr val="000000"/>
              </a:highlight>
              <a:latin typeface="Consolas" panose="020B0609020204030204" pitchFamily="49" charset="0"/>
            </a:endParaRPr>
          </a:p>
          <a:p>
            <a:pPr rtl="0"/>
            <a:br>
              <a:rPr lang="en-US" sz="800" b="0" i="0" dirty="0">
                <a:solidFill>
                  <a:srgbClr val="000000"/>
                </a:solidFill>
                <a:effectLst/>
                <a:latin typeface="ArialMT"/>
              </a:rPr>
            </a:br>
            <a:r>
              <a:rPr lang="en-US" sz="800" b="0" i="0" dirty="0">
                <a:solidFill>
                  <a:srgbClr val="000000"/>
                </a:solidFill>
                <a:effectLst/>
                <a:latin typeface="ArialMT"/>
              </a:rPr>
              <a:t>sequence :</a:t>
            </a:r>
          </a:p>
          <a:p>
            <a:pPr rtl="0"/>
            <a:br>
              <a:rPr lang="en-US" sz="800" b="0" i="0" dirty="0">
                <a:solidFill>
                  <a:srgbClr val="000000"/>
                </a:solidFill>
                <a:effectLst/>
                <a:latin typeface="ArialMT"/>
              </a:rPr>
            </a:br>
            <a:r>
              <a:rPr lang="en-US" sz="800" b="0" i="0" dirty="0">
                <a:solidFill>
                  <a:schemeClr val="tx1"/>
                </a:solidFill>
                <a:effectLst/>
                <a:latin typeface="ArialMT"/>
              </a:rPr>
              <a:t>1. </a:t>
            </a:r>
            <a:r>
              <a:rPr lang="en-US" sz="800" b="0" i="0" dirty="0">
                <a:solidFill>
                  <a:srgbClr val="000000"/>
                </a:solidFill>
                <a:effectLst/>
                <a:latin typeface="ArialMT"/>
              </a:rPr>
              <a:t>Input layer :</a:t>
            </a:r>
            <a:br>
              <a:rPr lang="en-US" sz="800" b="0" i="0" dirty="0">
                <a:solidFill>
                  <a:srgbClr val="000000"/>
                </a:solidFill>
                <a:effectLst/>
                <a:latin typeface="ArialMT"/>
              </a:rPr>
            </a:br>
            <a:r>
              <a:rPr lang="en-US" sz="800" b="0" i="0" dirty="0">
                <a:solidFill>
                  <a:schemeClr val="tx1"/>
                </a:solidFill>
                <a:effectLst/>
                <a:latin typeface="ArialMT"/>
              </a:rPr>
              <a:t>•</a:t>
            </a:r>
            <a:r>
              <a:rPr lang="en-US" sz="800" b="0" i="0" dirty="0">
                <a:solidFill>
                  <a:srgbClr val="BBBBBC"/>
                </a:solidFill>
                <a:effectLst/>
                <a:latin typeface="ArialMT"/>
              </a:rPr>
              <a:t> </a:t>
            </a:r>
            <a:r>
              <a:rPr lang="en-US" sz="800" b="0" i="0" dirty="0">
                <a:solidFill>
                  <a:srgbClr val="000000"/>
                </a:solidFill>
                <a:effectLst/>
                <a:latin typeface="ArialMT"/>
              </a:rPr>
              <a:t>Type : </a:t>
            </a:r>
            <a:r>
              <a:rPr lang="en-US" sz="800" b="0" i="0" dirty="0" err="1">
                <a:solidFill>
                  <a:srgbClr val="000000"/>
                </a:solidFill>
                <a:effectLst/>
                <a:latin typeface="ArialMT"/>
              </a:rPr>
              <a:t>layers.Input</a:t>
            </a:r>
            <a:r>
              <a:rPr lang="en-US" sz="800" b="0" i="0" dirty="0">
                <a:solidFill>
                  <a:srgbClr val="000000"/>
                </a:solidFill>
                <a:effectLst/>
                <a:latin typeface="ArialMT"/>
              </a:rPr>
              <a:t> .</a:t>
            </a:r>
            <a:br>
              <a:rPr lang="en-US" sz="800" b="0" i="0" dirty="0">
                <a:solidFill>
                  <a:srgbClr val="000000"/>
                </a:solidFill>
                <a:effectLst/>
                <a:latin typeface="ArialMT"/>
              </a:rPr>
            </a:br>
            <a:r>
              <a:rPr lang="en-US" sz="800" b="0" i="0" dirty="0">
                <a:solidFill>
                  <a:schemeClr val="tx1"/>
                </a:solidFill>
                <a:effectLst/>
                <a:latin typeface="ArialMT"/>
              </a:rPr>
              <a:t>•It takes 680 frame and 44 point each have(</a:t>
            </a:r>
            <a:r>
              <a:rPr lang="en-US" sz="800" b="0" i="0" dirty="0" err="1">
                <a:solidFill>
                  <a:schemeClr val="tx1"/>
                </a:solidFill>
                <a:effectLst/>
                <a:latin typeface="ArialMT"/>
              </a:rPr>
              <a:t>x,y,z</a:t>
            </a:r>
            <a:r>
              <a:rPr lang="en-US" sz="800" b="0" i="0" dirty="0">
                <a:solidFill>
                  <a:schemeClr val="tx1"/>
                </a:solidFill>
                <a:effectLst/>
                <a:latin typeface="ArialMT"/>
              </a:rPr>
              <a:t>)axis.</a:t>
            </a:r>
          </a:p>
          <a:p>
            <a:pPr rtl="0"/>
            <a:endParaRPr lang="en-US" sz="800" dirty="0">
              <a:solidFill>
                <a:schemeClr val="tx1"/>
              </a:solidFill>
              <a:latin typeface="ArialMT"/>
            </a:endParaRPr>
          </a:p>
          <a:p>
            <a:pPr rtl="0"/>
            <a:r>
              <a:rPr lang="en-US" sz="800" b="0" i="0" dirty="0">
                <a:solidFill>
                  <a:srgbClr val="000000"/>
                </a:solidFill>
                <a:effectLst/>
                <a:latin typeface="ArialMT"/>
              </a:rPr>
              <a:t>2.</a:t>
            </a:r>
            <a:r>
              <a:rPr lang="en-US" sz="800" b="0" i="0" dirty="0">
                <a:solidFill>
                  <a:srgbClr val="A7B789"/>
                </a:solidFill>
                <a:effectLst/>
                <a:latin typeface="ArialMT"/>
              </a:rPr>
              <a:t> </a:t>
            </a:r>
            <a:r>
              <a:rPr lang="en-US" sz="800" b="0" i="0" dirty="0">
                <a:solidFill>
                  <a:srgbClr val="000000"/>
                </a:solidFill>
                <a:effectLst/>
                <a:latin typeface="ArialMT"/>
              </a:rPr>
              <a:t>Hidden layers :</a:t>
            </a:r>
            <a:br>
              <a:rPr lang="en-US" sz="800" b="0" i="0" dirty="0">
                <a:solidFill>
                  <a:srgbClr val="000000"/>
                </a:solidFill>
                <a:effectLst/>
                <a:latin typeface="ArialMT"/>
              </a:rPr>
            </a:br>
            <a:r>
              <a:rPr lang="en-US" sz="800" b="0" i="0" dirty="0">
                <a:solidFill>
                  <a:schemeClr val="tx1"/>
                </a:solidFill>
                <a:effectLst/>
                <a:latin typeface="ArialMT"/>
              </a:rPr>
              <a:t>•</a:t>
            </a:r>
            <a:r>
              <a:rPr lang="en-US" sz="800" b="0" i="0" dirty="0">
                <a:solidFill>
                  <a:srgbClr val="BBBBBC"/>
                </a:solidFill>
                <a:effectLst/>
                <a:latin typeface="ArialMT"/>
              </a:rPr>
              <a:t> </a:t>
            </a:r>
            <a:r>
              <a:rPr lang="en-US" sz="800" b="0" i="0" dirty="0">
                <a:solidFill>
                  <a:srgbClr val="000000"/>
                </a:solidFill>
                <a:effectLst/>
                <a:latin typeface="ArialMT"/>
              </a:rPr>
              <a:t>Type : </a:t>
            </a:r>
            <a:r>
              <a:rPr lang="en-US" sz="800" b="0" i="0" dirty="0" err="1">
                <a:solidFill>
                  <a:srgbClr val="000000"/>
                </a:solidFill>
                <a:effectLst/>
                <a:latin typeface="ArialMT"/>
              </a:rPr>
              <a:t>layers.LSTM</a:t>
            </a:r>
            <a:r>
              <a:rPr lang="en-US" sz="800" b="0" i="0" dirty="0">
                <a:solidFill>
                  <a:srgbClr val="000000"/>
                </a:solidFill>
                <a:effectLst/>
                <a:latin typeface="ArialMT"/>
              </a:rPr>
              <a:t> , </a:t>
            </a:r>
            <a:r>
              <a:rPr lang="en-US" sz="800" b="0" i="0" dirty="0" err="1">
                <a:solidFill>
                  <a:srgbClr val="000000"/>
                </a:solidFill>
                <a:effectLst/>
                <a:latin typeface="ArialMT"/>
              </a:rPr>
              <a:t>layers.Dense</a:t>
            </a:r>
            <a:br>
              <a:rPr lang="en-US" sz="800" b="0" i="0" dirty="0">
                <a:solidFill>
                  <a:srgbClr val="000000"/>
                </a:solidFill>
                <a:effectLst/>
                <a:latin typeface="ArialMT"/>
              </a:rPr>
            </a:br>
            <a:r>
              <a:rPr lang="en-US" sz="800" b="0" i="0" dirty="0">
                <a:solidFill>
                  <a:schemeClr val="tx1"/>
                </a:solidFill>
                <a:effectLst/>
                <a:latin typeface="ArialMT"/>
              </a:rPr>
              <a:t>•</a:t>
            </a:r>
            <a:r>
              <a:rPr lang="en-US" sz="800" b="0" i="0" dirty="0">
                <a:solidFill>
                  <a:srgbClr val="BBBBBC"/>
                </a:solidFill>
                <a:effectLst/>
                <a:latin typeface="ArialMT"/>
              </a:rPr>
              <a:t> </a:t>
            </a:r>
            <a:r>
              <a:rPr lang="en-US" sz="800" b="0" i="0" dirty="0">
                <a:solidFill>
                  <a:srgbClr val="000000"/>
                </a:solidFill>
                <a:effectLst/>
                <a:latin typeface="ArialMT"/>
              </a:rPr>
              <a:t>Activation function : ‘relu6’.</a:t>
            </a:r>
            <a:r>
              <a:rPr lang="en-US" sz="800" dirty="0"/>
              <a:t> </a:t>
            </a:r>
          </a:p>
          <a:p>
            <a:pPr rtl="0"/>
            <a:r>
              <a:rPr lang="en-US" sz="800" dirty="0">
                <a:solidFill>
                  <a:srgbClr val="000000"/>
                </a:solidFill>
                <a:latin typeface="ArialMT"/>
              </a:rPr>
              <a:t>3.</a:t>
            </a:r>
            <a:r>
              <a:rPr lang="en-US" sz="1800" b="0" i="0" dirty="0">
                <a:solidFill>
                  <a:srgbClr val="000000"/>
                </a:solidFill>
                <a:effectLst/>
                <a:latin typeface="ArialMT"/>
              </a:rPr>
              <a:t> </a:t>
            </a:r>
            <a:r>
              <a:rPr lang="en-US" sz="800" b="0" i="0" dirty="0">
                <a:solidFill>
                  <a:srgbClr val="000000"/>
                </a:solidFill>
                <a:effectLst/>
                <a:latin typeface="ArialMT"/>
              </a:rPr>
              <a:t>Output layers:</a:t>
            </a:r>
            <a:br>
              <a:rPr lang="en-US" sz="800" b="0" i="0" dirty="0">
                <a:solidFill>
                  <a:srgbClr val="000000"/>
                </a:solidFill>
                <a:effectLst/>
                <a:latin typeface="ArialMT"/>
              </a:rPr>
            </a:br>
            <a:r>
              <a:rPr lang="en-US" sz="800" b="0" i="0" dirty="0">
                <a:solidFill>
                  <a:schemeClr val="tx1"/>
                </a:solidFill>
                <a:effectLst/>
                <a:latin typeface="ArialMT"/>
              </a:rPr>
              <a:t>•</a:t>
            </a:r>
            <a:r>
              <a:rPr lang="en-US" sz="800" b="0" i="0" dirty="0">
                <a:solidFill>
                  <a:srgbClr val="A7B789"/>
                </a:solidFill>
                <a:effectLst/>
                <a:latin typeface="ArialMT"/>
              </a:rPr>
              <a:t> </a:t>
            </a:r>
            <a:r>
              <a:rPr lang="en-US" sz="800" b="0" i="0" dirty="0">
                <a:solidFill>
                  <a:srgbClr val="000000"/>
                </a:solidFill>
                <a:effectLst/>
                <a:latin typeface="ArialMT"/>
              </a:rPr>
              <a:t>Type : </a:t>
            </a:r>
            <a:r>
              <a:rPr lang="en-US" sz="800" b="0" i="0" dirty="0" err="1">
                <a:solidFill>
                  <a:srgbClr val="000000"/>
                </a:solidFill>
                <a:effectLst/>
                <a:latin typeface="ArialMT"/>
              </a:rPr>
              <a:t>layers.Dense</a:t>
            </a:r>
            <a:r>
              <a:rPr lang="en-US" sz="800" b="0" i="0" dirty="0">
                <a:solidFill>
                  <a:srgbClr val="000000"/>
                </a:solidFill>
                <a:effectLst/>
                <a:latin typeface="ArialMT"/>
              </a:rPr>
              <a:t> .</a:t>
            </a:r>
            <a:br>
              <a:rPr lang="en-US" sz="800" b="0" i="0" dirty="0">
                <a:solidFill>
                  <a:srgbClr val="000000"/>
                </a:solidFill>
                <a:effectLst/>
                <a:latin typeface="ArialMT"/>
              </a:rPr>
            </a:br>
            <a:r>
              <a:rPr lang="en-US" sz="800" b="0" i="0" dirty="0">
                <a:solidFill>
                  <a:schemeClr val="tx1"/>
                </a:solidFill>
                <a:effectLst/>
                <a:latin typeface="ArialMT"/>
              </a:rPr>
              <a:t>•</a:t>
            </a:r>
            <a:r>
              <a:rPr lang="en-US" sz="800" b="0" i="0" dirty="0">
                <a:solidFill>
                  <a:srgbClr val="A7B789"/>
                </a:solidFill>
                <a:effectLst/>
                <a:latin typeface="ArialMT"/>
              </a:rPr>
              <a:t> </a:t>
            </a:r>
            <a:r>
              <a:rPr lang="en-US" sz="800" b="0" i="0" dirty="0">
                <a:solidFill>
                  <a:srgbClr val="000000"/>
                </a:solidFill>
                <a:effectLst/>
                <a:latin typeface="ArialMT"/>
              </a:rPr>
              <a:t>Purpose :</a:t>
            </a:r>
            <a:br>
              <a:rPr lang="en-US" sz="800" b="0" i="0" dirty="0">
                <a:solidFill>
                  <a:srgbClr val="000000"/>
                </a:solidFill>
                <a:effectLst/>
                <a:latin typeface="ArialMT"/>
              </a:rPr>
            </a:br>
            <a:r>
              <a:rPr lang="en-US" sz="800" b="0" i="0" dirty="0">
                <a:solidFill>
                  <a:schemeClr val="tx1"/>
                </a:solidFill>
                <a:effectLst/>
                <a:latin typeface="ArialMT"/>
              </a:rPr>
              <a:t>•</a:t>
            </a:r>
            <a:r>
              <a:rPr lang="en-US" sz="800" b="0" i="0" dirty="0">
                <a:solidFill>
                  <a:srgbClr val="A7B789"/>
                </a:solidFill>
                <a:effectLst/>
                <a:latin typeface="ArialMT"/>
              </a:rPr>
              <a:t> </a:t>
            </a:r>
            <a:r>
              <a:rPr lang="en-US" sz="800" b="0" i="0" dirty="0">
                <a:solidFill>
                  <a:srgbClr val="000000"/>
                </a:solidFill>
                <a:effectLst/>
                <a:latin typeface="ArialMT"/>
              </a:rPr>
              <a:t>Activation function : ‘</a:t>
            </a:r>
            <a:r>
              <a:rPr lang="en-US" sz="800" b="0" i="0" dirty="0" err="1">
                <a:solidFill>
                  <a:srgbClr val="000000"/>
                </a:solidFill>
                <a:effectLst/>
                <a:latin typeface="ArialMT"/>
              </a:rPr>
              <a:t>softmax</a:t>
            </a:r>
            <a:r>
              <a:rPr lang="en-US" sz="800" b="0" i="0" dirty="0">
                <a:solidFill>
                  <a:srgbClr val="000000"/>
                </a:solidFill>
                <a:effectLst/>
                <a:latin typeface="ArialMT"/>
              </a:rPr>
              <a:t>’ .</a:t>
            </a:r>
            <a:r>
              <a:rPr lang="en-US" sz="800" dirty="0"/>
              <a:t> </a:t>
            </a:r>
            <a:br>
              <a:rPr lang="en-US" sz="1100" dirty="0"/>
            </a:br>
            <a:br>
              <a:rPr lang="en-US" sz="800" dirty="0"/>
            </a:br>
            <a:endParaRPr lang="en-US" sz="800" dirty="0"/>
          </a:p>
          <a:p>
            <a:pPr rtl="0"/>
            <a:endParaRPr lang="ar-EG" sz="800" dirty="0"/>
          </a:p>
        </p:txBody>
      </p:sp>
      <p:sp>
        <p:nvSpPr>
          <p:cNvPr id="4" name="object 4">
            <a:extLst>
              <a:ext uri="{FF2B5EF4-FFF2-40B4-BE49-F238E27FC236}">
                <a16:creationId xmlns:a16="http://schemas.microsoft.com/office/drawing/2014/main" id="{045DF20E-8C3A-2396-B811-D53800FDE86E}"/>
              </a:ext>
            </a:extLst>
          </p:cNvPr>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6">
            <a:extLst>
              <a:ext uri="{FF2B5EF4-FFF2-40B4-BE49-F238E27FC236}">
                <a16:creationId xmlns:a16="http://schemas.microsoft.com/office/drawing/2014/main" id="{05BF4858-7639-2648-8212-4C6861E126B6}"/>
              </a:ext>
            </a:extLst>
          </p:cNvPr>
          <p:cNvSpPr txBox="1">
            <a:spLocks noGrp="1"/>
          </p:cNvSpPr>
          <p:nvPr>
            <p:ph type="ftr" sz="quarter" idx="5"/>
          </p:nvPr>
        </p:nvSpPr>
        <p:spPr>
          <a:xfrm>
            <a:off x="913714" y="3003062"/>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6" name="object 5">
            <a:extLst>
              <a:ext uri="{FF2B5EF4-FFF2-40B4-BE49-F238E27FC236}">
                <a16:creationId xmlns:a16="http://schemas.microsoft.com/office/drawing/2014/main" id="{CFB10119-B933-BBF3-C75F-804384CD9266}"/>
              </a:ext>
            </a:extLst>
          </p:cNvPr>
          <p:cNvSpPr txBox="1">
            <a:spLocks noGrp="1"/>
          </p:cNvSpPr>
          <p:nvPr>
            <p:ph type="sldNum" sz="quarter" idx="7"/>
          </p:nvPr>
        </p:nvSpPr>
        <p:spPr>
          <a:xfrm>
            <a:off x="2180742" y="2550759"/>
            <a:ext cx="443230" cy="247192"/>
          </a:xfrm>
          <a:prstGeom prst="rect">
            <a:avLst/>
          </a:prstGeom>
        </p:spPr>
        <p:txBody>
          <a:bodyPr vert="horz" wrap="square" lIns="0" tIns="0" rIns="0" bIns="0" rtlCol="0" anchor="t">
            <a:spAutoFit/>
          </a:bodyPr>
          <a:lstStyle/>
          <a:p>
            <a:pPr marL="38100">
              <a:lnSpc>
                <a:spcPts val="850"/>
              </a:lnSpc>
            </a:pPr>
            <a:r>
              <a:rPr spc="-10" dirty="0"/>
              <a:t>35/3ź</a:t>
            </a:r>
          </a:p>
          <a:p>
            <a:pPr marL="37465">
              <a:lnSpc>
                <a:spcPts val="955"/>
              </a:lnSpc>
            </a:pPr>
            <a:endParaRPr spc="-10" dirty="0"/>
          </a:p>
        </p:txBody>
      </p:sp>
      <p:sp>
        <p:nvSpPr>
          <p:cNvPr id="7" name="object 2">
            <a:extLst>
              <a:ext uri="{FF2B5EF4-FFF2-40B4-BE49-F238E27FC236}">
                <a16:creationId xmlns:a16="http://schemas.microsoft.com/office/drawing/2014/main" id="{8680F7D9-E692-1B02-C018-A5D3F4CE3DB9}"/>
              </a:ext>
            </a:extLst>
          </p:cNvPr>
          <p:cNvSpPr txBox="1">
            <a:spLocks noGrp="1"/>
          </p:cNvSpPr>
          <p:nvPr>
            <p:ph type="title"/>
          </p:nvPr>
        </p:nvSpPr>
        <p:spPr>
          <a:xfrm>
            <a:off x="1066800" y="206375"/>
            <a:ext cx="969963" cy="400050"/>
          </a:xfrm>
          <a:prstGeom prst="rect">
            <a:avLst/>
          </a:prstGeom>
        </p:spPr>
        <p:txBody>
          <a:bodyPr vert="horz" wrap="square" lIns="0" tIns="17145" rIns="0" bIns="0" rtlCol="0" anchor="t">
            <a:spAutoFit/>
          </a:bodyPr>
          <a:lstStyle/>
          <a:p>
            <a:pPr marL="12700">
              <a:spcBef>
                <a:spcPts val="135"/>
              </a:spcBef>
            </a:pPr>
            <a:r>
              <a:rPr lang="en-US" spc="-10" dirty="0"/>
              <a:t>Paper 7</a:t>
            </a:r>
            <a:endParaRPr lang="en-US" dirty="0"/>
          </a:p>
        </p:txBody>
      </p:sp>
      <p:sp>
        <p:nvSpPr>
          <p:cNvPr id="9" name="TextBox 8">
            <a:extLst>
              <a:ext uri="{FF2B5EF4-FFF2-40B4-BE49-F238E27FC236}">
                <a16:creationId xmlns:a16="http://schemas.microsoft.com/office/drawing/2014/main" id="{B792984B-A45E-E11A-47B5-126C2D79BB40}"/>
              </a:ext>
            </a:extLst>
          </p:cNvPr>
          <p:cNvSpPr txBox="1"/>
          <p:nvPr/>
        </p:nvSpPr>
        <p:spPr>
          <a:xfrm>
            <a:off x="279055" y="406400"/>
            <a:ext cx="1472407" cy="215444"/>
          </a:xfrm>
          <a:prstGeom prst="rect">
            <a:avLst/>
          </a:prstGeom>
          <a:noFill/>
        </p:spPr>
        <p:txBody>
          <a:bodyPr wrap="square">
            <a:spAutoFit/>
          </a:bodyPr>
          <a:lstStyle/>
          <a:p>
            <a:pPr marL="732155">
              <a:lnSpc>
                <a:spcPct val="100000"/>
              </a:lnSpc>
              <a:spcBef>
                <a:spcPts val="95"/>
              </a:spcBef>
            </a:pPr>
            <a:r>
              <a:rPr lang="en-US" sz="800" spc="-10" dirty="0">
                <a:solidFill>
                  <a:srgbClr val="004696"/>
                </a:solidFill>
              </a:rPr>
              <a:t>Methods</a:t>
            </a:r>
            <a:endParaRPr lang="en-US" sz="800" dirty="0"/>
          </a:p>
        </p:txBody>
      </p:sp>
      <p:sp>
        <p:nvSpPr>
          <p:cNvPr id="10" name="object 5">
            <a:extLst>
              <a:ext uri="{FF2B5EF4-FFF2-40B4-BE49-F238E27FC236}">
                <a16:creationId xmlns:a16="http://schemas.microsoft.com/office/drawing/2014/main" id="{E1CFD32D-B576-7F14-7016-24D4F2E97F5A}"/>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31/35</a:t>
            </a:r>
            <a:endParaRPr lang="en-US" dirty="0"/>
          </a:p>
        </p:txBody>
      </p:sp>
    </p:spTree>
    <p:extLst>
      <p:ext uri="{BB962C8B-B14F-4D97-AF65-F5344CB8AC3E}">
        <p14:creationId xmlns:p14="http://schemas.microsoft.com/office/powerpoint/2010/main" val="300694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97" y="237144"/>
            <a:ext cx="3026595" cy="2618024"/>
          </a:xfrm>
          <a:prstGeom prst="rect">
            <a:avLst/>
          </a:prstGeom>
        </p:spPr>
        <p:txBody>
          <a:bodyPr vert="horz" wrap="square" lIns="0" tIns="17145" rIns="0" bIns="0" rtlCol="0" anchor="t">
            <a:spAutoFit/>
          </a:bodyPr>
          <a:lstStyle/>
          <a:p>
            <a:pPr marL="732155">
              <a:lnSpc>
                <a:spcPts val="1639"/>
              </a:lnSpc>
              <a:spcBef>
                <a:spcPts val="135"/>
              </a:spcBef>
            </a:pPr>
            <a:endParaRPr lang="en-US" sz="1400" b="1" spc="-10">
              <a:solidFill>
                <a:srgbClr val="FFFFFF"/>
              </a:solidFill>
              <a:latin typeface="Carlito"/>
              <a:cs typeface="Carlito"/>
            </a:endParaRPr>
          </a:p>
          <a:p>
            <a:pPr>
              <a:lnSpc>
                <a:spcPct val="100000"/>
              </a:lnSpc>
              <a:spcBef>
                <a:spcPts val="500"/>
              </a:spcBef>
            </a:pPr>
            <a:endParaRPr sz="900">
              <a:latin typeface="Carlito"/>
              <a:cs typeface="Carlito"/>
            </a:endParaRPr>
          </a:p>
          <a:p>
            <a:pPr marL="180975" indent="-171450">
              <a:spcBef>
                <a:spcPts val="5"/>
              </a:spcBef>
              <a:buClr>
                <a:srgbClr val="336BAB"/>
              </a:buClr>
              <a:buFont typeface="Alexander"/>
              <a:buChar char="►"/>
              <a:tabLst>
                <a:tab pos="151130" algn="l"/>
              </a:tabLst>
            </a:pPr>
            <a:r>
              <a:rPr lang="en-US" sz="1100" spc="-50" dirty="0">
                <a:solidFill>
                  <a:schemeClr val="bg1"/>
                </a:solidFill>
                <a:hlinkClick r:id="rId2" action="ppaction://hlinksldjump">
                  <a:extLst>
                    <a:ext uri="{A12FA001-AC4F-418D-AE19-62706E023703}">
                      <ahyp:hlinkClr xmlns:ahyp="http://schemas.microsoft.com/office/drawing/2018/hyperlinkcolor" val="tx"/>
                    </a:ext>
                  </a:extLst>
                </a:hlinkClick>
              </a:rPr>
              <a:t>Team ID , Student full names and IDs</a:t>
            </a:r>
            <a:endParaRPr lang="en-US" sz="1100" spc="-50" dirty="0">
              <a:solidFill>
                <a:schemeClr val="bg1"/>
              </a:solidFill>
            </a:endParaRPr>
          </a:p>
          <a:p>
            <a:pPr marL="180975" indent="-171450">
              <a:spcBef>
                <a:spcPts val="890"/>
              </a:spcBef>
              <a:buFont typeface="Alexander"/>
              <a:buChar char="►"/>
              <a:tabLst>
                <a:tab pos="151130" algn="l"/>
              </a:tabLst>
            </a:pPr>
            <a:r>
              <a:rPr lang="en-US" sz="1100" spc="-50" dirty="0">
                <a:solidFill>
                  <a:schemeClr val="bg1"/>
                </a:solidFill>
                <a:hlinkClick r:id="rId3" action="ppaction://hlinksldjump">
                  <a:extLst>
                    <a:ext uri="{A12FA001-AC4F-418D-AE19-62706E023703}">
                      <ahyp:hlinkClr xmlns:ahyp="http://schemas.microsoft.com/office/drawing/2018/hyperlinkcolor" val="tx"/>
                    </a:ext>
                  </a:extLst>
                </a:hlinkClick>
              </a:rPr>
              <a:t>Task description</a:t>
            </a:r>
            <a:endParaRPr lang="en-US" sz="1100" spc="-50" dirty="0">
              <a:solidFill>
                <a:schemeClr val="bg1"/>
              </a:solidFill>
            </a:endParaRPr>
          </a:p>
          <a:p>
            <a:pPr marL="180975" indent="-171450">
              <a:spcBef>
                <a:spcPts val="894"/>
              </a:spcBef>
              <a:buFont typeface="Alexander"/>
              <a:buChar char="►"/>
              <a:tabLst>
                <a:tab pos="151130" algn="l"/>
              </a:tabLst>
            </a:pPr>
            <a:r>
              <a:rPr lang="en-US" sz="1100" spc="-50" dirty="0">
                <a:solidFill>
                  <a:schemeClr val="bg1"/>
                </a:solidFill>
                <a:hlinkClick r:id="" action="ppaction://noaction">
                  <a:extLst>
                    <a:ext uri="{A12FA001-AC4F-418D-AE19-62706E023703}">
                      <ahyp:hlinkClr xmlns:ahyp="http://schemas.microsoft.com/office/drawing/2018/hyperlinkcolor" val="tx"/>
                    </a:ext>
                  </a:extLst>
                </a:hlinkClick>
              </a:rPr>
              <a:t>Demo</a:t>
            </a:r>
            <a:endParaRPr lang="en-US" sz="1100" spc="-50" dirty="0">
              <a:solidFill>
                <a:schemeClr val="bg1"/>
              </a:solidFill>
            </a:endParaRPr>
          </a:p>
          <a:p>
            <a:pPr marL="180975" indent="-171450">
              <a:spcBef>
                <a:spcPts val="894"/>
              </a:spcBef>
              <a:buFont typeface="Alexander"/>
              <a:buChar char="►"/>
              <a:tabLst>
                <a:tab pos="151130" algn="l"/>
              </a:tabLst>
            </a:pPr>
            <a:r>
              <a:rPr lang="en-US" sz="1100" spc="-50" dirty="0">
                <a:solidFill>
                  <a:schemeClr val="bg1"/>
                </a:solidFill>
                <a:latin typeface="Times New Roman"/>
                <a:cs typeface="Times New Roman"/>
                <a:hlinkClick r:id="" action="ppaction://noaction">
                  <a:extLst>
                    <a:ext uri="{A12FA001-AC4F-418D-AE19-62706E023703}">
                      <ahyp:hlinkClr xmlns:ahyp="http://schemas.microsoft.com/office/drawing/2018/hyperlinkcolor" val="tx"/>
                    </a:ext>
                  </a:extLst>
                </a:hlinkClick>
              </a:rPr>
              <a:t>Contribution.</a:t>
            </a:r>
            <a:endParaRPr lang="en-US" sz="1100" spc="-50">
              <a:solidFill>
                <a:schemeClr val="bg1"/>
              </a:solidFill>
              <a:latin typeface="Times New Roman"/>
              <a:cs typeface="Times New Roman"/>
            </a:endParaRPr>
          </a:p>
          <a:p>
            <a:pPr marL="180975" indent="-171450">
              <a:spcBef>
                <a:spcPts val="890"/>
              </a:spcBef>
              <a:buFont typeface="Alexander"/>
              <a:buChar char="►"/>
              <a:tabLst>
                <a:tab pos="151130" algn="l"/>
              </a:tabLst>
            </a:pPr>
            <a:r>
              <a:rPr lang="en-US" sz="1100" spc="-50" dirty="0">
                <a:solidFill>
                  <a:schemeClr val="bg1"/>
                </a:solidFill>
                <a:latin typeface="Times New Roman"/>
                <a:cs typeface="Times New Roman"/>
                <a:hlinkClick r:id="" action="ppaction://noaction">
                  <a:extLst>
                    <a:ext uri="{A12FA001-AC4F-418D-AE19-62706E023703}">
                      <ahyp:hlinkClr xmlns:ahyp="http://schemas.microsoft.com/office/drawing/2018/hyperlinkcolor" val="tx"/>
                    </a:ext>
                  </a:extLst>
                </a:hlinkClick>
              </a:rPr>
              <a:t>Data</a:t>
            </a:r>
            <a:endParaRPr lang="en-US" sz="1100" spc="-50" dirty="0">
              <a:solidFill>
                <a:schemeClr val="bg1"/>
              </a:solidFill>
              <a:latin typeface="Times New Roman"/>
              <a:cs typeface="Times New Roman"/>
            </a:endParaRPr>
          </a:p>
          <a:p>
            <a:pPr marL="180975" indent="-171450">
              <a:spcBef>
                <a:spcPts val="894"/>
              </a:spcBef>
              <a:buFont typeface="Alexander"/>
              <a:buChar char="►"/>
              <a:tabLst>
                <a:tab pos="151130" algn="l"/>
              </a:tabLst>
            </a:pPr>
            <a:r>
              <a:rPr lang="en-US" sz="1100" spc="-50" dirty="0">
                <a:solidFill>
                  <a:schemeClr val="bg1"/>
                </a:solidFill>
                <a:latin typeface="Times New Roman"/>
                <a:cs typeface="Times New Roman"/>
                <a:hlinkClick r:id="" action="ppaction://noaction">
                  <a:extLst>
                    <a:ext uri="{A12FA001-AC4F-418D-AE19-62706E023703}">
                      <ahyp:hlinkClr xmlns:ahyp="http://schemas.microsoft.com/office/drawing/2018/hyperlinkcolor" val="tx"/>
                    </a:ext>
                  </a:extLst>
                </a:hlinkClick>
              </a:rPr>
              <a:t>Project architecture.</a:t>
            </a:r>
            <a:endParaRPr lang="en-US" sz="1100" spc="-50" dirty="0">
              <a:solidFill>
                <a:schemeClr val="bg1"/>
              </a:solidFill>
              <a:latin typeface="Times New Roman"/>
              <a:cs typeface="Times New Roman"/>
            </a:endParaRPr>
          </a:p>
          <a:p>
            <a:pPr marL="180975" indent="-171450">
              <a:spcBef>
                <a:spcPts val="894"/>
              </a:spcBef>
              <a:buFont typeface="Alexander"/>
              <a:buChar char="►"/>
              <a:tabLst>
                <a:tab pos="151130" algn="l"/>
              </a:tabLst>
            </a:pPr>
            <a:r>
              <a:rPr lang="en-US" sz="1200" spc="-10" dirty="0">
                <a:solidFill>
                  <a:schemeClr val="bg1"/>
                </a:solidFill>
                <a:latin typeface="Times New Roman"/>
                <a:cs typeface="Times New Roman"/>
                <a:hlinkClick r:id="" action="ppaction://noaction">
                  <a:extLst>
                    <a:ext uri="{A12FA001-AC4F-418D-AE19-62706E023703}">
                      <ahyp:hlinkClr xmlns:ahyp="http://schemas.microsoft.com/office/drawing/2018/hyperlinkcolor" val="tx"/>
                    </a:ext>
                  </a:extLst>
                </a:hlinkClick>
              </a:rPr>
              <a:t>Methods</a:t>
            </a:r>
            <a:endParaRPr lang="en-US" sz="1200" spc="-10" dirty="0">
              <a:solidFill>
                <a:schemeClr val="bg1"/>
              </a:solidFill>
              <a:latin typeface="Times New Roman"/>
              <a:cs typeface="Times New Roman"/>
            </a:endParaRPr>
          </a:p>
          <a:p>
            <a:pPr marL="180975" indent="-171450">
              <a:spcBef>
                <a:spcPts val="894"/>
              </a:spcBef>
              <a:buFont typeface="Alexander"/>
              <a:buChar char="►"/>
              <a:tabLst>
                <a:tab pos="151130" algn="l"/>
              </a:tabLst>
            </a:pPr>
            <a:r>
              <a:rPr lang="en-US" sz="1200" spc="-10" dirty="0">
                <a:solidFill>
                  <a:schemeClr val="bg1"/>
                </a:solidFill>
                <a:latin typeface="Times New Roman"/>
                <a:cs typeface="Times New Roman"/>
              </a:rPr>
              <a:t>Result</a:t>
            </a:r>
            <a:endParaRPr lang="en-US" sz="1200" spc="-10">
              <a:solidFill>
                <a:schemeClr val="bg1"/>
              </a:solidFill>
              <a:latin typeface="Times New Roman"/>
              <a:cs typeface="Times New Roman"/>
            </a:endParaRPr>
          </a:p>
        </p:txBody>
      </p:sp>
      <p:sp>
        <p:nvSpPr>
          <p:cNvPr id="3" name="object 3"/>
          <p:cNvSpPr txBox="1">
            <a:spLocks noGrp="1"/>
          </p:cNvSpPr>
          <p:nvPr>
            <p:ph type="sldNum" sz="quarter" idx="7"/>
          </p:nvPr>
        </p:nvSpPr>
        <p:spPr>
          <a:xfrm>
            <a:off x="-569760" y="2733731"/>
            <a:ext cx="443230" cy="247192"/>
          </a:xfrm>
          <a:prstGeom prst="rect">
            <a:avLst/>
          </a:prstGeom>
        </p:spPr>
        <p:txBody>
          <a:bodyPr vert="horz" wrap="square" lIns="0" tIns="0" rIns="0" bIns="0" rtlCol="0" anchor="t">
            <a:spAutoFit/>
          </a:bodyPr>
          <a:lstStyle/>
          <a:p>
            <a:pPr marL="38100">
              <a:lnSpc>
                <a:spcPts val="850"/>
              </a:lnSpc>
            </a:pPr>
            <a:r>
              <a:rPr spc="-10" dirty="0"/>
              <a:t>34/3ź</a:t>
            </a:r>
          </a:p>
          <a:p>
            <a:pPr marL="37465">
              <a:lnSpc>
                <a:spcPts val="955"/>
              </a:lnSpc>
            </a:pPr>
            <a:endParaRPr spc="-10" dirty="0"/>
          </a:p>
        </p:txBody>
      </p:sp>
      <p:sp>
        <p:nvSpPr>
          <p:cNvPr id="4" name="object 4"/>
          <p:cNvSpPr txBox="1">
            <a:spLocks noGrp="1"/>
          </p:cNvSpPr>
          <p:nvPr>
            <p:ph type="ftr" sz="quarter" idx="5"/>
          </p:nvPr>
        </p:nvSpPr>
        <p:spPr>
          <a:xfrm>
            <a:off x="964695" y="302614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5" name="object 5">
            <a:extLst>
              <a:ext uri="{FF2B5EF4-FFF2-40B4-BE49-F238E27FC236}">
                <a16:creationId xmlns:a16="http://schemas.microsoft.com/office/drawing/2014/main" id="{2E585E87-D261-99DD-8A4D-6A5753474444}"/>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32/35</a:t>
            </a:r>
            <a:endParaRPr lang="en-US" dirty="0"/>
          </a:p>
        </p:txBody>
      </p:sp>
    </p:spTree>
    <p:extLst>
      <p:ext uri="{BB962C8B-B14F-4D97-AF65-F5344CB8AC3E}">
        <p14:creationId xmlns:p14="http://schemas.microsoft.com/office/powerpoint/2010/main" val="244390427"/>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969010" cy="355034"/>
          </a:xfrm>
          <a:prstGeom prst="rect">
            <a:avLst/>
          </a:prstGeom>
        </p:spPr>
        <p:txBody>
          <a:bodyPr vert="horz" wrap="square" lIns="0" tIns="17145" rIns="0" bIns="0" rtlCol="0" anchor="t">
            <a:spAutoFit/>
          </a:bodyPr>
          <a:lstStyle/>
          <a:p>
            <a:pPr marL="12700">
              <a:lnSpc>
                <a:spcPts val="1639"/>
              </a:lnSpc>
              <a:spcBef>
                <a:spcPts val="135"/>
              </a:spcBef>
            </a:pPr>
            <a:r>
              <a:rPr lang="en-US" spc="-10"/>
              <a:t>Paper 8</a:t>
            </a:r>
            <a:endParaRPr spc="-10"/>
          </a:p>
          <a:p>
            <a:pPr marL="12700">
              <a:lnSpc>
                <a:spcPts val="1040"/>
              </a:lnSpc>
            </a:pPr>
            <a:r>
              <a:rPr lang="en-US" sz="1100" b="0" spc="-50">
                <a:solidFill>
                  <a:schemeClr val="tx2"/>
                </a:solidFill>
                <a:latin typeface="Times New Roman"/>
                <a:cs typeface="Times New Roman"/>
              </a:rPr>
              <a:t>Result.</a:t>
            </a:r>
            <a:endParaRPr>
              <a:solidFill>
                <a:schemeClr val="tx2"/>
              </a:solidFill>
            </a:endParaRPr>
          </a:p>
        </p:txBody>
      </p:sp>
      <p:sp>
        <p:nvSpPr>
          <p:cNvPr id="3" name="object 3"/>
          <p:cNvSpPr txBox="1">
            <a:spLocks noGrp="1"/>
          </p:cNvSpPr>
          <p:nvPr>
            <p:ph type="body" idx="1"/>
          </p:nvPr>
        </p:nvSpPr>
        <p:spPr>
          <a:xfrm>
            <a:off x="320097" y="797296"/>
            <a:ext cx="5098756" cy="324448"/>
          </a:xfrm>
          <a:prstGeom prst="rect">
            <a:avLst/>
          </a:prstGeom>
        </p:spPr>
        <p:txBody>
          <a:bodyPr vert="horz" wrap="square" lIns="0" tIns="46990" rIns="0" bIns="0" rtlCol="0" anchor="t">
            <a:spAutoFit/>
          </a:bodyPr>
          <a:lstStyle/>
          <a:p>
            <a:pPr marL="12700" marR="412750">
              <a:lnSpc>
                <a:spcPct val="89700"/>
              </a:lnSpc>
              <a:spcBef>
                <a:spcPts val="370"/>
              </a:spcBef>
            </a:pPr>
            <a:r>
              <a:rPr lang="en-US" sz="2000" b="1" spc="-10">
                <a:solidFill>
                  <a:schemeClr val="tx2"/>
                </a:solidFill>
                <a:latin typeface="Times New Roman"/>
              </a:rPr>
              <a:t>Result</a:t>
            </a:r>
            <a:endParaRPr lang="en-US" sz="2000">
              <a:solidFill>
                <a:schemeClr val="tx2"/>
              </a:solidFill>
            </a:endParaRP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412880" y="2386403"/>
            <a:ext cx="443230" cy="247192"/>
          </a:xfrm>
          <a:prstGeom prst="rect">
            <a:avLst/>
          </a:prstGeom>
        </p:spPr>
        <p:txBody>
          <a:bodyPr vert="horz" wrap="square" lIns="0" tIns="0" rIns="0" bIns="0" rtlCol="0" anchor="t">
            <a:spAutoFit/>
          </a:bodyPr>
          <a:lstStyle/>
          <a:p>
            <a:pPr marL="38100">
              <a:lnSpc>
                <a:spcPts val="850"/>
              </a:lnSpc>
            </a:pPr>
            <a:r>
              <a:rPr spc="-10" dirty="0"/>
              <a:t>21/3ź</a:t>
            </a:r>
          </a:p>
          <a:p>
            <a:pPr marL="37465">
              <a:lnSpc>
                <a:spcPts val="955"/>
              </a:lnSpc>
            </a:pPr>
            <a:endParaRPr spc="-10" dirty="0"/>
          </a:p>
        </p:txBody>
      </p:sp>
      <p:sp>
        <p:nvSpPr>
          <p:cNvPr id="6" name="object 6"/>
          <p:cNvSpPr txBox="1">
            <a:spLocks noGrp="1"/>
          </p:cNvSpPr>
          <p:nvPr>
            <p:ph type="ftr" sz="quarter" idx="5"/>
          </p:nvPr>
        </p:nvSpPr>
        <p:spPr>
          <a:xfrm>
            <a:off x="920513" y="302857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endParaRPr lang="en-US" spc="-10" dirty="0"/>
          </a:p>
        </p:txBody>
      </p:sp>
      <p:sp>
        <p:nvSpPr>
          <p:cNvPr id="7" name="object 5">
            <a:extLst>
              <a:ext uri="{FF2B5EF4-FFF2-40B4-BE49-F238E27FC236}">
                <a16:creationId xmlns:a16="http://schemas.microsoft.com/office/drawing/2014/main" id="{BE4CB7AE-33CB-4DC5-DFFF-64CE4753DF6C}"/>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33/35</a:t>
            </a:r>
            <a:endParaRPr lang="en-US" dirty="0"/>
          </a:p>
        </p:txBody>
      </p:sp>
    </p:spTree>
    <p:extLst>
      <p:ext uri="{BB962C8B-B14F-4D97-AF65-F5344CB8AC3E}">
        <p14:creationId xmlns:p14="http://schemas.microsoft.com/office/powerpoint/2010/main" val="1520739995"/>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969010" cy="355034"/>
          </a:xfrm>
          <a:prstGeom prst="rect">
            <a:avLst/>
          </a:prstGeom>
        </p:spPr>
        <p:txBody>
          <a:bodyPr vert="horz" wrap="square" lIns="0" tIns="17145" rIns="0" bIns="0" rtlCol="0" anchor="t">
            <a:spAutoFit/>
          </a:bodyPr>
          <a:lstStyle/>
          <a:p>
            <a:pPr marL="12700">
              <a:lnSpc>
                <a:spcPts val="1639"/>
              </a:lnSpc>
              <a:spcBef>
                <a:spcPts val="135"/>
              </a:spcBef>
            </a:pPr>
            <a:r>
              <a:rPr lang="en-US" spc="-10"/>
              <a:t>Paper 8</a:t>
            </a:r>
            <a:endParaRPr spc="-10"/>
          </a:p>
          <a:p>
            <a:pPr marL="12700">
              <a:lnSpc>
                <a:spcPts val="1040"/>
              </a:lnSpc>
            </a:pPr>
            <a:r>
              <a:rPr lang="en-US" sz="1100" b="0" spc="-50">
                <a:solidFill>
                  <a:schemeClr val="tx2"/>
                </a:solidFill>
                <a:latin typeface="Times New Roman"/>
                <a:cs typeface="Times New Roman"/>
              </a:rPr>
              <a:t>Result</a:t>
            </a:r>
            <a:endParaRPr/>
          </a:p>
        </p:txBody>
      </p:sp>
      <p:sp>
        <p:nvSpPr>
          <p:cNvPr id="3" name="object 3"/>
          <p:cNvSpPr txBox="1">
            <a:spLocks noGrp="1"/>
          </p:cNvSpPr>
          <p:nvPr>
            <p:ph type="body" idx="1"/>
          </p:nvPr>
        </p:nvSpPr>
        <p:spPr>
          <a:xfrm>
            <a:off x="320097" y="797296"/>
            <a:ext cx="5098756" cy="1147237"/>
          </a:xfrm>
          <a:prstGeom prst="rect">
            <a:avLst/>
          </a:prstGeom>
        </p:spPr>
        <p:txBody>
          <a:bodyPr vert="horz" wrap="square" lIns="0" tIns="46990" rIns="0" bIns="0" rtlCol="0" anchor="t">
            <a:spAutoFit/>
          </a:bodyPr>
          <a:lstStyle/>
          <a:p>
            <a:pPr marL="12700" marR="412750">
              <a:lnSpc>
                <a:spcPct val="89700"/>
              </a:lnSpc>
              <a:spcBef>
                <a:spcPts val="370"/>
              </a:spcBef>
            </a:pPr>
            <a:r>
              <a:rPr lang="en-US" sz="1800" b="0" i="0" dirty="0">
                <a:solidFill>
                  <a:srgbClr val="6F6F74"/>
                </a:solidFill>
                <a:effectLst/>
                <a:latin typeface="Wingdings2"/>
              </a:rPr>
              <a:t> </a:t>
            </a:r>
            <a:r>
              <a:rPr lang="en-US" sz="1800" b="0" i="0" dirty="0">
                <a:solidFill>
                  <a:srgbClr val="000000"/>
                </a:solidFill>
                <a:effectLst/>
                <a:latin typeface="ArialMT"/>
              </a:rPr>
              <a:t>Accuracy of model training : 0.85714</a:t>
            </a:r>
          </a:p>
          <a:p>
            <a:pPr marL="12700" marR="412750">
              <a:lnSpc>
                <a:spcPct val="89700"/>
              </a:lnSpc>
              <a:spcBef>
                <a:spcPts val="370"/>
              </a:spcBef>
            </a:pPr>
            <a:endParaRPr lang="en-US" sz="1800" b="0" i="0" dirty="0">
              <a:solidFill>
                <a:srgbClr val="000000"/>
              </a:solidFill>
              <a:effectLst/>
              <a:latin typeface="ArialMT"/>
            </a:endParaRPr>
          </a:p>
          <a:p>
            <a:pPr marL="12700" marR="412750">
              <a:lnSpc>
                <a:spcPct val="89700"/>
              </a:lnSpc>
              <a:spcBef>
                <a:spcPts val="370"/>
              </a:spcBef>
            </a:pPr>
            <a:r>
              <a:rPr lang="en-US" sz="1800" dirty="0">
                <a:solidFill>
                  <a:schemeClr val="tx1"/>
                </a:solidFill>
                <a:latin typeface="Consolas" panose="020B0609020204030204" pitchFamily="49" charset="0"/>
              </a:rPr>
              <a:t>L</a:t>
            </a:r>
            <a:r>
              <a:rPr lang="en-US" sz="1800" b="0" i="0" dirty="0">
                <a:solidFill>
                  <a:schemeClr val="tx1"/>
                </a:solidFill>
                <a:effectLst/>
                <a:latin typeface="Consolas" panose="020B0609020204030204" pitchFamily="49" charset="0"/>
              </a:rPr>
              <a:t>oss: 0.4470</a:t>
            </a:r>
            <a:r>
              <a:rPr lang="en-US" sz="1800" b="0" i="0" dirty="0">
                <a:solidFill>
                  <a:schemeClr val="tx1"/>
                </a:solidFill>
                <a:effectLst/>
                <a:latin typeface="ArialMT"/>
              </a:rPr>
              <a:t> </a:t>
            </a:r>
            <a:r>
              <a:rPr lang="en-US" sz="1800" b="0" i="0" dirty="0">
                <a:solidFill>
                  <a:schemeClr val="tx1"/>
                </a:solidFill>
                <a:effectLst/>
                <a:latin typeface="Consolas" panose="020B0609020204030204" pitchFamily="49" charset="0"/>
              </a:rPr>
              <a:t>8</a:t>
            </a:r>
            <a:r>
              <a:rPr lang="en-US" sz="1800" dirty="0">
                <a:solidFill>
                  <a:schemeClr val="tx1"/>
                </a:solidFill>
                <a:latin typeface="Consolas" panose="020B0609020204030204" pitchFamily="49" charset="0"/>
              </a:rPr>
              <a:t>571</a:t>
            </a:r>
            <a:br>
              <a:rPr lang="en-US" sz="1800" dirty="0"/>
            </a:br>
            <a:endParaRPr lang="en-US" sz="1800" dirty="0"/>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435626" y="2386403"/>
            <a:ext cx="443230" cy="247192"/>
          </a:xfrm>
          <a:prstGeom prst="rect">
            <a:avLst/>
          </a:prstGeom>
        </p:spPr>
        <p:txBody>
          <a:bodyPr vert="horz" wrap="square" lIns="0" tIns="0" rIns="0" bIns="0" rtlCol="0" anchor="t">
            <a:spAutoFit/>
          </a:bodyPr>
          <a:lstStyle/>
          <a:p>
            <a:pPr marL="38100">
              <a:lnSpc>
                <a:spcPts val="850"/>
              </a:lnSpc>
            </a:pPr>
            <a:r>
              <a:rPr spc="-10" dirty="0"/>
              <a:t>21/3ź</a:t>
            </a:r>
          </a:p>
          <a:p>
            <a:pPr marL="37465">
              <a:lnSpc>
                <a:spcPts val="955"/>
              </a:lnSpc>
            </a:pPr>
            <a:endParaRPr spc="-10" dirty="0"/>
          </a:p>
        </p:txBody>
      </p:sp>
      <p:sp>
        <p:nvSpPr>
          <p:cNvPr id="6" name="object 6"/>
          <p:cNvSpPr txBox="1">
            <a:spLocks noGrp="1"/>
          </p:cNvSpPr>
          <p:nvPr>
            <p:ph type="ftr" sz="quarter" idx="5"/>
          </p:nvPr>
        </p:nvSpPr>
        <p:spPr>
          <a:xfrm>
            <a:off x="920513" y="302614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endParaRPr lang="en-US" spc="-10" dirty="0"/>
          </a:p>
        </p:txBody>
      </p:sp>
      <p:sp>
        <p:nvSpPr>
          <p:cNvPr id="7" name="object 5">
            <a:extLst>
              <a:ext uri="{FF2B5EF4-FFF2-40B4-BE49-F238E27FC236}">
                <a16:creationId xmlns:a16="http://schemas.microsoft.com/office/drawing/2014/main" id="{8C6653F6-F34B-808A-EA1E-39F27A772320}"/>
              </a:ext>
            </a:extLst>
          </p:cNvPr>
          <p:cNvSpPr txBox="1">
            <a:spLocks/>
          </p:cNvSpPr>
          <p:nvPr/>
        </p:nvSpPr>
        <p:spPr>
          <a:xfrm>
            <a:off x="235871" y="3006263"/>
            <a:ext cx="442912" cy="135293"/>
          </a:xfrm>
          <a:prstGeom prst="rect">
            <a:avLst/>
          </a:prstGeom>
        </p:spPr>
        <p:txBody>
          <a:bodyPr vert="horz" wrap="square" lIns="0" tIns="12065" rIns="0" bIns="0" rtlCol="0">
            <a:spAutoFit/>
          </a:bodyPr>
          <a:lstStyle>
            <a:defPPr>
              <a:defRPr kern="0"/>
            </a:defPPr>
            <a:lvl1pPr>
              <a:defRPr sz="800" b="0" i="0">
                <a:solidFill>
                  <a:schemeClr val="bg1"/>
                </a:solidFill>
                <a:latin typeface="Carlito"/>
                <a:cs typeface="Carlito"/>
              </a:defRPr>
            </a:lvl1pPr>
          </a:lstStyle>
          <a:p>
            <a:pPr marL="12700">
              <a:spcBef>
                <a:spcPts val="95"/>
              </a:spcBef>
            </a:pPr>
            <a:r>
              <a:rPr lang="en-US" spc="-20" dirty="0">
                <a:solidFill>
                  <a:srgbClr val="FFFFFF"/>
                </a:solidFill>
              </a:rPr>
              <a:t>34/35</a:t>
            </a:r>
            <a:endParaRPr lang="en-US" dirty="0"/>
          </a:p>
        </p:txBody>
      </p:sp>
    </p:spTree>
    <p:extLst>
      <p:ext uri="{BB962C8B-B14F-4D97-AF65-F5344CB8AC3E}">
        <p14:creationId xmlns:p14="http://schemas.microsoft.com/office/powerpoint/2010/main" val="54857325"/>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
            <a:ext cx="5760085" cy="3240405"/>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4696"/>
          </a:solidFill>
        </p:spPr>
        <p:txBody>
          <a:bodyPr wrap="square" lIns="0" tIns="0" rIns="0" bIns="0" rtlCol="0"/>
          <a:lstStyle/>
          <a:p>
            <a:endParaRPr/>
          </a:p>
        </p:txBody>
      </p:sp>
      <p:pic>
        <p:nvPicPr>
          <p:cNvPr id="3" name="object 3"/>
          <p:cNvPicPr/>
          <p:nvPr/>
        </p:nvPicPr>
        <p:blipFill>
          <a:blip r:embed="rId2" cstate="print"/>
          <a:stretch>
            <a:fillRect/>
          </a:stretch>
        </p:blipFill>
        <p:spPr>
          <a:xfrm>
            <a:off x="345579" y="0"/>
            <a:ext cx="691173" cy="600735"/>
          </a:xfrm>
          <a:prstGeom prst="rect">
            <a:avLst/>
          </a:prstGeom>
        </p:spPr>
      </p:pic>
      <p:sp>
        <p:nvSpPr>
          <p:cNvPr id="4" name="object 4"/>
          <p:cNvSpPr txBox="1">
            <a:spLocks noGrp="1"/>
          </p:cNvSpPr>
          <p:nvPr>
            <p:ph type="title"/>
          </p:nvPr>
        </p:nvSpPr>
        <p:spPr>
          <a:xfrm>
            <a:off x="1308379" y="1066303"/>
            <a:ext cx="3072130" cy="1147109"/>
          </a:xfrm>
          <a:prstGeom prst="rect">
            <a:avLst/>
          </a:prstGeom>
        </p:spPr>
        <p:txBody>
          <a:bodyPr vert="horz" wrap="square" lIns="0" tIns="15875" rIns="0" bIns="0" rtlCol="0" anchor="t">
            <a:spAutoFit/>
          </a:bodyPr>
          <a:lstStyle/>
          <a:p>
            <a:pPr marL="12700">
              <a:spcBef>
                <a:spcPts val="125"/>
              </a:spcBef>
            </a:pPr>
            <a:r>
              <a:rPr lang="en-US" sz="2450" b="0" spc="45" dirty="0">
                <a:solidFill>
                  <a:srgbClr val="FFFFFF"/>
                </a:solidFill>
              </a:rPr>
              <a:t>Tree Yoga D</a:t>
            </a:r>
            <a:r>
              <a:rPr lang="en-US" sz="2450" b="0" spc="-10" dirty="0">
                <a:solidFill>
                  <a:srgbClr val="FFFFFF"/>
                </a:solidFill>
              </a:rPr>
              <a:t>etection</a:t>
            </a:r>
            <a:br>
              <a:rPr lang="en-US" sz="2450" b="0" spc="-10" dirty="0">
                <a:solidFill>
                  <a:srgbClr val="FFFFFF"/>
                </a:solidFill>
              </a:rPr>
            </a:br>
            <a:br>
              <a:rPr lang="en-US" sz="2450" b="0" spc="-10" dirty="0"/>
            </a:br>
            <a:r>
              <a:rPr lang="en-US" sz="1200" b="0" i="1" spc="-10" dirty="0">
                <a:solidFill>
                  <a:srgbClr val="FFFFFF"/>
                </a:solidFill>
              </a:rPr>
              <a:t>             the last project of the last term in </a:t>
            </a:r>
            <a:r>
              <a:rPr lang="en-US" sz="1200" b="0" i="1" spc="-10" dirty="0" err="1">
                <a:solidFill>
                  <a:srgbClr val="FFFFFF"/>
                </a:solidFill>
              </a:rPr>
              <a:t>fci</a:t>
            </a:r>
            <a:r>
              <a:rPr lang="en-US" sz="2450" b="0" spc="-10" dirty="0">
                <a:solidFill>
                  <a:srgbClr val="FFFFFF"/>
                </a:solidFill>
              </a:rPr>
              <a:t> </a:t>
            </a:r>
            <a:endParaRPr lang="en-US" sz="2450" b="0" spc="-10" dirty="0">
              <a:solidFill>
                <a:srgbClr val="FFFFFF"/>
              </a:solidFill>
              <a:latin typeface="Carlito"/>
              <a:cs typeface="Carlito"/>
            </a:endParaRPr>
          </a:p>
        </p:txBody>
      </p:sp>
      <p:sp>
        <p:nvSpPr>
          <p:cNvPr id="7" name="object 7"/>
          <p:cNvSpPr txBox="1">
            <a:spLocks noGrp="1"/>
          </p:cNvSpPr>
          <p:nvPr>
            <p:ph type="ftr" sz="quarter" idx="5"/>
          </p:nvPr>
        </p:nvSpPr>
        <p:spPr>
          <a:xfrm>
            <a:off x="914654" y="302614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endParaRPr lang="en-US" spc="-10" dirty="0"/>
          </a:p>
        </p:txBody>
      </p:sp>
      <p:sp>
        <p:nvSpPr>
          <p:cNvPr id="5" name="object 5"/>
          <p:cNvSpPr txBox="1"/>
          <p:nvPr/>
        </p:nvSpPr>
        <p:spPr>
          <a:xfrm>
            <a:off x="1999818" y="1606649"/>
            <a:ext cx="1761489" cy="471805"/>
          </a:xfrm>
          <a:prstGeom prst="rect">
            <a:avLst/>
          </a:prstGeom>
        </p:spPr>
        <p:txBody>
          <a:bodyPr vert="horz" wrap="square" lIns="0" tIns="17145" rIns="0" bIns="0" rtlCol="0" anchor="t">
            <a:spAutoFit/>
          </a:bodyPr>
          <a:lstStyle/>
          <a:p>
            <a:pPr algn="ctr">
              <a:lnSpc>
                <a:spcPct val="100000"/>
              </a:lnSpc>
              <a:spcBef>
                <a:spcPts val="135"/>
              </a:spcBef>
            </a:pPr>
            <a:r>
              <a:rPr sz="1400" i="1">
                <a:solidFill>
                  <a:srgbClr val="FFFFFF"/>
                </a:solidFill>
                <a:latin typeface="Carlito"/>
                <a:cs typeface="Carlito"/>
              </a:rPr>
              <a:t>Thank</a:t>
            </a:r>
            <a:r>
              <a:rPr sz="1400" i="1" spc="35">
                <a:solidFill>
                  <a:srgbClr val="FFFFFF"/>
                </a:solidFill>
                <a:latin typeface="Carlito"/>
                <a:cs typeface="Carlito"/>
              </a:rPr>
              <a:t> </a:t>
            </a:r>
            <a:r>
              <a:rPr sz="1400" i="1">
                <a:solidFill>
                  <a:srgbClr val="FFFFFF"/>
                </a:solidFill>
                <a:latin typeface="Carlito"/>
                <a:cs typeface="Carlito"/>
              </a:rPr>
              <a:t>you</a:t>
            </a:r>
            <a:r>
              <a:rPr sz="1400" i="1" spc="35">
                <a:solidFill>
                  <a:srgbClr val="FFFFFF"/>
                </a:solidFill>
                <a:latin typeface="Carlito"/>
                <a:cs typeface="Carlito"/>
              </a:rPr>
              <a:t> </a:t>
            </a:r>
            <a:r>
              <a:rPr sz="1400" i="1">
                <a:solidFill>
                  <a:srgbClr val="FFFFFF"/>
                </a:solidFill>
                <a:latin typeface="Carlito"/>
                <a:cs typeface="Carlito"/>
              </a:rPr>
              <a:t>for</a:t>
            </a:r>
            <a:r>
              <a:rPr sz="1400" i="1" spc="35">
                <a:solidFill>
                  <a:srgbClr val="FFFFFF"/>
                </a:solidFill>
                <a:latin typeface="Carlito"/>
                <a:cs typeface="Carlito"/>
              </a:rPr>
              <a:t> </a:t>
            </a:r>
            <a:r>
              <a:rPr sz="1400" i="1" spc="-10">
                <a:solidFill>
                  <a:srgbClr val="FFFFFF"/>
                </a:solidFill>
                <a:latin typeface="Carlito"/>
                <a:cs typeface="Carlito"/>
              </a:rPr>
              <a:t>listening!</a:t>
            </a:r>
            <a:endParaRPr sz="1400">
              <a:latin typeface="Carlito"/>
              <a:cs typeface="Carlito"/>
            </a:endParaRPr>
          </a:p>
          <a:p>
            <a:pPr algn="ctr">
              <a:lnSpc>
                <a:spcPct val="100000"/>
              </a:lnSpc>
              <a:spcBef>
                <a:spcPts val="110"/>
              </a:spcBef>
            </a:pPr>
            <a:endParaRPr sz="1400" i="1" spc="-10">
              <a:solidFill>
                <a:srgbClr val="FFFFFF"/>
              </a:solidFill>
              <a:latin typeface="Carlito"/>
              <a:cs typeface="Carlito"/>
            </a:endParaRPr>
          </a:p>
        </p:txBody>
      </p:sp>
      <p:sp>
        <p:nvSpPr>
          <p:cNvPr id="6" name="object 5">
            <a:extLst>
              <a:ext uri="{FF2B5EF4-FFF2-40B4-BE49-F238E27FC236}">
                <a16:creationId xmlns:a16="http://schemas.microsoft.com/office/drawing/2014/main" id="{2151A71D-9DE8-DB2D-1FCF-8351F6B3F821}"/>
              </a:ext>
            </a:extLst>
          </p:cNvPr>
          <p:cNvSpPr txBox="1">
            <a:spLocks noGrp="1"/>
          </p:cNvSpPr>
          <p:nvPr>
            <p:ph type="sldNum" sz="quarter" idx="7"/>
          </p:nvPr>
        </p:nvSpPr>
        <p:spPr>
          <a:xfrm>
            <a:off x="235871" y="3006263"/>
            <a:ext cx="442912" cy="135293"/>
          </a:xfrm>
          <a:prstGeom prst="rect">
            <a:avLst/>
          </a:prstGeom>
        </p:spPr>
        <p:txBody>
          <a:bodyPr vert="horz" wrap="square" lIns="0" tIns="12065" rIns="0" bIns="0" rtlCol="0">
            <a:spAutoFit/>
          </a:bodyPr>
          <a:lstStyle/>
          <a:p>
            <a:pPr marL="12700">
              <a:lnSpc>
                <a:spcPct val="100000"/>
              </a:lnSpc>
              <a:spcBef>
                <a:spcPts val="95"/>
              </a:spcBef>
            </a:pPr>
            <a:r>
              <a:rPr lang="en-US" sz="800" spc="-20" dirty="0">
                <a:solidFill>
                  <a:srgbClr val="FFFFFF"/>
                </a:solidFill>
                <a:latin typeface="Carlito"/>
                <a:cs typeface="Carlito"/>
              </a:rPr>
              <a:t>35/35</a:t>
            </a:r>
            <a:endParaRPr sz="800" dirty="0">
              <a:latin typeface="Carlito"/>
              <a:cs typeface="Carlito"/>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97" y="237144"/>
            <a:ext cx="2958602" cy="2600071"/>
          </a:xfrm>
          <a:prstGeom prst="rect">
            <a:avLst/>
          </a:prstGeom>
        </p:spPr>
        <p:txBody>
          <a:bodyPr vert="horz" wrap="square" lIns="0" tIns="17145" rIns="0" bIns="0" rtlCol="0" anchor="t">
            <a:spAutoFit/>
          </a:bodyPr>
          <a:lstStyle/>
          <a:p>
            <a:pPr marL="732155">
              <a:lnSpc>
                <a:spcPts val="1639"/>
              </a:lnSpc>
              <a:spcBef>
                <a:spcPts val="135"/>
              </a:spcBef>
            </a:pPr>
            <a:endParaRPr lang="en-US" sz="1400" b="1" spc="-10" dirty="0">
              <a:solidFill>
                <a:srgbClr val="FFFFFF"/>
              </a:solidFill>
              <a:latin typeface="Carlito"/>
              <a:cs typeface="Carlito"/>
            </a:endParaRPr>
          </a:p>
          <a:p>
            <a:pPr>
              <a:lnSpc>
                <a:spcPct val="100000"/>
              </a:lnSpc>
              <a:spcBef>
                <a:spcPts val="550"/>
              </a:spcBef>
            </a:pPr>
            <a:endParaRPr sz="900">
              <a:latin typeface="Carlito"/>
              <a:cs typeface="Carlito"/>
            </a:endParaRPr>
          </a:p>
          <a:p>
            <a:pPr marL="151130" indent="-141605">
              <a:buClr>
                <a:srgbClr val="FFFFFF"/>
              </a:buClr>
              <a:buFont typeface="Alexander"/>
              <a:buChar char="►"/>
              <a:tabLst>
                <a:tab pos="151130" algn="l"/>
              </a:tabLst>
            </a:pPr>
            <a:r>
              <a:rPr lang="en-US" sz="1100" dirty="0">
                <a:solidFill>
                  <a:srgbClr val="FFFFFF"/>
                </a:solidFill>
                <a:latin typeface="Carlito"/>
                <a:cs typeface="Carlito"/>
                <a:hlinkClick r:id="rId2" action="ppaction://hlinksldjump">
                  <a:extLst>
                    <a:ext uri="{A12FA001-AC4F-418D-AE19-62706E023703}">
                      <ahyp:hlinkClr xmlns:ahyp="http://schemas.microsoft.com/office/drawing/2018/hyperlinkcolor" val="tx"/>
                    </a:ext>
                  </a:extLst>
                </a:hlinkClick>
              </a:rPr>
              <a:t>Team</a:t>
            </a:r>
            <a:r>
              <a:rPr lang="en-US" sz="1100" dirty="0">
                <a:solidFill>
                  <a:srgbClr val="FFFFFF"/>
                </a:solidFill>
                <a:latin typeface="Carlito"/>
                <a:cs typeface="Carlito"/>
                <a:hlinkClick r:id="rId2" action="ppaction://hlinksldjump"/>
              </a:rPr>
              <a:t> </a:t>
            </a:r>
            <a:r>
              <a:rPr lang="en-US" sz="1100" dirty="0">
                <a:solidFill>
                  <a:srgbClr val="FFFFFF"/>
                </a:solidFill>
                <a:latin typeface="Carlito"/>
                <a:cs typeface="Carlito"/>
                <a:hlinkClick r:id="rId2" action="ppaction://hlinksldjump">
                  <a:extLst>
                    <a:ext uri="{A12FA001-AC4F-418D-AE19-62706E023703}">
                      <ahyp:hlinkClr xmlns:ahyp="http://schemas.microsoft.com/office/drawing/2018/hyperlinkcolor" val="tx"/>
                    </a:ext>
                  </a:extLst>
                </a:hlinkClick>
              </a:rPr>
              <a:t>ID, </a:t>
            </a:r>
            <a:r>
              <a:rPr lang="en-US" sz="1100" dirty="0" err="1">
                <a:solidFill>
                  <a:srgbClr val="FFFFFF"/>
                </a:solidFill>
                <a:latin typeface="Carlito"/>
                <a:cs typeface="Carlito"/>
                <a:hlinkClick r:id="rId2" action="ppaction://hlinksldjump">
                  <a:extLst>
                    <a:ext uri="{A12FA001-AC4F-418D-AE19-62706E023703}">
                      <ahyp:hlinkClr xmlns:ahyp="http://schemas.microsoft.com/office/drawing/2018/hyperlinkcolor" val="tx"/>
                    </a:ext>
                  </a:extLst>
                </a:hlinkClick>
              </a:rPr>
              <a:t>Sudent</a:t>
            </a:r>
            <a:r>
              <a:rPr lang="en-US" sz="1100" dirty="0">
                <a:solidFill>
                  <a:srgbClr val="FFFFFF"/>
                </a:solidFill>
                <a:latin typeface="Carlito"/>
                <a:cs typeface="Carlito"/>
                <a:hlinkClick r:id="rId2" action="ppaction://hlinksldjump">
                  <a:extLst>
                    <a:ext uri="{A12FA001-AC4F-418D-AE19-62706E023703}">
                      <ahyp:hlinkClr xmlns:ahyp="http://schemas.microsoft.com/office/drawing/2018/hyperlinkcolor" val="tx"/>
                    </a:ext>
                  </a:extLst>
                </a:hlinkClick>
              </a:rPr>
              <a:t> full names and IDs</a:t>
            </a:r>
            <a:endParaRPr sz="1100" dirty="0">
              <a:latin typeface="Carlito"/>
              <a:cs typeface="Carlito"/>
            </a:endParaRPr>
          </a:p>
          <a:p>
            <a:pPr marL="151130" indent="-141605">
              <a:spcBef>
                <a:spcPts val="890"/>
              </a:spcBef>
              <a:buFont typeface="Alexander"/>
              <a:buChar char="►"/>
              <a:tabLst>
                <a:tab pos="151130" algn="l"/>
              </a:tabLst>
            </a:pPr>
            <a:r>
              <a:rPr lang="en-US" sz="1100" dirty="0">
                <a:solidFill>
                  <a:srgbClr val="336BAB"/>
                </a:solidFill>
                <a:latin typeface="Carlito"/>
                <a:cs typeface="Carlito"/>
                <a:hlinkClick r:id="" action="ppaction://noaction"/>
              </a:rPr>
              <a:t>Task</a:t>
            </a:r>
            <a:r>
              <a:rPr lang="en-US" sz="1100" dirty="0">
                <a:solidFill>
                  <a:srgbClr val="336BAB"/>
                </a:solidFill>
                <a:latin typeface="Carlito"/>
                <a:cs typeface="Carlito"/>
                <a:hlinkClick r:id="" action="ppaction://noaction">
                  <a:extLst>
                    <a:ext uri="{A12FA001-AC4F-418D-AE19-62706E023703}">
                      <ahyp:hlinkClr xmlns:ahyp="http://schemas.microsoft.com/office/drawing/2018/hyperlinkcolor" val="tx"/>
                    </a:ext>
                  </a:extLst>
                </a:hlinkClick>
              </a:rPr>
              <a:t> description</a:t>
            </a:r>
            <a:endParaRPr sz="1100" dirty="0">
              <a:latin typeface="Carlito"/>
              <a:cs typeface="Carlito"/>
            </a:endParaRPr>
          </a:p>
          <a:p>
            <a:pPr marL="151130" indent="-141605">
              <a:spcBef>
                <a:spcPts val="885"/>
              </a:spcBef>
              <a:buFont typeface="Alexander"/>
              <a:buChar char="►"/>
              <a:tabLst>
                <a:tab pos="151130" algn="l"/>
              </a:tabLst>
            </a:pPr>
            <a:r>
              <a:rPr lang="en-US" sz="1100" dirty="0">
                <a:solidFill>
                  <a:srgbClr val="336BAB"/>
                </a:solidFill>
                <a:latin typeface="Carlito"/>
                <a:cs typeface="Carlito"/>
                <a:hlinkClick r:id="" action="ppaction://noaction"/>
              </a:rPr>
              <a:t>Demo</a:t>
            </a:r>
            <a:endParaRPr lang="en-US" sz="1100" dirty="0">
              <a:solidFill>
                <a:srgbClr val="000000"/>
              </a:solidFill>
              <a:latin typeface="Carlito"/>
              <a:cs typeface="Carlito"/>
              <a:hlinkClick r:id="" action="ppaction://noaction">
                <a:extLst>
                  <a:ext uri="{A12FA001-AC4F-418D-AE19-62706E023703}">
                    <ahyp:hlinkClr xmlns:ahyp="http://schemas.microsoft.com/office/drawing/2018/hyperlinkcolor" val="tx"/>
                  </a:ext>
                </a:extLst>
              </a:hlinkClick>
            </a:endParaRPr>
          </a:p>
          <a:p>
            <a:pPr marL="151130" indent="-141605">
              <a:lnSpc>
                <a:spcPct val="100000"/>
              </a:lnSpc>
              <a:spcBef>
                <a:spcPts val="885"/>
              </a:spcBef>
              <a:buFont typeface="Alexander"/>
              <a:buChar char="►"/>
              <a:tabLst>
                <a:tab pos="151130" algn="l"/>
              </a:tabLst>
            </a:pPr>
            <a:r>
              <a:rPr lang="en-US" sz="1100" dirty="0">
                <a:solidFill>
                  <a:srgbClr val="336BAB"/>
                </a:solidFill>
                <a:latin typeface="Carlito"/>
                <a:cs typeface="Carlito"/>
                <a:hlinkClick r:id="" action="ppaction://noaction">
                  <a:extLst>
                    <a:ext uri="{A12FA001-AC4F-418D-AE19-62706E023703}">
                      <ahyp:hlinkClr xmlns:ahyp="http://schemas.microsoft.com/office/drawing/2018/hyperlinkcolor" val="tx"/>
                    </a:ext>
                  </a:extLst>
                </a:hlinkClick>
              </a:rPr>
              <a:t>Contribution</a:t>
            </a:r>
            <a:endParaRPr sz="1100" dirty="0">
              <a:solidFill>
                <a:srgbClr val="336BAB"/>
              </a:solidFill>
              <a:latin typeface="Carlito"/>
              <a:cs typeface="Carlito"/>
            </a:endParaRPr>
          </a:p>
          <a:p>
            <a:pPr marL="151130" indent="-141605">
              <a:spcBef>
                <a:spcPts val="885"/>
              </a:spcBef>
              <a:buFont typeface="Alexander"/>
              <a:buChar char="►"/>
              <a:tabLst>
                <a:tab pos="151130" algn="l"/>
              </a:tabLst>
            </a:pPr>
            <a:r>
              <a:rPr lang="en-US" sz="1100" dirty="0">
                <a:solidFill>
                  <a:srgbClr val="336BAB"/>
                </a:solidFill>
                <a:latin typeface="Carlito"/>
                <a:cs typeface="Carlito"/>
                <a:hlinkClick r:id="" action="ppaction://noaction"/>
              </a:rPr>
              <a:t>Data</a:t>
            </a:r>
            <a:r>
              <a:rPr lang="en-US" sz="1100" dirty="0">
                <a:solidFill>
                  <a:srgbClr val="336BAB"/>
                </a:solidFill>
                <a:latin typeface="Carlito"/>
                <a:cs typeface="Carlito"/>
                <a:hlinkClick r:id="" action="ppaction://noaction">
                  <a:extLst>
                    <a:ext uri="{A12FA001-AC4F-418D-AE19-62706E023703}">
                      <ahyp:hlinkClr xmlns:ahyp="http://schemas.microsoft.com/office/drawing/2018/hyperlinkcolor" val="tx"/>
                    </a:ext>
                  </a:extLst>
                </a:hlinkClick>
              </a:rPr>
              <a:t> </a:t>
            </a:r>
            <a:endParaRPr lang="en-US" sz="1100" dirty="0">
              <a:solidFill>
                <a:srgbClr val="336BAB"/>
              </a:solidFill>
              <a:latin typeface="Carlito"/>
              <a:cs typeface="Carlito"/>
            </a:endParaRPr>
          </a:p>
          <a:p>
            <a:pPr marL="151130" indent="-141605">
              <a:spcBef>
                <a:spcPts val="885"/>
              </a:spcBef>
              <a:buFont typeface="Alexander"/>
              <a:buChar char="►"/>
              <a:tabLst>
                <a:tab pos="151130" algn="l"/>
              </a:tabLst>
            </a:pPr>
            <a:r>
              <a:rPr lang="en-US" sz="1100" dirty="0">
                <a:solidFill>
                  <a:srgbClr val="336BAB"/>
                </a:solidFill>
                <a:latin typeface="Carlito"/>
                <a:cs typeface="Carlito"/>
                <a:hlinkClick r:id="" action="ppaction://noaction">
                  <a:extLst>
                    <a:ext uri="{A12FA001-AC4F-418D-AE19-62706E023703}">
                      <ahyp:hlinkClr xmlns:ahyp="http://schemas.microsoft.com/office/drawing/2018/hyperlinkcolor" val="tx"/>
                    </a:ext>
                  </a:extLst>
                </a:hlinkClick>
              </a:rPr>
              <a:t>Project </a:t>
            </a:r>
            <a:r>
              <a:rPr lang="en-US" sz="1100" dirty="0">
                <a:solidFill>
                  <a:srgbClr val="336BAB"/>
                </a:solidFill>
                <a:latin typeface="Carlito"/>
                <a:cs typeface="Carlito"/>
                <a:hlinkClick r:id="" action="ppaction://noaction"/>
              </a:rPr>
              <a:t>Architecture</a:t>
            </a:r>
            <a:endParaRPr lang="en-US" sz="1100" dirty="0">
              <a:solidFill>
                <a:srgbClr val="000000"/>
              </a:solidFill>
              <a:latin typeface="Carlito"/>
              <a:cs typeface="Carlito"/>
              <a:hlinkClick r:id="" action="ppaction://noaction">
                <a:extLst>
                  <a:ext uri="{A12FA001-AC4F-418D-AE19-62706E023703}">
                    <ahyp:hlinkClr xmlns:ahyp="http://schemas.microsoft.com/office/drawing/2018/hyperlinkcolor" val="tx"/>
                  </a:ext>
                </a:extLst>
              </a:hlinkClick>
            </a:endParaRPr>
          </a:p>
          <a:p>
            <a:pPr marL="151130" indent="-141605">
              <a:spcBef>
                <a:spcPts val="885"/>
              </a:spcBef>
              <a:buFont typeface="Alexander"/>
              <a:buChar char="►"/>
              <a:tabLst>
                <a:tab pos="151130" algn="l"/>
              </a:tabLst>
            </a:pPr>
            <a:r>
              <a:rPr lang="en-US" sz="1100" spc="-10" dirty="0">
                <a:solidFill>
                  <a:srgbClr val="336BAB"/>
                </a:solidFill>
                <a:latin typeface="Carlito"/>
                <a:cs typeface="Carlito"/>
                <a:hlinkClick r:id="" action="ppaction://noaction">
                  <a:extLst>
                    <a:ext uri="{A12FA001-AC4F-418D-AE19-62706E023703}">
                      <ahyp:hlinkClr xmlns:ahyp="http://schemas.microsoft.com/office/drawing/2018/hyperlinkcolor" val="tx"/>
                    </a:ext>
                  </a:extLst>
                </a:hlinkClick>
              </a:rPr>
              <a:t>Methods</a:t>
            </a:r>
            <a:endParaRPr lang="en-US" sz="1100" dirty="0">
              <a:solidFill>
                <a:srgbClr val="000000"/>
              </a:solidFill>
              <a:latin typeface="Carlito"/>
              <a:cs typeface="Carlito"/>
            </a:endParaRPr>
          </a:p>
          <a:p>
            <a:pPr marL="151130" indent="-141605">
              <a:lnSpc>
                <a:spcPct val="100000"/>
              </a:lnSpc>
              <a:spcBef>
                <a:spcPts val="885"/>
              </a:spcBef>
              <a:buFont typeface="Alexander"/>
              <a:buChar char="►"/>
              <a:tabLst>
                <a:tab pos="151130" algn="l"/>
              </a:tabLst>
            </a:pPr>
            <a:r>
              <a:rPr lang="en-US" sz="1100" spc="-10" dirty="0">
                <a:solidFill>
                  <a:srgbClr val="336BAB"/>
                </a:solidFill>
                <a:latin typeface="Carlito"/>
                <a:cs typeface="Carlito"/>
              </a:rPr>
              <a:t>Result</a:t>
            </a:r>
          </a:p>
        </p:txBody>
      </p:sp>
      <p:sp>
        <p:nvSpPr>
          <p:cNvPr id="6" name="object 5">
            <a:extLst>
              <a:ext uri="{FF2B5EF4-FFF2-40B4-BE49-F238E27FC236}">
                <a16:creationId xmlns:a16="http://schemas.microsoft.com/office/drawing/2014/main" id="{E9CD9634-1067-5662-2A04-5E17AC65F151}"/>
              </a:ext>
            </a:extLst>
          </p:cNvPr>
          <p:cNvSpPr txBox="1"/>
          <p:nvPr/>
        </p:nvSpPr>
        <p:spPr>
          <a:xfrm>
            <a:off x="347294" y="3028524"/>
            <a:ext cx="211454" cy="135293"/>
          </a:xfrm>
          <a:prstGeom prst="rect">
            <a:avLst/>
          </a:prstGeom>
        </p:spPr>
        <p:txBody>
          <a:bodyPr vert="horz" wrap="square" lIns="0" tIns="12065" rIns="0" bIns="0" rtlCol="0">
            <a:spAutoFit/>
          </a:bodyPr>
          <a:lstStyle/>
          <a:p>
            <a:pPr marL="12700">
              <a:lnSpc>
                <a:spcPct val="100000"/>
              </a:lnSpc>
              <a:spcBef>
                <a:spcPts val="95"/>
              </a:spcBef>
            </a:pPr>
            <a:r>
              <a:rPr lang="en-US" sz="800" spc="-20" dirty="0">
                <a:solidFill>
                  <a:srgbClr val="FFFFFF"/>
                </a:solidFill>
                <a:latin typeface="Carlito"/>
                <a:cs typeface="Carlito"/>
              </a:rPr>
              <a:t>4/35</a:t>
            </a:r>
            <a:endParaRPr sz="800" dirty="0">
              <a:latin typeface="Carlito"/>
              <a:cs typeface="Carlito"/>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2688140" cy="696986"/>
          </a:xfrm>
          <a:prstGeom prst="rect">
            <a:avLst/>
          </a:prstGeom>
        </p:spPr>
        <p:txBody>
          <a:bodyPr vert="horz" wrap="square" lIns="0" tIns="17145" rIns="0" bIns="0" rtlCol="0" anchor="t">
            <a:spAutoFit/>
          </a:bodyPr>
          <a:lstStyle/>
          <a:p>
            <a:pPr marL="12700">
              <a:lnSpc>
                <a:spcPts val="1639"/>
              </a:lnSpc>
              <a:spcBef>
                <a:spcPts val="135"/>
              </a:spcBef>
            </a:pPr>
            <a:r>
              <a:rPr spc="-10"/>
              <a:t>paper1</a:t>
            </a:r>
          </a:p>
          <a:p>
            <a:pPr marL="12700">
              <a:lnSpc>
                <a:spcPts val="1639"/>
              </a:lnSpc>
              <a:spcBef>
                <a:spcPts val="135"/>
              </a:spcBef>
            </a:pPr>
            <a:r>
              <a:rPr lang="en-US" sz="1100" spc="-50">
                <a:solidFill>
                  <a:schemeClr val="tx2"/>
                </a:solidFill>
                <a:latin typeface="Times New Roman"/>
                <a:cs typeface="Times New Roman"/>
              </a:rPr>
              <a:t>Team ID , Student full names and IDs</a:t>
            </a:r>
            <a:endParaRPr lang="en-US" sz="1100" b="0" spc="-50">
              <a:solidFill>
                <a:srgbClr val="000000"/>
              </a:solidFill>
              <a:latin typeface="Times New Roman"/>
              <a:cs typeface="Times New Roman"/>
            </a:endParaRPr>
          </a:p>
          <a:p>
            <a:pPr marL="12700">
              <a:lnSpc>
                <a:spcPts val="1040"/>
              </a:lnSpc>
            </a:pPr>
            <a:endParaRPr lang="en-US" sz="900" b="0" spc="-50">
              <a:latin typeface="Segoe UI"/>
              <a:cs typeface="Segoe UI"/>
            </a:endParaRPr>
          </a:p>
          <a:p>
            <a:pPr marL="12700">
              <a:lnSpc>
                <a:spcPts val="1040"/>
              </a:lnSpc>
            </a:pPr>
            <a:endParaRPr sz="900" b="0" spc="-50">
              <a:latin typeface="Carlito"/>
              <a:cs typeface="Carlito"/>
            </a:endParaRPr>
          </a:p>
        </p:txBody>
      </p:sp>
      <p:sp>
        <p:nvSpPr>
          <p:cNvPr id="3" name="object 3"/>
          <p:cNvSpPr txBox="1">
            <a:spLocks noGrp="1"/>
          </p:cNvSpPr>
          <p:nvPr>
            <p:ph type="body" idx="1"/>
          </p:nvPr>
        </p:nvSpPr>
        <p:spPr>
          <a:xfrm>
            <a:off x="347294" y="797296"/>
            <a:ext cx="5071559" cy="2056397"/>
          </a:xfrm>
          <a:prstGeom prst="rect">
            <a:avLst/>
          </a:prstGeom>
        </p:spPr>
        <p:txBody>
          <a:bodyPr vert="horz" wrap="square" lIns="0" tIns="86995" rIns="0" bIns="0" rtlCol="0" anchor="t">
            <a:spAutoFit/>
          </a:bodyPr>
          <a:lstStyle/>
          <a:p>
            <a:pPr marL="12700" marR="5080">
              <a:lnSpc>
                <a:spcPct val="102699"/>
              </a:lnSpc>
              <a:spcBef>
                <a:spcPts val="55"/>
              </a:spcBef>
            </a:pPr>
            <a:r>
              <a:rPr lang="en-US" sz="1200" b="1" spc="-10" dirty="0">
                <a:solidFill>
                  <a:schemeClr val="tx1"/>
                </a:solidFill>
                <a:latin typeface="Segoe UI"/>
                <a:cs typeface="Segoe UI"/>
              </a:rPr>
              <a:t>Team ID :-</a:t>
            </a:r>
            <a:endParaRPr lang="en-US" sz="1200" spc="-10" dirty="0">
              <a:solidFill>
                <a:schemeClr val="tx1"/>
              </a:solidFill>
              <a:latin typeface="Segoe UI"/>
              <a:cs typeface="Segoe UI"/>
            </a:endParaRPr>
          </a:p>
          <a:p>
            <a:pPr marL="12700" marR="5080">
              <a:lnSpc>
                <a:spcPct val="102699"/>
              </a:lnSpc>
              <a:spcBef>
                <a:spcPts val="55"/>
              </a:spcBef>
            </a:pPr>
            <a:r>
              <a:rPr lang="en-US" sz="1200" b="1" spc="-10" dirty="0">
                <a:solidFill>
                  <a:schemeClr val="tx2"/>
                </a:solidFill>
                <a:latin typeface="Segoe UI"/>
                <a:cs typeface="Segoe UI"/>
              </a:rPr>
              <a:t>46</a:t>
            </a:r>
            <a:endParaRPr lang="en-US" sz="1200" spc="-10" dirty="0">
              <a:solidFill>
                <a:schemeClr val="tx2"/>
              </a:solidFill>
              <a:latin typeface="Segoe UI"/>
              <a:cs typeface="Segoe UI"/>
            </a:endParaRPr>
          </a:p>
          <a:p>
            <a:pPr marL="12700" marR="5080">
              <a:lnSpc>
                <a:spcPct val="102699"/>
              </a:lnSpc>
              <a:spcBef>
                <a:spcPts val="55"/>
              </a:spcBef>
            </a:pPr>
            <a:endParaRPr lang="en-US" sz="1200" spc="-10" dirty="0">
              <a:solidFill>
                <a:srgbClr val="000000"/>
              </a:solidFill>
              <a:latin typeface="Segoe UI"/>
              <a:cs typeface="Segoe UI"/>
            </a:endParaRPr>
          </a:p>
          <a:p>
            <a:pPr algn="l"/>
            <a:r>
              <a:rPr lang="en-US" sz="1200" b="1" spc="-10" dirty="0">
                <a:solidFill>
                  <a:schemeClr val="tx1"/>
                </a:solidFill>
                <a:latin typeface="Times New Roman"/>
                <a:cs typeface="Times New Roman"/>
              </a:rPr>
              <a:t>Student full names and IDs :</a:t>
            </a:r>
            <a:endParaRPr lang="en-US" sz="1200" spc="-10" dirty="0">
              <a:solidFill>
                <a:schemeClr val="tx1"/>
              </a:solidFill>
              <a:latin typeface="Times New Roman"/>
              <a:cs typeface="Times New Roman"/>
            </a:endParaRPr>
          </a:p>
          <a:p>
            <a:pPr algn="l"/>
            <a:endParaRPr lang="en-US" spc="-10" dirty="0">
              <a:solidFill>
                <a:srgbClr val="000000"/>
              </a:solidFill>
              <a:latin typeface="Times New Roman"/>
              <a:cs typeface="Times New Roman"/>
            </a:endParaRPr>
          </a:p>
          <a:p>
            <a:pPr algn="l"/>
            <a:r>
              <a:rPr lang="en-US" b="1" spc="-10" dirty="0">
                <a:solidFill>
                  <a:schemeClr val="tx2"/>
                </a:solidFill>
                <a:latin typeface="Times New Roman"/>
                <a:cs typeface="Times New Roman"/>
              </a:rPr>
              <a:t>Salma Mohammed Saad (162020278)</a:t>
            </a:r>
            <a:endParaRPr lang="en-US" spc="-10" dirty="0">
              <a:solidFill>
                <a:schemeClr val="tx2"/>
              </a:solidFill>
              <a:latin typeface="Times New Roman"/>
              <a:cs typeface="Times New Roman"/>
            </a:endParaRPr>
          </a:p>
          <a:p>
            <a:pPr algn="l"/>
            <a:r>
              <a:rPr lang="en-US" b="1" spc="-10" dirty="0">
                <a:solidFill>
                  <a:schemeClr val="tx2"/>
                </a:solidFill>
                <a:latin typeface="Times New Roman"/>
                <a:cs typeface="Times New Roman"/>
              </a:rPr>
              <a:t>Aya Ahmed Abdelaziz    (162020152)</a:t>
            </a:r>
            <a:endParaRPr lang="en-US" spc="-10" dirty="0">
              <a:solidFill>
                <a:schemeClr val="tx2"/>
              </a:solidFill>
              <a:latin typeface="Times New Roman"/>
              <a:cs typeface="Times New Roman"/>
            </a:endParaRPr>
          </a:p>
          <a:p>
            <a:pPr algn="l"/>
            <a:r>
              <a:rPr lang="en-US" b="1" spc="-10" dirty="0">
                <a:solidFill>
                  <a:schemeClr val="tx2"/>
                </a:solidFill>
                <a:latin typeface="Times New Roman"/>
                <a:cs typeface="Times New Roman"/>
              </a:rPr>
              <a:t>Esraa Ahmed </a:t>
            </a:r>
            <a:r>
              <a:rPr lang="en-US" b="1" spc="-10" dirty="0" err="1">
                <a:solidFill>
                  <a:schemeClr val="tx2"/>
                </a:solidFill>
                <a:latin typeface="Times New Roman"/>
                <a:cs typeface="Times New Roman"/>
              </a:rPr>
              <a:t>Abdelghafour</a:t>
            </a:r>
            <a:r>
              <a:rPr lang="en-US" b="1" spc="-10" dirty="0">
                <a:solidFill>
                  <a:schemeClr val="tx2"/>
                </a:solidFill>
                <a:latin typeface="Times New Roman"/>
                <a:cs typeface="Times New Roman"/>
              </a:rPr>
              <a:t> (162020099)</a:t>
            </a:r>
            <a:endParaRPr lang="en-US" spc="-10" dirty="0">
              <a:solidFill>
                <a:schemeClr val="tx2"/>
              </a:solidFill>
              <a:latin typeface="Times New Roman"/>
              <a:cs typeface="Times New Roman"/>
            </a:endParaRPr>
          </a:p>
          <a:p>
            <a:pPr algn="l"/>
            <a:endParaRPr lang="en-US" spc="-10" dirty="0">
              <a:solidFill>
                <a:srgbClr val="000000"/>
              </a:solidFill>
              <a:latin typeface="Times New Roman"/>
              <a:cs typeface="Times New Roman"/>
            </a:endParaRPr>
          </a:p>
          <a:p>
            <a:pPr marL="12700" marR="382905">
              <a:lnSpc>
                <a:spcPct val="76800"/>
              </a:lnSpc>
              <a:spcBef>
                <a:spcPts val="685"/>
              </a:spcBef>
            </a:pPr>
            <a:endParaRPr lang="en-US" sz="2050" spc="-10" dirty="0"/>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dirty="0"/>
          </a:p>
        </p:txBody>
      </p:sp>
      <p:sp>
        <p:nvSpPr>
          <p:cNvPr id="5" name="object 5"/>
          <p:cNvSpPr txBox="1"/>
          <p:nvPr/>
        </p:nvSpPr>
        <p:spPr>
          <a:xfrm>
            <a:off x="347294" y="3028524"/>
            <a:ext cx="211454" cy="135293"/>
          </a:xfrm>
          <a:prstGeom prst="rect">
            <a:avLst/>
          </a:prstGeom>
        </p:spPr>
        <p:txBody>
          <a:bodyPr vert="horz" wrap="square" lIns="0" tIns="12065" rIns="0" bIns="0" rtlCol="0">
            <a:spAutoFit/>
          </a:bodyPr>
          <a:lstStyle/>
          <a:p>
            <a:pPr marL="12700">
              <a:lnSpc>
                <a:spcPct val="100000"/>
              </a:lnSpc>
              <a:spcBef>
                <a:spcPts val="95"/>
              </a:spcBef>
            </a:pPr>
            <a:r>
              <a:rPr lang="en-US" sz="800" spc="-20" dirty="0">
                <a:solidFill>
                  <a:srgbClr val="FFFFFF"/>
                </a:solidFill>
                <a:latin typeface="Carlito"/>
                <a:cs typeface="Carlito"/>
              </a:rPr>
              <a:t>5/35</a:t>
            </a:r>
            <a:endParaRPr sz="800" dirty="0">
              <a:latin typeface="Carlito"/>
              <a:cs typeface="Carlito"/>
            </a:endParaRPr>
          </a:p>
        </p:txBody>
      </p:sp>
      <p:sp>
        <p:nvSpPr>
          <p:cNvPr id="6" name="object 6"/>
          <p:cNvSpPr txBox="1"/>
          <p:nvPr/>
        </p:nvSpPr>
        <p:spPr>
          <a:xfrm>
            <a:off x="920166" y="3028524"/>
            <a:ext cx="4498340" cy="135293"/>
          </a:xfrm>
          <a:prstGeom prst="rect">
            <a:avLst/>
          </a:prstGeom>
        </p:spPr>
        <p:txBody>
          <a:bodyPr vert="horz" wrap="square" lIns="0" tIns="12065" rIns="0" bIns="0" rtlCol="0" anchor="t">
            <a:spAutoFit/>
          </a:bodyPr>
          <a:lstStyle/>
          <a:p>
            <a:pPr marL="12700">
              <a:spcBef>
                <a:spcPts val="95"/>
              </a:spcBef>
            </a:pPr>
            <a:r>
              <a:rPr sz="800" dirty="0">
                <a:solidFill>
                  <a:srgbClr val="FFFFFF"/>
                </a:solidFill>
                <a:latin typeface="Carlito"/>
                <a:cs typeface="Carlito"/>
              </a:rPr>
              <a:t>,Salma</a:t>
            </a:r>
            <a:r>
              <a:rPr sz="800" spc="-15" dirty="0">
                <a:solidFill>
                  <a:srgbClr val="FFFFFF"/>
                </a:solidFill>
                <a:latin typeface="Carlito"/>
                <a:cs typeface="Carlito"/>
              </a:rPr>
              <a:t> </a:t>
            </a:r>
            <a:r>
              <a:rPr sz="800" spc="-10" dirty="0">
                <a:solidFill>
                  <a:srgbClr val="FFFFFF"/>
                </a:solidFill>
                <a:latin typeface="Carlito"/>
                <a:cs typeface="Carlito"/>
              </a:rPr>
              <a:t>Mohamed </a:t>
            </a:r>
            <a:r>
              <a:rPr sz="800" dirty="0">
                <a:solidFill>
                  <a:srgbClr val="FFFFFF"/>
                </a:solidFill>
                <a:latin typeface="Carlito"/>
                <a:cs typeface="Carlito"/>
              </a:rPr>
              <a:t>Saad</a:t>
            </a:r>
            <a:r>
              <a:rPr sz="800" spc="-10" dirty="0">
                <a:solidFill>
                  <a:srgbClr val="FFFFFF"/>
                </a:solidFill>
                <a:latin typeface="Carlito"/>
                <a:cs typeface="Carlito"/>
              </a:rPr>
              <a:t> </a:t>
            </a:r>
            <a:r>
              <a:rPr sz="800" dirty="0">
                <a:solidFill>
                  <a:srgbClr val="FFFFFF"/>
                </a:solidFill>
                <a:latin typeface="Carlito"/>
                <a:cs typeface="Carlito"/>
              </a:rPr>
              <a:t>,</a:t>
            </a:r>
            <a:r>
              <a:rPr sz="800" spc="-10" dirty="0">
                <a:solidFill>
                  <a:srgbClr val="FFFFFF"/>
                </a:solidFill>
                <a:latin typeface="Carlito"/>
                <a:cs typeface="Carlito"/>
              </a:rPr>
              <a:t> Aya</a:t>
            </a:r>
            <a:r>
              <a:rPr sz="800" spc="-15" dirty="0">
                <a:solidFill>
                  <a:srgbClr val="FFFFFF"/>
                </a:solidFill>
                <a:latin typeface="Carlito"/>
                <a:cs typeface="Carlito"/>
              </a:rPr>
              <a:t> </a:t>
            </a:r>
            <a:r>
              <a:rPr sz="800" spc="-10" dirty="0">
                <a:solidFill>
                  <a:srgbClr val="FFFFFF"/>
                </a:solidFill>
                <a:latin typeface="Carlito"/>
                <a:cs typeface="Carlito"/>
              </a:rPr>
              <a:t>Ahmed </a:t>
            </a:r>
            <a:r>
              <a:rPr sz="800" dirty="0">
                <a:solidFill>
                  <a:srgbClr val="FFFFFF"/>
                </a:solidFill>
                <a:latin typeface="Carlito"/>
                <a:cs typeface="Carlito"/>
              </a:rPr>
              <a:t>Abdelaziz</a:t>
            </a:r>
            <a:r>
              <a:rPr sz="800" spc="-10" dirty="0">
                <a:solidFill>
                  <a:srgbClr val="FFFFFF"/>
                </a:solidFill>
                <a:latin typeface="Carlito"/>
                <a:cs typeface="Carlito"/>
              </a:rPr>
              <a:t> </a:t>
            </a:r>
            <a:r>
              <a:rPr sz="800" dirty="0">
                <a:solidFill>
                  <a:srgbClr val="FFFFFF"/>
                </a:solidFill>
                <a:latin typeface="Carlito"/>
                <a:cs typeface="Carlito"/>
              </a:rPr>
              <a:t>,Esraa</a:t>
            </a:r>
            <a:r>
              <a:rPr sz="800" spc="-10" dirty="0">
                <a:solidFill>
                  <a:srgbClr val="FFFFFF"/>
                </a:solidFill>
                <a:latin typeface="Carlito"/>
                <a:cs typeface="Carlito"/>
              </a:rPr>
              <a:t> Ahmed</a:t>
            </a:r>
            <a:r>
              <a:rPr sz="800" spc="-15" dirty="0">
                <a:solidFill>
                  <a:srgbClr val="FFFFFF"/>
                </a:solidFill>
                <a:latin typeface="Carlito"/>
                <a:cs typeface="Carlito"/>
              </a:rPr>
              <a:t> </a:t>
            </a:r>
            <a:r>
              <a:rPr sz="800" spc="-10" dirty="0">
                <a:solidFill>
                  <a:srgbClr val="FFFFFF"/>
                </a:solidFill>
                <a:latin typeface="Carlito"/>
                <a:cs typeface="Carlito"/>
              </a:rPr>
              <a:t>Abdelghafor„ENG </a:t>
            </a:r>
            <a:r>
              <a:rPr sz="800" dirty="0">
                <a:solidFill>
                  <a:srgbClr val="FFFFFF"/>
                </a:solidFill>
                <a:latin typeface="Carlito"/>
                <a:cs typeface="Carlito"/>
              </a:rPr>
              <a:t>:</a:t>
            </a:r>
            <a:r>
              <a:rPr sz="800" spc="-10" dirty="0">
                <a:solidFill>
                  <a:srgbClr val="FFFFFF"/>
                </a:solidFill>
                <a:latin typeface="Carlito"/>
                <a:cs typeface="Carlito"/>
              </a:rPr>
              <a:t> Amjad </a:t>
            </a:r>
            <a:r>
              <a:rPr sz="800" dirty="0" err="1">
                <a:solidFill>
                  <a:srgbClr val="FFFFFF"/>
                </a:solidFill>
                <a:latin typeface="Carlito"/>
                <a:cs typeface="Carlito"/>
              </a:rPr>
              <a:t>Dife</a:t>
            </a:r>
            <a:r>
              <a:rPr sz="800" spc="370" dirty="0">
                <a:solidFill>
                  <a:srgbClr val="FFFFFF"/>
                </a:solidFill>
                <a:latin typeface="Carlito"/>
                <a:cs typeface="Carlito"/>
              </a:rPr>
              <a:t> </a:t>
            </a:r>
            <a:r>
              <a:rPr sz="800" i="1" dirty="0">
                <a:solidFill>
                  <a:srgbClr val="FFFFFF"/>
                </a:solidFill>
                <a:latin typeface="Asea"/>
                <a:cs typeface="Asea"/>
              </a:rPr>
              <a:t>|</a:t>
            </a:r>
            <a:r>
              <a:rPr sz="800" i="1" spc="180" dirty="0">
                <a:solidFill>
                  <a:srgbClr val="FFFFFF"/>
                </a:solidFill>
                <a:latin typeface="Asea"/>
                <a:cs typeface="Asea"/>
              </a:rPr>
              <a:t> </a:t>
            </a:r>
            <a:endParaRPr sz="800" spc="-10" dirty="0">
              <a:solidFill>
                <a:srgbClr val="FFFFFF"/>
              </a:solidFill>
              <a:latin typeface="Carlito"/>
              <a:cs typeface="Carlito"/>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97" y="237144"/>
            <a:ext cx="3767718" cy="2600071"/>
          </a:xfrm>
          <a:prstGeom prst="rect">
            <a:avLst/>
          </a:prstGeom>
        </p:spPr>
        <p:txBody>
          <a:bodyPr vert="horz" wrap="square" lIns="0" tIns="17145" rIns="0" bIns="0" rtlCol="0" anchor="t">
            <a:spAutoFit/>
          </a:bodyPr>
          <a:lstStyle/>
          <a:p>
            <a:pPr marL="732155">
              <a:lnSpc>
                <a:spcPts val="1639"/>
              </a:lnSpc>
              <a:spcBef>
                <a:spcPts val="135"/>
              </a:spcBef>
            </a:pPr>
            <a:endParaRPr lang="en-US" sz="1400" b="1" spc="-10" dirty="0">
              <a:solidFill>
                <a:srgbClr val="FFFFFF"/>
              </a:solidFill>
              <a:latin typeface="Carlito"/>
              <a:cs typeface="Carlito"/>
            </a:endParaRPr>
          </a:p>
          <a:p>
            <a:pPr>
              <a:lnSpc>
                <a:spcPct val="100000"/>
              </a:lnSpc>
              <a:spcBef>
                <a:spcPts val="550"/>
              </a:spcBef>
            </a:pPr>
            <a:endParaRPr sz="900" dirty="0">
              <a:latin typeface="Carlito"/>
              <a:cs typeface="Carlito"/>
            </a:endParaRPr>
          </a:p>
          <a:p>
            <a:pPr marL="151130" indent="-141605">
              <a:buClr>
                <a:srgbClr val="336BAB"/>
              </a:buClr>
              <a:buFont typeface="Alexander"/>
              <a:buChar char="►"/>
              <a:tabLst>
                <a:tab pos="151130" algn="l"/>
              </a:tabLst>
            </a:pPr>
            <a:r>
              <a:rPr lang="en-US" sz="1100" dirty="0">
                <a:solidFill>
                  <a:srgbClr val="336BAB"/>
                </a:solidFill>
                <a:latin typeface="Carlito"/>
                <a:cs typeface="Carlito"/>
                <a:hlinkClick r:id="" action="ppaction://noaction"/>
              </a:rPr>
              <a:t>Team</a:t>
            </a:r>
            <a:r>
              <a:rPr lang="en-US" sz="1100" dirty="0">
                <a:solidFill>
                  <a:srgbClr val="336BAB"/>
                </a:solidFill>
                <a:latin typeface="Carlito"/>
                <a:cs typeface="Carlito"/>
                <a:hlinkClick r:id="" action="ppaction://noaction">
                  <a:extLst>
                    <a:ext uri="{A12FA001-AC4F-418D-AE19-62706E023703}">
                      <ahyp:hlinkClr xmlns:ahyp="http://schemas.microsoft.com/office/drawing/2018/hyperlinkcolor" val="tx"/>
                    </a:ext>
                  </a:extLst>
                </a:hlinkClick>
              </a:rPr>
              <a:t> ID, Student full names and IDS</a:t>
            </a:r>
            <a:endParaRPr sz="1100" dirty="0">
              <a:solidFill>
                <a:srgbClr val="336BAB"/>
              </a:solidFill>
              <a:latin typeface="Carlito"/>
              <a:cs typeface="Carlito"/>
            </a:endParaRPr>
          </a:p>
          <a:p>
            <a:pPr marL="151130" indent="-141605">
              <a:spcBef>
                <a:spcPts val="890"/>
              </a:spcBef>
              <a:buFont typeface="Alexander"/>
              <a:buChar char="►"/>
              <a:tabLst>
                <a:tab pos="151130" algn="l"/>
              </a:tabLst>
            </a:pPr>
            <a:r>
              <a:rPr lang="en-US" sz="1100" spc="-50" dirty="0">
                <a:solidFill>
                  <a:srgbClr val="FFFFFF"/>
                </a:solidFill>
                <a:latin typeface="Carlito"/>
                <a:cs typeface="Carlito"/>
              </a:rPr>
              <a:t>Task description</a:t>
            </a:r>
            <a:endParaRPr lang="en-US" sz="1100" spc="-50" dirty="0">
              <a:solidFill>
                <a:srgbClr val="FFFFFF"/>
              </a:solidFill>
              <a:latin typeface="Carlito"/>
              <a:cs typeface="Carlito"/>
              <a:hlinkClick r:id="" action="ppaction://noaction">
                <a:extLst>
                  <a:ext uri="{A12FA001-AC4F-418D-AE19-62706E023703}">
                    <ahyp:hlinkClr xmlns:ahyp="http://schemas.microsoft.com/office/drawing/2018/hyperlinkcolor" val="tx"/>
                  </a:ext>
                </a:extLst>
              </a:hlinkClick>
            </a:endParaRPr>
          </a:p>
          <a:p>
            <a:pPr marL="151130" indent="-141605">
              <a:spcBef>
                <a:spcPts val="890"/>
              </a:spcBef>
              <a:buFont typeface="Alexander"/>
              <a:buChar char="►"/>
              <a:tabLst>
                <a:tab pos="151130" algn="l"/>
              </a:tabLst>
            </a:pPr>
            <a:r>
              <a:rPr lang="en-US" sz="1100" spc="-50" dirty="0">
                <a:solidFill>
                  <a:srgbClr val="336BAB"/>
                </a:solidFill>
                <a:latin typeface="Carlito"/>
                <a:cs typeface="Carlito"/>
                <a:hlinkClick r:id="" action="ppaction://noaction">
                  <a:extLst>
                    <a:ext uri="{A12FA001-AC4F-418D-AE19-62706E023703}">
                      <ahyp:hlinkClr xmlns:ahyp="http://schemas.microsoft.com/office/drawing/2018/hyperlinkcolor" val="tx"/>
                    </a:ext>
                  </a:extLst>
                </a:hlinkClick>
              </a:rPr>
              <a:t>Demo</a:t>
            </a:r>
            <a:endParaRPr sz="1100" spc="-50" dirty="0">
              <a:solidFill>
                <a:srgbClr val="336BAB"/>
              </a:solidFill>
              <a:latin typeface="Carlito"/>
              <a:cs typeface="Carlito"/>
            </a:endParaRPr>
          </a:p>
          <a:p>
            <a:pPr marL="151130" indent="-141605">
              <a:lnSpc>
                <a:spcPct val="100000"/>
              </a:lnSpc>
              <a:spcBef>
                <a:spcPts val="890"/>
              </a:spcBef>
              <a:buFont typeface="Alexander"/>
              <a:buChar char="►"/>
              <a:tabLst>
                <a:tab pos="151130" algn="l"/>
              </a:tabLst>
            </a:pPr>
            <a:r>
              <a:rPr lang="en-US" sz="1100" spc="-50" dirty="0">
                <a:solidFill>
                  <a:srgbClr val="336BAB"/>
                </a:solidFill>
                <a:latin typeface="Carlito"/>
                <a:cs typeface="Carlito"/>
              </a:rPr>
              <a:t>Contribution</a:t>
            </a:r>
            <a:endParaRPr sz="1100" spc="-50" dirty="0">
              <a:solidFill>
                <a:srgbClr val="336BAB"/>
              </a:solidFill>
              <a:latin typeface="Carlito"/>
              <a:cs typeface="Carlito"/>
            </a:endParaRPr>
          </a:p>
          <a:p>
            <a:pPr marL="151130" indent="-141605">
              <a:spcBef>
                <a:spcPts val="885"/>
              </a:spcBef>
              <a:buFont typeface="Alexander"/>
              <a:buChar char="►"/>
              <a:tabLst>
                <a:tab pos="151130" algn="l"/>
              </a:tabLst>
            </a:pPr>
            <a:r>
              <a:rPr lang="en-US" sz="1100" spc="-50" dirty="0">
                <a:solidFill>
                  <a:srgbClr val="336BAB"/>
                </a:solidFill>
                <a:latin typeface="Carlito"/>
                <a:cs typeface="Carlito"/>
              </a:rPr>
              <a:t>Data</a:t>
            </a:r>
            <a:endParaRPr lang="en-US" sz="1100" spc="-50" dirty="0">
              <a:solidFill>
                <a:srgbClr val="336BAB"/>
              </a:solidFill>
              <a:latin typeface="Carlito"/>
              <a:cs typeface="Carlito"/>
              <a:hlinkClick r:id="" action="ppaction://noaction"/>
            </a:endParaRPr>
          </a:p>
          <a:p>
            <a:pPr marL="151130" indent="-141605">
              <a:spcBef>
                <a:spcPts val="890"/>
              </a:spcBef>
              <a:buFont typeface="Alexander"/>
              <a:buChar char="►"/>
              <a:tabLst>
                <a:tab pos="151130" algn="l"/>
              </a:tabLst>
            </a:pPr>
            <a:r>
              <a:rPr lang="en-US" sz="1100" spc="-50" dirty="0">
                <a:solidFill>
                  <a:srgbClr val="336BAB"/>
                </a:solidFill>
                <a:latin typeface="Carlito"/>
                <a:cs typeface="Carlito"/>
              </a:rPr>
              <a:t>Project architecture</a:t>
            </a:r>
          </a:p>
          <a:p>
            <a:pPr marL="151130" indent="-141605">
              <a:spcBef>
                <a:spcPts val="885"/>
              </a:spcBef>
              <a:buFont typeface="Alexander"/>
              <a:buChar char="►"/>
              <a:tabLst>
                <a:tab pos="151130" algn="l"/>
              </a:tabLst>
            </a:pPr>
            <a:r>
              <a:rPr lang="en-US" sz="1100" spc="-10" dirty="0">
                <a:solidFill>
                  <a:srgbClr val="336BAB"/>
                </a:solidFill>
                <a:latin typeface="Carlito"/>
                <a:cs typeface="Carlito"/>
                <a:hlinkClick r:id="" action="ppaction://noaction"/>
              </a:rPr>
              <a:t>Methods</a:t>
            </a:r>
            <a:endParaRPr lang="en-US" sz="1100" dirty="0">
              <a:solidFill>
                <a:srgbClr val="000000"/>
              </a:solidFill>
              <a:latin typeface="Carlito"/>
              <a:cs typeface="Carlito"/>
            </a:endParaRPr>
          </a:p>
          <a:p>
            <a:pPr marL="151130" indent="-141605">
              <a:lnSpc>
                <a:spcPct val="100000"/>
              </a:lnSpc>
              <a:spcBef>
                <a:spcPts val="885"/>
              </a:spcBef>
              <a:buFont typeface="Alexander"/>
              <a:buChar char="►"/>
              <a:tabLst>
                <a:tab pos="151130" algn="l"/>
              </a:tabLst>
            </a:pPr>
            <a:r>
              <a:rPr lang="en-US" sz="1100" spc="-10" dirty="0">
                <a:solidFill>
                  <a:srgbClr val="336BAB"/>
                </a:solidFill>
                <a:latin typeface="Carlito"/>
                <a:cs typeface="Carlito"/>
              </a:rPr>
              <a:t>Result</a:t>
            </a:r>
          </a:p>
        </p:txBody>
      </p:sp>
      <p:sp>
        <p:nvSpPr>
          <p:cNvPr id="4" name="object 4"/>
          <p:cNvSpPr txBox="1">
            <a:spLocks noGrp="1"/>
          </p:cNvSpPr>
          <p:nvPr>
            <p:ph type="ftr" sz="quarter" idx="5"/>
          </p:nvPr>
        </p:nvSpPr>
        <p:spPr>
          <a:xfrm>
            <a:off x="920166" y="3048401"/>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a:t>Abdelghafor„ENG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7" name="object 5">
            <a:extLst>
              <a:ext uri="{FF2B5EF4-FFF2-40B4-BE49-F238E27FC236}">
                <a16:creationId xmlns:a16="http://schemas.microsoft.com/office/drawing/2014/main" id="{642B0CDF-2E38-B30C-D24A-E34B9C65C5DF}"/>
              </a:ext>
            </a:extLst>
          </p:cNvPr>
          <p:cNvSpPr txBox="1"/>
          <p:nvPr/>
        </p:nvSpPr>
        <p:spPr>
          <a:xfrm>
            <a:off x="347294" y="3028524"/>
            <a:ext cx="211454" cy="135293"/>
          </a:xfrm>
          <a:prstGeom prst="rect">
            <a:avLst/>
          </a:prstGeom>
        </p:spPr>
        <p:txBody>
          <a:bodyPr vert="horz" wrap="square" lIns="0" tIns="12065" rIns="0" bIns="0" rtlCol="0">
            <a:spAutoFit/>
          </a:bodyPr>
          <a:lstStyle/>
          <a:p>
            <a:pPr marL="12700">
              <a:lnSpc>
                <a:spcPct val="100000"/>
              </a:lnSpc>
              <a:spcBef>
                <a:spcPts val="95"/>
              </a:spcBef>
            </a:pPr>
            <a:r>
              <a:rPr lang="en-US" sz="800" spc="-20" dirty="0">
                <a:solidFill>
                  <a:srgbClr val="FFFFFF"/>
                </a:solidFill>
                <a:latin typeface="Carlito"/>
                <a:cs typeface="Carlito"/>
              </a:rPr>
              <a:t>6/35</a:t>
            </a:r>
            <a:endParaRPr sz="800" dirty="0">
              <a:latin typeface="Carlito"/>
              <a:cs typeface="Carlito"/>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1166189" cy="355931"/>
          </a:xfrm>
          <a:prstGeom prst="rect">
            <a:avLst/>
          </a:prstGeom>
        </p:spPr>
        <p:txBody>
          <a:bodyPr vert="horz" wrap="square" lIns="0" tIns="17145" rIns="0" bIns="0" rtlCol="0" anchor="t">
            <a:spAutoFit/>
          </a:bodyPr>
          <a:lstStyle/>
          <a:p>
            <a:pPr marL="12700">
              <a:lnSpc>
                <a:spcPts val="1639"/>
              </a:lnSpc>
              <a:spcBef>
                <a:spcPts val="135"/>
              </a:spcBef>
            </a:pPr>
            <a:r>
              <a:rPr spc="-10"/>
              <a:t>paper2</a:t>
            </a:r>
          </a:p>
          <a:p>
            <a:pPr marL="12700">
              <a:lnSpc>
                <a:spcPts val="1040"/>
              </a:lnSpc>
            </a:pPr>
            <a:r>
              <a:rPr lang="en-US" sz="1100" b="0" spc="-50">
                <a:solidFill>
                  <a:schemeClr val="tx2"/>
                </a:solidFill>
              </a:rPr>
              <a:t>Task description</a:t>
            </a:r>
            <a:endParaRPr/>
          </a:p>
        </p:txBody>
      </p:sp>
      <p:sp>
        <p:nvSpPr>
          <p:cNvPr id="3" name="object 3"/>
          <p:cNvSpPr txBox="1">
            <a:spLocks noGrp="1"/>
          </p:cNvSpPr>
          <p:nvPr>
            <p:ph type="body" idx="1"/>
          </p:nvPr>
        </p:nvSpPr>
        <p:spPr>
          <a:xfrm>
            <a:off x="347294" y="810901"/>
            <a:ext cx="5064760" cy="1232914"/>
          </a:xfrm>
          <a:prstGeom prst="rect">
            <a:avLst/>
          </a:prstGeom>
        </p:spPr>
        <p:txBody>
          <a:bodyPr vert="horz" wrap="square" lIns="0" tIns="244868" rIns="0" bIns="0" rtlCol="0" anchor="t">
            <a:spAutoFit/>
          </a:bodyPr>
          <a:lstStyle/>
          <a:p>
            <a:pPr marL="12700" marR="5080">
              <a:lnSpc>
                <a:spcPct val="76800"/>
              </a:lnSpc>
              <a:spcBef>
                <a:spcPts val="685"/>
              </a:spcBef>
            </a:pPr>
            <a:endParaRPr lang="en-US" sz="1400" spc="-10" dirty="0">
              <a:latin typeface="Times New Roman"/>
            </a:endParaRPr>
          </a:p>
          <a:p>
            <a:pPr algn="l"/>
            <a:r>
              <a:rPr lang="en-US" sz="2000" spc="-10" dirty="0">
                <a:solidFill>
                  <a:schemeClr val="tx2"/>
                </a:solidFill>
                <a:latin typeface="Times New Roman"/>
              </a:rPr>
              <a:t>Task description</a:t>
            </a:r>
          </a:p>
          <a:p>
            <a:pPr marL="12700" marR="5080">
              <a:lnSpc>
                <a:spcPct val="76800"/>
              </a:lnSpc>
              <a:spcBef>
                <a:spcPts val="685"/>
              </a:spcBef>
            </a:pPr>
            <a:endParaRPr lang="en-US" sz="1400" spc="-10" dirty="0">
              <a:latin typeface="Times New Roman"/>
            </a:endParaRPr>
          </a:p>
          <a:p>
            <a:pPr marL="12700" marR="5080">
              <a:lnSpc>
                <a:spcPct val="76800"/>
              </a:lnSpc>
              <a:spcBef>
                <a:spcPts val="685"/>
              </a:spcBef>
            </a:pPr>
            <a:endParaRPr lang="en-US" sz="1400" spc="-10" dirty="0">
              <a:latin typeface="Times New Roman"/>
            </a:endParaRP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5" name="object 5"/>
          <p:cNvSpPr txBox="1">
            <a:spLocks noGrp="1"/>
          </p:cNvSpPr>
          <p:nvPr>
            <p:ph type="sldNum" sz="quarter" idx="7"/>
          </p:nvPr>
        </p:nvSpPr>
        <p:spPr>
          <a:xfrm>
            <a:off x="5889331" y="3286012"/>
            <a:ext cx="443230" cy="115416"/>
          </a:xfrm>
          <a:prstGeom prst="rect">
            <a:avLst/>
          </a:prstGeom>
        </p:spPr>
        <p:txBody>
          <a:bodyPr vert="horz" wrap="square" lIns="0" tIns="0" rIns="0" bIns="0" rtlCol="0" anchor="t">
            <a:spAutoFit/>
          </a:bodyPr>
          <a:lstStyle/>
          <a:p>
            <a:pPr marL="38100">
              <a:lnSpc>
                <a:spcPts val="850"/>
              </a:lnSpc>
            </a:pPr>
            <a:endParaRPr spc="-10" dirty="0"/>
          </a:p>
        </p:txBody>
      </p:sp>
      <p:sp>
        <p:nvSpPr>
          <p:cNvPr id="6" name="object 6"/>
          <p:cNvSpPr txBox="1">
            <a:spLocks noGrp="1"/>
          </p:cNvSpPr>
          <p:nvPr>
            <p:ph type="ftr" sz="quarter" idx="5"/>
          </p:nvPr>
        </p:nvSpPr>
        <p:spPr>
          <a:xfrm>
            <a:off x="920166" y="3051917"/>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endParaRPr lang="en-US" spc="-10" dirty="0"/>
          </a:p>
        </p:txBody>
      </p:sp>
      <p:sp>
        <p:nvSpPr>
          <p:cNvPr id="7" name="object 5">
            <a:extLst>
              <a:ext uri="{FF2B5EF4-FFF2-40B4-BE49-F238E27FC236}">
                <a16:creationId xmlns:a16="http://schemas.microsoft.com/office/drawing/2014/main" id="{97AEDA59-6A19-FE05-73C5-7D0133EB32AB}"/>
              </a:ext>
            </a:extLst>
          </p:cNvPr>
          <p:cNvSpPr txBox="1"/>
          <p:nvPr/>
        </p:nvSpPr>
        <p:spPr>
          <a:xfrm>
            <a:off x="347294" y="3028524"/>
            <a:ext cx="211454" cy="135293"/>
          </a:xfrm>
          <a:prstGeom prst="rect">
            <a:avLst/>
          </a:prstGeom>
        </p:spPr>
        <p:txBody>
          <a:bodyPr vert="horz" wrap="square" lIns="0" tIns="12065" rIns="0" bIns="0" rtlCol="0">
            <a:spAutoFit/>
          </a:bodyPr>
          <a:lstStyle/>
          <a:p>
            <a:pPr marL="12700">
              <a:lnSpc>
                <a:spcPct val="100000"/>
              </a:lnSpc>
              <a:spcBef>
                <a:spcPts val="95"/>
              </a:spcBef>
            </a:pPr>
            <a:r>
              <a:rPr lang="en-US" sz="800" spc="-20" dirty="0">
                <a:solidFill>
                  <a:srgbClr val="FFFFFF"/>
                </a:solidFill>
                <a:latin typeface="Carlito"/>
                <a:cs typeface="Carlito"/>
              </a:rPr>
              <a:t>7/35</a:t>
            </a:r>
            <a:endParaRPr sz="800" dirty="0">
              <a:latin typeface="Carlito"/>
              <a:cs typeface="Carlito"/>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295" y="206982"/>
            <a:ext cx="1166189" cy="355931"/>
          </a:xfrm>
          <a:prstGeom prst="rect">
            <a:avLst/>
          </a:prstGeom>
        </p:spPr>
        <p:txBody>
          <a:bodyPr vert="horz" wrap="square" lIns="0" tIns="17145" rIns="0" bIns="0" rtlCol="0" anchor="t">
            <a:spAutoFit/>
          </a:bodyPr>
          <a:lstStyle/>
          <a:p>
            <a:pPr marL="12700">
              <a:lnSpc>
                <a:spcPts val="1639"/>
              </a:lnSpc>
              <a:spcBef>
                <a:spcPts val="135"/>
              </a:spcBef>
            </a:pPr>
            <a:r>
              <a:rPr spc="-10"/>
              <a:t>paper2</a:t>
            </a:r>
          </a:p>
          <a:p>
            <a:pPr marL="12700">
              <a:lnSpc>
                <a:spcPts val="1040"/>
              </a:lnSpc>
            </a:pPr>
            <a:r>
              <a:rPr lang="en-US" sz="1100" b="0" spc="-50">
                <a:solidFill>
                  <a:schemeClr val="tx2"/>
                </a:solidFill>
              </a:rPr>
              <a:t>Task description</a:t>
            </a:r>
            <a:endParaRPr/>
          </a:p>
        </p:txBody>
      </p:sp>
      <p:sp>
        <p:nvSpPr>
          <p:cNvPr id="3" name="object 3"/>
          <p:cNvSpPr txBox="1">
            <a:spLocks noGrp="1"/>
          </p:cNvSpPr>
          <p:nvPr>
            <p:ph type="body" idx="1"/>
          </p:nvPr>
        </p:nvSpPr>
        <p:spPr>
          <a:xfrm>
            <a:off x="347294" y="810901"/>
            <a:ext cx="5064760" cy="1409116"/>
          </a:xfrm>
          <a:prstGeom prst="rect">
            <a:avLst/>
          </a:prstGeom>
        </p:spPr>
        <p:txBody>
          <a:bodyPr vert="horz" wrap="square" lIns="0" tIns="244868" rIns="0" bIns="0" rtlCol="0" anchor="t">
            <a:spAutoFit/>
          </a:bodyPr>
          <a:lstStyle/>
          <a:p>
            <a:pPr marL="12700" marR="5080">
              <a:lnSpc>
                <a:spcPct val="76800"/>
              </a:lnSpc>
              <a:spcBef>
                <a:spcPts val="685"/>
              </a:spcBef>
            </a:pPr>
            <a:r>
              <a:rPr lang="en-US" sz="1400" spc="-10" dirty="0">
                <a:latin typeface="Times New Roman"/>
              </a:rPr>
              <a:t>It is a system that recognizes tree yoga</a:t>
            </a:r>
            <a:r>
              <a:rPr lang="en-US" sz="1400" spc="-10" dirty="0"/>
              <a:t> exercise detection</a:t>
            </a:r>
            <a:r>
              <a:rPr lang="en-US" sz="1400" spc="-10" dirty="0">
                <a:latin typeface="Times New Roman"/>
              </a:rPr>
              <a:t> by using computer vision, specifically following deep learning to give the best results. </a:t>
            </a:r>
            <a:r>
              <a:rPr lang="en" sz="1400" spc="-10" dirty="0">
                <a:solidFill>
                  <a:srgbClr val="202124"/>
                </a:solidFill>
                <a:latin typeface="Times New Roman"/>
              </a:rPr>
              <a:t>The goal of this project is to enable computers to understand and interpret physical positions and then detect whether the exercise is correct or incorrect.</a:t>
            </a:r>
            <a:r>
              <a:rPr lang="en-US" sz="1400" spc="-10" dirty="0">
                <a:latin typeface="Times New Roman"/>
              </a:rPr>
              <a:t> </a:t>
            </a:r>
            <a:r>
              <a:rPr lang="en" sz="1400" spc="-10" dirty="0">
                <a:solidFill>
                  <a:srgbClr val="202124"/>
                </a:solidFill>
                <a:latin typeface="Times New Roman"/>
              </a:rPr>
              <a:t>This can be used to detect exercise, making it easier for people to know that they are exercising correctly and properly</a:t>
            </a:r>
            <a:r>
              <a:rPr lang="en-US" sz="1400" spc="-10" dirty="0">
                <a:latin typeface="Times New Roman"/>
              </a:rPr>
              <a:t>.</a:t>
            </a:r>
            <a:endParaRPr lang="en-US" sz="1400" dirty="0">
              <a:latin typeface="Times New Roman"/>
            </a:endParaRPr>
          </a:p>
        </p:txBody>
      </p:sp>
      <p:sp>
        <p:nvSpPr>
          <p:cNvPr id="4" name="object 4"/>
          <p:cNvSpPr/>
          <p:nvPr/>
        </p:nvSpPr>
        <p:spPr>
          <a:xfrm>
            <a:off x="0" y="2952026"/>
            <a:ext cx="5760085" cy="288290"/>
          </a:xfrm>
          <a:custGeom>
            <a:avLst/>
            <a:gdLst/>
            <a:ahLst/>
            <a:cxnLst/>
            <a:rect l="l" t="t" r="r" b="b"/>
            <a:pathLst>
              <a:path w="5760085" h="288289">
                <a:moveTo>
                  <a:pt x="5759996" y="0"/>
                </a:moveTo>
                <a:lnTo>
                  <a:pt x="0" y="0"/>
                </a:lnTo>
                <a:lnTo>
                  <a:pt x="0" y="287997"/>
                </a:lnTo>
                <a:lnTo>
                  <a:pt x="5759996" y="287997"/>
                </a:lnTo>
                <a:lnTo>
                  <a:pt x="5759996" y="0"/>
                </a:lnTo>
                <a:close/>
              </a:path>
            </a:pathLst>
          </a:custGeom>
          <a:solidFill>
            <a:srgbClr val="004696"/>
          </a:solidFill>
        </p:spPr>
        <p:txBody>
          <a:bodyPr wrap="square" lIns="0" tIns="0" rIns="0" bIns="0" rtlCol="0"/>
          <a:lstStyle/>
          <a:p>
            <a:endParaRPr/>
          </a:p>
        </p:txBody>
      </p:sp>
      <p:sp>
        <p:nvSpPr>
          <p:cNvPr id="6" name="object 6"/>
          <p:cNvSpPr txBox="1">
            <a:spLocks noGrp="1"/>
          </p:cNvSpPr>
          <p:nvPr>
            <p:ph type="ftr" sz="quarter" idx="5"/>
          </p:nvPr>
        </p:nvSpPr>
        <p:spPr>
          <a:xfrm>
            <a:off x="913714" y="302614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err="1"/>
              <a:t>Abdelghafor„ENG</a:t>
            </a:r>
            <a:r>
              <a:rPr spc="-10" dirty="0"/>
              <a:t> </a:t>
            </a:r>
            <a:r>
              <a:rPr dirty="0"/>
              <a:t>:</a:t>
            </a:r>
            <a:r>
              <a:rPr spc="-10" dirty="0"/>
              <a:t> Amjad </a:t>
            </a:r>
            <a:r>
              <a:rPr dirty="0" err="1"/>
              <a:t>Dife</a:t>
            </a:r>
            <a:r>
              <a:rPr spc="370" dirty="0"/>
              <a:t> </a:t>
            </a:r>
            <a:r>
              <a:rPr i="1" dirty="0">
                <a:latin typeface="Asea"/>
                <a:cs typeface="Asea"/>
              </a:rPr>
              <a:t>|</a:t>
            </a:r>
            <a:r>
              <a:rPr lang="en-US" i="1" spc="180" dirty="0">
                <a:latin typeface="Asea"/>
                <a:cs typeface="Asea"/>
              </a:rPr>
              <a:t> </a:t>
            </a:r>
            <a:endParaRPr lang="en-US" spc="-10" dirty="0"/>
          </a:p>
        </p:txBody>
      </p:sp>
      <p:sp>
        <p:nvSpPr>
          <p:cNvPr id="7" name="object 5">
            <a:extLst>
              <a:ext uri="{FF2B5EF4-FFF2-40B4-BE49-F238E27FC236}">
                <a16:creationId xmlns:a16="http://schemas.microsoft.com/office/drawing/2014/main" id="{7700B794-983B-4FB2-40F9-064813793635}"/>
              </a:ext>
            </a:extLst>
          </p:cNvPr>
          <p:cNvSpPr txBox="1">
            <a:spLocks noGrp="1"/>
          </p:cNvSpPr>
          <p:nvPr>
            <p:ph type="sldNum" sz="quarter" idx="7"/>
          </p:nvPr>
        </p:nvSpPr>
        <p:spPr>
          <a:xfrm>
            <a:off x="235871" y="3006263"/>
            <a:ext cx="442912" cy="135293"/>
          </a:xfrm>
          <a:prstGeom prst="rect">
            <a:avLst/>
          </a:prstGeom>
        </p:spPr>
        <p:txBody>
          <a:bodyPr vert="horz" wrap="square" lIns="0" tIns="12065" rIns="0" bIns="0" rtlCol="0">
            <a:spAutoFit/>
          </a:bodyPr>
          <a:lstStyle/>
          <a:p>
            <a:pPr marL="12700">
              <a:lnSpc>
                <a:spcPct val="100000"/>
              </a:lnSpc>
              <a:spcBef>
                <a:spcPts val="95"/>
              </a:spcBef>
            </a:pPr>
            <a:r>
              <a:rPr lang="en-US" spc="-20" dirty="0">
                <a:solidFill>
                  <a:srgbClr val="FFFFFF"/>
                </a:solidFill>
              </a:rPr>
              <a:t>8</a:t>
            </a:r>
            <a:r>
              <a:rPr lang="en-US" sz="800" spc="-20" dirty="0">
                <a:solidFill>
                  <a:srgbClr val="FFFFFF"/>
                </a:solidFill>
                <a:latin typeface="Carlito"/>
                <a:cs typeface="Carlito"/>
              </a:rPr>
              <a:t>/35</a:t>
            </a:r>
            <a:endParaRPr sz="800" dirty="0">
              <a:latin typeface="Carlito"/>
              <a:cs typeface="Carlito"/>
            </a:endParaRPr>
          </a:p>
        </p:txBody>
      </p:sp>
    </p:spTree>
    <p:extLst>
      <p:ext uri="{BB962C8B-B14F-4D97-AF65-F5344CB8AC3E}">
        <p14:creationId xmlns:p14="http://schemas.microsoft.com/office/powerpoint/2010/main" val="901284061"/>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0097" y="237144"/>
            <a:ext cx="2557444" cy="2600071"/>
          </a:xfrm>
          <a:prstGeom prst="rect">
            <a:avLst/>
          </a:prstGeom>
        </p:spPr>
        <p:txBody>
          <a:bodyPr vert="horz" wrap="square" lIns="0" tIns="17145" rIns="0" bIns="0" rtlCol="0" anchor="t">
            <a:spAutoFit/>
          </a:bodyPr>
          <a:lstStyle/>
          <a:p>
            <a:pPr marL="732155">
              <a:lnSpc>
                <a:spcPts val="1639"/>
              </a:lnSpc>
              <a:spcBef>
                <a:spcPts val="135"/>
              </a:spcBef>
            </a:pPr>
            <a:endParaRPr lang="en-US" sz="1400" b="1" spc="-10" dirty="0">
              <a:solidFill>
                <a:srgbClr val="FFFFFF"/>
              </a:solidFill>
              <a:latin typeface="Carlito"/>
              <a:cs typeface="Carlito"/>
            </a:endParaRPr>
          </a:p>
          <a:p>
            <a:pPr>
              <a:lnSpc>
                <a:spcPct val="100000"/>
              </a:lnSpc>
              <a:spcBef>
                <a:spcPts val="550"/>
              </a:spcBef>
            </a:pPr>
            <a:endParaRPr sz="900">
              <a:latin typeface="Carlito"/>
              <a:cs typeface="Carlito"/>
            </a:endParaRPr>
          </a:p>
          <a:p>
            <a:pPr marL="151130" indent="-141605">
              <a:buClr>
                <a:srgbClr val="336BAB"/>
              </a:buClr>
              <a:buFont typeface="Alexander"/>
              <a:buChar char="►"/>
              <a:tabLst>
                <a:tab pos="151130" algn="l"/>
              </a:tabLst>
            </a:pPr>
            <a:r>
              <a:rPr lang="en-US" sz="1100" spc="-50" dirty="0">
                <a:solidFill>
                  <a:srgbClr val="336BAB"/>
                </a:solidFill>
                <a:hlinkClick r:id="" action="ppaction://noaction"/>
              </a:rPr>
              <a:t>Team</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ID, Students full names and IDs</a:t>
            </a:r>
            <a:endParaRPr sz="1100" dirty="0">
              <a:latin typeface="Carlito"/>
              <a:cs typeface="Carlito"/>
            </a:endParaRPr>
          </a:p>
          <a:p>
            <a:pPr marL="151130" indent="-141605">
              <a:spcBef>
                <a:spcPts val="890"/>
              </a:spcBef>
              <a:buFont typeface="Alexander"/>
              <a:buChar char="►"/>
              <a:tabLst>
                <a:tab pos="151130" algn="l"/>
              </a:tabLst>
            </a:pPr>
            <a:r>
              <a:rPr lang="en-US" sz="1100" spc="-50" dirty="0">
                <a:solidFill>
                  <a:srgbClr val="336BAB"/>
                </a:solidFill>
                <a:hlinkClick r:id="" action="ppaction://noaction"/>
              </a:rPr>
              <a:t>Task</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description</a:t>
            </a:r>
            <a:endParaRPr sz="1100" dirty="0">
              <a:latin typeface="Carlito"/>
              <a:cs typeface="Carlito"/>
            </a:endParaRPr>
          </a:p>
          <a:p>
            <a:pPr marL="151130" indent="-141605">
              <a:lnSpc>
                <a:spcPct val="100000"/>
              </a:lnSpc>
              <a:spcBef>
                <a:spcPts val="885"/>
              </a:spcBef>
              <a:buFont typeface="Alexander"/>
              <a:buChar char="►"/>
              <a:tabLst>
                <a:tab pos="151130" algn="l"/>
              </a:tabLst>
            </a:pPr>
            <a:r>
              <a:rPr lang="en-US" sz="1100" spc="-50" dirty="0">
                <a:solidFill>
                  <a:schemeClr val="bg1"/>
                </a:solidFill>
                <a:hlinkClick r:id="rId2" action="ppaction://hlinksldjump">
                  <a:extLst>
                    <a:ext uri="{A12FA001-AC4F-418D-AE19-62706E023703}">
                      <ahyp:hlinkClr xmlns:ahyp="http://schemas.microsoft.com/office/drawing/2018/hyperlinkcolor" val="tx"/>
                    </a:ext>
                  </a:extLst>
                </a:hlinkClick>
              </a:rPr>
              <a:t>Demo</a:t>
            </a:r>
            <a:endParaRPr sz="1100" dirty="0">
              <a:solidFill>
                <a:schemeClr val="bg1"/>
              </a:solidFill>
              <a:latin typeface="Carlito"/>
              <a:cs typeface="Carlito"/>
            </a:endParaRPr>
          </a:p>
          <a:p>
            <a:pPr marL="151130" indent="-141605">
              <a:lnSpc>
                <a:spcPct val="100000"/>
              </a:lnSpc>
              <a:spcBef>
                <a:spcPts val="890"/>
              </a:spcBef>
              <a:buFont typeface="Alexander"/>
              <a:buChar char="►"/>
              <a:tabLst>
                <a:tab pos="151130" algn="l"/>
              </a:tabLst>
            </a:pPr>
            <a:r>
              <a:rPr lang="en-US" sz="1100" spc="-50" dirty="0">
                <a:solidFill>
                  <a:srgbClr val="336BAB"/>
                </a:solidFill>
                <a:hlinkClick r:id="" action="ppaction://noaction"/>
              </a:rPr>
              <a:t>Contribution</a:t>
            </a:r>
            <a:endParaRPr sz="1100" dirty="0">
              <a:latin typeface="Carlito"/>
              <a:cs typeface="Carlito"/>
            </a:endParaRPr>
          </a:p>
          <a:p>
            <a:pPr marL="151130" indent="-141605">
              <a:lnSpc>
                <a:spcPct val="100000"/>
              </a:lnSpc>
              <a:spcBef>
                <a:spcPts val="885"/>
              </a:spcBef>
              <a:buFont typeface="Alexander"/>
              <a:buChar char="►"/>
              <a:tabLst>
                <a:tab pos="151130" algn="l"/>
              </a:tabLst>
            </a:pPr>
            <a:r>
              <a:rPr lang="en-US" sz="1100" spc="-50" dirty="0">
                <a:solidFill>
                  <a:srgbClr val="336BAB"/>
                </a:solidFill>
                <a:hlinkClick r:id="" action="ppaction://noaction"/>
              </a:rPr>
              <a:t>Data</a:t>
            </a:r>
            <a:endParaRPr sz="1100" dirty="0">
              <a:latin typeface="Carlito"/>
              <a:cs typeface="Carlito"/>
            </a:endParaRPr>
          </a:p>
          <a:p>
            <a:pPr marL="151130" indent="-141605">
              <a:spcBef>
                <a:spcPts val="890"/>
              </a:spcBef>
              <a:buFont typeface="Alexander"/>
              <a:buChar char="►"/>
              <a:tabLst>
                <a:tab pos="151130" algn="l"/>
              </a:tabLst>
            </a:pPr>
            <a:r>
              <a:rPr lang="en-US" sz="1100" spc="-50" dirty="0">
                <a:solidFill>
                  <a:srgbClr val="336BAB"/>
                </a:solidFill>
                <a:hlinkClick r:id="" action="ppaction://noaction"/>
              </a:rPr>
              <a:t>Project</a:t>
            </a:r>
            <a:r>
              <a:rPr lang="en-US" sz="1100" spc="-50" dirty="0">
                <a:solidFill>
                  <a:srgbClr val="336BAB"/>
                </a:solidFill>
                <a:hlinkClick r:id="" action="ppaction://noaction">
                  <a:extLst>
                    <a:ext uri="{A12FA001-AC4F-418D-AE19-62706E023703}">
                      <ahyp:hlinkClr xmlns:ahyp="http://schemas.microsoft.com/office/drawing/2018/hyperlinkcolor" val="tx"/>
                    </a:ext>
                  </a:extLst>
                </a:hlinkClick>
              </a:rPr>
              <a:t> architecture</a:t>
            </a:r>
            <a:endParaRPr sz="1100" dirty="0">
              <a:latin typeface="Carlito"/>
              <a:cs typeface="Carlito"/>
            </a:endParaRPr>
          </a:p>
          <a:p>
            <a:pPr marL="151130" indent="-141605">
              <a:lnSpc>
                <a:spcPct val="100000"/>
              </a:lnSpc>
              <a:spcBef>
                <a:spcPts val="885"/>
              </a:spcBef>
              <a:buFont typeface="Alexander"/>
              <a:buChar char="►"/>
              <a:tabLst>
                <a:tab pos="151130" algn="l"/>
              </a:tabLst>
            </a:pPr>
            <a:r>
              <a:rPr lang="en-US" sz="1100" spc="-10" dirty="0">
                <a:solidFill>
                  <a:srgbClr val="336BAB"/>
                </a:solidFill>
                <a:hlinkClick r:id="" action="ppaction://noaction"/>
              </a:rPr>
              <a:t>Methods</a:t>
            </a:r>
            <a:endParaRPr lang="en-US" sz="1100" spc="-10" dirty="0">
              <a:solidFill>
                <a:srgbClr val="336BAB"/>
              </a:solidFill>
            </a:endParaRPr>
          </a:p>
          <a:p>
            <a:pPr marL="151130" indent="-141605">
              <a:spcBef>
                <a:spcPts val="885"/>
              </a:spcBef>
              <a:buFont typeface="Alexander"/>
              <a:buChar char="►"/>
              <a:tabLst>
                <a:tab pos="151130" algn="l"/>
              </a:tabLst>
            </a:pPr>
            <a:r>
              <a:rPr lang="en-US" sz="1100" spc="-10" dirty="0">
                <a:solidFill>
                  <a:srgbClr val="336BAB"/>
                </a:solidFill>
              </a:rPr>
              <a:t>Results</a:t>
            </a:r>
          </a:p>
        </p:txBody>
      </p:sp>
      <p:sp>
        <p:nvSpPr>
          <p:cNvPr id="4" name="object 4"/>
          <p:cNvSpPr txBox="1">
            <a:spLocks noGrp="1"/>
          </p:cNvSpPr>
          <p:nvPr>
            <p:ph type="ftr" sz="quarter" idx="5"/>
          </p:nvPr>
        </p:nvSpPr>
        <p:spPr>
          <a:xfrm>
            <a:off x="919202" y="3026140"/>
            <a:ext cx="4498340" cy="115416"/>
          </a:xfrm>
          <a:prstGeom prst="rect">
            <a:avLst/>
          </a:prstGeom>
        </p:spPr>
        <p:txBody>
          <a:bodyPr vert="horz" wrap="square" lIns="0" tIns="0" rIns="0" bIns="0" rtlCol="0" anchor="t">
            <a:spAutoFit/>
          </a:bodyPr>
          <a:lstStyle/>
          <a:p>
            <a:pPr marL="12700">
              <a:lnSpc>
                <a:spcPts val="860"/>
              </a:lnSpc>
            </a:pPr>
            <a:r>
              <a:rPr dirty="0"/>
              <a:t>,Salma</a:t>
            </a:r>
            <a:r>
              <a:rPr spc="-15" dirty="0"/>
              <a:t> </a:t>
            </a:r>
            <a:r>
              <a:rPr spc="-10" dirty="0"/>
              <a:t>Mohamed </a:t>
            </a:r>
            <a:r>
              <a:rPr dirty="0"/>
              <a:t>Saad</a:t>
            </a:r>
            <a:r>
              <a:rPr spc="-10" dirty="0"/>
              <a:t> </a:t>
            </a:r>
            <a:r>
              <a:rPr dirty="0"/>
              <a:t>,</a:t>
            </a:r>
            <a:r>
              <a:rPr spc="-10" dirty="0"/>
              <a:t> Aya</a:t>
            </a:r>
            <a:r>
              <a:rPr spc="-15" dirty="0"/>
              <a:t> </a:t>
            </a:r>
            <a:r>
              <a:rPr spc="-10" dirty="0"/>
              <a:t>Ahmed </a:t>
            </a:r>
            <a:r>
              <a:rPr dirty="0"/>
              <a:t>Abdelaziz</a:t>
            </a:r>
            <a:r>
              <a:rPr spc="-10" dirty="0"/>
              <a:t> </a:t>
            </a:r>
            <a:r>
              <a:rPr dirty="0"/>
              <a:t>,Esraa</a:t>
            </a:r>
            <a:r>
              <a:rPr spc="-10" dirty="0"/>
              <a:t> Ahmed</a:t>
            </a:r>
            <a:r>
              <a:rPr spc="-15" dirty="0"/>
              <a:t> </a:t>
            </a:r>
            <a:r>
              <a:rPr spc="-10" dirty="0"/>
              <a:t>Abdelghafor„ENG </a:t>
            </a:r>
            <a:r>
              <a:rPr dirty="0"/>
              <a:t>:</a:t>
            </a:r>
            <a:r>
              <a:rPr spc="-10" dirty="0"/>
              <a:t> Amjad </a:t>
            </a:r>
            <a:r>
              <a:rPr dirty="0" err="1"/>
              <a:t>Dife</a:t>
            </a:r>
            <a:r>
              <a:rPr spc="370" dirty="0"/>
              <a:t> </a:t>
            </a:r>
            <a:r>
              <a:rPr i="1" dirty="0">
                <a:latin typeface="Asea"/>
                <a:cs typeface="Asea"/>
              </a:rPr>
              <a:t>|</a:t>
            </a:r>
            <a:r>
              <a:rPr i="1" spc="180" dirty="0">
                <a:latin typeface="Asea"/>
                <a:cs typeface="Asea"/>
              </a:rPr>
              <a:t> </a:t>
            </a:r>
            <a:endParaRPr lang="en-US" spc="-10" dirty="0"/>
          </a:p>
        </p:txBody>
      </p:sp>
      <p:sp>
        <p:nvSpPr>
          <p:cNvPr id="3" name="object 5">
            <a:extLst>
              <a:ext uri="{FF2B5EF4-FFF2-40B4-BE49-F238E27FC236}">
                <a16:creationId xmlns:a16="http://schemas.microsoft.com/office/drawing/2014/main" id="{98AB1A87-FA6E-C717-BF4C-DA50B1C86922}"/>
              </a:ext>
            </a:extLst>
          </p:cNvPr>
          <p:cNvSpPr txBox="1">
            <a:spLocks noGrp="1"/>
          </p:cNvSpPr>
          <p:nvPr>
            <p:ph type="sldNum" sz="quarter" idx="7"/>
          </p:nvPr>
        </p:nvSpPr>
        <p:spPr>
          <a:xfrm>
            <a:off x="235871" y="3006263"/>
            <a:ext cx="442912" cy="135293"/>
          </a:xfrm>
          <a:prstGeom prst="rect">
            <a:avLst/>
          </a:prstGeom>
        </p:spPr>
        <p:txBody>
          <a:bodyPr vert="horz" wrap="square" lIns="0" tIns="12065" rIns="0" bIns="0" rtlCol="0">
            <a:spAutoFit/>
          </a:bodyPr>
          <a:lstStyle/>
          <a:p>
            <a:pPr marL="12700">
              <a:lnSpc>
                <a:spcPct val="100000"/>
              </a:lnSpc>
              <a:spcBef>
                <a:spcPts val="95"/>
              </a:spcBef>
            </a:pPr>
            <a:r>
              <a:rPr lang="en-US" spc="-20" dirty="0">
                <a:solidFill>
                  <a:srgbClr val="FFFFFF"/>
                </a:solidFill>
              </a:rPr>
              <a:t>9</a:t>
            </a:r>
            <a:r>
              <a:rPr lang="en-US" sz="800" spc="-20" dirty="0">
                <a:solidFill>
                  <a:srgbClr val="FFFFFF"/>
                </a:solidFill>
                <a:latin typeface="Carlito"/>
                <a:cs typeface="Carlito"/>
              </a:rPr>
              <a:t>/35</a:t>
            </a:r>
            <a:endParaRPr sz="800" dirty="0">
              <a:latin typeface="Carlito"/>
              <a:cs typeface="Carlito"/>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TotalTime>
  <Words>1525</Words>
  <Application>Microsoft Office PowerPoint</Application>
  <PresentationFormat>Custom</PresentationFormat>
  <Paragraphs>287</Paragraphs>
  <Slides>35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Alexander</vt:lpstr>
      <vt:lpstr>ArialMT</vt:lpstr>
      <vt:lpstr>Asea</vt:lpstr>
      <vt:lpstr>Carlito</vt:lpstr>
      <vt:lpstr>Consolas</vt:lpstr>
      <vt:lpstr>Inter</vt:lpstr>
      <vt:lpstr>Segoe UI</vt:lpstr>
      <vt:lpstr>Times New Roman</vt:lpstr>
      <vt:lpstr>Wingdings2</vt:lpstr>
      <vt:lpstr>Office Theme</vt:lpstr>
      <vt:lpstr>Tree Yoga Detection </vt:lpstr>
      <vt:lpstr>Paper 1:</vt:lpstr>
      <vt:lpstr>PowerPoint Presentation</vt:lpstr>
      <vt:lpstr>PowerPoint Presentation</vt:lpstr>
      <vt:lpstr>paper1 Team ID , Student full names and IDs  </vt:lpstr>
      <vt:lpstr>PowerPoint Presentation</vt:lpstr>
      <vt:lpstr>paper2 Task description</vt:lpstr>
      <vt:lpstr>paper2 Task description</vt:lpstr>
      <vt:lpstr>PowerPoint Presentation</vt:lpstr>
      <vt:lpstr>Paper3 Demo</vt:lpstr>
      <vt:lpstr>Paper3 Demo</vt:lpstr>
      <vt:lpstr>Paper3 Demo</vt:lpstr>
      <vt:lpstr>Paper3 Demo</vt:lpstr>
      <vt:lpstr>Paper3 Demo</vt:lpstr>
      <vt:lpstr>PowerPoint Presentation</vt:lpstr>
      <vt:lpstr>Contribution.</vt:lpstr>
      <vt:lpstr>Paper4 Contribution.</vt:lpstr>
      <vt:lpstr>Paper4 Contribution.</vt:lpstr>
      <vt:lpstr>PowerPoint Presentation</vt:lpstr>
      <vt:lpstr>Paper5 Data</vt:lpstr>
      <vt:lpstr>Paper5 Data</vt:lpstr>
      <vt:lpstr>Paper5 Data</vt:lpstr>
      <vt:lpstr>PowerPoint Presentation</vt:lpstr>
      <vt:lpstr>  Project architecture</vt:lpstr>
      <vt:lpstr>Paper6 Project architecture</vt:lpstr>
      <vt:lpstr>PowerPoint Presentation</vt:lpstr>
      <vt:lpstr>Paper 7</vt:lpstr>
      <vt:lpstr>Paper 7</vt:lpstr>
      <vt:lpstr>Paper 7</vt:lpstr>
      <vt:lpstr>Paper 7</vt:lpstr>
      <vt:lpstr>Paper 7</vt:lpstr>
      <vt:lpstr>PowerPoint Presentation</vt:lpstr>
      <vt:lpstr>Paper 8 Result.</vt:lpstr>
      <vt:lpstr>Paper 8 Result</vt:lpstr>
      <vt:lpstr>Tree Yoga Detection               the last project of the last term in fci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dc:title>
  <dc:creator>Salma Mohamed Saad  Aya Ahmed Abdelaziz Esraa Ahmed AbdelghaforENG : Amjad Dife</dc:creator>
  <cp:lastModifiedBy>salma mohamed</cp:lastModifiedBy>
  <cp:revision>442</cp:revision>
  <dcterms:created xsi:type="dcterms:W3CDTF">2024-04-09T12:56:43Z</dcterms:created>
  <dcterms:modified xsi:type="dcterms:W3CDTF">2024-05-18T17:20:09Z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2024-03-15T00:00:00Z</vt:filetime>
  </property>
  <property fmtid="{D5CDD505-2E9C-101B-9397-08002B2CF9AE}" pid="3" name="Creator">
    <vt:lpwstr>LaTeX with Beamer class</vt:lpwstr>
  </property>
  <property fmtid="{D5CDD505-2E9C-101B-9397-08002B2CF9AE}" pid="4" name="LastSaved">
    <vt:filetime>2024-04-09T00:00:00Z</vt:filetime>
  </property>
  <property fmtid="{D5CDD505-2E9C-101B-9397-08002B2CF9AE}" pid="5" name="Producer">
    <vt:lpwstr>3-Heights(TM) PDF Security Shell 4.8.25.2 (http://www.pdf-tools.com)</vt:lpwstr>
  </property>
</Properties>
</file>