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FBDBA"/>
                </a:solidFill>
              </a:defRPr>
            </a:pPr>
            <a:r>
              <a:t>Cluster Cryptos by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Machine Learning Analysis of Cryptocurrency Markets</a:t>
            </a:r>
          </a:p>
          <a:p/>
          <a:p>
            <a:r>
              <a:t>Data Science Initiative Project</a:t>
            </a:r>
          </a:p>
          <a:p>
            <a:r>
              <a:t>Dataset Period: 2013-2018</a:t>
            </a:r>
          </a:p>
          <a:p>
            <a:r>
              <a:t>Total Cryptocurrencies: 1,383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Recommendations by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05840">
                <a:tc>
                  <a:txBody>
                    <a:bodyPr/>
                    <a:lstStyle/>
                    <a:p>
                      <a:r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Suitable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Top 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Strategy Notes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Consider stablecoins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limited crypto options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coin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Colu Local Network (CLN)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Careful position sizing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Aggressive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Stratis, Ethereum, Karbo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Focus on return/risk ratio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Speculative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1,153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MACRON, JavaScript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Accept extreme volatility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Diversification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CLUSTER-BASED DIVERSIFICATION:</a:t>
            </a:r>
          </a:p>
          <a:p>
            <a:r>
              <a:t>   • Equal allocation across behavioral clusters (20% each)</a:t>
            </a:r>
          </a:p>
          <a:p>
            <a:r>
              <a:t>   • Reduces concentration risk</a:t>
            </a:r>
          </a:p>
          <a:p>
            <a:r>
              <a:t>   • Balanced risk-return profile</a:t>
            </a:r>
          </a:p>
          <a:p/>
          <a:p>
            <a:r>
              <a:t>2. RISK-TIERED PORTFOLIO:</a:t>
            </a:r>
          </a:p>
          <a:p>
            <a:r>
              <a:t>   • 50% Low Risk, 30% Medium Risk, 15% High Risk, 5% Very High Risk</a:t>
            </a:r>
          </a:p>
          <a:p>
            <a:r>
              <a:t>   • Pyramid allocation approach</a:t>
            </a:r>
          </a:p>
          <a:p>
            <a:r>
              <a:t>   • Suitable for most investors</a:t>
            </a:r>
          </a:p>
          <a:p/>
          <a:p>
            <a:r>
              <a:t>3. CORE-SATELLITE STRATEGY:</a:t>
            </a:r>
          </a:p>
          <a:p>
            <a:r>
              <a:t>   • 70% in established coins (Bitcoin, Ethereum, top market caps)</a:t>
            </a:r>
          </a:p>
          <a:p>
            <a:r>
              <a:t>   • 30% in selected altcoins for growth potential</a:t>
            </a:r>
          </a:p>
          <a:p>
            <a:r>
              <a:t>   • Balance stability with growth</a:t>
            </a:r>
          </a:p>
          <a:p/>
          <a:p>
            <a:r>
              <a:t>4. BITCOIN-CORRELATION BASED:</a:t>
            </a:r>
          </a:p>
          <a:p>
            <a:r>
              <a:t>   • Mix high (&gt;0.7), medium (0.3-0.7), and low (&lt;0.3) correlation coins</a:t>
            </a:r>
          </a:p>
          <a:p>
            <a:r>
              <a:t>   • True diversification benefits</a:t>
            </a:r>
          </a:p>
          <a:p>
            <a:r>
              <a:t>   • Hedge against Bitcoin volatility</a:t>
            </a:r>
          </a:p>
          <a:p/>
          <a:p>
            <a:r>
              <a:t>Performance comparison: investment_insights.ipynb (cell: 1dfdb584)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Risk Profiling (30-Day Rolling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METHODOLOGY:</a:t>
            </a:r>
          </a:p>
          <a:p>
            <a:r>
              <a:t>• 90-day window updated every 30 days</a:t>
            </a:r>
          </a:p>
          <a:p>
            <a:r>
              <a:t>• Tracks how coin risk profiles evolve over time</a:t>
            </a:r>
          </a:p>
          <a:p>
            <a:r>
              <a:t>• Analyzed top 50 cryptocurrencies by market cap</a:t>
            </a:r>
          </a:p>
          <a:p/>
          <a:p>
            <a:r>
              <a:t>6 RISK CATEGORIES IDENTIFIED:</a:t>
            </a:r>
          </a:p>
          <a:p>
            <a:r>
              <a:t>• Low Risk / High Market Cap / Low Return</a:t>
            </a:r>
          </a:p>
          <a:p>
            <a:r>
              <a:t>• Low Risk / Low Liquidity / Outlier Spread</a:t>
            </a:r>
          </a:p>
          <a:p>
            <a:r>
              <a:t>• Medium Risk / Moderate Volatility / Negative Return</a:t>
            </a:r>
          </a:p>
          <a:p>
            <a:r>
              <a:t>• Medium-High Risk / High Volatility / Positive Return</a:t>
            </a:r>
          </a:p>
          <a:p>
            <a:r>
              <a:t>• High Risk / High Volatility / Strong Positive Return</a:t>
            </a:r>
          </a:p>
          <a:p>
            <a:r>
              <a:t>• High Risk / Microcap Movers / Spiky Volume</a:t>
            </a:r>
          </a:p>
          <a:p/>
          <a:p>
            <a:r>
              <a:t>KEY FINDINGS:</a:t>
            </a:r>
          </a:p>
          <a:p>
            <a:r>
              <a:t>• Risk profiles are dynamic and change over time</a:t>
            </a:r>
          </a:p>
          <a:p>
            <a:r>
              <a:t>• Bitcoin showed 12 cluster transitions during analysis period</a:t>
            </a:r>
          </a:p>
          <a:p>
            <a:r>
              <a:t>• Some coins maintain stable risk profiles, others highly variable</a:t>
            </a:r>
          </a:p>
          <a:p>
            <a:r>
              <a:t>• Highest Sharpe ratio: High Risk/High Return cluster (2.71)</a:t>
            </a:r>
          </a:p>
          <a:p/>
          <a:p>
            <a:r>
              <a:t>Visualizations: knn_30day_risk_profile.ipynb (cells: 10756216, c811dbca)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Condition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05840">
                <a:tc>
                  <a:txBody>
                    <a:bodyPr/>
                    <a:lstStyle/>
                    <a:p>
                      <a:r>
                        <a:t>Market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Recommended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Risk Management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Bull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Clusters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Increase growth allocation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Trailing stop losses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Bear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Focus on established coins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Dollar-cost averaging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High 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Reduce position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Wider stop losses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r>
                        <a:t>Consolidation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 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Accumulate quality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breakout alerts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3657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40080">
                <a:tc>
                  <a:txBody>
                    <a:bodyPr/>
                    <a:lstStyle/>
                    <a:p>
                      <a:r>
                        <a:t>Risk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 Loss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Low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10-15%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5-10%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Medium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10-15%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15-20%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t>Very 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20-25%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DIVERSIFICATION RULES:</a:t>
            </a:r>
          </a:p>
          <a:p/>
          <a:p>
            <a:r>
              <a:t>• Minimum 10-15 different cryptocurrencies</a:t>
            </a:r>
          </a:p>
          <a:p>
            <a:r>
              <a:t>• No more than 20% in any single coin</a:t>
            </a:r>
          </a:p>
          <a:p>
            <a:r>
              <a:t>• At least 3 different clusters represented</a:t>
            </a:r>
          </a:p>
          <a:p>
            <a:r>
              <a:t>• Maximum 40% in high correlation (&gt;0.8) coins</a:t>
            </a:r>
          </a:p>
          <a:p>
            <a:r>
              <a:t>• Keep 10-20% in stable assets for opportunities</a:t>
            </a:r>
          </a:p>
          <a:p/>
          <a:p>
            <a:r>
              <a:t>REBALANCING FREQUENCY:</a:t>
            </a:r>
          </a:p>
          <a:p>
            <a:r>
              <a:t>• Conservative: Quarterly</a:t>
            </a:r>
          </a:p>
          <a:p>
            <a:r>
              <a:t>• Moderate: Monthly</a:t>
            </a:r>
          </a:p>
          <a:p>
            <a:r>
              <a:t>• Aggressive: Bi-weekly</a:t>
            </a:r>
          </a:p>
          <a:p>
            <a:r>
              <a:t>• Speculative: Weekly</a:t>
            </a:r>
          </a:p>
          <a:p/>
          <a:p>
            <a:r>
              <a:t>EXIT STRATEGIES:</a:t>
            </a:r>
          </a:p>
          <a:p>
            <a:r>
              <a:t>• Set 2:1 risk/reward targets</a:t>
            </a:r>
          </a:p>
          <a:p>
            <a:r>
              <a:t>• Use trailing stops on winners</a:t>
            </a:r>
          </a:p>
          <a:p>
            <a:r>
              <a:t>• Cut losses quickly</a:t>
            </a:r>
          </a:p>
          <a:p>
            <a:r>
              <a:t>• Review strategy monthly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STREAMLIT DASHBOARD FEATURES (crypto_dashboard.py):</a:t>
            </a:r>
          </a:p>
          <a:p>
            <a:r>
              <a:t>• Real-time filtering by coin and date range</a:t>
            </a:r>
          </a:p>
          <a:p>
            <a:r>
              <a:t>• Risk cluster timeline visualization with price integration</a:t>
            </a:r>
          </a:p>
          <a:p>
            <a:r>
              <a:t>• Performance statistics by cluster</a:t>
            </a:r>
          </a:p>
          <a:p>
            <a:r>
              <a:t>• Volatility vs Return scatter plots</a:t>
            </a:r>
          </a:p>
          <a:p>
            <a:r>
              <a:t>• Feature correlation heatmaps</a:t>
            </a:r>
          </a:p>
          <a:p>
            <a:r>
              <a:t>• Cluster transition analysis</a:t>
            </a:r>
          </a:p>
          <a:p>
            <a:r>
              <a:t>• Dominant cluster percentage tracking</a:t>
            </a:r>
          </a:p>
          <a:p/>
          <a:p>
            <a:r>
              <a:t>KEY VISUALIZATION REFERENCES:</a:t>
            </a:r>
          </a:p>
          <a:p>
            <a:r>
              <a:t>• Investment Insights Dashboard: investment_insights.ipynb (cell: 5dc1676d)</a:t>
            </a:r>
          </a:p>
          <a:p>
            <a:r>
              <a:t>  → 9-panel comprehensive analysis visualization</a:t>
            </a:r>
          </a:p>
          <a:p>
            <a:r>
              <a:t>• Cluster Analysis Report: feature_engineering.ipynb (cell: fc763a01)</a:t>
            </a:r>
          </a:p>
          <a:p>
            <a:r>
              <a:t>  → 4-panel cluster profiling charts</a:t>
            </a:r>
          </a:p>
          <a:p>
            <a:r>
              <a:t>• Multi-coin Risk Timelines: knn_30day_risk_profile.ipynb (cell: c811dbca)</a:t>
            </a:r>
          </a:p>
          <a:p>
            <a:r>
              <a:t>  → Temporal risk evolution for 9 cryptocurrencies</a:t>
            </a:r>
          </a:p>
          <a:p/>
          <a:p>
            <a:r>
              <a:t>GENERATED REPORTS:</a:t>
            </a:r>
          </a:p>
          <a:p>
            <a:r>
              <a:t>• cluster_analysis_visual_report.png - Main clustering analysis</a:t>
            </a:r>
          </a:p>
          <a:p>
            <a:r>
              <a:t>• investment_insights_dashboard.png - Complete investment overview</a:t>
            </a:r>
          </a:p>
          <a:p>
            <a:r>
              <a:t>• 5 individual cluster profile charts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DISCOVERIES:</a:t>
            </a:r>
          </a:p>
          <a:p>
            <a:r>
              <a:t>• 5 distinct behavioral clusters identified with 99.2% clustering quality</a:t>
            </a:r>
          </a:p>
          <a:p>
            <a:r>
              <a:t>• 96% of cryptocurrencies classified as very high risk</a:t>
            </a:r>
          </a:p>
          <a:p>
            <a:r>
              <a:t>• Bitcoin correlation varies from -0.091 to 1.000 across clusters</a:t>
            </a:r>
          </a:p>
          <a:p>
            <a:r>
              <a:t>• Volatility range: 0.01 to 2,969 (295,000x difference)</a:t>
            </a:r>
          </a:p>
          <a:p>
            <a:r>
              <a:t>• Top 10 coins represent significant market cap concentration</a:t>
            </a:r>
          </a:p>
          <a:p/>
          <a:p>
            <a:r>
              <a:t>INVESTMENT IMPLICATIONS:</a:t>
            </a:r>
          </a:p>
          <a:p>
            <a:r>
              <a:t>• Conservative investors have extremely limited options in crypto</a:t>
            </a:r>
          </a:p>
          <a:p>
            <a:r>
              <a:t>• Diversification across clusters can significantly reduce portfolio risk</a:t>
            </a:r>
          </a:p>
          <a:p>
            <a:r>
              <a:t>• Risk management is absolutely critical - position sizing essential</a:t>
            </a:r>
          </a:p>
          <a:p>
            <a:r>
              <a:t>• Market timing strategies vary significantly by cluster selection</a:t>
            </a:r>
          </a:p>
          <a:p>
            <a:r>
              <a:t>• Dynamic risk monitoring needed due to profile changes over time</a:t>
            </a:r>
          </a:p>
          <a:p/>
          <a:p>
            <a:r>
              <a:t>TECHNICAL ACHIEVEMENTS:</a:t>
            </a:r>
          </a:p>
          <a:p>
            <a:r>
              <a:t>• Successfully processed 879,375 daily records</a:t>
            </a:r>
          </a:p>
          <a:p>
            <a:r>
              <a:t>• Created comprehensive risk assessment framework</a:t>
            </a:r>
          </a:p>
          <a:p>
            <a:r>
              <a:t>• Built interactive analysis dashboard</a:t>
            </a:r>
          </a:p>
          <a:p>
            <a:r>
              <a:t>• Generated actionable investment strategies for 4 investor profiles</a:t>
            </a:r>
          </a:p>
          <a:p>
            <a:r>
              <a:t>• Achieved excellent clustering quality with clear behavioral separation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COMPLETED DELIVERABLES:</a:t>
            </a:r>
          </a:p>
          <a:p/>
          <a:p>
            <a:r>
              <a:t>DATA ASSETS:</a:t>
            </a:r>
          </a:p>
          <a:p>
            <a:r>
              <a:t>• 7 processed CSV files (2013-2018 yearly + combined cleaned dataset)</a:t>
            </a:r>
          </a:p>
          <a:p>
            <a:r>
              <a:t>• clustered_cryptocurrencies.csv - Complete cluster assignments</a:t>
            </a:r>
          </a:p>
          <a:p>
            <a:r>
              <a:t>• cluster_summary_statistics.csv - Statistical profiles</a:t>
            </a:r>
          </a:p>
          <a:p>
            <a:r>
              <a:t>• clustering_insights.json - Actionable investment recommendations</a:t>
            </a:r>
          </a:p>
          <a:p/>
          <a:p>
            <a:r>
              <a:t>ANALYSIS NOTEBOOKS:</a:t>
            </a:r>
          </a:p>
          <a:p>
            <a:r>
              <a:t>• data_preparation.ipynb - Data cleaning and quality control (21 visualizations)</a:t>
            </a:r>
          </a:p>
          <a:p>
            <a:r>
              <a:t>• feature_engineering.ipynb - Clustering analysis with elbow method</a:t>
            </a:r>
          </a:p>
          <a:p>
            <a:r>
              <a:t>• investment_insights.ipynb - Risk assessment and portfolio strategies</a:t>
            </a:r>
          </a:p>
          <a:p>
            <a:r>
              <a:t>• knn_30day_risk_profile.ipynb - Dynamic risk profiling</a:t>
            </a:r>
          </a:p>
          <a:p/>
          <a:p>
            <a:r>
              <a:t>VISUAL REPORTS:</a:t>
            </a:r>
          </a:p>
          <a:p>
            <a:r>
              <a:t>• cluster_analysis_visual_report.png - 4-panel cluster analysis</a:t>
            </a:r>
          </a:p>
          <a:p>
            <a:r>
              <a:t>• investment_insights_dashboard.png - 9-panel investment overview</a:t>
            </a:r>
          </a:p>
          <a:p>
            <a:r>
              <a:t>• 5 individual cluster profile charts</a:t>
            </a:r>
          </a:p>
          <a:p/>
          <a:p>
            <a:r>
              <a:t>INTERACTIVE TOOLS:</a:t>
            </a:r>
          </a:p>
          <a:p>
            <a:r>
              <a:t>• crypto_dashboard.py - Streamlit dashboard for exploration</a:t>
            </a:r>
          </a:p>
          <a:p>
            <a:r>
              <a:t>• Comprehensive risk scoring system</a:t>
            </a:r>
          </a:p>
          <a:p>
            <a:r>
              <a:t>• Portfolio strategy comparison framework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&amp;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IMPROVEMENTS:</a:t>
            </a:r>
          </a:p>
          <a:p>
            <a:r>
              <a:t>• Real-time Data Integration: Update with current market data (2019-2024)</a:t>
            </a:r>
          </a:p>
          <a:p>
            <a:r>
              <a:t>• Advanced Features: Include DeFi protocols, NFT tokens, staking rewards</a:t>
            </a:r>
          </a:p>
          <a:p>
            <a:r>
              <a:t>• Predictive Modeling: Add machine learning price prediction capabilities</a:t>
            </a:r>
          </a:p>
          <a:p>
            <a:r>
              <a:t>• Sentiment Analysis: Incorporate social media and news sentiment data</a:t>
            </a:r>
          </a:p>
          <a:p>
            <a:r>
              <a:t>• Technical Indicators: Expand feature set with advanced TA indicators</a:t>
            </a:r>
          </a:p>
          <a:p/>
          <a:p>
            <a:r>
              <a:t>EXTENDED APPLICATIONS:</a:t>
            </a:r>
          </a:p>
          <a:p>
            <a:r>
              <a:t>• Automated Trading Strategies: Cluster-based algorithmic trading</a:t>
            </a:r>
          </a:p>
          <a:p>
            <a:r>
              <a:t>• Risk Alert Systems: Real-time monitoring and notifications</a:t>
            </a:r>
          </a:p>
          <a:p>
            <a:r>
              <a:t>• Portfolio Optimization: Advanced allocation algorithms</a:t>
            </a:r>
          </a:p>
          <a:p>
            <a:r>
              <a:t>• Market Anomaly Detection: Identify unusual market behaviors</a:t>
            </a:r>
          </a:p>
          <a:p>
            <a:r>
              <a:t>• Integration with Trading Platforms: API connections for live trading</a:t>
            </a:r>
          </a:p>
          <a:p/>
          <a:p>
            <a:r>
              <a:t>RESEARCH OPPORTUNITIES:</a:t>
            </a:r>
          </a:p>
          <a:p>
            <a:r>
              <a:t>• Study cluster transitions during major market events</a:t>
            </a:r>
          </a:p>
          <a:p>
            <a:r>
              <a:t>• Correlation analysis with traditional financial markets</a:t>
            </a:r>
          </a:p>
          <a:p>
            <a:r>
              <a:t>• Network analysis of cryptocurrency relationships</a:t>
            </a:r>
          </a:p>
          <a:p>
            <a:r>
              <a:t>• Impact of regulatory changes on cluster behaviors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• Cryptocurrency market is predominantly high-risk (96% very high risk)</a:t>
            </a:r>
          </a:p>
          <a:p>
            <a:r>
              <a:t>• Behavioral clustering provides valuable segmentation for investment decisions</a:t>
            </a:r>
          </a:p>
          <a:p>
            <a:r>
              <a:t>• Diversification across clusters can improve risk-adjusted returns</a:t>
            </a:r>
          </a:p>
          <a:p>
            <a:r>
              <a:t>• Risk management is essential - position sizing and stop losses critical</a:t>
            </a:r>
          </a:p>
          <a:p>
            <a:r>
              <a:t>• Dynamic monitoring needed due to changing risk profiles over time</a:t>
            </a:r>
          </a:p>
          <a:p/>
          <a:p>
            <a:r>
              <a:t>INVESTMENT RECOMMENDATIONS:</a:t>
            </a:r>
          </a:p>
          <a:p>
            <a:r>
              <a:t>• Conservative Investors: Consider traditional assets or stablecoins</a:t>
            </a:r>
          </a:p>
          <a:p>
            <a:r>
              <a:t>• Moderate Investors: Focus on top market cap coins with careful sizing</a:t>
            </a:r>
          </a:p>
          <a:p>
            <a:r>
              <a:t>• Aggressive Investors: Diversify across clusters with strict risk management</a:t>
            </a:r>
          </a:p>
          <a:p>
            <a:r>
              <a:t>• Speculative Investors: Accept extreme volatility with very small positions</a:t>
            </a:r>
          </a:p>
          <a:p>
            <a:r>
              <a:t>• All Investors: Never invest more than you can afford to lose</a:t>
            </a:r>
          </a:p>
          <a:p/>
          <a:p>
            <a:r>
              <a:t>PROJECT SUCCESS METRICS:</a:t>
            </a:r>
          </a:p>
          <a:p>
            <a:r>
              <a:t>✓ 99.2% clustering quality achieved</a:t>
            </a:r>
          </a:p>
          <a:p>
            <a:r>
              <a:t>✓ Comprehensive risk framework developed</a:t>
            </a:r>
          </a:p>
          <a:p>
            <a:r>
              <a:t>✓ Actionable strategies for 4 investor profiles</a:t>
            </a:r>
          </a:p>
          <a:p>
            <a:r>
              <a:t>✓ Interactive dashboard for ongoing analysis</a:t>
            </a:r>
          </a:p>
          <a:p>
            <a:r>
              <a:t>✓ Reproducible methodology for future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GOALS:</a:t>
            </a:r>
          </a:p>
          <a:p>
            <a:r>
              <a:t>• Discover hidden structure in the cryptocurrency market</a:t>
            </a:r>
          </a:p>
          <a:p>
            <a:r>
              <a:t>• Group cryptocurrencies based on behavioral patterns</a:t>
            </a:r>
          </a:p>
          <a:p>
            <a:r>
              <a:t>• Provide actionable insights for investors and analysts</a:t>
            </a:r>
          </a:p>
          <a:p/>
          <a:p>
            <a:r>
              <a:t>SPECIFIC OBJECTIVES:</a:t>
            </a:r>
          </a:p>
          <a:p>
            <a:r>
              <a:t>• Identify behavioral groupings (high-volatility, stable performers, Bitcoin-followers)</a:t>
            </a:r>
          </a:p>
          <a:p>
            <a:r>
              <a:t>• Create risk-based investment recommendations</a:t>
            </a:r>
          </a:p>
          <a:p>
            <a:r>
              <a:t>• Develop portfolio diversification strategies</a:t>
            </a:r>
          </a:p>
          <a:p>
            <a:r>
              <a:t>• Enable market segmentation for targeted investment strategies</a:t>
            </a:r>
          </a:p>
          <a:p/>
          <a:p>
            <a:r>
              <a:t>EXPECTED OUTCOMES:</a:t>
            </a:r>
          </a:p>
          <a:p>
            <a:r>
              <a:t>• Data-driven investment framework</a:t>
            </a:r>
          </a:p>
          <a:p>
            <a:r>
              <a:t>• Risk assessment tools for crypto markets</a:t>
            </a:r>
          </a:p>
          <a:p>
            <a:r>
              <a:t>• Interactive analysis dashboard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FBDBA"/>
                </a:solidFill>
              </a:defRPr>
            </a:pPr>
            <a:r>
              <a:t>Questions &amp;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Thank you for your attention!</a:t>
            </a:r>
          </a:p>
          <a:p/>
          <a:p>
            <a:r>
              <a:t>Contact Information:</a:t>
            </a:r>
          </a:p>
          <a:p>
            <a:r>
              <a:t>• Project Repository: [GitHub Link]</a:t>
            </a:r>
          </a:p>
          <a:p>
            <a:r>
              <a:t>• Dataset Source: Kaggle - All Crypto Currencies (JesseVent)</a:t>
            </a:r>
          </a:p>
          <a:p>
            <a:r>
              <a:t>• Analysis Period: 2013-2018</a:t>
            </a:r>
          </a:p>
          <a:p/>
          <a:p>
            <a:r>
              <a:t>Disclaimers:</a:t>
            </a:r>
          </a:p>
          <a:p>
            <a:r>
              <a:t>• Historical performance does not guarantee future results</a:t>
            </a:r>
          </a:p>
          <a:p>
            <a:r>
              <a:t>• Cryptocurrency investments are highly volatile and risky</a:t>
            </a:r>
          </a:p>
          <a:p>
            <a:r>
              <a:t>• Always conduct your own research</a:t>
            </a:r>
          </a:p>
          <a:p>
            <a:r>
              <a:t>• Consider consulting with a financial advisor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CHALLENGE:</a:t>
            </a:r>
          </a:p>
          <a:p>
            <a:r>
              <a:t>• Market Complexity: Thousands of cryptocurrencies with vastly different behaviors</a:t>
            </a:r>
          </a:p>
          <a:p>
            <a:r>
              <a:t>• Investment Confusion: Difficult to choose beyond Bitcoin and Ethereum</a:t>
            </a:r>
          </a:p>
          <a:p>
            <a:r>
              <a:t>• Risk Assessment: Lack of structured approach to evaluate crypto risk profiles</a:t>
            </a:r>
          </a:p>
          <a:p>
            <a:r>
              <a:t>• Volatility Management: Need for systematic risk management tools</a:t>
            </a:r>
          </a:p>
          <a:p/>
          <a:p>
            <a:r>
              <a:t>THE OPPORTUNITY:</a:t>
            </a:r>
          </a:p>
          <a:p>
            <a:r>
              <a:t>• For Investors: Better understand risk-return profiles</a:t>
            </a:r>
          </a:p>
          <a:p>
            <a:r>
              <a:t>• For Exchanges: Create diversified product offerings</a:t>
            </a:r>
          </a:p>
          <a:p>
            <a:r>
              <a:t>• For Portfolio Managers: Design targeted investment strategies</a:t>
            </a:r>
          </a:p>
          <a:p>
            <a:r>
              <a:t>• For Researchers: Study altcoin trends and market anomalies</a:t>
            </a:r>
          </a:p>
          <a:p>
            <a:r>
              <a:t>• For Developers: Build better trading and analysis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 &amp;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SOURCE: All Crypto Currencies Dataset (Kaggle - JesseVent)</a:t>
            </a:r>
          </a:p>
          <a:p/>
          <a:p>
            <a:r>
              <a:t>COVERAGE:</a:t>
            </a:r>
          </a:p>
          <a:p>
            <a:r>
              <a:t>• Time Period: April 28, 2013 - November 30, 2018 (2,042 days)</a:t>
            </a:r>
          </a:p>
          <a:p>
            <a:r>
              <a:t>• Raw Records: 942,297 → Cleaned: 879,375 (93.3% retained)</a:t>
            </a:r>
          </a:p>
          <a:p>
            <a:r>
              <a:t>• Cryptocurrencies: 2,071 → Filtered: 1,383 (≥180 days trading)</a:t>
            </a:r>
          </a:p>
          <a:p>
            <a:r>
              <a:t>• 13 Original Features → 7 Engineered Features for clustering</a:t>
            </a:r>
          </a:p>
          <a:p/>
          <a:p>
            <a:r>
              <a:t>DATA QUALITY CONTROLS:</a:t>
            </a:r>
          </a:p>
          <a:p>
            <a:r>
              <a:t>• Removed invalid price relationships (high &lt; low, etc.)</a:t>
            </a:r>
          </a:p>
          <a:p>
            <a:r>
              <a:t>• Handled duplicate symbols (63 symbols had multiple slugs)</a:t>
            </a:r>
          </a:p>
          <a:p>
            <a:r>
              <a:t>• Filtered low-activity coins (minimum 180 days requirement)</a:t>
            </a:r>
          </a:p>
          <a:p>
            <a:r>
              <a:t>• Created year-wise datasets for temporal analysis</a:t>
            </a:r>
          </a:p>
          <a:p/>
          <a:p>
            <a:r>
              <a:t>Note: Visualizations of data distribution available in data_preparation.ipynb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PROCESSING PIPELINE:</a:t>
            </a:r>
          </a:p>
          <a:p>
            <a:r>
              <a:t>Raw Data (CSV) → Data Cleaning → Feature Engineering → Clustering → Insights</a:t>
            </a:r>
          </a:p>
          <a:p/>
          <a:p>
            <a:r>
              <a:t>NOTEBOOK STRUCTURE:</a:t>
            </a:r>
          </a:p>
          <a:p>
            <a:r>
              <a:t>1. data_preparation.ipynb - Data cleaning and preprocessing</a:t>
            </a:r>
          </a:p>
          <a:p>
            <a:r>
              <a:t>   • Quality control and filtering</a:t>
            </a:r>
          </a:p>
          <a:p>
            <a:r>
              <a:t>   • Year-wise data segmentation</a:t>
            </a:r>
          </a:p>
          <a:p>
            <a:r>
              <a:t>   • Data availability analysis</a:t>
            </a:r>
          </a:p>
          <a:p/>
          <a:p>
            <a:r>
              <a:t>2. feature_engineering.ipynb - Feature creation and clustering</a:t>
            </a:r>
          </a:p>
          <a:p>
            <a:r>
              <a:t>   • 7 behavioral features engineered</a:t>
            </a:r>
          </a:p>
          <a:p>
            <a:r>
              <a:t>   • K-means clustering (k=5) with 0.992 silhouette score</a:t>
            </a:r>
          </a:p>
          <a:p>
            <a:r>
              <a:t>   • PCA visualization and cluster profiling</a:t>
            </a:r>
          </a:p>
          <a:p/>
          <a:p>
            <a:r>
              <a:t>3. investment_insights.ipynb - Analysis and recommendations</a:t>
            </a:r>
          </a:p>
          <a:p>
            <a:r>
              <a:t>   • Risk assessment framework</a:t>
            </a:r>
          </a:p>
          <a:p>
            <a:r>
              <a:t>   • Investment strategies by profile</a:t>
            </a:r>
          </a:p>
          <a:p>
            <a:r>
              <a:t>   • Portfolio diversification approaches</a:t>
            </a:r>
          </a:p>
          <a:p/>
          <a:p>
            <a:r>
              <a:t>4. knn_30day_risk_profile.ipynb - Dynamic risk profiling</a:t>
            </a:r>
          </a:p>
          <a:p>
            <a:r>
              <a:t>   • 30-day rolling risk snapshots</a:t>
            </a:r>
          </a:p>
          <a:p>
            <a:r>
              <a:t>   • Temporal risk cluster analysis</a:t>
            </a:r>
          </a:p>
          <a:p>
            <a:r>
              <a:t>   • 6 risk categories identified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3657600"/>
                <a:gridCol w="2286000"/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Average Daily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 of daily price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Performance metric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 deviation of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Risk measurement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Sharpe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Risk-adjusted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Efficiency metric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Maximum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Worst peak-to-trough decline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Downside risk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Bitcoin 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Correlation with BTC 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Market beta proxy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High-low price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Trading range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Volume 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Coefficient of variation of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Liquidity measure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Methodology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CLUSTERING APPROACH:</a:t>
            </a:r>
          </a:p>
          <a:p>
            <a:r>
              <a:t>• K-Means Clustering with RobustScaler (handles outliers)</a:t>
            </a:r>
          </a:p>
          <a:p>
            <a:r>
              <a:t>• Hierarchical Clustering for validation</a:t>
            </a:r>
          </a:p>
          <a:p>
            <a:r>
              <a:t>• PCA for 2D visualization</a:t>
            </a:r>
          </a:p>
          <a:p/>
          <a:p>
            <a:r>
              <a:t>OPTIMAL CLUSTER SELECTION:</a:t>
            </a:r>
          </a:p>
          <a:p>
            <a:r>
              <a:t>• Elbow Method: Analyzed inertia vs k (2-10 clusters)</a:t>
            </a:r>
          </a:p>
          <a:p>
            <a:r>
              <a:t>• Silhouette Analysis: Measured cluster separation quality</a:t>
            </a:r>
          </a:p>
          <a:p>
            <a:r>
              <a:t>• Dendrogram Analysis: Hierarchical relationship validation</a:t>
            </a:r>
          </a:p>
          <a:p>
            <a:r>
              <a:t>• Result: k=5 optimal with 0.992 silhouette score</a:t>
            </a:r>
          </a:p>
          <a:p/>
          <a:p>
            <a:r>
              <a:t>VALIDATION METRICS:</a:t>
            </a:r>
          </a:p>
          <a:p>
            <a:r>
              <a:t>• Silhouette Score: 0.992 (Excellent - near perfect separation)</a:t>
            </a:r>
          </a:p>
          <a:p>
            <a:r>
              <a:t>• Calinski-Harabasz Score: High cluster cohesion</a:t>
            </a:r>
          </a:p>
          <a:p>
            <a:r>
              <a:t>• Visual validation through PCA plots</a:t>
            </a:r>
          </a:p>
          <a:p/>
          <a:p>
            <a:r>
              <a:t>KEY VISUALIZATIONS:</a:t>
            </a:r>
          </a:p>
          <a:p>
            <a:r>
              <a:t>→ Elbow plots: feature_engineering.ipynb (cell: 93546be7)</a:t>
            </a:r>
          </a:p>
          <a:p>
            <a:r>
              <a:t>→ PCA clusters: feature_engineering.ipynb (cell: 6814a24a)</a:t>
            </a:r>
          </a:p>
          <a:p>
            <a:r>
              <a:t>→ Risk elbow: knn_30day_risk_profile.ipynb (cell: 5210686d)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Results &amp;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4114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</a:tblGrid>
              <a:tr h="838200">
                <a:tc>
                  <a:txBody>
                    <a:bodyPr/>
                    <a:lstStyle/>
                    <a:p>
                      <a: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Characteristics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Cluster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 diverse group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Cluster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outlier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Cluster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Extreme returns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Cluster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Highest volatility</a:t>
                      </a:r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t>Cluster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risk/return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488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FINDINGS:</a:t>
            </a:r>
          </a:p>
          <a:p/>
          <a:p>
            <a:r>
              <a:t>• Excellent Clustering Quality:</a:t>
            </a:r>
          </a:p>
          <a:p>
            <a:r>
              <a:t>  Silhouette Score = 0.992</a:t>
            </a:r>
          </a:p>
          <a:p/>
          <a:p>
            <a:r>
              <a:t>• Notable Coins by Cluster:</a:t>
            </a:r>
          </a:p>
          <a:p>
            <a:r>
              <a:t>  - Cluster 0: Bitcoin, Ethereum, Litecoin</a:t>
            </a:r>
          </a:p>
          <a:p>
            <a:r>
              <a:t>  - Cluster 1: Dix Asset</a:t>
            </a:r>
          </a:p>
          <a:p>
            <a:r>
              <a:t>  - Cluster 2: AllSafe</a:t>
            </a:r>
          </a:p>
          <a:p>
            <a:r>
              <a:t>  - Cluster 3: Veritaseum</a:t>
            </a:r>
          </a:p>
          <a:p>
            <a:r>
              <a:t>  - Cluster 4: Global Crypto, STEX</a:t>
            </a:r>
          </a:p>
          <a:p/>
          <a:p>
            <a:r>
              <a:t>• Extreme Outliers Identified:</a:t>
            </a:r>
          </a:p>
          <a:p>
            <a:r>
              <a:t>  5 coins with exceptional behavior</a:t>
            </a:r>
          </a:p>
          <a:p/>
          <a:p>
            <a:r>
              <a:t>• Visual Analysis Available:</a:t>
            </a:r>
          </a:p>
          <a:p>
            <a:r>
              <a:t>  → reports/cluster_analysis_visual_report.png</a:t>
            </a:r>
          </a:p>
          <a:p>
            <a:r>
              <a:t>  → Individual cluster profiles (5 files)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CATEGORIZATION (Based on Daily Volatility):</a:t>
            </a:r>
          </a:p>
          <a:p>
            <a:r>
              <a:t>• Low Risk: &lt; 3% daily volatility (4 coins - 0.3%)</a:t>
            </a:r>
          </a:p>
          <a:p>
            <a:r>
              <a:t>• Medium Risk: 3-5% daily volatility (3 coins - 0.2%)</a:t>
            </a:r>
          </a:p>
          <a:p>
            <a:r>
              <a:t>• High Risk: 5-8% daily volatility (47 coins - 3.4%)</a:t>
            </a:r>
          </a:p>
          <a:p>
            <a:r>
              <a:t>• Very High Risk: &gt; 8% daily volatility (1,329 coins - 96.1%)</a:t>
            </a:r>
          </a:p>
          <a:p/>
          <a:p>
            <a:r>
              <a:t>EXTREME RISK RANGE:</a:t>
            </a:r>
          </a:p>
          <a:p>
            <a:r>
              <a:t>• Minimum Volatility: 0.0101 (daily)</a:t>
            </a:r>
          </a:p>
          <a:p>
            <a:r>
              <a:t>• Maximum Volatility: 2,969.19 (daily)</a:t>
            </a:r>
          </a:p>
          <a:p>
            <a:r>
              <a:t>• Range Difference: 295,000x variation in risk levels</a:t>
            </a:r>
          </a:p>
          <a:p/>
          <a:p>
            <a:r>
              <a:t>RISK SCORING SYSTEM:</a:t>
            </a:r>
          </a:p>
          <a:p>
            <a:r>
              <a:t>• Normalized 0-100 risk scores for easy comparison</a:t>
            </a:r>
          </a:p>
          <a:p>
            <a:r>
              <a:t>• Bitcoin correlation as stability indicator</a:t>
            </a:r>
          </a:p>
          <a:p>
            <a:r>
              <a:t>• Maximum drawdown for downside risk assessment</a:t>
            </a:r>
          </a:p>
          <a:p/>
          <a:p>
            <a:r>
              <a:t>KEY INSIGHT: 96% of cryptocurrencies are classified as very high risk,</a:t>
            </a:r>
          </a:p>
          <a:p>
            <a:r>
              <a:t>requiring careful selection and rigorous risk management.</a:t>
            </a:r>
          </a:p>
          <a:p/>
          <a:p>
            <a:r>
              <a:t>Risk visualization: investment_insights.ipynb (cell: 3790f6bc)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