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312" r:id="rId2"/>
    <p:sldId id="318" r:id="rId3"/>
    <p:sldId id="315" r:id="rId4"/>
    <p:sldId id="319" r:id="rId5"/>
    <p:sldId id="321" r:id="rId6"/>
    <p:sldId id="320" r:id="rId7"/>
    <p:sldId id="322" r:id="rId8"/>
    <p:sldId id="323" r:id="rId9"/>
    <p:sldId id="324" r:id="rId10"/>
    <p:sldId id="325" r:id="rId11"/>
    <p:sldId id="326" r:id="rId12"/>
    <p:sldId id="327" r:id="rId13"/>
    <p:sldId id="328" r:id="rId14"/>
    <p:sldId id="329" r:id="rId15"/>
  </p:sldIdLst>
  <p:sldSz cx="9144000" cy="5143500" type="screen16x9"/>
  <p:notesSz cx="6858000" cy="9144000"/>
  <p:embeddedFontLst>
    <p:embeddedFont>
      <p:font typeface="Raleway" panose="020B0503030101060003" pitchFamily="34" charset="0"/>
      <p:regular r:id="rId17"/>
      <p:bold r:id="rId18"/>
    </p:embeddedFont>
    <p:embeddedFont>
      <p:font typeface="Abril Fatfac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1F67F5-983A-493A-B153-B0CDF7EE3C91}">
  <a:tblStyle styleId="{281F67F5-983A-493A-B153-B0CDF7EE3C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7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02177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407025"/>
            <a:ext cx="6350100" cy="201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8000"/>
              <a:buNone/>
              <a:defRPr sz="8000"/>
            </a:lvl1pPr>
            <a:lvl2pPr lvl="1" algn="ctr">
              <a:lnSpc>
                <a:spcPct val="90000"/>
              </a:lnSpc>
              <a:spcBef>
                <a:spcPts val="0"/>
              </a:spcBef>
              <a:spcAft>
                <a:spcPts val="0"/>
              </a:spcAft>
              <a:buSzPts val="8000"/>
              <a:buNone/>
              <a:defRPr sz="8000"/>
            </a:lvl2pPr>
            <a:lvl3pPr lvl="2" algn="ctr">
              <a:lnSpc>
                <a:spcPct val="90000"/>
              </a:lnSpc>
              <a:spcBef>
                <a:spcPts val="0"/>
              </a:spcBef>
              <a:spcAft>
                <a:spcPts val="0"/>
              </a:spcAft>
              <a:buSzPts val="8000"/>
              <a:buNone/>
              <a:defRPr sz="8000"/>
            </a:lvl3pPr>
            <a:lvl4pPr lvl="3" algn="ctr">
              <a:lnSpc>
                <a:spcPct val="90000"/>
              </a:lnSpc>
              <a:spcBef>
                <a:spcPts val="0"/>
              </a:spcBef>
              <a:spcAft>
                <a:spcPts val="0"/>
              </a:spcAft>
              <a:buSzPts val="8000"/>
              <a:buNone/>
              <a:defRPr sz="8000"/>
            </a:lvl4pPr>
            <a:lvl5pPr lvl="4" algn="ctr">
              <a:lnSpc>
                <a:spcPct val="90000"/>
              </a:lnSpc>
              <a:spcBef>
                <a:spcPts val="0"/>
              </a:spcBef>
              <a:spcAft>
                <a:spcPts val="0"/>
              </a:spcAft>
              <a:buSzPts val="8000"/>
              <a:buNone/>
              <a:defRPr sz="8000"/>
            </a:lvl5pPr>
            <a:lvl6pPr lvl="5" algn="ctr">
              <a:lnSpc>
                <a:spcPct val="90000"/>
              </a:lnSpc>
              <a:spcBef>
                <a:spcPts val="0"/>
              </a:spcBef>
              <a:spcAft>
                <a:spcPts val="0"/>
              </a:spcAft>
              <a:buSzPts val="8000"/>
              <a:buNone/>
              <a:defRPr sz="8000"/>
            </a:lvl6pPr>
            <a:lvl7pPr lvl="6" algn="ctr">
              <a:lnSpc>
                <a:spcPct val="90000"/>
              </a:lnSpc>
              <a:spcBef>
                <a:spcPts val="0"/>
              </a:spcBef>
              <a:spcAft>
                <a:spcPts val="0"/>
              </a:spcAft>
              <a:buSzPts val="8000"/>
              <a:buNone/>
              <a:defRPr sz="8000"/>
            </a:lvl7pPr>
            <a:lvl8pPr lvl="7" algn="ctr">
              <a:lnSpc>
                <a:spcPct val="90000"/>
              </a:lnSpc>
              <a:spcBef>
                <a:spcPts val="0"/>
              </a:spcBef>
              <a:spcAft>
                <a:spcPts val="0"/>
              </a:spcAft>
              <a:buSzPts val="8000"/>
              <a:buNone/>
              <a:defRPr sz="8000"/>
            </a:lvl8pPr>
            <a:lvl9pPr lvl="8" algn="ctr">
              <a:lnSpc>
                <a:spcPct val="90000"/>
              </a:lnSpc>
              <a:spcBef>
                <a:spcPts val="0"/>
              </a:spcBef>
              <a:spcAft>
                <a:spcPts val="0"/>
              </a:spcAft>
              <a:buSzPts val="8000"/>
              <a:buNone/>
              <a:defRPr sz="8000"/>
            </a:lvl9pPr>
          </a:lstStyle>
          <a:p>
            <a:endParaRPr/>
          </a:p>
        </p:txBody>
      </p:sp>
      <p:sp>
        <p:nvSpPr>
          <p:cNvPr id="10" name="Google Shape;10;p2"/>
          <p:cNvSpPr txBox="1">
            <a:spLocks noGrp="1"/>
          </p:cNvSpPr>
          <p:nvPr>
            <p:ph type="subTitle" idx="1"/>
          </p:nvPr>
        </p:nvSpPr>
        <p:spPr>
          <a:xfrm>
            <a:off x="1396875" y="3640362"/>
            <a:ext cx="6350100" cy="3546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a:solidFill>
                  <a:schemeClr val="dk2"/>
                </a:solidFill>
              </a:defRPr>
            </a:lvl1pPr>
            <a:lvl2pPr lvl="1" algn="ctr">
              <a:lnSpc>
                <a:spcPct val="100000"/>
              </a:lnSpc>
              <a:spcBef>
                <a:spcPts val="0"/>
              </a:spcBef>
              <a:spcAft>
                <a:spcPts val="0"/>
              </a:spcAft>
              <a:buClr>
                <a:schemeClr val="dk2"/>
              </a:buClr>
              <a:buSzPts val="1400"/>
              <a:buNone/>
              <a:defRPr>
                <a:solidFill>
                  <a:schemeClr val="dk2"/>
                </a:solidFill>
              </a:defRPr>
            </a:lvl2pPr>
            <a:lvl3pPr lvl="2" algn="ctr">
              <a:lnSpc>
                <a:spcPct val="100000"/>
              </a:lnSpc>
              <a:spcBef>
                <a:spcPts val="0"/>
              </a:spcBef>
              <a:spcAft>
                <a:spcPts val="0"/>
              </a:spcAft>
              <a:buClr>
                <a:schemeClr val="dk2"/>
              </a:buClr>
              <a:buSzPts val="1400"/>
              <a:buNone/>
              <a:defRPr>
                <a:solidFill>
                  <a:schemeClr val="dk2"/>
                </a:solidFill>
              </a:defRPr>
            </a:lvl3pPr>
            <a:lvl4pPr lvl="3" algn="ctr">
              <a:lnSpc>
                <a:spcPct val="100000"/>
              </a:lnSpc>
              <a:spcBef>
                <a:spcPts val="0"/>
              </a:spcBef>
              <a:spcAft>
                <a:spcPts val="0"/>
              </a:spcAft>
              <a:buClr>
                <a:schemeClr val="dk2"/>
              </a:buClr>
              <a:buSzPts val="1400"/>
              <a:buNone/>
              <a:defRPr>
                <a:solidFill>
                  <a:schemeClr val="dk2"/>
                </a:solidFill>
              </a:defRPr>
            </a:lvl4pPr>
            <a:lvl5pPr lvl="4" algn="ctr">
              <a:lnSpc>
                <a:spcPct val="100000"/>
              </a:lnSpc>
              <a:spcBef>
                <a:spcPts val="0"/>
              </a:spcBef>
              <a:spcAft>
                <a:spcPts val="0"/>
              </a:spcAft>
              <a:buClr>
                <a:schemeClr val="dk2"/>
              </a:buClr>
              <a:buSzPts val="1400"/>
              <a:buNone/>
              <a:defRPr>
                <a:solidFill>
                  <a:schemeClr val="dk2"/>
                </a:solidFill>
              </a:defRPr>
            </a:lvl5pPr>
            <a:lvl6pPr lvl="5" algn="ctr">
              <a:lnSpc>
                <a:spcPct val="100000"/>
              </a:lnSpc>
              <a:spcBef>
                <a:spcPts val="0"/>
              </a:spcBef>
              <a:spcAft>
                <a:spcPts val="0"/>
              </a:spcAft>
              <a:buClr>
                <a:schemeClr val="dk2"/>
              </a:buClr>
              <a:buSzPts val="1400"/>
              <a:buNone/>
              <a:defRPr>
                <a:solidFill>
                  <a:schemeClr val="dk2"/>
                </a:solidFill>
              </a:defRPr>
            </a:lvl6pPr>
            <a:lvl7pPr lvl="6" algn="ctr">
              <a:lnSpc>
                <a:spcPct val="100000"/>
              </a:lnSpc>
              <a:spcBef>
                <a:spcPts val="0"/>
              </a:spcBef>
              <a:spcAft>
                <a:spcPts val="0"/>
              </a:spcAft>
              <a:buClr>
                <a:schemeClr val="dk2"/>
              </a:buClr>
              <a:buSzPts val="1400"/>
              <a:buNone/>
              <a:defRPr>
                <a:solidFill>
                  <a:schemeClr val="dk2"/>
                </a:solidFill>
              </a:defRPr>
            </a:lvl7pPr>
            <a:lvl8pPr lvl="7" algn="ctr">
              <a:lnSpc>
                <a:spcPct val="100000"/>
              </a:lnSpc>
              <a:spcBef>
                <a:spcPts val="0"/>
              </a:spcBef>
              <a:spcAft>
                <a:spcPts val="0"/>
              </a:spcAft>
              <a:buClr>
                <a:schemeClr val="dk2"/>
              </a:buClr>
              <a:buSzPts val="1400"/>
              <a:buNone/>
              <a:defRPr>
                <a:solidFill>
                  <a:schemeClr val="dk2"/>
                </a:solidFill>
              </a:defRPr>
            </a:lvl8pPr>
            <a:lvl9pPr lvl="8" algn="ctr">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09"/>
        <p:cNvGrpSpPr/>
        <p:nvPr/>
      </p:nvGrpSpPr>
      <p:grpSpPr>
        <a:xfrm>
          <a:off x="0" y="0"/>
          <a:ext cx="0" cy="0"/>
          <a:chOff x="0" y="0"/>
          <a:chExt cx="0" cy="0"/>
        </a:xfrm>
      </p:grpSpPr>
      <p:pic>
        <p:nvPicPr>
          <p:cNvPr id="1110" name="Google Shape;1110;p29"/>
          <p:cNvPicPr preferRelativeResize="0"/>
          <p:nvPr/>
        </p:nvPicPr>
        <p:blipFill rotWithShape="1">
          <a:blip r:embed="rId2">
            <a:alphaModFix/>
          </a:blip>
          <a:srcRect t="31773" r="26653"/>
          <a:stretch/>
        </p:blipFill>
        <p:spPr>
          <a:xfrm rot="10800000" flipH="1">
            <a:off x="7945337" y="4100574"/>
            <a:ext cx="1793951" cy="1074751"/>
          </a:xfrm>
          <a:prstGeom prst="rect">
            <a:avLst/>
          </a:prstGeom>
          <a:noFill/>
          <a:ln>
            <a:noFill/>
          </a:ln>
        </p:spPr>
      </p:pic>
      <p:pic>
        <p:nvPicPr>
          <p:cNvPr id="1111" name="Google Shape;1111;p29"/>
          <p:cNvPicPr preferRelativeResize="0"/>
          <p:nvPr/>
        </p:nvPicPr>
        <p:blipFill rotWithShape="1">
          <a:blip r:embed="rId2">
            <a:alphaModFix/>
          </a:blip>
          <a:srcRect t="31773" r="22863"/>
          <a:stretch/>
        </p:blipFill>
        <p:spPr>
          <a:xfrm flipH="1">
            <a:off x="-799" y="0"/>
            <a:ext cx="1059855" cy="603743"/>
          </a:xfrm>
          <a:prstGeom prst="rect">
            <a:avLst/>
          </a:prstGeom>
          <a:noFill/>
          <a:ln>
            <a:noFill/>
          </a:ln>
        </p:spPr>
      </p:pic>
      <p:pic>
        <p:nvPicPr>
          <p:cNvPr id="1112" name="Google Shape;1112;p29"/>
          <p:cNvPicPr preferRelativeResize="0"/>
          <p:nvPr/>
        </p:nvPicPr>
        <p:blipFill rotWithShape="1">
          <a:blip r:embed="rId2">
            <a:alphaModFix/>
          </a:blip>
          <a:srcRect t="31773" r="26653"/>
          <a:stretch/>
        </p:blipFill>
        <p:spPr>
          <a:xfrm rot="-9580301" flipH="1">
            <a:off x="7565161" y="4396075"/>
            <a:ext cx="1308123" cy="783701"/>
          </a:xfrm>
          <a:prstGeom prst="rect">
            <a:avLst/>
          </a:prstGeom>
          <a:noFill/>
          <a:ln>
            <a:noFill/>
          </a:ln>
        </p:spPr>
      </p:pic>
      <p:grpSp>
        <p:nvGrpSpPr>
          <p:cNvPr id="1113" name="Google Shape;1113;p29"/>
          <p:cNvGrpSpPr/>
          <p:nvPr/>
        </p:nvGrpSpPr>
        <p:grpSpPr>
          <a:xfrm rot="5400000">
            <a:off x="8834119" y="4183376"/>
            <a:ext cx="260753" cy="280512"/>
            <a:chOff x="6140025" y="124063"/>
            <a:chExt cx="337500" cy="363075"/>
          </a:xfrm>
        </p:grpSpPr>
        <p:sp>
          <p:nvSpPr>
            <p:cNvPr id="1114" name="Google Shape;1114;p29"/>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8" name="Google Shape;1118;p29"/>
          <p:cNvPicPr preferRelativeResize="0"/>
          <p:nvPr/>
        </p:nvPicPr>
        <p:blipFill rotWithShape="1">
          <a:blip r:embed="rId2">
            <a:alphaModFix/>
          </a:blip>
          <a:srcRect t="31773" r="41475"/>
          <a:stretch/>
        </p:blipFill>
        <p:spPr>
          <a:xfrm rot="929886" flipH="1">
            <a:off x="-182473" y="229409"/>
            <a:ext cx="1363742" cy="1023905"/>
          </a:xfrm>
          <a:prstGeom prst="rect">
            <a:avLst/>
          </a:prstGeom>
          <a:noFill/>
          <a:ln>
            <a:noFill/>
          </a:ln>
        </p:spPr>
      </p:pic>
      <p:grpSp>
        <p:nvGrpSpPr>
          <p:cNvPr id="1119" name="Google Shape;1119;p29"/>
          <p:cNvGrpSpPr/>
          <p:nvPr/>
        </p:nvGrpSpPr>
        <p:grpSpPr>
          <a:xfrm rot="10800000" flipH="1">
            <a:off x="45966" y="896219"/>
            <a:ext cx="231626" cy="249178"/>
            <a:chOff x="6140025" y="124063"/>
            <a:chExt cx="337500" cy="363075"/>
          </a:xfrm>
        </p:grpSpPr>
        <p:sp>
          <p:nvSpPr>
            <p:cNvPr id="1120" name="Google Shape;1120;p29"/>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24"/>
        <p:cNvGrpSpPr/>
        <p:nvPr/>
      </p:nvGrpSpPr>
      <p:grpSpPr>
        <a:xfrm>
          <a:off x="0" y="0"/>
          <a:ext cx="0" cy="0"/>
          <a:chOff x="0" y="0"/>
          <a:chExt cx="0" cy="0"/>
        </a:xfrm>
      </p:grpSpPr>
      <p:pic>
        <p:nvPicPr>
          <p:cNvPr id="1125" name="Google Shape;1125;p30"/>
          <p:cNvPicPr preferRelativeResize="0"/>
          <p:nvPr/>
        </p:nvPicPr>
        <p:blipFill rotWithShape="1">
          <a:blip r:embed="rId2">
            <a:alphaModFix/>
          </a:blip>
          <a:srcRect t="31773" r="26653"/>
          <a:stretch/>
        </p:blipFill>
        <p:spPr>
          <a:xfrm rot="10800000">
            <a:off x="4262627" y="4456400"/>
            <a:ext cx="1564657" cy="937397"/>
          </a:xfrm>
          <a:prstGeom prst="rect">
            <a:avLst/>
          </a:prstGeom>
          <a:noFill/>
          <a:ln>
            <a:noFill/>
          </a:ln>
        </p:spPr>
      </p:pic>
      <p:pic>
        <p:nvPicPr>
          <p:cNvPr id="1126" name="Google Shape;1126;p30"/>
          <p:cNvPicPr preferRelativeResize="0"/>
          <p:nvPr/>
        </p:nvPicPr>
        <p:blipFill rotWithShape="1">
          <a:blip r:embed="rId2">
            <a:alphaModFix/>
          </a:blip>
          <a:srcRect t="31773" r="26653"/>
          <a:stretch/>
        </p:blipFill>
        <p:spPr>
          <a:xfrm rot="9580277">
            <a:off x="5017942" y="4714136"/>
            <a:ext cx="1140928" cy="683542"/>
          </a:xfrm>
          <a:prstGeom prst="rect">
            <a:avLst/>
          </a:prstGeom>
          <a:noFill/>
          <a:ln>
            <a:noFill/>
          </a:ln>
        </p:spPr>
      </p:pic>
      <p:grpSp>
        <p:nvGrpSpPr>
          <p:cNvPr id="1127" name="Google Shape;1127;p30"/>
          <p:cNvGrpSpPr/>
          <p:nvPr/>
        </p:nvGrpSpPr>
        <p:grpSpPr>
          <a:xfrm flipH="1">
            <a:off x="5907594" y="4893175"/>
            <a:ext cx="554865" cy="314065"/>
            <a:chOff x="6735725" y="769750"/>
            <a:chExt cx="916375" cy="518688"/>
          </a:xfrm>
        </p:grpSpPr>
        <p:sp>
          <p:nvSpPr>
            <p:cNvPr id="1128" name="Google Shape;1128;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37" name="Google Shape;1137;p30"/>
          <p:cNvPicPr preferRelativeResize="0"/>
          <p:nvPr/>
        </p:nvPicPr>
        <p:blipFill rotWithShape="1">
          <a:blip r:embed="rId2">
            <a:alphaModFix/>
          </a:blip>
          <a:srcRect t="31773" r="26653"/>
          <a:stretch/>
        </p:blipFill>
        <p:spPr>
          <a:xfrm rot="10800000" flipH="1">
            <a:off x="3328377" y="4456400"/>
            <a:ext cx="1564657" cy="937397"/>
          </a:xfrm>
          <a:prstGeom prst="rect">
            <a:avLst/>
          </a:prstGeom>
          <a:noFill/>
          <a:ln>
            <a:noFill/>
          </a:ln>
        </p:spPr>
      </p:pic>
      <p:pic>
        <p:nvPicPr>
          <p:cNvPr id="1138" name="Google Shape;1138;p30"/>
          <p:cNvPicPr preferRelativeResize="0"/>
          <p:nvPr/>
        </p:nvPicPr>
        <p:blipFill rotWithShape="1">
          <a:blip r:embed="rId2">
            <a:alphaModFix/>
          </a:blip>
          <a:srcRect t="31773" r="26653"/>
          <a:stretch/>
        </p:blipFill>
        <p:spPr>
          <a:xfrm rot="-9580277" flipH="1">
            <a:off x="2996792" y="4714136"/>
            <a:ext cx="1140928" cy="683542"/>
          </a:xfrm>
          <a:prstGeom prst="rect">
            <a:avLst/>
          </a:prstGeom>
          <a:noFill/>
          <a:ln>
            <a:noFill/>
          </a:ln>
        </p:spPr>
      </p:pic>
      <p:grpSp>
        <p:nvGrpSpPr>
          <p:cNvPr id="1139" name="Google Shape;1139;p30"/>
          <p:cNvGrpSpPr/>
          <p:nvPr/>
        </p:nvGrpSpPr>
        <p:grpSpPr>
          <a:xfrm>
            <a:off x="2693202" y="4893175"/>
            <a:ext cx="554865" cy="314065"/>
            <a:chOff x="6735725" y="769750"/>
            <a:chExt cx="916375" cy="518688"/>
          </a:xfrm>
        </p:grpSpPr>
        <p:sp>
          <p:nvSpPr>
            <p:cNvPr id="1140" name="Google Shape;1140;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30"/>
          <p:cNvGrpSpPr/>
          <p:nvPr/>
        </p:nvGrpSpPr>
        <p:grpSpPr>
          <a:xfrm flipH="1">
            <a:off x="4300406" y="4680200"/>
            <a:ext cx="554865" cy="314065"/>
            <a:chOff x="6735725" y="769750"/>
            <a:chExt cx="916375" cy="518688"/>
          </a:xfrm>
        </p:grpSpPr>
        <p:sp>
          <p:nvSpPr>
            <p:cNvPr id="1150" name="Google Shape;1150;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59" name="Google Shape;1159;p30"/>
          <p:cNvPicPr preferRelativeResize="0"/>
          <p:nvPr/>
        </p:nvPicPr>
        <p:blipFill rotWithShape="1">
          <a:blip r:embed="rId2">
            <a:alphaModFix/>
          </a:blip>
          <a:srcRect t="31773" r="26653"/>
          <a:stretch/>
        </p:blipFill>
        <p:spPr>
          <a:xfrm>
            <a:off x="3328377" y="-269747"/>
            <a:ext cx="1564657" cy="937397"/>
          </a:xfrm>
          <a:prstGeom prst="rect">
            <a:avLst/>
          </a:prstGeom>
          <a:noFill/>
          <a:ln>
            <a:noFill/>
          </a:ln>
        </p:spPr>
      </p:pic>
      <p:pic>
        <p:nvPicPr>
          <p:cNvPr id="1160" name="Google Shape;1160;p30"/>
          <p:cNvPicPr preferRelativeResize="0"/>
          <p:nvPr/>
        </p:nvPicPr>
        <p:blipFill rotWithShape="1">
          <a:blip r:embed="rId2">
            <a:alphaModFix/>
          </a:blip>
          <a:srcRect t="31773" r="26653"/>
          <a:stretch/>
        </p:blipFill>
        <p:spPr>
          <a:xfrm rot="-1219723">
            <a:off x="2996792" y="-273628"/>
            <a:ext cx="1140928" cy="683542"/>
          </a:xfrm>
          <a:prstGeom prst="rect">
            <a:avLst/>
          </a:prstGeom>
          <a:noFill/>
          <a:ln>
            <a:noFill/>
          </a:ln>
        </p:spPr>
      </p:pic>
      <p:grpSp>
        <p:nvGrpSpPr>
          <p:cNvPr id="1161" name="Google Shape;1161;p30"/>
          <p:cNvGrpSpPr/>
          <p:nvPr/>
        </p:nvGrpSpPr>
        <p:grpSpPr>
          <a:xfrm rot="10800000" flipH="1">
            <a:off x="2693202" y="-83190"/>
            <a:ext cx="554865" cy="314065"/>
            <a:chOff x="6735725" y="769750"/>
            <a:chExt cx="916375" cy="518688"/>
          </a:xfrm>
        </p:grpSpPr>
        <p:sp>
          <p:nvSpPr>
            <p:cNvPr id="1162" name="Google Shape;1162;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1" name="Google Shape;1171;p30"/>
          <p:cNvPicPr preferRelativeResize="0"/>
          <p:nvPr/>
        </p:nvPicPr>
        <p:blipFill rotWithShape="1">
          <a:blip r:embed="rId2">
            <a:alphaModFix/>
          </a:blip>
          <a:srcRect t="31773" r="26653"/>
          <a:stretch/>
        </p:blipFill>
        <p:spPr>
          <a:xfrm flipH="1">
            <a:off x="4262627" y="-269747"/>
            <a:ext cx="1564657" cy="937397"/>
          </a:xfrm>
          <a:prstGeom prst="rect">
            <a:avLst/>
          </a:prstGeom>
          <a:noFill/>
          <a:ln>
            <a:noFill/>
          </a:ln>
        </p:spPr>
      </p:pic>
      <p:pic>
        <p:nvPicPr>
          <p:cNvPr id="1172" name="Google Shape;1172;p30"/>
          <p:cNvPicPr preferRelativeResize="0"/>
          <p:nvPr/>
        </p:nvPicPr>
        <p:blipFill rotWithShape="1">
          <a:blip r:embed="rId2">
            <a:alphaModFix/>
          </a:blip>
          <a:srcRect t="31773" r="26653"/>
          <a:stretch/>
        </p:blipFill>
        <p:spPr>
          <a:xfrm rot="1219723" flipH="1">
            <a:off x="5017942" y="-273628"/>
            <a:ext cx="1140928" cy="683542"/>
          </a:xfrm>
          <a:prstGeom prst="rect">
            <a:avLst/>
          </a:prstGeom>
          <a:noFill/>
          <a:ln>
            <a:noFill/>
          </a:ln>
        </p:spPr>
      </p:pic>
      <p:grpSp>
        <p:nvGrpSpPr>
          <p:cNvPr id="1173" name="Google Shape;1173;p30"/>
          <p:cNvGrpSpPr/>
          <p:nvPr/>
        </p:nvGrpSpPr>
        <p:grpSpPr>
          <a:xfrm rot="10800000">
            <a:off x="5907594" y="-83190"/>
            <a:ext cx="554865" cy="314065"/>
            <a:chOff x="6735725" y="769750"/>
            <a:chExt cx="916375" cy="518688"/>
          </a:xfrm>
        </p:grpSpPr>
        <p:sp>
          <p:nvSpPr>
            <p:cNvPr id="1174" name="Google Shape;1174;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30"/>
          <p:cNvGrpSpPr/>
          <p:nvPr/>
        </p:nvGrpSpPr>
        <p:grpSpPr>
          <a:xfrm rot="10800000" flipH="1">
            <a:off x="4300390" y="129785"/>
            <a:ext cx="554865" cy="314065"/>
            <a:chOff x="6735725" y="769750"/>
            <a:chExt cx="916375" cy="518688"/>
          </a:xfrm>
        </p:grpSpPr>
        <p:sp>
          <p:nvSpPr>
            <p:cNvPr id="1184" name="Google Shape;1184;p30"/>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5">
            <a:lum/>
          </a:blip>
          <a:srcRect/>
          <a:stretch>
            <a:fillRect t="-1000" b="-1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5" r:id="rId2"/>
    <p:sldLayoutId id="2147483676"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6" name="Picture 2" descr="No description available.">
            <a:extLst>
              <a:ext uri="{FF2B5EF4-FFF2-40B4-BE49-F238E27FC236}">
                <a16:creationId xmlns:a16="http://schemas.microsoft.com/office/drawing/2014/main" xmlns="" id="{3399079A-CC94-B087-DA0A-57F08AC22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94" y="158296"/>
            <a:ext cx="2954692" cy="29981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49B076A5-2A52-DB83-E0AE-A128CF7155F1}"/>
              </a:ext>
            </a:extLst>
          </p:cNvPr>
          <p:cNvPicPr>
            <a:picLocks noChangeAspect="1"/>
          </p:cNvPicPr>
          <p:nvPr/>
        </p:nvPicPr>
        <p:blipFill>
          <a:blip r:embed="rId4"/>
          <a:stretch>
            <a:fillRect/>
          </a:stretch>
        </p:blipFill>
        <p:spPr>
          <a:xfrm>
            <a:off x="3315719" y="1069034"/>
            <a:ext cx="5828281" cy="1176630"/>
          </a:xfrm>
          <a:prstGeom prst="rect">
            <a:avLst/>
          </a:prstGeom>
        </p:spPr>
      </p:pic>
    </p:spTree>
    <p:extLst>
      <p:ext uri="{BB962C8B-B14F-4D97-AF65-F5344CB8AC3E}">
        <p14:creationId xmlns:p14="http://schemas.microsoft.com/office/powerpoint/2010/main" val="407728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 Sequence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4787" y="478872"/>
            <a:ext cx="5545158" cy="4664628"/>
          </a:xfrm>
          <a:prstGeom prst="rect">
            <a:avLst/>
          </a:prstGeom>
        </p:spPr>
      </p:pic>
    </p:spTree>
    <p:extLst>
      <p:ext uri="{BB962C8B-B14F-4D97-AF65-F5344CB8AC3E}">
        <p14:creationId xmlns:p14="http://schemas.microsoft.com/office/powerpoint/2010/main" val="176008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 Design Goals</a:t>
            </a:r>
            <a:endParaRPr lang="x-none" sz="2400" dirty="0"/>
          </a:p>
        </p:txBody>
      </p:sp>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2">
            <a:alphaModFix/>
          </a:blip>
          <a:srcRect t="31773"/>
          <a:stretch/>
        </p:blipFill>
        <p:spPr>
          <a:xfrm flipH="1">
            <a:off x="-726290" y="0"/>
            <a:ext cx="1757379" cy="772212"/>
          </a:xfrm>
          <a:prstGeom prst="rect">
            <a:avLst/>
          </a:prstGeom>
          <a:noFill/>
          <a:ln>
            <a:noFill/>
          </a:ln>
        </p:spPr>
      </p:pic>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38839" y="75890"/>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 name="Title 1">
            <a:extLst>
              <a:ext uri="{FF2B5EF4-FFF2-40B4-BE49-F238E27FC236}">
                <a16:creationId xmlns:a16="http://schemas.microsoft.com/office/drawing/2014/main" xmlns="" id="{F6AC43CE-48C9-B878-9D0B-AEFD0C454A03}"/>
              </a:ext>
            </a:extLst>
          </p:cNvPr>
          <p:cNvSpPr txBox="1">
            <a:spLocks/>
          </p:cNvSpPr>
          <p:nvPr/>
        </p:nvSpPr>
        <p:spPr>
          <a:xfrm>
            <a:off x="406400" y="948229"/>
            <a:ext cx="8737600" cy="38210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pPr algn="l"/>
            <a:r>
              <a:rPr lang="en-US" sz="1400" b="1" dirty="0"/>
              <a:t>High Cohesion</a:t>
            </a:r>
          </a:p>
          <a:p>
            <a:pPr algn="l"/>
            <a:r>
              <a:rPr lang="en-US" sz="1200" dirty="0"/>
              <a:t> High Cohesion is represented by the grouping of related functionalities within the same layer or component. For example, in the Web Server, we see entities like Manager, Customer, Employee, Product, and Feedback, which are likely related to the operational functionalities of a business application. These are logically grouped together within the Web Server, indicating that they share a common context and likely interact with each other to complete tasks. Also , all classes and functions that related and depend to each other will be exist one component.</a:t>
            </a:r>
          </a:p>
          <a:p>
            <a:pPr algn="l"/>
            <a:r>
              <a:rPr lang="en-US" sz="1200" dirty="0"/>
              <a:t> This shows High Cohesion as each component is focused on a specific set of responsibilities, leading to a modular and well-organized system.</a:t>
            </a:r>
          </a:p>
          <a:p>
            <a:pPr algn="l"/>
            <a:endParaRPr lang="en-US" sz="1200" dirty="0"/>
          </a:p>
          <a:p>
            <a:pPr algn="l"/>
            <a:r>
              <a:rPr lang="en-US" sz="1400" b="1" dirty="0"/>
              <a:t>Low Coupling</a:t>
            </a:r>
            <a:r>
              <a:rPr lang="en-US" sz="1200" dirty="0"/>
              <a:t/>
            </a:r>
            <a:br>
              <a:rPr lang="en-US" sz="1200" dirty="0"/>
            </a:br>
            <a:r>
              <a:rPr lang="en-US" sz="1200" dirty="0"/>
              <a:t>Low Coupling is demonstrated by the way the components interact across the diagrams, to achieve low coupling, a three-layer architecture was used (web browser, web server, database), to reduce amount of traffic and commutation between layers, for each layer all components and classes that need to communicate to each others will be exist together in the same layer.</a:t>
            </a:r>
          </a:p>
          <a:p>
            <a:pPr algn="l"/>
            <a:endParaRPr lang="en-US" sz="1200" dirty="0"/>
          </a:p>
          <a:p>
            <a:pPr algn="l"/>
            <a:endParaRPr lang="en-US" sz="1200" dirty="0"/>
          </a:p>
          <a:p>
            <a:pPr algn="l"/>
            <a:r>
              <a:rPr lang="en-US" sz="1400" b="1" dirty="0"/>
              <a:t>High Security: </a:t>
            </a:r>
          </a:p>
          <a:p>
            <a:pPr algn="l"/>
            <a:r>
              <a:rPr lang="en-US" sz="1200" dirty="0"/>
              <a:t>To achieve high security, Database and security servers in the infrastructure layers were separated into two inner layers, this design guarantees the security, because if the system is hacked, the hacker will not be able to access system data contained in DB server. Also, this design guarantees us the safety because if an external problem occurs that affects one server, the other server will not be affected and will continue to serve.</a:t>
            </a:r>
          </a:p>
          <a:p>
            <a:pPr algn="l"/>
            <a:endParaRPr lang="en-US" sz="1200" dirty="0"/>
          </a:p>
        </p:txBody>
      </p:sp>
    </p:spTree>
    <p:extLst>
      <p:ext uri="{BB962C8B-B14F-4D97-AF65-F5344CB8AC3E}">
        <p14:creationId xmlns:p14="http://schemas.microsoft.com/office/powerpoint/2010/main" val="1116359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 Component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9614" y="504916"/>
            <a:ext cx="6562909" cy="3971789"/>
          </a:xfrm>
          <a:prstGeom prst="rect">
            <a:avLst/>
          </a:prstGeom>
        </p:spPr>
      </p:pic>
    </p:spTree>
    <p:extLst>
      <p:ext uri="{BB962C8B-B14F-4D97-AF65-F5344CB8AC3E}">
        <p14:creationId xmlns:p14="http://schemas.microsoft.com/office/powerpoint/2010/main" val="407721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 architecture layered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550762" y="3884614"/>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45" y="431441"/>
            <a:ext cx="6138771" cy="4225604"/>
          </a:xfrm>
          <a:prstGeom prst="rect">
            <a:avLst/>
          </a:prstGeom>
        </p:spPr>
      </p:pic>
    </p:spTree>
    <p:extLst>
      <p:ext uri="{BB962C8B-B14F-4D97-AF65-F5344CB8AC3E}">
        <p14:creationId xmlns:p14="http://schemas.microsoft.com/office/powerpoint/2010/main" val="2990883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 Deployment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770" y="436846"/>
            <a:ext cx="5546452" cy="4282464"/>
          </a:xfrm>
          <a:prstGeom prst="rect">
            <a:avLst/>
          </a:prstGeom>
        </p:spPr>
      </p:pic>
    </p:spTree>
    <p:extLst>
      <p:ext uri="{BB962C8B-B14F-4D97-AF65-F5344CB8AC3E}">
        <p14:creationId xmlns:p14="http://schemas.microsoft.com/office/powerpoint/2010/main" val="617613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6C887-066F-EDAE-D937-6C9DC0D41930}"/>
              </a:ext>
            </a:extLst>
          </p:cNvPr>
          <p:cNvSpPr>
            <a:spLocks noGrp="1"/>
          </p:cNvSpPr>
          <p:nvPr>
            <p:ph type="ctrTitle"/>
          </p:nvPr>
        </p:nvSpPr>
        <p:spPr>
          <a:xfrm>
            <a:off x="3114378" y="0"/>
            <a:ext cx="2849930" cy="538480"/>
          </a:xfrm>
        </p:spPr>
        <p:txBody>
          <a:bodyPr/>
          <a:lstStyle/>
          <a:p>
            <a:r>
              <a:rPr lang="en-US" sz="3200" dirty="0">
                <a:cs typeface="+mj-cs"/>
              </a:rPr>
              <a:t>Elite – G3</a:t>
            </a:r>
            <a:endParaRPr lang="x-none" sz="3200" dirty="0">
              <a:cs typeface="+mj-cs"/>
            </a:endParaRPr>
          </a:p>
        </p:txBody>
      </p:sp>
      <p:pic>
        <p:nvPicPr>
          <p:cNvPr id="4" name="Picture 6" descr="Photo by Ahmad Bakri on May 07, 2023.">
            <a:extLst>
              <a:ext uri="{FF2B5EF4-FFF2-40B4-BE49-F238E27FC236}">
                <a16:creationId xmlns:a16="http://schemas.microsoft.com/office/drawing/2014/main" xmlns="" id="{96DDADDC-519F-269C-4AA5-13E34E9661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08" b="13030"/>
          <a:stretch/>
        </p:blipFill>
        <p:spPr bwMode="auto">
          <a:xfrm>
            <a:off x="-1" y="0"/>
            <a:ext cx="2257248" cy="241289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xmlns="" id="{39DBDCF2-0AB7-4573-24CE-F4470780AC3C}"/>
              </a:ext>
            </a:extLst>
          </p:cNvPr>
          <p:cNvSpPr txBox="1">
            <a:spLocks/>
          </p:cNvSpPr>
          <p:nvPr/>
        </p:nvSpPr>
        <p:spPr>
          <a:xfrm>
            <a:off x="2140673" y="3256434"/>
            <a:ext cx="3823635" cy="394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r>
              <a:rPr lang="en-US" sz="2000" dirty="0"/>
              <a:t>Technical </a:t>
            </a:r>
            <a:r>
              <a:rPr lang="en-US" sz="2000" dirty="0">
                <a:cs typeface="+mj-cs"/>
              </a:rPr>
              <a:t>: Yazeed Hamdan</a:t>
            </a:r>
            <a:endParaRPr lang="x-none" sz="2000" dirty="0">
              <a:cs typeface="+mj-cs"/>
            </a:endParaRPr>
          </a:p>
        </p:txBody>
      </p:sp>
      <p:pic>
        <p:nvPicPr>
          <p:cNvPr id="8" name="Picture 6" descr="No description available.">
            <a:extLst>
              <a:ext uri="{FF2B5EF4-FFF2-40B4-BE49-F238E27FC236}">
                <a16:creationId xmlns:a16="http://schemas.microsoft.com/office/drawing/2014/main" xmlns="" id="{74D3FCC3-4F38-B150-B732-EEEA78BBE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0606"/>
            <a:ext cx="2257248" cy="241289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xmlns="" id="{80AD9F6B-1FB3-1A02-C1AF-4E8AD8DC2155}"/>
              </a:ext>
            </a:extLst>
          </p:cNvPr>
          <p:cNvSpPr txBox="1">
            <a:spLocks/>
          </p:cNvSpPr>
          <p:nvPr/>
        </p:nvSpPr>
        <p:spPr>
          <a:xfrm>
            <a:off x="2387599" y="701040"/>
            <a:ext cx="2948965" cy="5384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r>
              <a:rPr lang="en-US" sz="2000" dirty="0">
                <a:cs typeface="+mj-cs"/>
              </a:rPr>
              <a:t>Manager : Ahmad Bakri</a:t>
            </a:r>
            <a:endParaRPr lang="x-none" sz="2000" dirty="0">
              <a:cs typeface="+mj-cs"/>
            </a:endParaRPr>
          </a:p>
        </p:txBody>
      </p:sp>
      <p:pic>
        <p:nvPicPr>
          <p:cNvPr id="3074" name="Picture 2" descr="No description available.">
            <a:extLst>
              <a:ext uri="{FF2B5EF4-FFF2-40B4-BE49-F238E27FC236}">
                <a16:creationId xmlns:a16="http://schemas.microsoft.com/office/drawing/2014/main" xmlns="" id="{700BB20E-C9A3-D902-DC1C-CE823D89D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5895" y="0"/>
            <a:ext cx="2418105" cy="24128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 description available.">
            <a:extLst>
              <a:ext uri="{FF2B5EF4-FFF2-40B4-BE49-F238E27FC236}">
                <a16:creationId xmlns:a16="http://schemas.microsoft.com/office/drawing/2014/main" xmlns="" id="{A5DA5A4D-265E-5B96-4551-8419A5793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3660" y="2730607"/>
            <a:ext cx="2420340" cy="241289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xmlns="" id="{EC8956D1-8FDC-5D49-EDF8-61FC64EB67C0}"/>
              </a:ext>
            </a:extLst>
          </p:cNvPr>
          <p:cNvSpPr txBox="1">
            <a:spLocks/>
          </p:cNvSpPr>
          <p:nvPr/>
        </p:nvSpPr>
        <p:spPr>
          <a:xfrm>
            <a:off x="3397183" y="4546926"/>
            <a:ext cx="3414174" cy="3824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r>
              <a:rPr lang="en-US" sz="2000" dirty="0">
                <a:cs typeface="+mj-cs"/>
              </a:rPr>
              <a:t>Secretary : Amani </a:t>
            </a:r>
            <a:r>
              <a:rPr lang="en-US" sz="2000" dirty="0" err="1">
                <a:cs typeface="+mj-cs"/>
              </a:rPr>
              <a:t>Rabee</a:t>
            </a:r>
            <a:endParaRPr lang="x-none" sz="2000" dirty="0">
              <a:cs typeface="+mj-cs"/>
            </a:endParaRPr>
          </a:p>
        </p:txBody>
      </p:sp>
      <p:sp>
        <p:nvSpPr>
          <p:cNvPr id="12" name="Title 1">
            <a:extLst>
              <a:ext uri="{FF2B5EF4-FFF2-40B4-BE49-F238E27FC236}">
                <a16:creationId xmlns:a16="http://schemas.microsoft.com/office/drawing/2014/main" xmlns="" id="{8BC1B9AA-07CA-0F78-7734-FC1EF931A38F}"/>
              </a:ext>
            </a:extLst>
          </p:cNvPr>
          <p:cNvSpPr txBox="1">
            <a:spLocks/>
          </p:cNvSpPr>
          <p:nvPr/>
        </p:nvSpPr>
        <p:spPr>
          <a:xfrm>
            <a:off x="3110614" y="2174077"/>
            <a:ext cx="3568663" cy="3824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r>
              <a:rPr lang="en-US" sz="2000" dirty="0">
                <a:cs typeface="+mj-cs"/>
              </a:rPr>
              <a:t>Programmer : Aya </a:t>
            </a:r>
            <a:r>
              <a:rPr lang="en-US" sz="2000" dirty="0" err="1">
                <a:cs typeface="+mj-cs"/>
              </a:rPr>
              <a:t>Dahbour</a:t>
            </a:r>
            <a:endParaRPr lang="x-none" sz="2000" dirty="0">
              <a:cs typeface="+mj-cs"/>
            </a:endParaRPr>
          </a:p>
        </p:txBody>
      </p:sp>
    </p:spTree>
    <p:extLst>
      <p:ext uri="{BB962C8B-B14F-4D97-AF65-F5344CB8AC3E}">
        <p14:creationId xmlns:p14="http://schemas.microsoft.com/office/powerpoint/2010/main" val="9231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B2F28-AE33-11DB-78B5-C03281D8153A}"/>
              </a:ext>
            </a:extLst>
          </p:cNvPr>
          <p:cNvSpPr>
            <a:spLocks noGrp="1"/>
          </p:cNvSpPr>
          <p:nvPr>
            <p:ph type="ctrTitle"/>
          </p:nvPr>
        </p:nvSpPr>
        <p:spPr>
          <a:xfrm>
            <a:off x="1877636" y="134665"/>
            <a:ext cx="4987621" cy="542381"/>
          </a:xfrm>
        </p:spPr>
        <p:txBody>
          <a:bodyPr/>
          <a:lstStyle/>
          <a:p>
            <a:r>
              <a:rPr lang="en-US" sz="2400" dirty="0"/>
              <a:t>Business Description</a:t>
            </a:r>
            <a:endParaRPr lang="x-none" sz="2400" dirty="0"/>
          </a:p>
        </p:txBody>
      </p:sp>
      <p:sp>
        <p:nvSpPr>
          <p:cNvPr id="6" name="Title 1">
            <a:extLst>
              <a:ext uri="{FF2B5EF4-FFF2-40B4-BE49-F238E27FC236}">
                <a16:creationId xmlns:a16="http://schemas.microsoft.com/office/drawing/2014/main" xmlns="" id="{4EEE776A-E7B4-5393-30A6-A983299D3566}"/>
              </a:ext>
            </a:extLst>
          </p:cNvPr>
          <p:cNvSpPr txBox="1">
            <a:spLocks/>
          </p:cNvSpPr>
          <p:nvPr/>
        </p:nvSpPr>
        <p:spPr>
          <a:xfrm>
            <a:off x="203200" y="1078412"/>
            <a:ext cx="8737600" cy="396212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pPr algn="l">
              <a:lnSpc>
                <a:spcPct val="100000"/>
              </a:lnSpc>
            </a:pPr>
            <a:r>
              <a:rPr lang="en-US" sz="1400" dirty="0">
                <a:cs typeface="+mj-cs"/>
              </a:rPr>
              <a:t>Our business is an online bakery shop, and we aim to serve our customers by developing software that can be accessed via an internet portal or a mobile application. </a:t>
            </a:r>
          </a:p>
          <a:p>
            <a:pPr algn="l">
              <a:lnSpc>
                <a:spcPct val="100000"/>
              </a:lnSpc>
            </a:pPr>
            <a:endParaRPr lang="en-US" sz="1400" dirty="0">
              <a:cs typeface="+mj-cs"/>
            </a:endParaRPr>
          </a:p>
          <a:p>
            <a:pPr algn="l">
              <a:lnSpc>
                <a:spcPct val="100000"/>
              </a:lnSpc>
            </a:pPr>
            <a:r>
              <a:rPr lang="en-US" sz="1400" dirty="0">
                <a:cs typeface="+mj-cs"/>
              </a:rPr>
              <a:t>The system introduces many services such as exploring and maintaining products on the menu, e.g. bread, cake, and pastries. With accessibility to deliver the order and flexibility in the payment process. Pricing ranging from 1$ to 30$. </a:t>
            </a:r>
          </a:p>
          <a:p>
            <a:pPr algn="l">
              <a:lnSpc>
                <a:spcPct val="100000"/>
              </a:lnSpc>
            </a:pPr>
            <a:endParaRPr lang="en-US" sz="1400" dirty="0">
              <a:cs typeface="+mj-cs"/>
            </a:endParaRPr>
          </a:p>
          <a:p>
            <a:pPr algn="l">
              <a:lnSpc>
                <a:spcPct val="100000"/>
              </a:lnSpc>
            </a:pPr>
            <a:r>
              <a:rPr lang="en-US" sz="1400" dirty="0">
                <a:cs typeface="+mj-cs"/>
              </a:rPr>
              <a:t>The bakery, "Elite Bakery" is managed by a manager who has complete authority over the bakery team and production. It contains 4 bakers including a head baker, 2 employees dealing with customer support, and 2 delivery men. The system includes an easy-to-use shopping cart system. Customers may use this functionality to add or remove products, change quantities, examine individual item pricing, and check the total cart balance. Customers move to the checkout page after completing their order. They are then given the option of selecting one of many payment options.</a:t>
            </a:r>
          </a:p>
          <a:p>
            <a:pPr algn="l">
              <a:lnSpc>
                <a:spcPct val="100000"/>
              </a:lnSpc>
            </a:pPr>
            <a:endParaRPr lang="en-US" sz="1400" dirty="0">
              <a:cs typeface="+mj-cs"/>
            </a:endParaRPr>
          </a:p>
          <a:p>
            <a:pPr algn="l">
              <a:lnSpc>
                <a:spcPct val="100000"/>
              </a:lnSpc>
            </a:pPr>
            <a:r>
              <a:rPr lang="en-US" sz="1400" dirty="0">
                <a:cs typeface="+mj-cs"/>
              </a:rPr>
              <a:t>Following order completion, the system has a feedback mechanism that allows users to submit their thoughts on the entire service. </a:t>
            </a:r>
          </a:p>
          <a:p>
            <a:pPr algn="l">
              <a:lnSpc>
                <a:spcPct val="100000"/>
              </a:lnSpc>
            </a:pPr>
            <a:endParaRPr lang="en-US" sz="1400" dirty="0">
              <a:cs typeface="+mj-cs"/>
            </a:endParaRPr>
          </a:p>
          <a:p>
            <a:pPr algn="l">
              <a:lnSpc>
                <a:spcPct val="100000"/>
              </a:lnSpc>
            </a:pPr>
            <a:r>
              <a:rPr lang="en-US" sz="1400" dirty="0">
                <a:cs typeface="+mj-cs"/>
              </a:rPr>
              <a:t>The system provides these services to many types of customers such as public people, local markets, restaurants, and event venues. With maximum capacity of 50 per day whom can order 50-100 orders.</a:t>
            </a:r>
          </a:p>
        </p:txBody>
      </p:sp>
      <p:pic>
        <p:nvPicPr>
          <p:cNvPr id="11" name="Google Shape;1215;p34">
            <a:extLst>
              <a:ext uri="{FF2B5EF4-FFF2-40B4-BE49-F238E27FC236}">
                <a16:creationId xmlns:a16="http://schemas.microsoft.com/office/drawing/2014/main" xmlns="" id="{5F54E653-EBAE-23BE-47BA-9795FED2A79F}"/>
              </a:ext>
            </a:extLst>
          </p:cNvPr>
          <p:cNvPicPr preferRelativeResize="0"/>
          <p:nvPr/>
        </p:nvPicPr>
        <p:blipFill rotWithShape="1">
          <a:blip r:embed="rId2">
            <a:alphaModFix/>
          </a:blip>
          <a:srcRect t="31773"/>
          <a:stretch/>
        </p:blipFill>
        <p:spPr>
          <a:xfrm flipH="1">
            <a:off x="-675490" y="-7972"/>
            <a:ext cx="1757379" cy="772212"/>
          </a:xfrm>
          <a:prstGeom prst="rect">
            <a:avLst/>
          </a:prstGeom>
          <a:noFill/>
          <a:ln>
            <a:noFill/>
          </a:ln>
        </p:spPr>
      </p:pic>
      <p:grpSp>
        <p:nvGrpSpPr>
          <p:cNvPr id="12" name="Google Shape;1260;p34">
            <a:extLst>
              <a:ext uri="{FF2B5EF4-FFF2-40B4-BE49-F238E27FC236}">
                <a16:creationId xmlns:a16="http://schemas.microsoft.com/office/drawing/2014/main" xmlns="" id="{BAC9B66C-C456-F975-0E3C-2C795089CD78}"/>
              </a:ext>
            </a:extLst>
          </p:cNvPr>
          <p:cNvGrpSpPr/>
          <p:nvPr/>
        </p:nvGrpSpPr>
        <p:grpSpPr>
          <a:xfrm>
            <a:off x="763728" y="42649"/>
            <a:ext cx="861872" cy="421808"/>
            <a:chOff x="6735725" y="769750"/>
            <a:chExt cx="916375" cy="518688"/>
          </a:xfrm>
        </p:grpSpPr>
        <p:sp>
          <p:nvSpPr>
            <p:cNvPr id="13" name="Google Shape;1261;p34">
              <a:extLst>
                <a:ext uri="{FF2B5EF4-FFF2-40B4-BE49-F238E27FC236}">
                  <a16:creationId xmlns:a16="http://schemas.microsoft.com/office/drawing/2014/main" xmlns="" id="{B5ED6548-B844-DBA8-8BEB-49F8208DD00B}"/>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1262;p34">
              <a:extLst>
                <a:ext uri="{FF2B5EF4-FFF2-40B4-BE49-F238E27FC236}">
                  <a16:creationId xmlns:a16="http://schemas.microsoft.com/office/drawing/2014/main" xmlns="" id="{1AF2FC74-7761-277E-6CCC-61EAD61C2EA6}"/>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263;p34">
              <a:extLst>
                <a:ext uri="{FF2B5EF4-FFF2-40B4-BE49-F238E27FC236}">
                  <a16:creationId xmlns:a16="http://schemas.microsoft.com/office/drawing/2014/main" xmlns="" id="{2D0694A7-AF1A-68CA-36CC-F67C21620F37}"/>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264;p34">
              <a:extLst>
                <a:ext uri="{FF2B5EF4-FFF2-40B4-BE49-F238E27FC236}">
                  <a16:creationId xmlns:a16="http://schemas.microsoft.com/office/drawing/2014/main" xmlns="" id="{62575B94-AD38-A7CE-4F35-00E122D3C93D}"/>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265;p34">
              <a:extLst>
                <a:ext uri="{FF2B5EF4-FFF2-40B4-BE49-F238E27FC236}">
                  <a16:creationId xmlns:a16="http://schemas.microsoft.com/office/drawing/2014/main" xmlns="" id="{6F4259F2-F023-7052-6E00-4B57DB32E7D5}"/>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266;p34">
              <a:extLst>
                <a:ext uri="{FF2B5EF4-FFF2-40B4-BE49-F238E27FC236}">
                  <a16:creationId xmlns:a16="http://schemas.microsoft.com/office/drawing/2014/main" xmlns="" id="{62997F61-C079-7A11-5B14-BA0A6FA33112}"/>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67;p34">
              <a:extLst>
                <a:ext uri="{FF2B5EF4-FFF2-40B4-BE49-F238E27FC236}">
                  <a16:creationId xmlns:a16="http://schemas.microsoft.com/office/drawing/2014/main" xmlns="" id="{9CF09D30-EBD6-4824-C43F-AB328CA8A01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68;p34">
              <a:extLst>
                <a:ext uri="{FF2B5EF4-FFF2-40B4-BE49-F238E27FC236}">
                  <a16:creationId xmlns:a16="http://schemas.microsoft.com/office/drawing/2014/main" xmlns="" id="{CF50BE0F-AAF7-9E2F-ACF2-90A6B3B2E851}"/>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1" name="Google Shape;1269;p34">
              <a:extLst>
                <a:ext uri="{FF2B5EF4-FFF2-40B4-BE49-F238E27FC236}">
                  <a16:creationId xmlns:a16="http://schemas.microsoft.com/office/drawing/2014/main" xmlns="" id="{D73CE032-2527-E81F-284A-ABC8EBB59140}"/>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8846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B2F28-AE33-11DB-78B5-C03281D8153A}"/>
              </a:ext>
            </a:extLst>
          </p:cNvPr>
          <p:cNvSpPr>
            <a:spLocks noGrp="1"/>
          </p:cNvSpPr>
          <p:nvPr>
            <p:ph type="ctrTitle"/>
          </p:nvPr>
        </p:nvSpPr>
        <p:spPr>
          <a:xfrm>
            <a:off x="1290320" y="182017"/>
            <a:ext cx="6350100" cy="495029"/>
          </a:xfrm>
        </p:spPr>
        <p:txBody>
          <a:bodyPr/>
          <a:lstStyle/>
          <a:p>
            <a:r>
              <a:rPr lang="en-US" sz="2400" dirty="0"/>
              <a:t>Feedback Scenario</a:t>
            </a:r>
            <a:endParaRPr lang="x-none" sz="2400" dirty="0"/>
          </a:p>
        </p:txBody>
      </p:sp>
      <p:sp>
        <p:nvSpPr>
          <p:cNvPr id="6" name="Title 1">
            <a:extLst>
              <a:ext uri="{FF2B5EF4-FFF2-40B4-BE49-F238E27FC236}">
                <a16:creationId xmlns:a16="http://schemas.microsoft.com/office/drawing/2014/main" xmlns="" id="{4EEE776A-E7B4-5393-30A6-A983299D3566}"/>
              </a:ext>
            </a:extLst>
          </p:cNvPr>
          <p:cNvSpPr txBox="1">
            <a:spLocks/>
          </p:cNvSpPr>
          <p:nvPr/>
        </p:nvSpPr>
        <p:spPr>
          <a:xfrm>
            <a:off x="203200" y="677045"/>
            <a:ext cx="8737600" cy="42844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1pPr>
            <a:lvl2pPr marR="0" lvl="1"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2pPr>
            <a:lvl3pPr marR="0" lvl="2"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3pPr>
            <a:lvl4pPr marR="0" lvl="3"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4pPr>
            <a:lvl5pPr marR="0" lvl="4"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5pPr>
            <a:lvl6pPr marR="0" lvl="5"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6pPr>
            <a:lvl7pPr marR="0" lvl="6"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7pPr>
            <a:lvl8pPr marR="0" lvl="7"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8pPr>
            <a:lvl9pPr marR="0" lvl="8" algn="ctr" rtl="0">
              <a:lnSpc>
                <a:spcPct val="90000"/>
              </a:lnSpc>
              <a:spcBef>
                <a:spcPts val="0"/>
              </a:spcBef>
              <a:spcAft>
                <a:spcPts val="0"/>
              </a:spcAft>
              <a:buClr>
                <a:schemeClr val="dk1"/>
              </a:buClr>
              <a:buSzPts val="8000"/>
              <a:buFont typeface="Abril Fatface"/>
              <a:buNone/>
              <a:defRPr sz="8000" b="0" i="0" u="none" strike="noStrike" cap="none">
                <a:solidFill>
                  <a:schemeClr val="dk1"/>
                </a:solidFill>
                <a:latin typeface="Abril Fatface"/>
                <a:ea typeface="Abril Fatface"/>
                <a:cs typeface="Abril Fatface"/>
                <a:sym typeface="Abril Fatface"/>
              </a:defRPr>
            </a:lvl9pPr>
          </a:lstStyle>
          <a:p>
            <a:pPr algn="l"/>
            <a:r>
              <a:rPr lang="en-US" sz="1400" dirty="0"/>
              <a:t> </a:t>
            </a:r>
            <a:r>
              <a:rPr lang="en-US" sz="1400" b="1" dirty="0"/>
              <a:t>Normal (positive feedback): </a:t>
            </a:r>
            <a:r>
              <a:rPr lang="en-US" sz="1200" dirty="0"/>
              <a:t/>
            </a:r>
            <a:br>
              <a:rPr lang="en-US" sz="1200" dirty="0"/>
            </a:br>
            <a:r>
              <a:rPr lang="en-US" sz="1200" dirty="0"/>
              <a:t>After receiving her freshly baked pie from the bakery, </a:t>
            </a:r>
            <a:r>
              <a:rPr lang="en-US" sz="1200" dirty="0" err="1"/>
              <a:t>Majd</a:t>
            </a:r>
            <a:r>
              <a:rPr lang="en-US" sz="1200" dirty="0"/>
              <a:t> is immediately presented with a feedback notification on her device. She is given options: to give feedback now, be reminded later, or exit the prompt. Choosing to provide feedback, she rates the taste, presentation, and delivery service, awarding high scores in each category. </a:t>
            </a:r>
            <a:r>
              <a:rPr lang="en-US" sz="1200" dirty="0" err="1"/>
              <a:t>Majd</a:t>
            </a:r>
            <a:r>
              <a:rPr lang="en-US" sz="1200" dirty="0"/>
              <a:t> compliments the flakiness of the pastry and the promptness of delivery in her comment. Her feedback is quickly posted and becomes accessible to other customers, offering them genuine insights. The bakery team, inspired by her positive review, is considering adding similar recipes to their menu.</a:t>
            </a:r>
          </a:p>
          <a:p>
            <a:pPr algn="l"/>
            <a:r>
              <a:rPr lang="en-US" sz="1200" dirty="0"/>
              <a:t> </a:t>
            </a:r>
          </a:p>
          <a:p>
            <a:pPr algn="l"/>
            <a:r>
              <a:rPr lang="en-US" sz="1400" b="1" dirty="0"/>
              <a:t>Normal (critical feedback): </a:t>
            </a:r>
            <a:r>
              <a:rPr lang="en-US" sz="1200" dirty="0"/>
              <a:t/>
            </a:r>
            <a:br>
              <a:rPr lang="en-US" sz="1200" dirty="0"/>
            </a:br>
            <a:r>
              <a:rPr lang="en-US" sz="1200" dirty="0"/>
              <a:t>Sarah requests an especially personalized cake from the bakery, but when it arrives, she discovers that the design and flavor do not match her request. Disappointed, she submitted a scathing evaluation via the feedback notice. The bakery's customer care team swiftly contacts her, apologizes, and addresses the problem. Recognizing the gravity of the error, they work with the finance manager to Sarah a discount on the next order.</a:t>
            </a:r>
          </a:p>
          <a:p>
            <a:pPr algn="l"/>
            <a:endParaRPr lang="en-US" sz="1200" dirty="0"/>
          </a:p>
          <a:p>
            <a:pPr algn="l"/>
            <a:r>
              <a:rPr lang="en-US" sz="1400" b="1" dirty="0"/>
              <a:t>Alternative:</a:t>
            </a:r>
            <a:r>
              <a:rPr lang="en-US" sz="1200" dirty="0"/>
              <a:t/>
            </a:r>
            <a:br>
              <a:rPr lang="en-US" sz="1200" dirty="0"/>
            </a:br>
            <a:r>
              <a:rPr lang="en-US" sz="1200" dirty="0"/>
              <a:t> Ahmad, upon receiving his custom birthday cake and pastries, sees a feedback notification on his device. However, busy with birthday preparations, he chooses the “Remind Me Later” option. Later, when he reopens the app, he receives a gentle reminder to provide feedback. He then praises the cake's quality, the custom design's excellence, and the delivery's punctuality.</a:t>
            </a:r>
          </a:p>
          <a:p>
            <a:pPr algn="l"/>
            <a:r>
              <a:rPr lang="en-US" sz="1200" dirty="0"/>
              <a:t> </a:t>
            </a:r>
          </a:p>
          <a:p>
            <a:pPr algn="l"/>
            <a:r>
              <a:rPr lang="en-US" sz="1400" b="1" dirty="0"/>
              <a:t>Error:</a:t>
            </a:r>
            <a:r>
              <a:rPr lang="en-US" sz="1200" dirty="0"/>
              <a:t/>
            </a:r>
            <a:br>
              <a:rPr lang="en-US" sz="1200" dirty="0"/>
            </a:br>
            <a:r>
              <a:rPr lang="en-US" sz="1200" dirty="0"/>
              <a:t> the delivery confirmation isn't registered correctly. This could prevent the feedback prompt from appearing or reflecting Ali's true experience accurately. If the system fails to recognize that the delivery has been completed, it might not trigger the feedback notification, thereby missing an opportunity to gather valuable customer insights.</a:t>
            </a:r>
          </a:p>
        </p:txBody>
      </p:sp>
      <p:pic>
        <p:nvPicPr>
          <p:cNvPr id="3" name="Google Shape;1215;p34">
            <a:extLst>
              <a:ext uri="{FF2B5EF4-FFF2-40B4-BE49-F238E27FC236}">
                <a16:creationId xmlns:a16="http://schemas.microsoft.com/office/drawing/2014/main" xmlns="" id="{0176B173-DBEF-FCD1-1715-5BAFD45831F4}"/>
              </a:ext>
            </a:extLst>
          </p:cNvPr>
          <p:cNvPicPr preferRelativeResize="0"/>
          <p:nvPr/>
        </p:nvPicPr>
        <p:blipFill rotWithShape="1">
          <a:blip r:embed="rId2">
            <a:alphaModFix/>
          </a:blip>
          <a:srcRect t="31773"/>
          <a:stretch/>
        </p:blipFill>
        <p:spPr>
          <a:xfrm flipH="1">
            <a:off x="-726290" y="0"/>
            <a:ext cx="1757379" cy="772212"/>
          </a:xfrm>
          <a:prstGeom prst="rect">
            <a:avLst/>
          </a:prstGeom>
          <a:noFill/>
          <a:ln>
            <a:noFill/>
          </a:ln>
        </p:spPr>
      </p:pic>
      <p:grpSp>
        <p:nvGrpSpPr>
          <p:cNvPr id="4" name="Google Shape;1260;p34">
            <a:extLst>
              <a:ext uri="{FF2B5EF4-FFF2-40B4-BE49-F238E27FC236}">
                <a16:creationId xmlns:a16="http://schemas.microsoft.com/office/drawing/2014/main" xmlns="" id="{DA1EE1DD-330F-1218-2483-219921F82992}"/>
              </a:ext>
            </a:extLst>
          </p:cNvPr>
          <p:cNvGrpSpPr/>
          <p:nvPr/>
        </p:nvGrpSpPr>
        <p:grpSpPr>
          <a:xfrm>
            <a:off x="657712" y="93852"/>
            <a:ext cx="746753" cy="422679"/>
            <a:chOff x="6735725" y="769750"/>
            <a:chExt cx="916375" cy="518688"/>
          </a:xfrm>
        </p:grpSpPr>
        <p:sp>
          <p:nvSpPr>
            <p:cNvPr id="5" name="Google Shape;1261;p34">
              <a:extLst>
                <a:ext uri="{FF2B5EF4-FFF2-40B4-BE49-F238E27FC236}">
                  <a16:creationId xmlns:a16="http://schemas.microsoft.com/office/drawing/2014/main" xmlns="" id="{DE5E8E67-6CAD-19B9-F069-A767127DB430}"/>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7" name="Google Shape;1262;p34">
              <a:extLst>
                <a:ext uri="{FF2B5EF4-FFF2-40B4-BE49-F238E27FC236}">
                  <a16:creationId xmlns:a16="http://schemas.microsoft.com/office/drawing/2014/main" xmlns="" id="{F7FCDA11-82E2-46CA-F5B8-535C8FC7386C}"/>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63;p34">
              <a:extLst>
                <a:ext uri="{FF2B5EF4-FFF2-40B4-BE49-F238E27FC236}">
                  <a16:creationId xmlns:a16="http://schemas.microsoft.com/office/drawing/2014/main" xmlns="" id="{3DC176C7-FB2F-1E8B-DA38-A2C26F49CA99}"/>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264;p34">
              <a:extLst>
                <a:ext uri="{FF2B5EF4-FFF2-40B4-BE49-F238E27FC236}">
                  <a16:creationId xmlns:a16="http://schemas.microsoft.com/office/drawing/2014/main" xmlns="" id="{533DD38F-7E41-0012-02EB-2AD4E26DB3D3}"/>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265;p34">
              <a:extLst>
                <a:ext uri="{FF2B5EF4-FFF2-40B4-BE49-F238E27FC236}">
                  <a16:creationId xmlns:a16="http://schemas.microsoft.com/office/drawing/2014/main" xmlns="" id="{7DB4E570-3138-4B51-FFF7-2F99E1608F24}"/>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266;p34">
              <a:extLst>
                <a:ext uri="{FF2B5EF4-FFF2-40B4-BE49-F238E27FC236}">
                  <a16:creationId xmlns:a16="http://schemas.microsoft.com/office/drawing/2014/main" xmlns="" id="{B1E225BF-8D6E-4D4C-0340-8C6A708CDBE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267;p34">
              <a:extLst>
                <a:ext uri="{FF2B5EF4-FFF2-40B4-BE49-F238E27FC236}">
                  <a16:creationId xmlns:a16="http://schemas.microsoft.com/office/drawing/2014/main" xmlns="" id="{CA1ACC01-465D-A624-CEDE-3B24E33EBF29}"/>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268;p34">
              <a:extLst>
                <a:ext uri="{FF2B5EF4-FFF2-40B4-BE49-F238E27FC236}">
                  <a16:creationId xmlns:a16="http://schemas.microsoft.com/office/drawing/2014/main" xmlns="" id="{1387ABE1-D30F-8EAD-5086-CAC1A38981C7}"/>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269;p34">
              <a:extLst>
                <a:ext uri="{FF2B5EF4-FFF2-40B4-BE49-F238E27FC236}">
                  <a16:creationId xmlns:a16="http://schemas.microsoft.com/office/drawing/2014/main" xmlns="" id="{583B8D1D-3A60-191C-90EB-ECF72920DAA6}"/>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7204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905691" y="73160"/>
            <a:ext cx="6849464" cy="495029"/>
          </a:xfrm>
        </p:spPr>
        <p:txBody>
          <a:bodyPr/>
          <a:lstStyle/>
          <a:p>
            <a:r>
              <a:rPr lang="en-US" sz="2400" dirty="0"/>
              <a:t>Use Case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265" y="514456"/>
            <a:ext cx="5482198" cy="4629044"/>
          </a:xfrm>
          <a:prstGeom prst="rect">
            <a:avLst/>
          </a:prstGeom>
        </p:spPr>
      </p:pic>
    </p:spTree>
    <p:extLst>
      <p:ext uri="{BB962C8B-B14F-4D97-AF65-F5344CB8AC3E}">
        <p14:creationId xmlns:p14="http://schemas.microsoft.com/office/powerpoint/2010/main" val="568778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905691" y="73161"/>
            <a:ext cx="7461794" cy="429026"/>
          </a:xfrm>
        </p:spPr>
        <p:txBody>
          <a:bodyPr/>
          <a:lstStyle/>
          <a:p>
            <a:r>
              <a:rPr lang="en-US" sz="2400" dirty="0"/>
              <a:t>Detailed Description of Feedback Scenario</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7073" y="438444"/>
            <a:ext cx="4033947" cy="4705056"/>
          </a:xfrm>
          <a:prstGeom prst="rect">
            <a:avLst/>
          </a:prstGeom>
        </p:spPr>
      </p:pic>
    </p:spTree>
    <p:extLst>
      <p:ext uri="{BB962C8B-B14F-4D97-AF65-F5344CB8AC3E}">
        <p14:creationId xmlns:p14="http://schemas.microsoft.com/office/powerpoint/2010/main" val="26727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905691" y="73161"/>
            <a:ext cx="6975062" cy="429026"/>
          </a:xfrm>
        </p:spPr>
        <p:txBody>
          <a:bodyPr/>
          <a:lstStyle/>
          <a:p>
            <a:r>
              <a:rPr lang="en-US" sz="2400" dirty="0"/>
              <a:t>Activity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2383" y="427321"/>
            <a:ext cx="4430954" cy="4653638"/>
          </a:xfrm>
          <a:prstGeom prst="rect">
            <a:avLst/>
          </a:prstGeom>
        </p:spPr>
      </p:pic>
    </p:spTree>
    <p:extLst>
      <p:ext uri="{BB962C8B-B14F-4D97-AF65-F5344CB8AC3E}">
        <p14:creationId xmlns:p14="http://schemas.microsoft.com/office/powerpoint/2010/main" val="1219486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Analysis Class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250" y="453666"/>
            <a:ext cx="4793776" cy="4689833"/>
          </a:xfrm>
          <a:prstGeom prst="rect">
            <a:avLst/>
          </a:prstGeom>
        </p:spPr>
      </p:pic>
    </p:spTree>
    <p:extLst>
      <p:ext uri="{BB962C8B-B14F-4D97-AF65-F5344CB8AC3E}">
        <p14:creationId xmlns:p14="http://schemas.microsoft.com/office/powerpoint/2010/main" val="2611735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C48D02C-D2D1-2843-362F-C5B5F0A9710D}"/>
              </a:ext>
            </a:extLst>
          </p:cNvPr>
          <p:cNvSpPr>
            <a:spLocks noGrp="1"/>
          </p:cNvSpPr>
          <p:nvPr>
            <p:ph type="ctrTitle"/>
          </p:nvPr>
        </p:nvSpPr>
        <p:spPr>
          <a:xfrm>
            <a:off x="738839" y="75890"/>
            <a:ext cx="6975062" cy="429026"/>
          </a:xfrm>
        </p:spPr>
        <p:txBody>
          <a:bodyPr/>
          <a:lstStyle/>
          <a:p>
            <a:r>
              <a:rPr lang="en-US" sz="2400" dirty="0"/>
              <a:t>Detailed Class Diagram</a:t>
            </a:r>
            <a:endParaRPr lang="x-none" sz="2400" dirty="0"/>
          </a:p>
        </p:txBody>
      </p:sp>
      <p:pic>
        <p:nvPicPr>
          <p:cNvPr id="6" name="Google Shape;1212;p34">
            <a:extLst>
              <a:ext uri="{FF2B5EF4-FFF2-40B4-BE49-F238E27FC236}">
                <a16:creationId xmlns:a16="http://schemas.microsoft.com/office/drawing/2014/main" xmlns="" id="{455A167F-06BD-0482-9492-458B7E6ADDCD}"/>
              </a:ext>
            </a:extLst>
          </p:cNvPr>
          <p:cNvPicPr preferRelativeResize="0"/>
          <p:nvPr/>
        </p:nvPicPr>
        <p:blipFill rotWithShape="1">
          <a:blip r:embed="rId2">
            <a:alphaModFix/>
          </a:blip>
          <a:srcRect l="23153"/>
          <a:stretch/>
        </p:blipFill>
        <p:spPr>
          <a:xfrm flipH="1">
            <a:off x="8220842" y="3471879"/>
            <a:ext cx="923158" cy="1169435"/>
          </a:xfrm>
          <a:prstGeom prst="rect">
            <a:avLst/>
          </a:prstGeom>
          <a:noFill/>
          <a:ln>
            <a:noFill/>
          </a:ln>
        </p:spPr>
      </p:pic>
      <p:pic>
        <p:nvPicPr>
          <p:cNvPr id="11" name="Google Shape;1216;p34">
            <a:extLst>
              <a:ext uri="{FF2B5EF4-FFF2-40B4-BE49-F238E27FC236}">
                <a16:creationId xmlns:a16="http://schemas.microsoft.com/office/drawing/2014/main" xmlns="" id="{92738624-5BE4-401A-D490-8CBF6BB571FD}"/>
              </a:ext>
            </a:extLst>
          </p:cNvPr>
          <p:cNvPicPr preferRelativeResize="0"/>
          <p:nvPr/>
        </p:nvPicPr>
        <p:blipFill rotWithShape="1">
          <a:blip r:embed="rId3">
            <a:alphaModFix/>
          </a:blip>
          <a:srcRect b="27452"/>
          <a:stretch/>
        </p:blipFill>
        <p:spPr>
          <a:xfrm>
            <a:off x="7289014" y="4425043"/>
            <a:ext cx="1186816" cy="718457"/>
          </a:xfrm>
          <a:prstGeom prst="rect">
            <a:avLst/>
          </a:prstGeom>
          <a:noFill/>
          <a:ln>
            <a:noFill/>
          </a:ln>
        </p:spPr>
      </p:pic>
      <p:pic>
        <p:nvPicPr>
          <p:cNvPr id="12" name="Google Shape;1217;p34">
            <a:extLst>
              <a:ext uri="{FF2B5EF4-FFF2-40B4-BE49-F238E27FC236}">
                <a16:creationId xmlns:a16="http://schemas.microsoft.com/office/drawing/2014/main" xmlns="" id="{B2287608-9C1D-4AEE-DA00-38A390953481}"/>
              </a:ext>
            </a:extLst>
          </p:cNvPr>
          <p:cNvPicPr preferRelativeResize="0"/>
          <p:nvPr/>
        </p:nvPicPr>
        <p:blipFill rotWithShape="1">
          <a:blip r:embed="rId4">
            <a:alphaModFix/>
          </a:blip>
          <a:srcRect t="18526" r="43829"/>
          <a:stretch/>
        </p:blipFill>
        <p:spPr>
          <a:xfrm rot="10800000" flipH="1">
            <a:off x="7882422" y="4130058"/>
            <a:ext cx="1261578" cy="1178503"/>
          </a:xfrm>
          <a:prstGeom prst="rect">
            <a:avLst/>
          </a:prstGeom>
          <a:noFill/>
          <a:ln>
            <a:noFill/>
          </a:ln>
        </p:spPr>
      </p:pic>
      <p:pic>
        <p:nvPicPr>
          <p:cNvPr id="16" name="Google Shape;1215;p34">
            <a:extLst>
              <a:ext uri="{FF2B5EF4-FFF2-40B4-BE49-F238E27FC236}">
                <a16:creationId xmlns:a16="http://schemas.microsoft.com/office/drawing/2014/main" xmlns="" id="{7BADA8A5-9570-CAA3-D81E-CD3BD080F36D}"/>
              </a:ext>
            </a:extLst>
          </p:cNvPr>
          <p:cNvPicPr preferRelativeResize="0"/>
          <p:nvPr/>
        </p:nvPicPr>
        <p:blipFill rotWithShape="1">
          <a:blip r:embed="rId4">
            <a:alphaModFix/>
          </a:blip>
          <a:srcRect t="31773"/>
          <a:stretch/>
        </p:blipFill>
        <p:spPr>
          <a:xfrm flipH="1">
            <a:off x="-726290" y="0"/>
            <a:ext cx="1757379" cy="772212"/>
          </a:xfrm>
          <a:prstGeom prst="rect">
            <a:avLst/>
          </a:prstGeom>
          <a:noFill/>
          <a:ln>
            <a:noFill/>
          </a:ln>
        </p:spPr>
      </p:pic>
      <p:grpSp>
        <p:nvGrpSpPr>
          <p:cNvPr id="17" name="Google Shape;1275;p34">
            <a:extLst>
              <a:ext uri="{FF2B5EF4-FFF2-40B4-BE49-F238E27FC236}">
                <a16:creationId xmlns:a16="http://schemas.microsoft.com/office/drawing/2014/main" xmlns="" id="{E9475B06-C540-C8FB-8C3F-02F8717E2D3E}"/>
              </a:ext>
            </a:extLst>
          </p:cNvPr>
          <p:cNvGrpSpPr/>
          <p:nvPr/>
        </p:nvGrpSpPr>
        <p:grpSpPr>
          <a:xfrm rot="5400000">
            <a:off x="6955238" y="4763283"/>
            <a:ext cx="306079" cy="329273"/>
            <a:chOff x="6140025" y="124063"/>
            <a:chExt cx="337500" cy="363075"/>
          </a:xfrm>
        </p:grpSpPr>
        <p:sp>
          <p:nvSpPr>
            <p:cNvPr id="18" name="Google Shape;1276;p34">
              <a:extLst>
                <a:ext uri="{FF2B5EF4-FFF2-40B4-BE49-F238E27FC236}">
                  <a16:creationId xmlns:a16="http://schemas.microsoft.com/office/drawing/2014/main" xmlns="" id="{61532B0F-B8DC-9B1C-9B44-EE5256C1329A}"/>
                </a:ext>
              </a:extLst>
            </p:cNvPr>
            <p:cNvSpPr/>
            <p:nvPr/>
          </p:nvSpPr>
          <p:spPr>
            <a:xfrm>
              <a:off x="6383025" y="124063"/>
              <a:ext cx="94500" cy="945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277;p34">
              <a:extLst>
                <a:ext uri="{FF2B5EF4-FFF2-40B4-BE49-F238E27FC236}">
                  <a16:creationId xmlns:a16="http://schemas.microsoft.com/office/drawing/2014/main" xmlns="" id="{5ACCD423-A625-27C5-8FFF-45275EDD3318}"/>
                </a:ext>
              </a:extLst>
            </p:cNvPr>
            <p:cNvSpPr/>
            <p:nvPr/>
          </p:nvSpPr>
          <p:spPr>
            <a:xfrm>
              <a:off x="6140025" y="3926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278;p34">
              <a:extLst>
                <a:ext uri="{FF2B5EF4-FFF2-40B4-BE49-F238E27FC236}">
                  <a16:creationId xmlns:a16="http://schemas.microsoft.com/office/drawing/2014/main" xmlns="" id="{827D46C4-DF0C-99DD-CD83-4547E74D101E}"/>
                </a:ext>
              </a:extLst>
            </p:cNvPr>
            <p:cNvSpPr/>
            <p:nvPr/>
          </p:nvSpPr>
          <p:spPr>
            <a:xfrm>
              <a:off x="6350975" y="317838"/>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279;p34">
              <a:extLst>
                <a:ext uri="{FF2B5EF4-FFF2-40B4-BE49-F238E27FC236}">
                  <a16:creationId xmlns:a16="http://schemas.microsoft.com/office/drawing/2014/main" xmlns="" id="{107B4E26-711F-C030-B693-FEB8A9F65BFA}"/>
                </a:ext>
              </a:extLst>
            </p:cNvPr>
            <p:cNvSpPr/>
            <p:nvPr/>
          </p:nvSpPr>
          <p:spPr>
            <a:xfrm>
              <a:off x="6183825" y="167863"/>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2" name="Google Shape;1260;p34">
            <a:extLst>
              <a:ext uri="{FF2B5EF4-FFF2-40B4-BE49-F238E27FC236}">
                <a16:creationId xmlns:a16="http://schemas.microsoft.com/office/drawing/2014/main" xmlns="" id="{FB5B45A7-3CBE-9D63-0F76-37FC487C77F1}"/>
              </a:ext>
            </a:extLst>
          </p:cNvPr>
          <p:cNvGrpSpPr/>
          <p:nvPr/>
        </p:nvGrpSpPr>
        <p:grpSpPr>
          <a:xfrm>
            <a:off x="7434757" y="3754790"/>
            <a:ext cx="746753" cy="422679"/>
            <a:chOff x="6735725" y="769750"/>
            <a:chExt cx="916375" cy="518688"/>
          </a:xfrm>
        </p:grpSpPr>
        <p:sp>
          <p:nvSpPr>
            <p:cNvPr id="23" name="Google Shape;1261;p34">
              <a:extLst>
                <a:ext uri="{FF2B5EF4-FFF2-40B4-BE49-F238E27FC236}">
                  <a16:creationId xmlns:a16="http://schemas.microsoft.com/office/drawing/2014/main" xmlns="" id="{6963763C-23B8-F775-3CC0-817BF9F96A31}"/>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1262;p34">
              <a:extLst>
                <a:ext uri="{FF2B5EF4-FFF2-40B4-BE49-F238E27FC236}">
                  <a16:creationId xmlns:a16="http://schemas.microsoft.com/office/drawing/2014/main" xmlns="" id="{D24868F7-7EE7-9F29-06BF-4FDF9B654BB7}"/>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263;p34">
              <a:extLst>
                <a:ext uri="{FF2B5EF4-FFF2-40B4-BE49-F238E27FC236}">
                  <a16:creationId xmlns:a16="http://schemas.microsoft.com/office/drawing/2014/main" xmlns="" id="{C7251E7B-7247-49C1-8257-6CDB86436FD8}"/>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264;p34">
              <a:extLst>
                <a:ext uri="{FF2B5EF4-FFF2-40B4-BE49-F238E27FC236}">
                  <a16:creationId xmlns:a16="http://schemas.microsoft.com/office/drawing/2014/main" xmlns="" id="{234C779A-557E-1BE5-867E-3E812A17203E}"/>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265;p34">
              <a:extLst>
                <a:ext uri="{FF2B5EF4-FFF2-40B4-BE49-F238E27FC236}">
                  <a16:creationId xmlns:a16="http://schemas.microsoft.com/office/drawing/2014/main" xmlns="" id="{2024C816-0453-07CF-0BAE-AFD113DB528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266;p34">
              <a:extLst>
                <a:ext uri="{FF2B5EF4-FFF2-40B4-BE49-F238E27FC236}">
                  <a16:creationId xmlns:a16="http://schemas.microsoft.com/office/drawing/2014/main" xmlns="" id="{340EE93E-0607-45CB-33C2-0C78B6680708}"/>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267;p34">
              <a:extLst>
                <a:ext uri="{FF2B5EF4-FFF2-40B4-BE49-F238E27FC236}">
                  <a16:creationId xmlns:a16="http://schemas.microsoft.com/office/drawing/2014/main" xmlns="" id="{FCEDC447-A419-8EE0-8060-412E7BE255B1}"/>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268;p34">
              <a:extLst>
                <a:ext uri="{FF2B5EF4-FFF2-40B4-BE49-F238E27FC236}">
                  <a16:creationId xmlns:a16="http://schemas.microsoft.com/office/drawing/2014/main" xmlns="" id="{459A71E7-1D6B-D5AB-1FE4-8C8F87FA5EC5}"/>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269;p34">
              <a:extLst>
                <a:ext uri="{FF2B5EF4-FFF2-40B4-BE49-F238E27FC236}">
                  <a16:creationId xmlns:a16="http://schemas.microsoft.com/office/drawing/2014/main" xmlns="" id="{963C3918-22E2-264D-51C1-FFA93ACA525F}"/>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260;p34">
            <a:extLst>
              <a:ext uri="{FF2B5EF4-FFF2-40B4-BE49-F238E27FC236}">
                <a16:creationId xmlns:a16="http://schemas.microsoft.com/office/drawing/2014/main" xmlns="" id="{AB4D04FC-E7AE-2C34-559F-239F4F66DDBB}"/>
              </a:ext>
            </a:extLst>
          </p:cNvPr>
          <p:cNvGrpSpPr/>
          <p:nvPr/>
        </p:nvGrpSpPr>
        <p:grpSpPr>
          <a:xfrm>
            <a:off x="74878" y="685018"/>
            <a:ext cx="746753" cy="422679"/>
            <a:chOff x="6735725" y="769750"/>
            <a:chExt cx="916375" cy="518688"/>
          </a:xfrm>
        </p:grpSpPr>
        <p:sp>
          <p:nvSpPr>
            <p:cNvPr id="33" name="Google Shape;1261;p34">
              <a:extLst>
                <a:ext uri="{FF2B5EF4-FFF2-40B4-BE49-F238E27FC236}">
                  <a16:creationId xmlns:a16="http://schemas.microsoft.com/office/drawing/2014/main" xmlns="" id="{739891C2-EE8D-A1FD-9FBC-639FA662B0AD}"/>
                </a:ext>
              </a:extLst>
            </p:cNvPr>
            <p:cNvSpPr/>
            <p:nvPr/>
          </p:nvSpPr>
          <p:spPr>
            <a:xfrm>
              <a:off x="6983775" y="941975"/>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 name="Google Shape;1262;p34">
              <a:extLst>
                <a:ext uri="{FF2B5EF4-FFF2-40B4-BE49-F238E27FC236}">
                  <a16:creationId xmlns:a16="http://schemas.microsoft.com/office/drawing/2014/main" xmlns="" id="{F62B92BE-4C58-46FA-138B-DCE9E0978D04}"/>
                </a:ext>
              </a:extLst>
            </p:cNvPr>
            <p:cNvSpPr/>
            <p:nvPr/>
          </p:nvSpPr>
          <p:spPr>
            <a:xfrm>
              <a:off x="7034400" y="119393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263;p34">
              <a:extLst>
                <a:ext uri="{FF2B5EF4-FFF2-40B4-BE49-F238E27FC236}">
                  <a16:creationId xmlns:a16="http://schemas.microsoft.com/office/drawing/2014/main" xmlns="" id="{BAA5A9AE-C716-AE6D-6073-6FEB0C2F8341}"/>
                </a:ext>
              </a:extLst>
            </p:cNvPr>
            <p:cNvSpPr/>
            <p:nvPr/>
          </p:nvSpPr>
          <p:spPr>
            <a:xfrm>
              <a:off x="7452300" y="860988"/>
              <a:ext cx="94500" cy="945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264;p34">
              <a:extLst>
                <a:ext uri="{FF2B5EF4-FFF2-40B4-BE49-F238E27FC236}">
                  <a16:creationId xmlns:a16="http://schemas.microsoft.com/office/drawing/2014/main" xmlns="" id="{8A1EEE7B-510E-1D75-C5AD-FD283923E959}"/>
                </a:ext>
              </a:extLst>
            </p:cNvPr>
            <p:cNvSpPr/>
            <p:nvPr/>
          </p:nvSpPr>
          <p:spPr>
            <a:xfrm>
              <a:off x="7206525" y="98575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65;p34">
              <a:extLst>
                <a:ext uri="{FF2B5EF4-FFF2-40B4-BE49-F238E27FC236}">
                  <a16:creationId xmlns:a16="http://schemas.microsoft.com/office/drawing/2014/main" xmlns="" id="{7FDE12B4-16FE-BD7E-5E1D-00B1015B1FD6}"/>
                </a:ext>
              </a:extLst>
            </p:cNvPr>
            <p:cNvSpPr/>
            <p:nvPr/>
          </p:nvSpPr>
          <p:spPr>
            <a:xfrm>
              <a:off x="7034400" y="76975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66;p34">
              <a:extLst>
                <a:ext uri="{FF2B5EF4-FFF2-40B4-BE49-F238E27FC236}">
                  <a16:creationId xmlns:a16="http://schemas.microsoft.com/office/drawing/2014/main" xmlns="" id="{5A09CC79-49D1-0064-BC9F-79CA36225F5F}"/>
                </a:ext>
              </a:extLst>
            </p:cNvPr>
            <p:cNvSpPr/>
            <p:nvPr/>
          </p:nvSpPr>
          <p:spPr>
            <a:xfrm>
              <a:off x="7601400" y="1025700"/>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67;p34">
              <a:extLst>
                <a:ext uri="{FF2B5EF4-FFF2-40B4-BE49-F238E27FC236}">
                  <a16:creationId xmlns:a16="http://schemas.microsoft.com/office/drawing/2014/main" xmlns="" id="{C25610F0-993A-D2F4-D0A1-459D6EDC87F7}"/>
                </a:ext>
              </a:extLst>
            </p:cNvPr>
            <p:cNvSpPr/>
            <p:nvPr/>
          </p:nvSpPr>
          <p:spPr>
            <a:xfrm>
              <a:off x="7312500" y="1231025"/>
              <a:ext cx="50700" cy="50700"/>
            </a:xfrm>
            <a:prstGeom prst="ellipse">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68;p34">
              <a:extLst>
                <a:ext uri="{FF2B5EF4-FFF2-40B4-BE49-F238E27FC236}">
                  <a16:creationId xmlns:a16="http://schemas.microsoft.com/office/drawing/2014/main" xmlns="" id="{C33C56E9-FAFF-B51E-4C86-346386D43E73}"/>
                </a:ext>
              </a:extLst>
            </p:cNvPr>
            <p:cNvSpPr/>
            <p:nvPr/>
          </p:nvSpPr>
          <p:spPr>
            <a:xfrm>
              <a:off x="7346250" y="1055525"/>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69;p34">
              <a:extLst>
                <a:ext uri="{FF2B5EF4-FFF2-40B4-BE49-F238E27FC236}">
                  <a16:creationId xmlns:a16="http://schemas.microsoft.com/office/drawing/2014/main" xmlns="" id="{EA87AB23-9714-7C66-EBEA-EF2B73817F05}"/>
                </a:ext>
              </a:extLst>
            </p:cNvPr>
            <p:cNvSpPr/>
            <p:nvPr/>
          </p:nvSpPr>
          <p:spPr>
            <a:xfrm>
              <a:off x="6735725" y="882900"/>
              <a:ext cx="50700" cy="50700"/>
            </a:xfrm>
            <a:prstGeom prst="ellipse">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250" y="422224"/>
            <a:ext cx="4721275" cy="4721275"/>
          </a:xfrm>
          <a:prstGeom prst="rect">
            <a:avLst/>
          </a:prstGeom>
        </p:spPr>
      </p:pic>
    </p:spTree>
    <p:extLst>
      <p:ext uri="{BB962C8B-B14F-4D97-AF65-F5344CB8AC3E}">
        <p14:creationId xmlns:p14="http://schemas.microsoft.com/office/powerpoint/2010/main" val="768187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Happy Global Baking Day by Slidesgo">
  <a:themeElements>
    <a:clrScheme name="Simple Light">
      <a:dk1>
        <a:srgbClr val="7A5135"/>
      </a:dk1>
      <a:lt1>
        <a:srgbClr val="A36121"/>
      </a:lt1>
      <a:dk2>
        <a:srgbClr val="FAE1BB"/>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429</Words>
  <Application>Microsoft Office PowerPoint</Application>
  <PresentationFormat>On-screen Show (16:9)</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Raleway</vt:lpstr>
      <vt:lpstr>Abril Fatface</vt:lpstr>
      <vt:lpstr>Happy Global Baking Day by Slidesgo</vt:lpstr>
      <vt:lpstr>PowerPoint Presentation</vt:lpstr>
      <vt:lpstr>Elite – G3</vt:lpstr>
      <vt:lpstr>Business Description</vt:lpstr>
      <vt:lpstr>Feedback Scenario</vt:lpstr>
      <vt:lpstr>Use Case Diagram</vt:lpstr>
      <vt:lpstr>Detailed Description of Feedback Scenario</vt:lpstr>
      <vt:lpstr>Activity Diagram</vt:lpstr>
      <vt:lpstr>Analysis Class Diagram</vt:lpstr>
      <vt:lpstr>Detailed Class Diagram</vt:lpstr>
      <vt:lpstr> Sequence Diagram</vt:lpstr>
      <vt:lpstr> Design Goals</vt:lpstr>
      <vt:lpstr> Component Diagram</vt:lpstr>
      <vt:lpstr> architecture layered Diagram</vt:lpstr>
      <vt:lpstr> Deployment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Shop Online</dc:title>
  <dc:creator>Yazeed Hamdan</dc:creator>
  <cp:lastModifiedBy>Ratib Bakri</cp:lastModifiedBy>
  <cp:revision>10</cp:revision>
  <dcterms:modified xsi:type="dcterms:W3CDTF">2024-01-28T21:10:56Z</dcterms:modified>
</cp:coreProperties>
</file>