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97" r:id="rId3"/>
    <p:sldId id="263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14" r:id="rId13"/>
    <p:sldId id="306" r:id="rId14"/>
    <p:sldId id="307" r:id="rId15"/>
    <p:sldId id="308" r:id="rId16"/>
    <p:sldId id="309" r:id="rId17"/>
    <p:sldId id="315" r:id="rId18"/>
    <p:sldId id="310" r:id="rId19"/>
    <p:sldId id="311" r:id="rId20"/>
    <p:sldId id="316" r:id="rId21"/>
    <p:sldId id="312" r:id="rId22"/>
    <p:sldId id="317" r:id="rId23"/>
    <p:sldId id="313" r:id="rId24"/>
  </p:sldIdLst>
  <p:sldSz cx="9144000" cy="5143500" type="screen16x9"/>
  <p:notesSz cx="6858000" cy="9144000"/>
  <p:embeddedFontLst>
    <p:embeddedFont>
      <p:font typeface="Share Tech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788E7E-77FE-4DBE-BFD8-E8C3A4CC610C}">
  <a:tblStyle styleId="{FF788E7E-77FE-4DBE-BFD8-E8C3A4CC6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0126" autoAdjust="0"/>
  </p:normalViewPr>
  <p:slideViewPr>
    <p:cSldViewPr snapToGrid="0">
      <p:cViewPr varScale="1">
        <p:scale>
          <a:sx n="89" d="100"/>
          <a:sy n="89" d="100"/>
        </p:scale>
        <p:origin x="8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7363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1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19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65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64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34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23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97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71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67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94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42013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177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630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377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3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88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37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32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95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Submitted to</a:t>
            </a:r>
            <a:r>
              <a:rPr lang="en-US" sz="2400" dirty="0" smtClean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Eng. Omar Samir</a:t>
            </a:r>
            <a:endParaRPr sz="2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HR-Analytics </a:t>
            </a:r>
            <a:r>
              <a:rPr lang="en" dirty="0" smtClean="0">
                <a:solidFill>
                  <a:schemeClr val="accent2"/>
                </a:solidFill>
              </a:rPr>
              <a:t>Prediction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52831" y="892885"/>
            <a:ext cx="7476770" cy="3980329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2000" dirty="0" smtClean="0"/>
              <a:t>We used the </a:t>
            </a:r>
            <a:r>
              <a:rPr lang="en-US" sz="2000" dirty="0"/>
              <a:t>insights extracted from data analysis and the Forward Selection method and found the best set of features which are</a:t>
            </a:r>
            <a:r>
              <a:rPr lang="en-US" sz="2000" dirty="0" smtClean="0"/>
              <a:t>:</a:t>
            </a:r>
          </a:p>
          <a:p>
            <a:pPr marL="114300" lvl="0" indent="0">
              <a:buNone/>
            </a:pPr>
            <a:r>
              <a:rPr lang="en-US" sz="1600" dirty="0" smtClean="0"/>
              <a:t>- department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region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recruitment_channel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age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length_of_service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no_of_trainings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previous_year_rating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KPIs_met</a:t>
            </a:r>
            <a:r>
              <a:rPr lang="en-US" sz="1600" dirty="0" smtClean="0"/>
              <a:t> </a:t>
            </a:r>
            <a:r>
              <a:rPr lang="en-US" sz="1600" dirty="0"/>
              <a:t>&gt;80% </a:t>
            </a:r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awards_won</a:t>
            </a:r>
            <a:r>
              <a:rPr lang="ar-EG" sz="1600" dirty="0"/>
              <a:t>?</a:t>
            </a:r>
            <a:endParaRPr lang="en-US" sz="1600" dirty="0"/>
          </a:p>
          <a:p>
            <a:pPr marL="114300" lvl="0" indent="0">
              <a:buNone/>
            </a:pPr>
            <a:r>
              <a:rPr lang="en-US" sz="1600" dirty="0" smtClean="0"/>
              <a:t>- </a:t>
            </a:r>
            <a:r>
              <a:rPr lang="en-US" sz="1600" dirty="0" err="1" smtClean="0"/>
              <a:t>avg_training_score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4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Model/ classifier training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42073" y="946673"/>
            <a:ext cx="7476770" cy="1936376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114300" indent="0">
              <a:buNone/>
            </a:pPr>
            <a:r>
              <a:rPr lang="en-US" sz="2000" dirty="0"/>
              <a:t>We tried out multiple classifiers, but the one that performed the best is: </a:t>
            </a:r>
          </a:p>
          <a:p>
            <a:pPr>
              <a:spcBef>
                <a:spcPts val="100"/>
              </a:spcBef>
            </a:pPr>
            <a:r>
              <a:rPr lang="en-US" sz="2000" dirty="0"/>
              <a:t>Random Forests (RF), It was trained on the train dataset with the following hyper parameters:</a:t>
            </a:r>
          </a:p>
          <a:p>
            <a:pPr lvl="1">
              <a:spcBef>
                <a:spcPts val="100"/>
              </a:spcBef>
            </a:pPr>
            <a:r>
              <a:rPr lang="en-US" sz="1600" dirty="0" err="1"/>
              <a:t>n_estimators</a:t>
            </a:r>
            <a:r>
              <a:rPr lang="en-US" sz="1600" dirty="0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3933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Results and Evaluation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82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Results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2" y="978946"/>
            <a:ext cx="7476770" cy="83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On Train Data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50661"/>
              </p:ext>
            </p:extLst>
          </p:nvPr>
        </p:nvGraphicFramePr>
        <p:xfrm>
          <a:off x="1071355" y="1592131"/>
          <a:ext cx="6480000" cy="183600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657251"/>
                <a:gridCol w="1949335"/>
                <a:gridCol w="1873414"/>
              </a:tblGrid>
              <a:tr h="39564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 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Class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</a:tr>
              <a:tr h="36009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</a:tr>
              <a:tr h="36009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</a:tr>
              <a:tr h="36009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</a:tr>
              <a:tr h="360090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 gridSpan="2">
                  <a:txBody>
                    <a:bodyPr/>
                    <a:lstStyle/>
                    <a:p>
                      <a:pPr marL="45720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0. 9996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7111" marR="107111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Results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2" y="978946"/>
            <a:ext cx="7476770" cy="83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On Validation Data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77755"/>
              </p:ext>
            </p:extLst>
          </p:nvPr>
        </p:nvGraphicFramePr>
        <p:xfrm>
          <a:off x="1060600" y="1592906"/>
          <a:ext cx="6480000" cy="183538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657251"/>
                <a:gridCol w="1949335"/>
                <a:gridCol w="1873414"/>
              </a:tblGrid>
              <a:tr h="408014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 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Class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9621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Results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2" y="978946"/>
            <a:ext cx="7476770" cy="83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On Test Data (Final Evaluation of the model)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15587"/>
              </p:ext>
            </p:extLst>
          </p:nvPr>
        </p:nvGraphicFramePr>
        <p:xfrm>
          <a:off x="1060600" y="1592906"/>
          <a:ext cx="6480000" cy="1835386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657251"/>
                <a:gridCol w="1949335"/>
                <a:gridCol w="1873414"/>
              </a:tblGrid>
              <a:tr h="408014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 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Class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recall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f1-score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56843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45720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0. 9582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5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Results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4" y="1097279"/>
            <a:ext cx="7476770" cy="259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Why Random Forests is the best model?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It </a:t>
            </a:r>
            <a:r>
              <a:rPr lang="en-US" sz="1600" dirty="0"/>
              <a:t>has the highest test set accuracy (better generalization)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Internally</a:t>
            </a:r>
            <a:r>
              <a:rPr lang="en-US" sz="1600" dirty="0"/>
              <a:t>, it makes feature selection as it takes the majority vote of many decision trees each of them has different sets of features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It's </a:t>
            </a:r>
            <a:r>
              <a:rPr lang="en-US" sz="1600" dirty="0"/>
              <a:t>stable, i.e. doesn't get affected by noise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 smtClean="0"/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55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Unsuccessful Trials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65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Unsuccessful trials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63593" y="871370"/>
            <a:ext cx="7476770" cy="406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In Model Training: </a:t>
            </a:r>
            <a:r>
              <a:rPr lang="en-US" sz="2000" dirty="0"/>
              <a:t>We tried out different models but all got less accuracies on the test set than the random forests</a:t>
            </a:r>
            <a:endParaRPr lang="en-US" sz="2000" dirty="0" smtClean="0"/>
          </a:p>
          <a:p>
            <a:pPr lvl="1"/>
            <a:r>
              <a:rPr lang="en-US" sz="1600" dirty="0"/>
              <a:t>SVM (accuracy = 0.935)</a:t>
            </a:r>
          </a:p>
          <a:p>
            <a:pPr lvl="1"/>
            <a:r>
              <a:rPr lang="en-US" sz="1600" dirty="0"/>
              <a:t>KNN (accuracy = 0.933)</a:t>
            </a:r>
          </a:p>
          <a:p>
            <a:pPr lvl="1"/>
            <a:r>
              <a:rPr lang="en-US" sz="1600" dirty="0"/>
              <a:t>Naïve Bayes (accuracy = 0.75)</a:t>
            </a:r>
          </a:p>
          <a:p>
            <a:pPr lvl="1"/>
            <a:r>
              <a:rPr lang="en-US" sz="1600" dirty="0"/>
              <a:t>Logistic Regression (accuracy = 0.92)</a:t>
            </a:r>
          </a:p>
          <a:p>
            <a:pPr lvl="1"/>
            <a:r>
              <a:rPr lang="en-US" sz="1600" dirty="0"/>
              <a:t>Decision Trees (accuracy = 0.932</a:t>
            </a:r>
            <a:r>
              <a:rPr lang="en-US" sz="1600" dirty="0" smtClean="0"/>
              <a:t>)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5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Unsuccessful trials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42080" y="1054249"/>
            <a:ext cx="7476770" cy="220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 Feature </a:t>
            </a:r>
            <a:r>
              <a:rPr lang="en-US" sz="2000" dirty="0" smtClean="0"/>
              <a:t>Selection: </a:t>
            </a:r>
          </a:p>
          <a:p>
            <a:pPr marL="825500" lvl="1" indent="-342900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We </a:t>
            </a:r>
            <a:r>
              <a:rPr lang="en-US" sz="1800" dirty="0" smtClean="0"/>
              <a:t>tried </a:t>
            </a:r>
            <a:r>
              <a:rPr lang="en-US" sz="1800" dirty="0"/>
              <a:t>to remove unimportant features based on the data analysis only but the combining it with the forward selection method got us better accuracies</a:t>
            </a:r>
            <a:endParaRPr lang="en-US" sz="900" dirty="0"/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46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8675" y="2085588"/>
            <a:ext cx="3055800" cy="2431623"/>
          </a:xfrm>
        </p:spPr>
        <p:txBody>
          <a:bodyPr/>
          <a:lstStyle/>
          <a:p>
            <a:r>
              <a:rPr lang="en-US" sz="2800" dirty="0" smtClean="0"/>
              <a:t>Aya Adel </a:t>
            </a:r>
            <a:br>
              <a:rPr lang="en-US" sz="2800" dirty="0" smtClean="0"/>
            </a:br>
            <a:r>
              <a:rPr lang="en-US" sz="2800" dirty="0" smtClean="0"/>
              <a:t>Dina </a:t>
            </a:r>
            <a:r>
              <a:rPr lang="en-US" sz="2800" dirty="0" err="1" smtClean="0"/>
              <a:t>Alaa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Dai </a:t>
            </a:r>
            <a:r>
              <a:rPr lang="en-US" sz="2800" dirty="0" err="1" smtClean="0"/>
              <a:t>Alaa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Nerdeen</a:t>
            </a:r>
            <a:r>
              <a:rPr lang="en-US" sz="2800" dirty="0" smtClean="0"/>
              <a:t> Ahmad</a:t>
            </a:r>
            <a:endParaRPr lang="ar-EG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33000" y="1433303"/>
            <a:ext cx="4478100" cy="792600"/>
          </a:xfrm>
        </p:spPr>
        <p:txBody>
          <a:bodyPr/>
          <a:lstStyle/>
          <a:p>
            <a:r>
              <a:rPr lang="en-US" sz="3200" dirty="0" smtClean="0"/>
              <a:t>Team Members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15308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Future Work &amp; Enhancement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46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437730" cy="577800"/>
          </a:xfrm>
        </p:spPr>
        <p:txBody>
          <a:bodyPr/>
          <a:lstStyle/>
          <a:p>
            <a:pPr lvl="0"/>
            <a:r>
              <a:rPr lang="en-US" dirty="0"/>
              <a:t>Enhancements and Future Work</a:t>
            </a:r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52838" y="978946"/>
            <a:ext cx="7476770" cy="262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data Visualizations and analysis.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Try </a:t>
            </a:r>
            <a:r>
              <a:rPr lang="en-US" sz="2000" dirty="0"/>
              <a:t>out different feature selection methods.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Try </a:t>
            </a:r>
            <a:r>
              <a:rPr lang="en-US" sz="2000" dirty="0"/>
              <a:t>out different learning models.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Tuning </a:t>
            </a:r>
            <a:r>
              <a:rPr lang="en-US" sz="2000" dirty="0"/>
              <a:t>the parameters of the tried out models to avoid problems like overfitting and under fitting.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58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Map Reduce Summary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79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437730" cy="577800"/>
          </a:xfrm>
        </p:spPr>
        <p:txBody>
          <a:bodyPr/>
          <a:lstStyle/>
          <a:p>
            <a:pPr lvl="0"/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7" name="Google Shape;1134;p40"/>
          <p:cNvSpPr txBox="1">
            <a:spLocks/>
          </p:cNvSpPr>
          <p:nvPr/>
        </p:nvSpPr>
        <p:spPr>
          <a:xfrm>
            <a:off x="763595" y="968187"/>
            <a:ext cx="7476770" cy="307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Technology used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Hadoop </a:t>
            </a:r>
            <a:r>
              <a:rPr lang="en-US" sz="1600" dirty="0"/>
              <a:t>distributed system in the pseudo distributed mode</a:t>
            </a:r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Model </a:t>
            </a:r>
            <a:r>
              <a:rPr lang="en-US" sz="2000" dirty="0"/>
              <a:t>used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KNN</a:t>
            </a:r>
            <a:endParaRPr lang="en-US" sz="1600" dirty="0"/>
          </a:p>
          <a:p>
            <a:pPr marL="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Methodology</a:t>
            </a:r>
            <a:endParaRPr lang="en-US" sz="2000" dirty="0"/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Put </a:t>
            </a:r>
            <a:r>
              <a:rPr lang="en-US" sz="1600" dirty="0"/>
              <a:t>the entire dataset in HDFS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Write </a:t>
            </a:r>
            <a:r>
              <a:rPr lang="en-US" sz="1600" dirty="0"/>
              <a:t>one code file for the mapper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Write </a:t>
            </a:r>
            <a:r>
              <a:rPr lang="en-US" sz="1600" dirty="0"/>
              <a:t>another code file for the reducer</a:t>
            </a:r>
          </a:p>
          <a:p>
            <a:pPr marL="800100" lvl="1"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/>
              <a:t>Run </a:t>
            </a:r>
            <a:r>
              <a:rPr lang="en-US" sz="1600" dirty="0"/>
              <a:t>Hadoop to predict the class of a given input </a:t>
            </a:r>
            <a:r>
              <a:rPr lang="en-US" sz="1600" dirty="0" smtClean="0"/>
              <a:t>features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Description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42072" y="1021976"/>
            <a:ext cx="6551612" cy="2366626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collection, processing and analysis of data has been largely </a:t>
            </a:r>
            <a:r>
              <a:rPr lang="en-US" sz="2000" dirty="0" smtClean="0"/>
              <a:t>manual.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approach has been constraining </a:t>
            </a:r>
            <a:r>
              <a:rPr lang="en-US" sz="2000" dirty="0" smtClean="0"/>
              <a:t>HR.</a:t>
            </a:r>
            <a:endParaRPr lang="en-US" sz="2000" dirty="0"/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000" dirty="0"/>
              <a:t>The goal is to try to use predictive and descriptive analytics in identifying the employees most likely to get promoted.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72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6528" y="1742774"/>
            <a:ext cx="3636084" cy="162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Analysis and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47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ar-E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4" name="Google Shape;1134;p40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742072" y="1054239"/>
                <a:ext cx="7788742" cy="3980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numCol="1" anchor="b" anchorCtr="0">
                <a:noAutofit/>
              </a:bodyPr>
              <a:lstStyle/>
              <a:p>
                <a:pPr marL="342900" lvl="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Handling categorical data using one hot </a:t>
                </a:r>
                <a:r>
                  <a:rPr lang="en-US" sz="2000" dirty="0" smtClean="0"/>
                  <a:t>encoding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Handling unbalanced classes using </a:t>
                </a:r>
                <a:r>
                  <a:rPr lang="en-US" sz="2000" dirty="0" smtClean="0"/>
                  <a:t>SMOTE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lvl="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Splitting </a:t>
                </a:r>
                <a:r>
                  <a:rPr lang="en-US" sz="2000" dirty="0"/>
                  <a:t>data into </a:t>
                </a:r>
                <a:r>
                  <a:rPr lang="en-US" sz="2000" dirty="0" smtClean="0"/>
                  <a:t>train-test-validation (60% – 20% – 20%)</a:t>
                </a: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Normalize data </a:t>
                </a:r>
                <a:r>
                  <a:rPr lang="en-US" sz="2000" dirty="0" smtClean="0"/>
                  <a:t>values: </a:t>
                </a:r>
                <a14:m>
                  <m:oMath xmlns:m="http://schemas.openxmlformats.org/officeDocument/2006/math">
                    <m:r>
                      <a:rPr lang="en-US" sz="2000" i="1"/>
                      <m:t>𝑠𝑒𝑡</m:t>
                    </m:r>
                    <m:r>
                      <a:rPr lang="en-US" sz="2000" i="1"/>
                      <m:t>= </m:t>
                    </m:r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𝑠𝑒𝑡</m:t>
                        </m:r>
                        <m:r>
                          <a:rPr lang="en-US" sz="2000" i="1"/>
                          <m:t>−</m:t>
                        </m:r>
                        <m:r>
                          <m:rPr>
                            <m:sty m:val="p"/>
                          </m:rPr>
                          <a:rPr lang="en-US" sz="2000"/>
                          <m:t>min</m:t>
                        </m:r>
                        <m:r>
                          <a:rPr lang="en-US" sz="2000"/>
                          <m:t>⁡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𝑠𝑒𝑡</m:t>
                        </m:r>
                        <m:r>
                          <a:rPr lang="en-US" sz="2000" i="1"/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20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/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/>
                                </m:ctrlPr>
                              </m:dPr>
                              <m:e>
                                <m:r>
                                  <a:rPr lang="en-US" sz="2000" i="1"/>
                                  <m:t>𝑠𝑒𝑡</m:t>
                                </m:r>
                              </m:e>
                            </m:d>
                          </m:e>
                        </m:func>
                        <m:r>
                          <a:rPr lang="en-US" sz="2000" i="1"/>
                          <m:t>−</m:t>
                        </m:r>
                        <m:r>
                          <m:rPr>
                            <m:sty m:val="p"/>
                          </m:rPr>
                          <a:rPr lang="en-US" sz="2000"/>
                          <m:t>min</m:t>
                        </m:r>
                        <m:r>
                          <a:rPr lang="en-US" sz="2000"/>
                          <m:t>⁡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𝑠𝑒𝑡</m:t>
                        </m:r>
                        <m:r>
                          <a:rPr lang="en-US" sz="2000" i="1"/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1134" name="Google Shape;1134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742072" y="1054239"/>
                <a:ext cx="7788742" cy="3980339"/>
              </a:xfrm>
              <a:prstGeom prst="rect">
                <a:avLst/>
              </a:prstGeom>
              <a:blipFill rotWithShape="0">
                <a:blip r:embed="rId3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07881"/>
              </p:ext>
            </p:extLst>
          </p:nvPr>
        </p:nvGraphicFramePr>
        <p:xfrm>
          <a:off x="1179754" y="1803251"/>
          <a:ext cx="6096000" cy="1753496"/>
        </p:xfrm>
        <a:graphic>
          <a:graphicData uri="http://schemas.openxmlformats.org/drawingml/2006/table">
            <a:tbl>
              <a:tblPr rtl="1" firstRow="1" bandRow="1">
                <a:tableStyleId>{FF788E7E-77FE-4DBE-BFD8-E8C3A4CC610C}</a:tableStyleId>
              </a:tblPr>
              <a:tblGrid>
                <a:gridCol w="3048000"/>
                <a:gridCol w="3048000"/>
              </a:tblGrid>
              <a:tr h="175349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93" y="1924963"/>
            <a:ext cx="2578608" cy="1754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98" y="1924961"/>
            <a:ext cx="252000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42072" y="946673"/>
            <a:ext cx="7476770" cy="3926485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Univariate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Boxplots (</a:t>
            </a:r>
            <a:r>
              <a:rPr lang="en-US" sz="1600" b="1" dirty="0" err="1"/>
              <a:t>Unsucessful</a:t>
            </a:r>
            <a:r>
              <a:rPr lang="en-US" sz="1600" dirty="0"/>
              <a:t>) -&gt; because features have different scales</a:t>
            </a:r>
            <a:r>
              <a:rPr lang="en-US" sz="1600" dirty="0" smtClean="0"/>
              <a:t>.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 smtClean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 smtClean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 smtClean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 smtClean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endParaRPr lang="en-US" sz="1600" dirty="0" smtClean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Histogram distributions for numerical columns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Bar plots for categorical </a:t>
            </a:r>
            <a:r>
              <a:rPr lang="en-US" sz="1600" dirty="0" smtClean="0"/>
              <a:t>columns</a:t>
            </a:r>
            <a:endParaRPr lang="en-US" sz="1600" dirty="0"/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Bar Plot for the target column that shows there is a clear unbalancing problem in classes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32" y="1661508"/>
            <a:ext cx="5658522" cy="18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42073" y="925158"/>
            <a:ext cx="7476770" cy="1947078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Multivariate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err="1" smtClean="0"/>
              <a:t>Heatmap</a:t>
            </a:r>
            <a:r>
              <a:rPr lang="en-US" sz="1600" dirty="0" smtClean="0"/>
              <a:t> </a:t>
            </a:r>
            <a:r>
              <a:rPr lang="en-US" sz="1600" dirty="0"/>
              <a:t>to show correlation between </a:t>
            </a:r>
            <a:r>
              <a:rPr lang="en-US" sz="1600" dirty="0" smtClean="0"/>
              <a:t>columns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Crosstab </a:t>
            </a:r>
            <a:r>
              <a:rPr lang="en-US" sz="1600" dirty="0"/>
              <a:t>plots between the target and features to show their effect on </a:t>
            </a:r>
            <a:r>
              <a:rPr lang="en-US" sz="1600" dirty="0" smtClean="0"/>
              <a:t>the target, for example:</a:t>
            </a:r>
          </a:p>
          <a:p>
            <a:pPr marL="482600" lvl="1" indent="0">
              <a:spcBef>
                <a:spcPts val="10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</a:p>
          <a:p>
            <a:pPr marL="482600" lvl="1" indent="0">
              <a:spcBef>
                <a:spcPts val="100"/>
              </a:spcBef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77656"/>
              </p:ext>
            </p:extLst>
          </p:nvPr>
        </p:nvGraphicFramePr>
        <p:xfrm>
          <a:off x="1599303" y="2342850"/>
          <a:ext cx="6096000" cy="2293696"/>
        </p:xfrm>
        <a:graphic>
          <a:graphicData uri="http://schemas.openxmlformats.org/drawingml/2006/table">
            <a:tbl>
              <a:tblPr rtl="1" firstRow="1" bandRow="1">
                <a:tableStyleId>{FF788E7E-77FE-4DBE-BFD8-E8C3A4CC610C}</a:tableStyleId>
              </a:tblPr>
              <a:tblGrid>
                <a:gridCol w="3048000"/>
                <a:gridCol w="3048000"/>
              </a:tblGrid>
              <a:tr h="229369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60" y="2409714"/>
            <a:ext cx="2520000" cy="2181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67" y="2389321"/>
            <a:ext cx="2794912" cy="22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Extracting Insights</a:t>
            </a:r>
            <a:endParaRPr lang="ar-EG"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4294967295"/>
          </p:nvPr>
        </p:nvSpPr>
        <p:spPr>
          <a:xfrm>
            <a:off x="752831" y="871370"/>
            <a:ext cx="7476770" cy="4055576"/>
          </a:xfrm>
          <a:prstGeom prst="rect">
            <a:avLst/>
          </a:prstGeom>
        </p:spPr>
        <p:txBody>
          <a:bodyPr spcFirstLastPara="1" wrap="square" lIns="91425" tIns="91425" rIns="91425" bIns="91425" numCol="1" anchor="b" anchorCtr="0">
            <a:noAutofit/>
          </a:bodyPr>
          <a:lstStyle/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From statistical Analysis: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The distribution of data for features </a:t>
            </a:r>
            <a:r>
              <a:rPr lang="en-US" sz="1600" b="1" dirty="0"/>
              <a:t>'</a:t>
            </a:r>
            <a:r>
              <a:rPr lang="en-US" sz="1600" b="1" dirty="0" err="1"/>
              <a:t>no_of_trainings</a:t>
            </a:r>
            <a:r>
              <a:rPr lang="en-US" sz="1600" b="1" dirty="0"/>
              <a:t>'</a:t>
            </a:r>
            <a:r>
              <a:rPr lang="en-US" sz="1600" dirty="0"/>
              <a:t>, </a:t>
            </a:r>
            <a:r>
              <a:rPr lang="en-US" sz="1600" b="1" dirty="0"/>
              <a:t>'age'</a:t>
            </a:r>
            <a:r>
              <a:rPr lang="en-US" sz="1600" dirty="0"/>
              <a:t>, </a:t>
            </a:r>
            <a:r>
              <a:rPr lang="en-US" sz="1600" b="1" dirty="0"/>
              <a:t>'</a:t>
            </a:r>
            <a:r>
              <a:rPr lang="en-US" sz="1600" b="1" dirty="0" err="1"/>
              <a:t>length_of_service</a:t>
            </a:r>
            <a:r>
              <a:rPr lang="en-US" sz="1600" b="1" dirty="0"/>
              <a:t>'</a:t>
            </a:r>
            <a:r>
              <a:rPr lang="en-US" sz="1600" dirty="0"/>
              <a:t>, </a:t>
            </a:r>
            <a:r>
              <a:rPr lang="en-US" sz="1600" b="1" dirty="0"/>
              <a:t>'</a:t>
            </a:r>
            <a:r>
              <a:rPr lang="en-US" sz="1600" b="1" dirty="0" err="1"/>
              <a:t>avg_training_score</a:t>
            </a:r>
            <a:r>
              <a:rPr lang="en-US" sz="1600" b="1" dirty="0"/>
              <a:t>'</a:t>
            </a:r>
            <a:r>
              <a:rPr lang="en-US" sz="1600" dirty="0"/>
              <a:t> looks normal because it's clear that the mean and the median are close </a:t>
            </a:r>
            <a:r>
              <a:rPr lang="en-US" sz="1600" dirty="0" smtClean="0"/>
              <a:t>enough</a:t>
            </a:r>
          </a:p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From Visualization: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The more awards the employee has,  the more likely he/she is to be </a:t>
            </a:r>
            <a:r>
              <a:rPr lang="en-US" sz="1600" dirty="0" smtClean="0"/>
              <a:t>promoted</a:t>
            </a:r>
          </a:p>
          <a:p>
            <a:pPr marL="342900" lvl="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From Descriptive Analysis (Association Rule Mining)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When average training score is low, the employee is not promoted with support = 0.2103 and confidence = </a:t>
            </a:r>
            <a:r>
              <a:rPr lang="en-US" sz="1600" dirty="0" smtClean="0"/>
              <a:t>0.961</a:t>
            </a:r>
          </a:p>
          <a:p>
            <a:pPr marL="825500" lvl="1" indent="-342900"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When the KPIs are not met, the employee is not promoted with support = 0.6223 and confidence = </a:t>
            </a:r>
            <a:r>
              <a:rPr lang="en-US" sz="1600" dirty="0" smtClean="0"/>
              <a:t>0.96</a:t>
            </a:r>
          </a:p>
          <a:p>
            <a:pPr marL="482600" lvl="1" indent="0">
              <a:spcBef>
                <a:spcPts val="10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15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676</Words>
  <Application>Microsoft Office PowerPoint</Application>
  <PresentationFormat>On-screen Show (16:9)</PresentationFormat>
  <Paragraphs>152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Share Tech</vt:lpstr>
      <vt:lpstr>Calibri</vt:lpstr>
      <vt:lpstr>Fira Sans Extra Condensed Medium</vt:lpstr>
      <vt:lpstr>Arial</vt:lpstr>
      <vt:lpstr>Maven Pro</vt:lpstr>
      <vt:lpstr>Courier New</vt:lpstr>
      <vt:lpstr>Data Science Consulting by Slidesgo</vt:lpstr>
      <vt:lpstr>HR-Analytics Prediction</vt:lpstr>
      <vt:lpstr>Aya Adel  Dina Alaa Dai Alaa Nerdeen Ahmad</vt:lpstr>
      <vt:lpstr>Problem Description</vt:lpstr>
      <vt:lpstr>Problem Description</vt:lpstr>
      <vt:lpstr>Analysis and Solution</vt:lpstr>
      <vt:lpstr>Data Preprocessing</vt:lpstr>
      <vt:lpstr>Data visualization</vt:lpstr>
      <vt:lpstr>Data visualization</vt:lpstr>
      <vt:lpstr>Extracting Insights</vt:lpstr>
      <vt:lpstr>Feature Selection</vt:lpstr>
      <vt:lpstr>Model/ classifier training</vt:lpstr>
      <vt:lpstr>Results and Evaluation</vt:lpstr>
      <vt:lpstr>Results and Evaluation</vt:lpstr>
      <vt:lpstr>Results and Evaluation</vt:lpstr>
      <vt:lpstr>Results and Evaluation</vt:lpstr>
      <vt:lpstr>Results and Evaluation</vt:lpstr>
      <vt:lpstr>Unsuccessful Trials</vt:lpstr>
      <vt:lpstr>Unsuccessful trials</vt:lpstr>
      <vt:lpstr>Unsuccessful trials</vt:lpstr>
      <vt:lpstr>Future Work &amp; Enhancement</vt:lpstr>
      <vt:lpstr>Enhancements and Future Work</vt:lpstr>
      <vt:lpstr>Map Reduce Summary</vt:lpstr>
      <vt:lpstr>Map Reduce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HR-Analytics Prediction</dc:title>
  <cp:lastModifiedBy>Aya Adel</cp:lastModifiedBy>
  <cp:revision>18</cp:revision>
  <dcterms:modified xsi:type="dcterms:W3CDTF">2022-05-21T00:23:41Z</dcterms:modified>
</cp:coreProperties>
</file>