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25"/>
  </p:notesMasterIdLst>
  <p:sldIdLst>
    <p:sldId id="256" r:id="rId2"/>
    <p:sldId id="297" r:id="rId3"/>
    <p:sldId id="263" r:id="rId4"/>
    <p:sldId id="298" r:id="rId5"/>
    <p:sldId id="299" r:id="rId6"/>
    <p:sldId id="301" r:id="rId7"/>
    <p:sldId id="302" r:id="rId8"/>
    <p:sldId id="300" r:id="rId9"/>
    <p:sldId id="303" r:id="rId10"/>
    <p:sldId id="304" r:id="rId11"/>
    <p:sldId id="305" r:id="rId12"/>
    <p:sldId id="314" r:id="rId13"/>
    <p:sldId id="306" r:id="rId14"/>
    <p:sldId id="307" r:id="rId15"/>
    <p:sldId id="308" r:id="rId16"/>
    <p:sldId id="309" r:id="rId17"/>
    <p:sldId id="315" r:id="rId18"/>
    <p:sldId id="310" r:id="rId19"/>
    <p:sldId id="311" r:id="rId20"/>
    <p:sldId id="316" r:id="rId21"/>
    <p:sldId id="312" r:id="rId22"/>
    <p:sldId id="317" r:id="rId23"/>
    <p:sldId id="313" r:id="rId24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6"/>
    </p:embeddedFont>
    <p:embeddedFont>
      <p:font typeface="Calibri" panose="020F0502020204030204" pitchFamily="34" charset="0"/>
      <p:regular r:id="rId27"/>
      <p:bold r:id="rId28"/>
    </p:embeddedFont>
    <p:embeddedFont>
      <p:font typeface="Maven Pro" panose="020B0604020202020204" charset="0"/>
      <p:regular r:id="rId29"/>
      <p:bold r:id="rId30"/>
    </p:embeddedFont>
    <p:embeddedFont>
      <p:font typeface="Fira Sans Extra Condensed Medium" panose="020B0604020202020204" charset="0"/>
      <p:regular r:id="rId31"/>
      <p:bold r:id="rId32"/>
      <p:italic r:id="rId33"/>
      <p:boldItalic r:id="rId34"/>
    </p:embeddedFont>
    <p:embeddedFont>
      <p:font typeface="Share Tech" panose="020B0604020202020204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788E7E-77FE-4DBE-BFD8-E8C3A4CC610C}">
  <a:tblStyle styleId="{FF788E7E-77FE-4DBE-BFD8-E8C3A4CC61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0126" autoAdjust="0"/>
  </p:normalViewPr>
  <p:slideViewPr>
    <p:cSldViewPr snapToGrid="0">
      <p:cViewPr varScale="1">
        <p:scale>
          <a:sx n="89" d="100"/>
          <a:sy n="89" d="100"/>
        </p:scale>
        <p:origin x="81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973632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2615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72c4329eae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72c4329eae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31984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72c4329eae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72c4329eae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654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87648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72c4329eae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72c4329eae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0634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72c4329eae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72c4329eae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22372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72c4329eae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72c4329eae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09752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72c4329eae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72c4329eae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40714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06772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72c4329eae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72c4329eae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570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72c4329eae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72c4329eae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8941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5420131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11778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72c4329eae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72c4329eae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46308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63776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72c4329eae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72c4329eae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2236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04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72c4329eae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72c4329eae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0889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8374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72c4329eae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72c4329eae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708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72c4329eae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72c4329eae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9958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72c4329eae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72c4329eae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7321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72c4329eae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72c4329eae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7844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7" name="Google Shape;177;p11"/>
          <p:cNvSpPr txBox="1">
            <a:spLocks noGrp="1"/>
          </p:cNvSpPr>
          <p:nvPr>
            <p:ph type="subTitle" idx="1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7" r:id="rId5"/>
    <p:sldLayoutId id="2147483667" r:id="rId6"/>
    <p:sldLayoutId id="214748366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Submitted to</a:t>
            </a:r>
            <a:r>
              <a:rPr lang="en-US" sz="2400" dirty="0" smtClean="0"/>
              <a:t>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Eng. Omar Samir</a:t>
            </a:r>
            <a:endParaRPr sz="2400"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HR-Analytics </a:t>
            </a:r>
            <a:r>
              <a:rPr lang="en" dirty="0" smtClean="0">
                <a:solidFill>
                  <a:schemeClr val="accent2"/>
                </a:solidFill>
              </a:rPr>
              <a:t>Prediction</a:t>
            </a: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ar-EG" dirty="0"/>
          </a:p>
        </p:txBody>
      </p:sp>
      <p:sp>
        <p:nvSpPr>
          <p:cNvPr id="1134" name="Google Shape;1134;p40"/>
          <p:cNvSpPr txBox="1">
            <a:spLocks noGrp="1"/>
          </p:cNvSpPr>
          <p:nvPr>
            <p:ph type="subTitle" idx="4294967295"/>
          </p:nvPr>
        </p:nvSpPr>
        <p:spPr>
          <a:xfrm>
            <a:off x="752831" y="892885"/>
            <a:ext cx="7476770" cy="3980329"/>
          </a:xfrm>
          <a:prstGeom prst="rect">
            <a:avLst/>
          </a:prstGeom>
        </p:spPr>
        <p:txBody>
          <a:bodyPr spcFirstLastPara="1" wrap="square" lIns="91425" tIns="91425" rIns="91425" bIns="91425" numCol="1" anchor="b" anchorCtr="0">
            <a:noAutofit/>
          </a:bodyPr>
          <a:lstStyle/>
          <a:p>
            <a:pPr marL="0" indent="0">
              <a:spcBef>
                <a:spcPts val="100"/>
              </a:spcBef>
              <a:buNone/>
            </a:pPr>
            <a:r>
              <a:rPr lang="en-US" sz="2000" dirty="0" smtClean="0"/>
              <a:t>We used the </a:t>
            </a:r>
            <a:r>
              <a:rPr lang="en-US" sz="2000" dirty="0"/>
              <a:t>insights extracted from data analysis and the Forward Selection method and found the best set of features which are</a:t>
            </a:r>
            <a:r>
              <a:rPr lang="en-US" sz="2000" dirty="0" smtClean="0"/>
              <a:t>:</a:t>
            </a:r>
          </a:p>
          <a:p>
            <a:pPr marL="114300" lvl="0" indent="0">
              <a:buNone/>
            </a:pPr>
            <a:r>
              <a:rPr lang="en-US" sz="1600" dirty="0" smtClean="0"/>
              <a:t>- department</a:t>
            </a:r>
            <a:endParaRPr lang="en-US" sz="1600" dirty="0"/>
          </a:p>
          <a:p>
            <a:pPr marL="114300" lvl="0" indent="0">
              <a:buNone/>
            </a:pPr>
            <a:r>
              <a:rPr lang="en-US" sz="1600" dirty="0" smtClean="0"/>
              <a:t>- region</a:t>
            </a:r>
            <a:endParaRPr lang="en-US" sz="1600" dirty="0"/>
          </a:p>
          <a:p>
            <a:pPr marL="114300" lvl="0" indent="0">
              <a:buNone/>
            </a:pPr>
            <a:r>
              <a:rPr lang="en-US" sz="1600" dirty="0" smtClean="0"/>
              <a:t>- </a:t>
            </a:r>
            <a:r>
              <a:rPr lang="en-US" sz="1600" dirty="0" err="1" smtClean="0"/>
              <a:t>recruitment_channel</a:t>
            </a:r>
            <a:endParaRPr lang="en-US" sz="1600" dirty="0"/>
          </a:p>
          <a:p>
            <a:pPr marL="114300" lvl="0" indent="0">
              <a:buNone/>
            </a:pPr>
            <a:r>
              <a:rPr lang="en-US" sz="1600" dirty="0" smtClean="0"/>
              <a:t>- age</a:t>
            </a:r>
            <a:endParaRPr lang="en-US" sz="1600" dirty="0"/>
          </a:p>
          <a:p>
            <a:pPr marL="114300" lvl="0" indent="0">
              <a:buNone/>
            </a:pPr>
            <a:r>
              <a:rPr lang="en-US" sz="1600" dirty="0" smtClean="0"/>
              <a:t>- </a:t>
            </a:r>
            <a:r>
              <a:rPr lang="en-US" sz="1600" dirty="0" err="1" smtClean="0"/>
              <a:t>length_of_service</a:t>
            </a:r>
            <a:endParaRPr lang="en-US" sz="1600" dirty="0"/>
          </a:p>
          <a:p>
            <a:pPr marL="114300" lvl="0" indent="0">
              <a:buNone/>
            </a:pPr>
            <a:r>
              <a:rPr lang="en-US" sz="1600" dirty="0" smtClean="0"/>
              <a:t>- </a:t>
            </a:r>
            <a:r>
              <a:rPr lang="en-US" sz="1600" dirty="0" err="1" smtClean="0"/>
              <a:t>no_of_trainings</a:t>
            </a:r>
            <a:endParaRPr lang="en-US" sz="1600" dirty="0"/>
          </a:p>
          <a:p>
            <a:pPr marL="114300" lvl="0" indent="0">
              <a:buNone/>
            </a:pPr>
            <a:r>
              <a:rPr lang="en-US" sz="1600" dirty="0" smtClean="0"/>
              <a:t>- </a:t>
            </a:r>
            <a:r>
              <a:rPr lang="en-US" sz="1600" dirty="0" err="1" smtClean="0"/>
              <a:t>previous_year_rating</a:t>
            </a:r>
            <a:endParaRPr lang="en-US" sz="1600" dirty="0"/>
          </a:p>
          <a:p>
            <a:pPr marL="114300" lvl="0" indent="0">
              <a:buNone/>
            </a:pPr>
            <a:r>
              <a:rPr lang="en-US" sz="1600" dirty="0" smtClean="0"/>
              <a:t>- </a:t>
            </a:r>
            <a:r>
              <a:rPr lang="en-US" sz="1600" dirty="0" err="1" smtClean="0"/>
              <a:t>KPIs_met</a:t>
            </a:r>
            <a:r>
              <a:rPr lang="en-US" sz="1600" dirty="0" smtClean="0"/>
              <a:t> </a:t>
            </a:r>
            <a:r>
              <a:rPr lang="en-US" sz="1600" dirty="0"/>
              <a:t>&gt;80% </a:t>
            </a:r>
          </a:p>
          <a:p>
            <a:pPr marL="114300" lvl="0" indent="0">
              <a:buNone/>
            </a:pPr>
            <a:r>
              <a:rPr lang="en-US" sz="1600" dirty="0" smtClean="0"/>
              <a:t>- </a:t>
            </a:r>
            <a:r>
              <a:rPr lang="en-US" sz="1600" dirty="0" err="1" smtClean="0"/>
              <a:t>awards_won</a:t>
            </a:r>
            <a:r>
              <a:rPr lang="ar-EG" sz="1600" dirty="0"/>
              <a:t>?</a:t>
            </a:r>
            <a:endParaRPr lang="en-US" sz="1600" dirty="0"/>
          </a:p>
          <a:p>
            <a:pPr marL="114300" lvl="0" indent="0">
              <a:buNone/>
            </a:pPr>
            <a:r>
              <a:rPr lang="en-US" sz="1600" dirty="0" smtClean="0"/>
              <a:t>- </a:t>
            </a:r>
            <a:r>
              <a:rPr lang="en-US" sz="1600" dirty="0" err="1" smtClean="0"/>
              <a:t>avg_training_score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5845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Model/ classifier training</a:t>
            </a:r>
            <a:endParaRPr lang="ar-EG" dirty="0"/>
          </a:p>
        </p:txBody>
      </p:sp>
      <p:sp>
        <p:nvSpPr>
          <p:cNvPr id="1134" name="Google Shape;1134;p40"/>
          <p:cNvSpPr txBox="1">
            <a:spLocks noGrp="1"/>
          </p:cNvSpPr>
          <p:nvPr>
            <p:ph type="subTitle" idx="4294967295"/>
          </p:nvPr>
        </p:nvSpPr>
        <p:spPr>
          <a:xfrm>
            <a:off x="742073" y="946673"/>
            <a:ext cx="7476770" cy="1936376"/>
          </a:xfrm>
          <a:prstGeom prst="rect">
            <a:avLst/>
          </a:prstGeom>
        </p:spPr>
        <p:txBody>
          <a:bodyPr spcFirstLastPara="1" wrap="square" lIns="91425" tIns="91425" rIns="91425" bIns="91425" numCol="1" anchor="b" anchorCtr="0">
            <a:noAutofit/>
          </a:bodyPr>
          <a:lstStyle/>
          <a:p>
            <a:pPr marL="114300" indent="0">
              <a:buNone/>
            </a:pPr>
            <a:r>
              <a:rPr lang="en-US" sz="2000" dirty="0"/>
              <a:t>We tried out multiple classifiers, but the one that performed the best is: </a:t>
            </a:r>
          </a:p>
          <a:p>
            <a:pPr>
              <a:spcBef>
                <a:spcPts val="100"/>
              </a:spcBef>
            </a:pPr>
            <a:r>
              <a:rPr lang="en-US" sz="2000" dirty="0"/>
              <a:t>Random Forests (RF), It was trained on the train dataset with the following hyper parameters:</a:t>
            </a:r>
          </a:p>
          <a:p>
            <a:pPr lvl="1">
              <a:spcBef>
                <a:spcPts val="100"/>
              </a:spcBef>
            </a:pPr>
            <a:r>
              <a:rPr lang="en-US" sz="1600" dirty="0" err="1"/>
              <a:t>n_estimators</a:t>
            </a:r>
            <a:r>
              <a:rPr lang="en-US" sz="1600" dirty="0"/>
              <a:t> = 100</a:t>
            </a:r>
          </a:p>
        </p:txBody>
      </p:sp>
    </p:spTree>
    <p:extLst>
      <p:ext uri="{BB962C8B-B14F-4D97-AF65-F5344CB8AC3E}">
        <p14:creationId xmlns:p14="http://schemas.microsoft.com/office/powerpoint/2010/main" val="393358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796528" y="1742774"/>
            <a:ext cx="3636084" cy="16243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Results and Evaluation</a:t>
            </a:r>
            <a:endParaRPr lang="en-US"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</a:rPr>
              <a:t>03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0828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/>
              <a:t>Results and </a:t>
            </a:r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7" name="Google Shape;1134;p40"/>
          <p:cNvSpPr txBox="1">
            <a:spLocks/>
          </p:cNvSpPr>
          <p:nvPr/>
        </p:nvSpPr>
        <p:spPr>
          <a:xfrm>
            <a:off x="752832" y="978946"/>
            <a:ext cx="7476770" cy="83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On Train Data</a:t>
            </a:r>
          </a:p>
          <a:p>
            <a:pPr marL="0" indent="0">
              <a:spcBef>
                <a:spcPts val="100"/>
              </a:spcBef>
              <a:buNone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450661"/>
              </p:ext>
            </p:extLst>
          </p:nvPr>
        </p:nvGraphicFramePr>
        <p:xfrm>
          <a:off x="1071355" y="1592131"/>
          <a:ext cx="6480000" cy="1836000"/>
        </p:xfrm>
        <a:graphic>
          <a:graphicData uri="http://schemas.openxmlformats.org/drawingml/2006/table">
            <a:tbl>
              <a:tblPr firstRow="1" firstCol="1" bandRow="1">
                <a:tableStyleId>{284E427A-3D55-4303-BF80-6455036E1DE7}</a:tableStyleId>
              </a:tblPr>
              <a:tblGrid>
                <a:gridCol w="2657251"/>
                <a:gridCol w="1949335"/>
                <a:gridCol w="1873414"/>
              </a:tblGrid>
              <a:tr h="395640"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7111" marR="107111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Class 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7111" marR="107111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Class 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7111" marR="107111" marT="0" marB="0"/>
                </a:tc>
              </a:tr>
              <a:tr h="360090"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precision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7111" marR="107111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1.0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7111" marR="107111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1.0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7111" marR="107111" marT="0" marB="0"/>
                </a:tc>
              </a:tr>
              <a:tr h="360090"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recall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7111" marR="107111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1.0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7111" marR="107111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1.0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7111" marR="107111" marT="0" marB="0"/>
                </a:tc>
              </a:tr>
              <a:tr h="360090"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f1-score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7111" marR="107111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7111" marR="107111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1.0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7111" marR="107111" marT="0" marB="0"/>
                </a:tc>
              </a:tr>
              <a:tr h="360090"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accuracy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7111" marR="107111" marT="0" marB="0"/>
                </a:tc>
                <a:tc gridSpan="2">
                  <a:txBody>
                    <a:bodyPr/>
                    <a:lstStyle/>
                    <a:p>
                      <a:pPr marL="457200"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0. 9996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7111" marR="107111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EG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91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/>
              <a:t>Results and </a:t>
            </a:r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7" name="Google Shape;1134;p40"/>
          <p:cNvSpPr txBox="1">
            <a:spLocks/>
          </p:cNvSpPr>
          <p:nvPr/>
        </p:nvSpPr>
        <p:spPr>
          <a:xfrm>
            <a:off x="752832" y="978946"/>
            <a:ext cx="7476770" cy="83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On Validation Data</a:t>
            </a:r>
          </a:p>
          <a:p>
            <a:pPr marL="0" indent="0">
              <a:spcBef>
                <a:spcPts val="100"/>
              </a:spcBef>
              <a:buNone/>
            </a:pPr>
            <a:endParaRPr lang="en-US" sz="1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277755"/>
              </p:ext>
            </p:extLst>
          </p:nvPr>
        </p:nvGraphicFramePr>
        <p:xfrm>
          <a:off x="1060600" y="1592906"/>
          <a:ext cx="6480000" cy="1835386"/>
        </p:xfrm>
        <a:graphic>
          <a:graphicData uri="http://schemas.openxmlformats.org/drawingml/2006/table">
            <a:tbl>
              <a:tblPr firstRow="1" firstCol="1" bandRow="1">
                <a:tableStyleId>{284E427A-3D55-4303-BF80-6455036E1DE7}</a:tableStyleId>
              </a:tblPr>
              <a:tblGrid>
                <a:gridCol w="2657251"/>
                <a:gridCol w="1949335"/>
                <a:gridCol w="1873414"/>
              </a:tblGrid>
              <a:tr h="408014"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Class 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Class 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56843"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precision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0.95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0.97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56843"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recall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0.97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0.95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56843"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f1-score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0.96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0.96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56843"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accuracy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457200"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0.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9621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EG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06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/>
              <a:t>Results and </a:t>
            </a:r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7" name="Google Shape;1134;p40"/>
          <p:cNvSpPr txBox="1">
            <a:spLocks/>
          </p:cNvSpPr>
          <p:nvPr/>
        </p:nvSpPr>
        <p:spPr>
          <a:xfrm>
            <a:off x="752832" y="978946"/>
            <a:ext cx="7476770" cy="83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On Test Data (Final Evaluation of the model)</a:t>
            </a:r>
          </a:p>
          <a:p>
            <a:pPr marL="0" indent="0">
              <a:spcBef>
                <a:spcPts val="100"/>
              </a:spcBef>
              <a:buNone/>
            </a:pPr>
            <a:endParaRPr lang="en-US" sz="1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915587"/>
              </p:ext>
            </p:extLst>
          </p:nvPr>
        </p:nvGraphicFramePr>
        <p:xfrm>
          <a:off x="1060600" y="1592906"/>
          <a:ext cx="6480000" cy="1835386"/>
        </p:xfrm>
        <a:graphic>
          <a:graphicData uri="http://schemas.openxmlformats.org/drawingml/2006/table">
            <a:tbl>
              <a:tblPr firstRow="1" firstCol="1" bandRow="1">
                <a:tableStyleId>{284E427A-3D55-4303-BF80-6455036E1DE7}</a:tableStyleId>
              </a:tblPr>
              <a:tblGrid>
                <a:gridCol w="2657251"/>
                <a:gridCol w="1949335"/>
                <a:gridCol w="1873414"/>
              </a:tblGrid>
              <a:tr h="408014"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Class 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Class 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56843"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precision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0.95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0.97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56843"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recall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0.97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0.95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56843"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f1-score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0.96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0.96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56843"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accuracy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457200"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0. 9582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EG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457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/>
              <a:t>Results and </a:t>
            </a:r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7" name="Google Shape;1134;p40"/>
          <p:cNvSpPr txBox="1">
            <a:spLocks/>
          </p:cNvSpPr>
          <p:nvPr/>
        </p:nvSpPr>
        <p:spPr>
          <a:xfrm>
            <a:off x="752834" y="1097279"/>
            <a:ext cx="7476770" cy="2592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Why Random Forests is the best model?</a:t>
            </a:r>
          </a:p>
          <a:p>
            <a:pPr marL="825500" lvl="1" indent="-342900">
              <a:spcBef>
                <a:spcPts val="100"/>
              </a:spcBef>
              <a:buFont typeface="+mj-lt"/>
              <a:buAutoNum type="arabicPeriod"/>
            </a:pPr>
            <a:r>
              <a:rPr lang="en-US" sz="1600" dirty="0" smtClean="0"/>
              <a:t>It </a:t>
            </a:r>
            <a:r>
              <a:rPr lang="en-US" sz="1600" dirty="0"/>
              <a:t>has the highest test set accuracy (better generalization</a:t>
            </a:r>
            <a:r>
              <a:rPr lang="en-US" sz="1600" dirty="0" smtClean="0"/>
              <a:t>).</a:t>
            </a:r>
            <a:endParaRPr lang="en-US" sz="1600" dirty="0"/>
          </a:p>
          <a:p>
            <a:pPr marL="825500" lvl="1" indent="-342900">
              <a:spcBef>
                <a:spcPts val="100"/>
              </a:spcBef>
              <a:buFont typeface="+mj-lt"/>
              <a:buAutoNum type="arabicPeriod"/>
            </a:pPr>
            <a:r>
              <a:rPr lang="en-US" sz="1600" dirty="0" smtClean="0"/>
              <a:t>Internally</a:t>
            </a:r>
            <a:r>
              <a:rPr lang="en-US" sz="1600" dirty="0"/>
              <a:t>, it makes feature selection as it takes the majority vote of many decision trees each of them has different sets of </a:t>
            </a:r>
            <a:r>
              <a:rPr lang="en-US" sz="1600" dirty="0" smtClean="0"/>
              <a:t>features.</a:t>
            </a:r>
            <a:endParaRPr lang="en-US" sz="1600" dirty="0"/>
          </a:p>
          <a:p>
            <a:pPr marL="825500" lvl="1" indent="-342900">
              <a:spcBef>
                <a:spcPts val="100"/>
              </a:spcBef>
              <a:buFont typeface="+mj-lt"/>
              <a:buAutoNum type="arabicPeriod"/>
            </a:pPr>
            <a:r>
              <a:rPr lang="en-US" sz="1600" dirty="0" smtClean="0"/>
              <a:t>It's </a:t>
            </a:r>
            <a:r>
              <a:rPr lang="en-US" sz="1600" dirty="0"/>
              <a:t>stable, i.e. doesn't get affected by </a:t>
            </a:r>
            <a:r>
              <a:rPr lang="en-US" sz="1600" dirty="0" smtClean="0"/>
              <a:t>noise.</a:t>
            </a:r>
            <a:endParaRPr lang="en-US" sz="1600" dirty="0"/>
          </a:p>
          <a:p>
            <a:pPr marL="825500" lvl="1" indent="-342900">
              <a:spcBef>
                <a:spcPts val="100"/>
              </a:spcBef>
              <a:buFont typeface="+mj-lt"/>
              <a:buAutoNum type="arabicPeriod"/>
            </a:pPr>
            <a:endParaRPr lang="en-US" sz="1600" dirty="0" smtClean="0"/>
          </a:p>
          <a:p>
            <a:pPr marL="3429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0" indent="0">
              <a:spcBef>
                <a:spcPts val="100"/>
              </a:spcBef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3551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796528" y="1742774"/>
            <a:ext cx="3636084" cy="16243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Unsuccessful Trials</a:t>
            </a:r>
            <a:endParaRPr lang="en-US"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</a:rPr>
              <a:t>04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6654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 smtClean="0"/>
              <a:t>Unsuccessful trials</a:t>
            </a:r>
            <a:endParaRPr lang="en-US" dirty="0"/>
          </a:p>
        </p:txBody>
      </p:sp>
      <p:sp>
        <p:nvSpPr>
          <p:cNvPr id="7" name="Google Shape;1134;p40"/>
          <p:cNvSpPr txBox="1">
            <a:spLocks/>
          </p:cNvSpPr>
          <p:nvPr/>
        </p:nvSpPr>
        <p:spPr>
          <a:xfrm>
            <a:off x="763593" y="871370"/>
            <a:ext cx="7476770" cy="406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In Model Training: </a:t>
            </a:r>
            <a:r>
              <a:rPr lang="en-US" sz="2000" dirty="0"/>
              <a:t>We tried out different models but all got less accuracies on the test set than the random forests</a:t>
            </a:r>
            <a:endParaRPr lang="en-US" sz="2000" dirty="0" smtClean="0"/>
          </a:p>
          <a:p>
            <a:pPr lvl="1"/>
            <a:r>
              <a:rPr lang="en-US" sz="1600" dirty="0"/>
              <a:t>SVM (accuracy = 0.935)</a:t>
            </a:r>
          </a:p>
          <a:p>
            <a:pPr lvl="1"/>
            <a:r>
              <a:rPr lang="en-US" sz="1600" dirty="0"/>
              <a:t>KNN (accuracy = 0.933)</a:t>
            </a:r>
          </a:p>
          <a:p>
            <a:pPr lvl="1"/>
            <a:r>
              <a:rPr lang="en-US" sz="1600" dirty="0"/>
              <a:t>Naïve Bayes (accuracy = 0.75)</a:t>
            </a:r>
          </a:p>
          <a:p>
            <a:pPr lvl="1"/>
            <a:r>
              <a:rPr lang="en-US" sz="1600" dirty="0"/>
              <a:t>Logistic Regression (accuracy = 0.92)</a:t>
            </a:r>
          </a:p>
          <a:p>
            <a:pPr lvl="1"/>
            <a:r>
              <a:rPr lang="en-US" sz="1600" dirty="0"/>
              <a:t>Decision Trees (accuracy = 0.932</a:t>
            </a:r>
            <a:r>
              <a:rPr lang="en-US" sz="1600" dirty="0" smtClean="0"/>
              <a:t>)</a:t>
            </a:r>
          </a:p>
          <a:p>
            <a:pPr marL="3429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0" indent="0">
              <a:spcBef>
                <a:spcPts val="100"/>
              </a:spcBef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757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 smtClean="0"/>
              <a:t>Unsuccessful trials</a:t>
            </a:r>
            <a:endParaRPr lang="en-US" dirty="0"/>
          </a:p>
        </p:txBody>
      </p:sp>
      <p:sp>
        <p:nvSpPr>
          <p:cNvPr id="7" name="Google Shape;1134;p40"/>
          <p:cNvSpPr txBox="1">
            <a:spLocks/>
          </p:cNvSpPr>
          <p:nvPr/>
        </p:nvSpPr>
        <p:spPr>
          <a:xfrm>
            <a:off x="742080" y="1054249"/>
            <a:ext cx="7476770" cy="220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In Feature </a:t>
            </a:r>
            <a:r>
              <a:rPr lang="en-US" sz="2000" dirty="0" smtClean="0"/>
              <a:t>Selection: </a:t>
            </a:r>
          </a:p>
          <a:p>
            <a:pPr marL="825500" lvl="1" indent="-342900">
              <a:spcBef>
                <a:spcPts val="100"/>
              </a:spcBef>
              <a:buFont typeface="Courier New" panose="02070309020205020404" pitchFamily="49" charset="0"/>
              <a:buChar char="o"/>
            </a:pPr>
            <a:r>
              <a:rPr lang="en-US" sz="2000" dirty="0" smtClean="0"/>
              <a:t>We </a:t>
            </a:r>
            <a:r>
              <a:rPr lang="en-US" sz="1800" dirty="0" smtClean="0"/>
              <a:t>tried </a:t>
            </a:r>
            <a:r>
              <a:rPr lang="en-US" sz="1800" dirty="0"/>
              <a:t>to remove unimportant features based on the data analysis only but the combining it with the forward selection method got us better </a:t>
            </a:r>
            <a:r>
              <a:rPr lang="en-US" sz="1800" dirty="0" smtClean="0"/>
              <a:t>accuracies.</a:t>
            </a:r>
            <a:endParaRPr lang="en-US" sz="900" dirty="0"/>
          </a:p>
          <a:p>
            <a:pPr marL="3429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0" indent="0">
              <a:spcBef>
                <a:spcPts val="100"/>
              </a:spcBef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4460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68675" y="2085588"/>
            <a:ext cx="3055800" cy="2431623"/>
          </a:xfrm>
        </p:spPr>
        <p:txBody>
          <a:bodyPr/>
          <a:lstStyle/>
          <a:p>
            <a:r>
              <a:rPr lang="en-US" sz="2800" dirty="0" smtClean="0"/>
              <a:t>Aya Adel </a:t>
            </a:r>
            <a:br>
              <a:rPr lang="en-US" sz="2800" dirty="0" smtClean="0"/>
            </a:br>
            <a:r>
              <a:rPr lang="en-US" sz="2800" dirty="0" smtClean="0"/>
              <a:t>Dina </a:t>
            </a:r>
            <a:r>
              <a:rPr lang="en-US" sz="2800" dirty="0" err="1" smtClean="0"/>
              <a:t>Alaa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Dai </a:t>
            </a:r>
            <a:r>
              <a:rPr lang="en-US" sz="2800" dirty="0" err="1" smtClean="0"/>
              <a:t>Alaa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/>
              <a:t>Nerdeen</a:t>
            </a:r>
            <a:r>
              <a:rPr lang="en-US" sz="2800" dirty="0" smtClean="0"/>
              <a:t> Ahmad</a:t>
            </a:r>
            <a:endParaRPr lang="ar-EG" sz="2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333000" y="1433303"/>
            <a:ext cx="4478100" cy="792600"/>
          </a:xfrm>
        </p:spPr>
        <p:txBody>
          <a:bodyPr/>
          <a:lstStyle/>
          <a:p>
            <a:r>
              <a:rPr lang="en-US" sz="3200" dirty="0" smtClean="0"/>
              <a:t>Team Members</a:t>
            </a:r>
            <a:endParaRPr lang="ar-EG" sz="3200" dirty="0"/>
          </a:p>
        </p:txBody>
      </p:sp>
    </p:spTree>
    <p:extLst>
      <p:ext uri="{BB962C8B-B14F-4D97-AF65-F5344CB8AC3E}">
        <p14:creationId xmlns:p14="http://schemas.microsoft.com/office/powerpoint/2010/main" val="153083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796528" y="1742774"/>
            <a:ext cx="3636084" cy="16243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Future Work &amp; Enhancement</a:t>
            </a:r>
            <a:endParaRPr lang="en-US"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</a:rPr>
              <a:t>05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7468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18825" y="411675"/>
            <a:ext cx="5437730" cy="577800"/>
          </a:xfrm>
        </p:spPr>
        <p:txBody>
          <a:bodyPr/>
          <a:lstStyle/>
          <a:p>
            <a:pPr lvl="0"/>
            <a:r>
              <a:rPr lang="en-US" dirty="0"/>
              <a:t>Enhancements and Future Work</a:t>
            </a:r>
          </a:p>
        </p:txBody>
      </p:sp>
      <p:sp>
        <p:nvSpPr>
          <p:cNvPr id="7" name="Google Shape;1134;p40"/>
          <p:cNvSpPr txBox="1">
            <a:spLocks/>
          </p:cNvSpPr>
          <p:nvPr/>
        </p:nvSpPr>
        <p:spPr>
          <a:xfrm>
            <a:off x="752838" y="978946"/>
            <a:ext cx="7476770" cy="2624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More </a:t>
            </a:r>
            <a:r>
              <a:rPr lang="en-US" sz="2000" dirty="0"/>
              <a:t>data Visualizations and analysis.</a:t>
            </a:r>
          </a:p>
          <a:p>
            <a:pPr marL="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Try </a:t>
            </a:r>
            <a:r>
              <a:rPr lang="en-US" sz="2000" dirty="0"/>
              <a:t>out different feature selection methods.</a:t>
            </a:r>
          </a:p>
          <a:p>
            <a:pPr marL="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Try </a:t>
            </a:r>
            <a:r>
              <a:rPr lang="en-US" sz="2000" dirty="0"/>
              <a:t>out different learning models.</a:t>
            </a:r>
          </a:p>
          <a:p>
            <a:pPr marL="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Tuning </a:t>
            </a:r>
            <a:r>
              <a:rPr lang="en-US" sz="2000" dirty="0"/>
              <a:t>the parameters of the tried out models to avoid problems like overfitting and under fitting.</a:t>
            </a:r>
          </a:p>
          <a:p>
            <a:pPr marL="3429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0" indent="0">
              <a:spcBef>
                <a:spcPts val="100"/>
              </a:spcBef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3583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796528" y="1742774"/>
            <a:ext cx="3636084" cy="16243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Map Reduce Summary</a:t>
            </a:r>
            <a:endParaRPr lang="en-US"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</a:rPr>
              <a:t>06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1795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18825" y="411675"/>
            <a:ext cx="5437730" cy="577800"/>
          </a:xfrm>
        </p:spPr>
        <p:txBody>
          <a:bodyPr/>
          <a:lstStyle/>
          <a:p>
            <a:pPr lvl="0"/>
            <a:r>
              <a:rPr lang="en-US" dirty="0" smtClean="0"/>
              <a:t>Map Reduce</a:t>
            </a:r>
            <a:endParaRPr lang="en-US" dirty="0"/>
          </a:p>
        </p:txBody>
      </p:sp>
      <p:sp>
        <p:nvSpPr>
          <p:cNvPr id="7" name="Google Shape;1134;p40"/>
          <p:cNvSpPr txBox="1">
            <a:spLocks/>
          </p:cNvSpPr>
          <p:nvPr/>
        </p:nvSpPr>
        <p:spPr>
          <a:xfrm>
            <a:off x="763595" y="968187"/>
            <a:ext cx="7476770" cy="3076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Technology used</a:t>
            </a:r>
          </a:p>
          <a:p>
            <a:pPr marL="800100" lvl="1">
              <a:spcBef>
                <a:spcPts val="100"/>
              </a:spcBef>
              <a:buFont typeface="Courier New" panose="02070309020205020404" pitchFamily="49" charset="0"/>
              <a:buChar char="o"/>
            </a:pPr>
            <a:r>
              <a:rPr lang="en-US" sz="1600" dirty="0" smtClean="0"/>
              <a:t>Hadoop </a:t>
            </a:r>
            <a:r>
              <a:rPr lang="en-US" sz="1600" dirty="0"/>
              <a:t>distributed system in the pseudo distributed mode</a:t>
            </a:r>
          </a:p>
          <a:p>
            <a:pPr marL="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Model </a:t>
            </a:r>
            <a:r>
              <a:rPr lang="en-US" sz="2000" dirty="0"/>
              <a:t>used</a:t>
            </a:r>
          </a:p>
          <a:p>
            <a:pPr marL="800100" lvl="1">
              <a:spcBef>
                <a:spcPts val="100"/>
              </a:spcBef>
              <a:buFont typeface="Courier New" panose="02070309020205020404" pitchFamily="49" charset="0"/>
              <a:buChar char="o"/>
            </a:pPr>
            <a:r>
              <a:rPr lang="en-US" sz="1600" dirty="0" smtClean="0"/>
              <a:t>KNN</a:t>
            </a:r>
            <a:endParaRPr lang="en-US" sz="1600" dirty="0"/>
          </a:p>
          <a:p>
            <a:pPr marL="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Methodology</a:t>
            </a:r>
            <a:endParaRPr lang="en-US" sz="2000" dirty="0"/>
          </a:p>
          <a:p>
            <a:pPr marL="800100" lvl="1">
              <a:spcBef>
                <a:spcPts val="100"/>
              </a:spcBef>
              <a:buFont typeface="Courier New" panose="02070309020205020404" pitchFamily="49" charset="0"/>
              <a:buChar char="o"/>
            </a:pPr>
            <a:r>
              <a:rPr lang="en-US" sz="1600" dirty="0" smtClean="0"/>
              <a:t>Put </a:t>
            </a:r>
            <a:r>
              <a:rPr lang="en-US" sz="1600" dirty="0"/>
              <a:t>the entire dataset in HDFS</a:t>
            </a:r>
          </a:p>
          <a:p>
            <a:pPr marL="800100" lvl="1">
              <a:spcBef>
                <a:spcPts val="100"/>
              </a:spcBef>
              <a:buFont typeface="Courier New" panose="02070309020205020404" pitchFamily="49" charset="0"/>
              <a:buChar char="o"/>
            </a:pPr>
            <a:r>
              <a:rPr lang="en-US" sz="1600" dirty="0" smtClean="0"/>
              <a:t>Write </a:t>
            </a:r>
            <a:r>
              <a:rPr lang="en-US" sz="1600" dirty="0"/>
              <a:t>one code file for the mapper</a:t>
            </a:r>
          </a:p>
          <a:p>
            <a:pPr marL="800100" lvl="1">
              <a:spcBef>
                <a:spcPts val="100"/>
              </a:spcBef>
              <a:buFont typeface="Courier New" panose="02070309020205020404" pitchFamily="49" charset="0"/>
              <a:buChar char="o"/>
            </a:pPr>
            <a:r>
              <a:rPr lang="en-US" sz="1600" dirty="0" smtClean="0"/>
              <a:t>Write </a:t>
            </a:r>
            <a:r>
              <a:rPr lang="en-US" sz="1600" dirty="0"/>
              <a:t>another code file for the reducer</a:t>
            </a:r>
          </a:p>
          <a:p>
            <a:pPr marL="800100" lvl="1">
              <a:spcBef>
                <a:spcPts val="100"/>
              </a:spcBef>
              <a:buFont typeface="Courier New" panose="02070309020205020404" pitchFamily="49" charset="0"/>
              <a:buChar char="o"/>
            </a:pPr>
            <a:r>
              <a:rPr lang="en-US" sz="1600" dirty="0" smtClean="0"/>
              <a:t>Run </a:t>
            </a:r>
            <a:r>
              <a:rPr lang="en-US" sz="1600" dirty="0"/>
              <a:t>Hadoop to predict the class of a given input </a:t>
            </a:r>
            <a:r>
              <a:rPr lang="en-US" sz="1600" dirty="0" smtClean="0"/>
              <a:t>features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6832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796528" y="1742774"/>
            <a:ext cx="3636084" cy="16243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Problem Description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Description</a:t>
            </a:r>
            <a:endParaRPr lang="ar-EG" dirty="0"/>
          </a:p>
        </p:txBody>
      </p:sp>
      <p:sp>
        <p:nvSpPr>
          <p:cNvPr id="1134" name="Google Shape;1134;p40"/>
          <p:cNvSpPr txBox="1">
            <a:spLocks noGrp="1"/>
          </p:cNvSpPr>
          <p:nvPr>
            <p:ph type="subTitle" idx="4294967295"/>
          </p:nvPr>
        </p:nvSpPr>
        <p:spPr>
          <a:xfrm>
            <a:off x="742072" y="1021976"/>
            <a:ext cx="6551612" cy="2366626"/>
          </a:xfrm>
          <a:prstGeom prst="rect">
            <a:avLst/>
          </a:prstGeom>
        </p:spPr>
        <p:txBody>
          <a:bodyPr spcFirstLastPara="1" wrap="square" lIns="91425" tIns="91425" rIns="91425" bIns="91425" numCol="1" anchor="b" anchorCtr="0">
            <a:noAutofit/>
          </a:bodyPr>
          <a:lstStyle/>
          <a:p>
            <a:pPr marL="342900" lvl="0" algn="l">
              <a:buFont typeface="Arial" panose="020B0604020202020204" pitchFamily="34" charset="0"/>
              <a:buChar char="•"/>
            </a:pPr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dirty="0"/>
              <a:t>collection, processing and analysis of data has been largely </a:t>
            </a:r>
            <a:r>
              <a:rPr lang="en-US" sz="2000" dirty="0" smtClean="0"/>
              <a:t>manual.</a:t>
            </a:r>
          </a:p>
          <a:p>
            <a:pPr marL="342900" lvl="0" algn="l">
              <a:buFont typeface="Arial" panose="020B0604020202020204" pitchFamily="34" charset="0"/>
              <a:buChar char="•"/>
            </a:pPr>
            <a:r>
              <a:rPr lang="en-US" sz="2000" dirty="0" smtClean="0"/>
              <a:t>This </a:t>
            </a:r>
            <a:r>
              <a:rPr lang="en-US" sz="2000" dirty="0"/>
              <a:t>approach has been constraining </a:t>
            </a:r>
            <a:r>
              <a:rPr lang="en-US" sz="2000" dirty="0" smtClean="0"/>
              <a:t>HR.</a:t>
            </a:r>
            <a:endParaRPr lang="en-US" sz="2000" dirty="0"/>
          </a:p>
          <a:p>
            <a:pPr marL="342900" lvl="0" algn="l">
              <a:buFont typeface="Arial" panose="020B0604020202020204" pitchFamily="34" charset="0"/>
              <a:buChar char="•"/>
            </a:pPr>
            <a:r>
              <a:rPr lang="en-US" sz="2000" dirty="0"/>
              <a:t>The goal is to try to use predictive and descriptive analytics in identifying the employees most likely to get promoted.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76725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796528" y="1742774"/>
            <a:ext cx="3636084" cy="16243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Analysis and </a:t>
            </a: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</a:rPr>
              <a:t>02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6478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ar-EG" dirty="0"/>
          </a:p>
        </p:txBody>
      </p:sp>
      <p:sp>
        <p:nvSpPr>
          <p:cNvPr id="1134" name="Google Shape;1134;p40"/>
          <p:cNvSpPr txBox="1">
            <a:spLocks noGrp="1"/>
          </p:cNvSpPr>
          <p:nvPr>
            <p:ph type="subTitle" idx="4294967295"/>
          </p:nvPr>
        </p:nvSpPr>
        <p:spPr>
          <a:xfrm>
            <a:off x="763587" y="925157"/>
            <a:ext cx="7476770" cy="1678137"/>
          </a:xfrm>
          <a:prstGeom prst="rect">
            <a:avLst/>
          </a:prstGeom>
        </p:spPr>
        <p:txBody>
          <a:bodyPr spcFirstLastPara="1" wrap="square" lIns="91425" tIns="91425" rIns="91425" bIns="91425" numCol="1" anchor="b" anchorCtr="0">
            <a:noAutofit/>
          </a:bodyPr>
          <a:lstStyle/>
          <a:p>
            <a:pPr marL="342900" lvl="0" algn="l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Univariate</a:t>
            </a:r>
          </a:p>
          <a:p>
            <a:pPr marL="825500" lvl="1" indent="-342900">
              <a:spcBef>
                <a:spcPts val="100"/>
              </a:spcBef>
              <a:buFont typeface="+mj-lt"/>
              <a:buAutoNum type="arabicPeriod"/>
            </a:pPr>
            <a:r>
              <a:rPr lang="en-US" sz="1600" dirty="0" smtClean="0"/>
              <a:t>Histogram </a:t>
            </a:r>
            <a:r>
              <a:rPr lang="en-US" sz="1600" dirty="0"/>
              <a:t>distributions for numerical </a:t>
            </a:r>
            <a:r>
              <a:rPr lang="en-US" sz="1600" dirty="0" smtClean="0"/>
              <a:t>columns.</a:t>
            </a:r>
            <a:endParaRPr lang="en-US" sz="1600" dirty="0"/>
          </a:p>
          <a:p>
            <a:pPr marL="825500" lvl="1" indent="-342900">
              <a:spcBef>
                <a:spcPts val="100"/>
              </a:spcBef>
              <a:buFont typeface="+mj-lt"/>
              <a:buAutoNum type="arabicPeriod"/>
            </a:pPr>
            <a:r>
              <a:rPr lang="en-US" sz="1600" dirty="0"/>
              <a:t>Bar plots for categorical </a:t>
            </a:r>
            <a:r>
              <a:rPr lang="en-US" sz="1600" dirty="0" smtClean="0"/>
              <a:t>columns.</a:t>
            </a:r>
            <a:endParaRPr lang="en-US" sz="1600" dirty="0"/>
          </a:p>
          <a:p>
            <a:pPr marL="825500" lvl="1" indent="-342900">
              <a:spcBef>
                <a:spcPts val="100"/>
              </a:spcBef>
              <a:buFont typeface="+mj-lt"/>
              <a:buAutoNum type="arabicPeriod"/>
            </a:pPr>
            <a:r>
              <a:rPr lang="en-US" sz="1600" dirty="0"/>
              <a:t>Bar Plot for the target column that shows there is a clear unbalancing problem in </a:t>
            </a:r>
            <a:r>
              <a:rPr lang="en-US" sz="1600" dirty="0" smtClean="0"/>
              <a:t>classes.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957" y="2581180"/>
            <a:ext cx="3400919" cy="231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78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ar-EG" dirty="0"/>
          </a:p>
        </p:txBody>
      </p:sp>
      <p:sp>
        <p:nvSpPr>
          <p:cNvPr id="1134" name="Google Shape;1134;p40"/>
          <p:cNvSpPr txBox="1">
            <a:spLocks noGrp="1"/>
          </p:cNvSpPr>
          <p:nvPr>
            <p:ph type="subTitle" idx="4294967295"/>
          </p:nvPr>
        </p:nvSpPr>
        <p:spPr>
          <a:xfrm>
            <a:off x="742073" y="925158"/>
            <a:ext cx="7476770" cy="1947078"/>
          </a:xfrm>
          <a:prstGeom prst="rect">
            <a:avLst/>
          </a:prstGeom>
        </p:spPr>
        <p:txBody>
          <a:bodyPr spcFirstLastPara="1" wrap="square" lIns="91425" tIns="91425" rIns="91425" bIns="91425" numCol="1" anchor="b" anchorCtr="0">
            <a:noAutofit/>
          </a:bodyPr>
          <a:lstStyle/>
          <a:p>
            <a:pPr marL="342900" lvl="0" algn="l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Multivariate</a:t>
            </a:r>
          </a:p>
          <a:p>
            <a:pPr marL="825500" lvl="1" indent="-342900">
              <a:spcBef>
                <a:spcPts val="100"/>
              </a:spcBef>
              <a:buFont typeface="+mj-lt"/>
              <a:buAutoNum type="arabicPeriod"/>
            </a:pPr>
            <a:r>
              <a:rPr lang="en-US" sz="1600" dirty="0" err="1" smtClean="0"/>
              <a:t>Heatmap</a:t>
            </a:r>
            <a:r>
              <a:rPr lang="en-US" sz="1600" dirty="0" smtClean="0"/>
              <a:t> </a:t>
            </a:r>
            <a:r>
              <a:rPr lang="en-US" sz="1600" dirty="0"/>
              <a:t>to show correlation between </a:t>
            </a:r>
            <a:r>
              <a:rPr lang="en-US" sz="1600" dirty="0" smtClean="0"/>
              <a:t>columns</a:t>
            </a:r>
          </a:p>
          <a:p>
            <a:pPr marL="825500" lvl="1" indent="-342900">
              <a:spcBef>
                <a:spcPts val="100"/>
              </a:spcBef>
              <a:buFont typeface="+mj-lt"/>
              <a:buAutoNum type="arabicPeriod"/>
            </a:pPr>
            <a:r>
              <a:rPr lang="en-US" sz="1600" dirty="0" smtClean="0"/>
              <a:t>Crosstab </a:t>
            </a:r>
            <a:r>
              <a:rPr lang="en-US" sz="1600" dirty="0"/>
              <a:t>plots between the target and features to show their effect on </a:t>
            </a:r>
            <a:r>
              <a:rPr lang="en-US" sz="1600" dirty="0" smtClean="0"/>
              <a:t>the target, for example:</a:t>
            </a:r>
          </a:p>
          <a:p>
            <a:pPr marL="482600" lvl="1" indent="0">
              <a:spcBef>
                <a:spcPts val="100"/>
              </a:spcBef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</a:t>
            </a:r>
          </a:p>
          <a:p>
            <a:pPr marL="482600" lvl="1" indent="0">
              <a:spcBef>
                <a:spcPts val="100"/>
              </a:spcBef>
              <a:buNone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777656"/>
              </p:ext>
            </p:extLst>
          </p:nvPr>
        </p:nvGraphicFramePr>
        <p:xfrm>
          <a:off x="1599303" y="2342850"/>
          <a:ext cx="6096000" cy="2293696"/>
        </p:xfrm>
        <a:graphic>
          <a:graphicData uri="http://schemas.openxmlformats.org/drawingml/2006/table">
            <a:tbl>
              <a:tblPr rtl="1" firstRow="1" bandRow="1">
                <a:tableStyleId>{FF788E7E-77FE-4DBE-BFD8-E8C3A4CC610C}</a:tableStyleId>
              </a:tblPr>
              <a:tblGrid>
                <a:gridCol w="3048000"/>
                <a:gridCol w="3048000"/>
              </a:tblGrid>
              <a:tr h="2293696">
                <a:tc>
                  <a:txBody>
                    <a:bodyPr/>
                    <a:lstStyle/>
                    <a:p>
                      <a:pPr rtl="1"/>
                      <a:endParaRPr lang="ar-EG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ar-EG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360" y="2409714"/>
            <a:ext cx="2520000" cy="21811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267" y="2389321"/>
            <a:ext cx="2794912" cy="221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67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ar-E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34" name="Google Shape;1134;p40"/>
              <p:cNvSpPr txBox="1">
                <a:spLocks noGrp="1"/>
              </p:cNvSpPr>
              <p:nvPr>
                <p:ph type="subTitle" idx="4294967295"/>
              </p:nvPr>
            </p:nvSpPr>
            <p:spPr>
              <a:xfrm>
                <a:off x="742072" y="1054239"/>
                <a:ext cx="7788742" cy="3980339"/>
              </a:xfrm>
              <a:prstGeom prst="rect">
                <a:avLst/>
              </a:prstGeom>
            </p:spPr>
            <p:txBody>
              <a:bodyPr spcFirstLastPara="1" wrap="square" lIns="91425" tIns="91425" rIns="91425" bIns="91425" numCol="1" anchor="b" anchorCtr="0">
                <a:noAutofit/>
              </a:bodyPr>
              <a:lstStyle/>
              <a:p>
                <a:pPr marL="342900" lvl="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Handling categorical data using one hot </a:t>
                </a:r>
                <a:r>
                  <a:rPr lang="en-US" sz="2000" dirty="0" smtClean="0"/>
                  <a:t>encoding.</a:t>
                </a:r>
                <a:endParaRPr lang="en-US" sz="2000" dirty="0" smtClean="0"/>
              </a:p>
              <a:p>
                <a:pPr marL="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Handling unbalanced classes using </a:t>
                </a:r>
                <a:r>
                  <a:rPr lang="en-US" sz="2000" dirty="0" smtClean="0"/>
                  <a:t>SMOTE.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342900" lvl="0">
                  <a:buFont typeface="Arial" panose="020B0604020202020204" pitchFamily="34" charset="0"/>
                  <a:buChar char="•"/>
                </a:pPr>
                <a:endParaRPr lang="en-US" sz="2000" dirty="0" smtClean="0"/>
              </a:p>
              <a:p>
                <a:pPr marL="342900" lvl="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lvl="0">
                  <a:buFont typeface="Arial" panose="020B0604020202020204" pitchFamily="34" charset="0"/>
                  <a:buChar char="•"/>
                </a:pPr>
                <a:endParaRPr lang="en-US" sz="2000" dirty="0" smtClean="0"/>
              </a:p>
              <a:p>
                <a:pPr marL="342900" lvl="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lvl="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Splitting </a:t>
                </a:r>
                <a:r>
                  <a:rPr lang="en-US" sz="2000" dirty="0"/>
                  <a:t>data into </a:t>
                </a:r>
                <a:r>
                  <a:rPr lang="en-US" sz="2000" dirty="0" smtClean="0"/>
                  <a:t>train-test-validation (60% – 20% – 20</a:t>
                </a:r>
                <a:r>
                  <a:rPr lang="en-US" sz="2000" dirty="0" smtClean="0"/>
                  <a:t>%).</a:t>
                </a:r>
                <a:endParaRPr lang="en-US" sz="2000" dirty="0" smtClean="0"/>
              </a:p>
              <a:p>
                <a:pPr marL="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Normalize data </a:t>
                </a:r>
                <a:r>
                  <a:rPr lang="en-US" sz="2000" dirty="0" smtClean="0"/>
                  <a:t>values: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𝑠𝑒𝑡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𝑠𝑒𝑡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𝑠𝑒𝑡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𝑠𝑒𝑡</m:t>
                                </m:r>
                              </m:e>
                            </m:d>
                          </m:e>
                        </m:func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𝑠𝑒𝑡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342900">
                  <a:buFont typeface="Arial" panose="020B0604020202020204" pitchFamily="34" charset="0"/>
                  <a:buChar char="•"/>
                </a:pPr>
                <a:endParaRPr lang="en-US" sz="2000" dirty="0"/>
              </a:p>
            </p:txBody>
          </p:sp>
        </mc:Choice>
        <mc:Fallback>
          <p:sp>
            <p:nvSpPr>
              <p:cNvPr id="1134" name="Google Shape;1134;p4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742072" y="1054239"/>
                <a:ext cx="7788742" cy="3980339"/>
              </a:xfrm>
              <a:prstGeom prst="rect">
                <a:avLst/>
              </a:prstGeom>
              <a:blipFill rotWithShape="0">
                <a:blip r:embed="rId3"/>
                <a:stretch>
                  <a:fillRect l="-548"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307881"/>
              </p:ext>
            </p:extLst>
          </p:nvPr>
        </p:nvGraphicFramePr>
        <p:xfrm>
          <a:off x="1179754" y="1803251"/>
          <a:ext cx="6096000" cy="1753496"/>
        </p:xfrm>
        <a:graphic>
          <a:graphicData uri="http://schemas.openxmlformats.org/drawingml/2006/table">
            <a:tbl>
              <a:tblPr rtl="1" firstRow="1" bandRow="1">
                <a:tableStyleId>{FF788E7E-77FE-4DBE-BFD8-E8C3A4CC610C}</a:tableStyleId>
              </a:tblPr>
              <a:tblGrid>
                <a:gridCol w="3048000"/>
                <a:gridCol w="3048000"/>
              </a:tblGrid>
              <a:tr h="1753496">
                <a:tc>
                  <a:txBody>
                    <a:bodyPr/>
                    <a:lstStyle/>
                    <a:p>
                      <a:pPr rtl="1"/>
                      <a:endParaRPr lang="ar-EG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ar-EG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493" y="1924963"/>
            <a:ext cx="2578608" cy="17541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98" y="1924961"/>
            <a:ext cx="2520000" cy="1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09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Extracting Insights</a:t>
            </a:r>
            <a:endParaRPr lang="ar-EG" dirty="0"/>
          </a:p>
        </p:txBody>
      </p:sp>
      <p:sp>
        <p:nvSpPr>
          <p:cNvPr id="1134" name="Google Shape;1134;p40"/>
          <p:cNvSpPr txBox="1">
            <a:spLocks noGrp="1"/>
          </p:cNvSpPr>
          <p:nvPr>
            <p:ph type="subTitle" idx="4294967295"/>
          </p:nvPr>
        </p:nvSpPr>
        <p:spPr>
          <a:xfrm>
            <a:off x="752831" y="871370"/>
            <a:ext cx="7476770" cy="4055576"/>
          </a:xfrm>
          <a:prstGeom prst="rect">
            <a:avLst/>
          </a:prstGeom>
        </p:spPr>
        <p:txBody>
          <a:bodyPr spcFirstLastPara="1" wrap="square" lIns="91425" tIns="91425" rIns="91425" bIns="91425" numCol="1" anchor="b" anchorCtr="0">
            <a:noAutofit/>
          </a:bodyPr>
          <a:lstStyle/>
          <a:p>
            <a:pPr marL="342900" lvl="0" algn="l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From statistical Analysis:</a:t>
            </a:r>
          </a:p>
          <a:p>
            <a:pPr marL="825500" lvl="1" indent="-342900">
              <a:spcBef>
                <a:spcPts val="100"/>
              </a:spcBef>
              <a:buFont typeface="+mj-lt"/>
              <a:buAutoNum type="arabicPeriod"/>
            </a:pPr>
            <a:r>
              <a:rPr lang="en-US" sz="1600" dirty="0" smtClean="0"/>
              <a:t>The distribution of data for features </a:t>
            </a:r>
            <a:r>
              <a:rPr lang="en-US" sz="1600" b="1" dirty="0" smtClean="0"/>
              <a:t>'</a:t>
            </a:r>
            <a:r>
              <a:rPr lang="en-US" sz="1600" b="1" dirty="0" err="1" smtClean="0"/>
              <a:t>no_of_trainings</a:t>
            </a:r>
            <a:r>
              <a:rPr lang="en-US" sz="1600" b="1" dirty="0" smtClean="0"/>
              <a:t>'</a:t>
            </a:r>
            <a:r>
              <a:rPr lang="en-US" sz="1600" dirty="0" smtClean="0"/>
              <a:t>, </a:t>
            </a:r>
            <a:r>
              <a:rPr lang="en-US" sz="1600" b="1" dirty="0" smtClean="0"/>
              <a:t>'age'</a:t>
            </a:r>
            <a:r>
              <a:rPr lang="en-US" sz="1600" dirty="0" smtClean="0"/>
              <a:t>, </a:t>
            </a:r>
            <a:r>
              <a:rPr lang="en-US" sz="1600" b="1" dirty="0" smtClean="0"/>
              <a:t>'</a:t>
            </a:r>
            <a:r>
              <a:rPr lang="en-US" sz="1600" b="1" dirty="0" err="1" smtClean="0"/>
              <a:t>length_of_service</a:t>
            </a:r>
            <a:r>
              <a:rPr lang="en-US" sz="1600" b="1" dirty="0" smtClean="0"/>
              <a:t>'</a:t>
            </a:r>
            <a:r>
              <a:rPr lang="en-US" sz="1600" dirty="0" smtClean="0"/>
              <a:t>, </a:t>
            </a:r>
            <a:r>
              <a:rPr lang="en-US" sz="1600" b="1" dirty="0" smtClean="0"/>
              <a:t>'</a:t>
            </a:r>
            <a:r>
              <a:rPr lang="en-US" sz="1600" b="1" dirty="0" err="1" smtClean="0"/>
              <a:t>avg_training_score</a:t>
            </a:r>
            <a:r>
              <a:rPr lang="en-US" sz="1600" b="1" dirty="0" smtClean="0"/>
              <a:t>'</a:t>
            </a:r>
            <a:r>
              <a:rPr lang="en-US" sz="1600" dirty="0" smtClean="0"/>
              <a:t> looks normal because it's clear that the mean and the median are close enough.</a:t>
            </a:r>
          </a:p>
          <a:p>
            <a:pPr marL="342900" lvl="0" algn="l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From </a:t>
            </a:r>
            <a:r>
              <a:rPr lang="en-US" sz="2000" dirty="0" smtClean="0"/>
              <a:t>Visualization:</a:t>
            </a:r>
          </a:p>
          <a:p>
            <a:pPr marL="825500" lvl="1" indent="-342900">
              <a:spcBef>
                <a:spcPts val="100"/>
              </a:spcBef>
              <a:buFont typeface="+mj-lt"/>
              <a:buAutoNum type="arabicPeriod"/>
            </a:pPr>
            <a:r>
              <a:rPr lang="en-US" sz="1600" dirty="0" smtClean="0"/>
              <a:t>The Higher the rating of the employe</a:t>
            </a:r>
            <a:r>
              <a:rPr lang="en-US" sz="1600" dirty="0" smtClean="0"/>
              <a:t>e, the more likely he/she is to be promoted.</a:t>
            </a:r>
            <a:endParaRPr lang="en-US" sz="1600" dirty="0" smtClean="0"/>
          </a:p>
          <a:p>
            <a:pPr marL="342900" lvl="0" algn="l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From Descriptive Analysis (Association Rule Mining)</a:t>
            </a:r>
          </a:p>
          <a:p>
            <a:pPr marL="825500" lvl="1" indent="-342900">
              <a:spcBef>
                <a:spcPts val="100"/>
              </a:spcBef>
              <a:buFont typeface="+mj-lt"/>
              <a:buAutoNum type="arabicPeriod"/>
            </a:pPr>
            <a:r>
              <a:rPr lang="en-US" sz="1600" dirty="0" smtClean="0"/>
              <a:t>When average training score is low, the employee is not promoted with support = 0.2103 and confidence = 0.961</a:t>
            </a:r>
          </a:p>
          <a:p>
            <a:pPr marL="825500" lvl="1" indent="-342900">
              <a:spcBef>
                <a:spcPts val="100"/>
              </a:spcBef>
              <a:buFont typeface="+mj-lt"/>
              <a:buAutoNum type="arabicPeriod"/>
            </a:pPr>
            <a:r>
              <a:rPr lang="en-US" sz="1600" dirty="0" smtClean="0"/>
              <a:t>When the KPIs are not met, the employee is not promoted with support = 0.6223 and confidence = 0.96</a:t>
            </a:r>
          </a:p>
          <a:p>
            <a:pPr marL="482600" lvl="1" indent="0">
              <a:spcBef>
                <a:spcPts val="100"/>
              </a:spcBef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5151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676</Words>
  <Application>Microsoft Office PowerPoint</Application>
  <PresentationFormat>On-screen Show (16:9)</PresentationFormat>
  <Paragraphs>144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Cambria Math</vt:lpstr>
      <vt:lpstr>Calibri</vt:lpstr>
      <vt:lpstr>Maven Pro</vt:lpstr>
      <vt:lpstr>Fira Sans Extra Condensed Medium</vt:lpstr>
      <vt:lpstr>Share Tech</vt:lpstr>
      <vt:lpstr>Arial</vt:lpstr>
      <vt:lpstr>Courier New</vt:lpstr>
      <vt:lpstr>Data Science Consulting by Slidesgo</vt:lpstr>
      <vt:lpstr>HR-Analytics Prediction</vt:lpstr>
      <vt:lpstr>Aya Adel  Dina Alaa Dai Alaa Nerdeen Ahmad</vt:lpstr>
      <vt:lpstr>Problem Description</vt:lpstr>
      <vt:lpstr>Problem Description</vt:lpstr>
      <vt:lpstr>Analysis and Solution</vt:lpstr>
      <vt:lpstr>Data visualization</vt:lpstr>
      <vt:lpstr>Data visualization</vt:lpstr>
      <vt:lpstr>Data Preprocessing</vt:lpstr>
      <vt:lpstr>Extracting Insights</vt:lpstr>
      <vt:lpstr>Feature Selection</vt:lpstr>
      <vt:lpstr>Model/ classifier training</vt:lpstr>
      <vt:lpstr>Results and Evaluation</vt:lpstr>
      <vt:lpstr>Results and Evaluation</vt:lpstr>
      <vt:lpstr>Results and Evaluation</vt:lpstr>
      <vt:lpstr>Results and Evaluation</vt:lpstr>
      <vt:lpstr>Results and Evaluation</vt:lpstr>
      <vt:lpstr>Unsuccessful Trials</vt:lpstr>
      <vt:lpstr>Unsuccessful trials</vt:lpstr>
      <vt:lpstr>Unsuccessful trials</vt:lpstr>
      <vt:lpstr>Future Work &amp; Enhancement</vt:lpstr>
      <vt:lpstr>Enhancements and Future Work</vt:lpstr>
      <vt:lpstr>Map Reduce Summary</vt:lpstr>
      <vt:lpstr>Map Reduce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HR-Analytics Prediction</dc:title>
  <cp:lastModifiedBy>Aya Adel</cp:lastModifiedBy>
  <cp:revision>20</cp:revision>
  <dcterms:modified xsi:type="dcterms:W3CDTF">2022-05-22T21:45:58Z</dcterms:modified>
</cp:coreProperties>
</file>