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82" r:id="rId16"/>
    <p:sldId id="272" r:id="rId17"/>
    <p:sldId id="273" r:id="rId18"/>
    <p:sldId id="274" r:id="rId19"/>
    <p:sldId id="28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707" y="1078681"/>
            <a:ext cx="9006623" cy="3101909"/>
          </a:xfrm>
        </p:spPr>
        <p:txBody>
          <a:bodyPr>
            <a:normAutofit/>
          </a:bodyPr>
          <a:lstStyle/>
          <a:p>
            <a:pPr algn="ctr"/>
            <a:r>
              <a:rPr lang="en-US" sz="5200" dirty="0" smtClean="0"/>
              <a:t>Credit card fraud detection</a:t>
            </a:r>
            <a:br>
              <a:rPr lang="en-US" sz="5200" dirty="0" smtClean="0"/>
            </a:br>
            <a:r>
              <a:rPr lang="en-US" sz="5200" dirty="0" smtClean="0"/>
              <a:t>using genetic algorithm</a:t>
            </a:r>
            <a:endParaRPr lang="ar-EG" sz="5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970" y="277971"/>
            <a:ext cx="985098" cy="1125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58" y="1403797"/>
            <a:ext cx="2158560" cy="148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597" y="154878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Evolutionary algorithms (Genetic Algorithm)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3" y="1633448"/>
            <a:ext cx="9463310" cy="48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6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597" y="154878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Evolutionary algorithms (Genetic Algorithm)</a:t>
            </a:r>
          </a:p>
        </p:txBody>
      </p:sp>
      <p:pic>
        <p:nvPicPr>
          <p:cNvPr id="5" name="Content Placeholder 7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45" y="1633448"/>
            <a:ext cx="8901448" cy="49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597" y="154878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Evolutionary algorithms (Genetic Algorithm)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74" y="1738646"/>
            <a:ext cx="9272252" cy="486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CC Fraud Detection using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40" y="1646327"/>
            <a:ext cx="9905999" cy="4600989"/>
          </a:xfrm>
        </p:spPr>
        <p:txBody>
          <a:bodyPr>
            <a:normAutofit/>
          </a:bodyPr>
          <a:lstStyle/>
          <a:p>
            <a:pPr lvl="0" algn="l" rtl="0"/>
            <a:r>
              <a:rPr lang="en-US" sz="3200" dirty="0"/>
              <a:t>GA and its usage in </a:t>
            </a:r>
            <a:r>
              <a:rPr lang="en-US" sz="3200" b="1" dirty="0"/>
              <a:t>detecting</a:t>
            </a:r>
            <a:r>
              <a:rPr lang="en-US" sz="3200" dirty="0"/>
              <a:t> one of the most common problems, which is credit card fraud, and </a:t>
            </a:r>
            <a:r>
              <a:rPr lang="en-US" sz="3200" b="1" dirty="0" smtClean="0"/>
              <a:t>minimizing</a:t>
            </a:r>
            <a:r>
              <a:rPr lang="en-US" sz="3200" dirty="0" smtClean="0"/>
              <a:t> </a:t>
            </a:r>
            <a:r>
              <a:rPr lang="en-US" sz="3200" dirty="0"/>
              <a:t>the number of the false alerts.</a:t>
            </a:r>
          </a:p>
          <a:p>
            <a:pPr lvl="0" algn="l" rtl="0"/>
            <a:r>
              <a:rPr lang="en-US" sz="3200" dirty="0"/>
              <a:t>The main </a:t>
            </a:r>
            <a:r>
              <a:rPr lang="en-US" sz="3200" b="1" dirty="0"/>
              <a:t>concept</a:t>
            </a:r>
            <a:r>
              <a:rPr lang="en-US" sz="3200" dirty="0"/>
              <a:t> of this analysis is obtained through the </a:t>
            </a:r>
            <a:r>
              <a:rPr lang="en-US" sz="3200" b="1" dirty="0"/>
              <a:t>behavior</a:t>
            </a:r>
            <a:r>
              <a:rPr lang="en-US" sz="3200" dirty="0"/>
              <a:t> of the credit card holder and the transactions happening.</a:t>
            </a:r>
          </a:p>
        </p:txBody>
      </p:sp>
    </p:spTree>
    <p:extLst>
      <p:ext uri="{BB962C8B-B14F-4D97-AF65-F5344CB8AC3E}">
        <p14:creationId xmlns:p14="http://schemas.microsoft.com/office/powerpoint/2010/main" val="15926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CC Fraud Detection using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961" y="2702396"/>
            <a:ext cx="9905999" cy="2616580"/>
          </a:xfrm>
        </p:spPr>
        <p:txBody>
          <a:bodyPr>
            <a:normAutofit/>
          </a:bodyPr>
          <a:lstStyle/>
          <a:p>
            <a:pPr lvl="0" algn="l" rtl="0"/>
            <a:r>
              <a:rPr lang="en-US" sz="3200" dirty="0" smtClean="0"/>
              <a:t>Preparing for the first step in the algorithm:</a:t>
            </a:r>
            <a:endParaRPr lang="en-US" sz="3200" dirty="0"/>
          </a:p>
          <a:p>
            <a:pPr marL="457200" lvl="1" indent="0" algn="l" rtl="0">
              <a:buNone/>
            </a:pPr>
            <a:r>
              <a:rPr lang="en-US" sz="2800" dirty="0" smtClean="0"/>
              <a:t>First </a:t>
            </a:r>
            <a:r>
              <a:rPr lang="en-US" sz="2800" dirty="0"/>
              <a:t>we need to calculate a few variables to help generate the initial </a:t>
            </a:r>
            <a:r>
              <a:rPr lang="en-US" sz="2800" b="1" dirty="0"/>
              <a:t>data set </a:t>
            </a:r>
            <a:r>
              <a:rPr lang="en-US" sz="2800" dirty="0"/>
              <a:t>we will use in the </a:t>
            </a:r>
            <a:r>
              <a:rPr lang="en-US" sz="2800" dirty="0" smtClean="0"/>
              <a:t>code.</a:t>
            </a:r>
          </a:p>
          <a:p>
            <a:pPr marL="0" lvl="0" indent="0" algn="l" rtl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08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CC Fraud Detection using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959" y="1657037"/>
            <a:ext cx="9905999" cy="5211673"/>
          </a:xfrm>
        </p:spPr>
        <p:txBody>
          <a:bodyPr>
            <a:normAutofit/>
          </a:bodyPr>
          <a:lstStyle/>
          <a:p>
            <a:pPr marL="457200" lvl="1" indent="0" algn="l" rtl="0">
              <a:buNone/>
            </a:pPr>
            <a:r>
              <a:rPr lang="en-US" sz="3200" dirty="0" smtClean="0"/>
              <a:t>Those Main variables </a:t>
            </a:r>
            <a:r>
              <a:rPr lang="en-US" sz="3200" dirty="0"/>
              <a:t>are:</a:t>
            </a:r>
          </a:p>
          <a:p>
            <a:pPr marL="457200" lvl="1" indent="0" algn="l" rtl="0">
              <a:buNone/>
            </a:pPr>
            <a:endParaRPr lang="en-US" sz="2800" dirty="0" smtClean="0"/>
          </a:p>
          <a:p>
            <a:pPr marL="457200" lvl="1" indent="0" algn="l" rtl="0">
              <a:buNone/>
            </a:pPr>
            <a:r>
              <a:rPr lang="en-US" sz="2800" dirty="0" smtClean="0"/>
              <a:t>1-Number </a:t>
            </a:r>
            <a:r>
              <a:rPr lang="en-US" sz="2800" dirty="0"/>
              <a:t>of times card is used.</a:t>
            </a:r>
          </a:p>
          <a:p>
            <a:pPr marL="457200" lvl="1" indent="0" algn="l" rtl="0">
              <a:buNone/>
            </a:pPr>
            <a:r>
              <a:rPr lang="en-US" sz="2800" dirty="0"/>
              <a:t>2-Location at which the credit card is in the hands of fraudsters.</a:t>
            </a:r>
          </a:p>
          <a:p>
            <a:pPr marL="457200" lvl="1" indent="0" algn="l" rtl="0">
              <a:buNone/>
            </a:pPr>
            <a:r>
              <a:rPr lang="en-US" sz="2800" dirty="0" smtClean="0"/>
              <a:t>3-The </a:t>
            </a:r>
            <a:r>
              <a:rPr lang="en-US" sz="2800" dirty="0"/>
              <a:t>balance available at bank of credit card.</a:t>
            </a:r>
          </a:p>
          <a:p>
            <a:pPr marL="457200" lvl="1" indent="0" algn="l" rtl="0">
              <a:buNone/>
            </a:pPr>
            <a:r>
              <a:rPr lang="en-US" sz="2800" dirty="0"/>
              <a:t>4</a:t>
            </a:r>
            <a:r>
              <a:rPr lang="en-US" sz="2800" dirty="0" smtClean="0"/>
              <a:t>-The </a:t>
            </a:r>
            <a:r>
              <a:rPr lang="en-US" sz="2800" dirty="0"/>
              <a:t>average daily spending amount.</a:t>
            </a:r>
          </a:p>
          <a:p>
            <a:pPr marL="0" lvl="0" indent="0" algn="l" rtl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30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CC Fraud Detection using genetic algorithm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73" y="2962392"/>
            <a:ext cx="9581033" cy="34529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03791" y="1646327"/>
            <a:ext cx="8006266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The previous variables and some extra ones help generate the data set as follows: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16754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326" y="1530212"/>
            <a:ext cx="9905999" cy="5211673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Step 1: Get the data of the transactions, each transaction with n attributes, and finally generate the data set. </a:t>
            </a:r>
          </a:p>
          <a:p>
            <a:pPr algn="l" rtl="0"/>
            <a:r>
              <a:rPr lang="en-US" sz="3200" dirty="0"/>
              <a:t>Step 2: Then we calculate the critical values or the previously </a:t>
            </a:r>
            <a:r>
              <a:rPr lang="en-US" sz="3200" dirty="0" smtClean="0"/>
              <a:t>mentioned </a:t>
            </a:r>
            <a:r>
              <a:rPr lang="en-US" sz="3200" dirty="0"/>
              <a:t>variables. </a:t>
            </a:r>
          </a:p>
          <a:p>
            <a:pPr algn="l" rtl="0"/>
            <a:r>
              <a:rPr lang="en-US" sz="3200" dirty="0"/>
              <a:t>Step 3: Using the genetic algorithm we then recalculate those critical values after limited number of generations. </a:t>
            </a:r>
          </a:p>
          <a:p>
            <a:pPr algn="l" rtl="0"/>
            <a:r>
              <a:rPr lang="en-US" sz="3200" dirty="0"/>
              <a:t>Step 4: Then the fraud transactions are generated and busted.</a:t>
            </a:r>
          </a:p>
          <a:p>
            <a:pPr marL="0" indent="0" algn="l" rtl="0">
              <a:buNone/>
            </a:pPr>
            <a:endParaRPr lang="en-US" sz="3200" dirty="0"/>
          </a:p>
          <a:p>
            <a:pPr marL="0" lvl="0" indent="0" algn="l" rtl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65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298" y="1210898"/>
            <a:ext cx="9905999" cy="587207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100" dirty="0" smtClean="0"/>
              <a:t>Quick analysis for step 3:</a:t>
            </a:r>
          </a:p>
          <a:p>
            <a:pPr marL="0" indent="0" algn="l" rtl="0">
              <a:buNone/>
            </a:pPr>
            <a:r>
              <a:rPr lang="en-US" sz="3600" dirty="0" smtClean="0"/>
              <a:t>1-The initial population or generation is selected randomly from the data set</a:t>
            </a:r>
          </a:p>
          <a:p>
            <a:pPr marL="0" indent="0" algn="l" rtl="0">
              <a:buNone/>
            </a:pPr>
            <a:r>
              <a:rPr lang="en-US" sz="3600" dirty="0" smtClean="0"/>
              <a:t>2- </a:t>
            </a:r>
            <a:r>
              <a:rPr lang="en-US" sz="3600" dirty="0"/>
              <a:t>the fitness value is calculated in each population, and those fitness values are sorted out</a:t>
            </a:r>
          </a:p>
          <a:p>
            <a:pPr marL="0" indent="0" algn="l" rtl="0">
              <a:buNone/>
            </a:pPr>
            <a:r>
              <a:rPr lang="en-US" sz="3600" dirty="0"/>
              <a:t>3- The Crossover is calculated using single point probability.</a:t>
            </a:r>
          </a:p>
          <a:p>
            <a:pPr marL="0" indent="0" algn="l" rtl="0">
              <a:buNone/>
            </a:pPr>
            <a:endParaRPr lang="en-US" sz="3200" dirty="0"/>
          </a:p>
          <a:p>
            <a:pPr marL="0" lvl="0" indent="0" algn="l" rtl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91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298" y="1210898"/>
            <a:ext cx="9905999" cy="587207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600" dirty="0" smtClean="0"/>
              <a:t>4- </a:t>
            </a:r>
            <a:r>
              <a:rPr lang="en-US" sz="3600" dirty="0"/>
              <a:t>Mutation mutates the new generation using uniform probability measure</a:t>
            </a:r>
          </a:p>
          <a:p>
            <a:pPr marL="0" indent="0" algn="l" rtl="0">
              <a:buNone/>
            </a:pPr>
            <a:r>
              <a:rPr lang="en-US" sz="3600" dirty="0"/>
              <a:t>5- Then the best solution is passed to the further generation</a:t>
            </a:r>
          </a:p>
          <a:p>
            <a:pPr marL="0" indent="0" algn="l" rtl="0">
              <a:buNone/>
            </a:pPr>
            <a:r>
              <a:rPr lang="en-US" sz="3600" dirty="0"/>
              <a:t>6- repeating the previous 5 steps on the new population, until maximum number of generation is </a:t>
            </a:r>
            <a:r>
              <a:rPr lang="en-US" sz="3600" dirty="0" smtClean="0"/>
              <a:t>reached.</a:t>
            </a:r>
            <a:endParaRPr lang="en-US" sz="3600" dirty="0"/>
          </a:p>
          <a:p>
            <a:pPr marL="0" indent="0" algn="l" rtl="0">
              <a:buNone/>
            </a:pPr>
            <a:endParaRPr lang="en-US" sz="3200" dirty="0"/>
          </a:p>
          <a:p>
            <a:pPr marL="0" lvl="0" indent="0" algn="l" rtl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68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216" y="11409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Team: Mathletes</a:t>
            </a:r>
            <a:endParaRPr lang="ar-E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174" y="1476753"/>
            <a:ext cx="9905999" cy="448616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5800" dirty="0" smtClean="0"/>
              <a:t>Members: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dirty="0" smtClean="0"/>
              <a:t>Areej Raafat Zaher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dirty="0" smtClean="0"/>
              <a:t>Asmaa Sayed </a:t>
            </a:r>
            <a:r>
              <a:rPr lang="en-US" sz="3600" dirty="0"/>
              <a:t>S</a:t>
            </a:r>
            <a:r>
              <a:rPr lang="en-US" sz="3600" dirty="0" smtClean="0"/>
              <a:t>aad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dirty="0" smtClean="0"/>
              <a:t>Aya Sameer Ahmed 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dirty="0" smtClean="0"/>
              <a:t>Aya Adel Hassan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dirty="0" smtClean="0"/>
              <a:t>Bassant Mohamad Ali</a:t>
            </a:r>
          </a:p>
          <a:p>
            <a:pPr marL="742950" indent="-742950" algn="l" rtl="0">
              <a:buFont typeface="+mj-lt"/>
              <a:buAutoNum type="arabicPeriod"/>
            </a:pPr>
            <a:r>
              <a:rPr lang="en-US" sz="3600" dirty="0" smtClean="0"/>
              <a:t>Shaza Mohamad Abdulrahman</a:t>
            </a:r>
          </a:p>
          <a:p>
            <a:pPr marL="742950" indent="-742950" algn="l" rtl="0">
              <a:buFont typeface="+mj-lt"/>
              <a:buAutoNum type="arabicPeriod"/>
            </a:pPr>
            <a:endParaRPr lang="en-US" sz="3600" dirty="0" smtClean="0"/>
          </a:p>
          <a:p>
            <a:pPr marL="742950" indent="-742950" algn="l" rtl="0">
              <a:buFont typeface="+mj-lt"/>
              <a:buAutoNum type="arabicPeriod"/>
            </a:pPr>
            <a:endParaRPr lang="en-US" sz="3600" dirty="0" smtClean="0"/>
          </a:p>
          <a:p>
            <a:pPr marL="0" indent="0" algn="l">
              <a:buNone/>
            </a:pPr>
            <a:endParaRPr lang="ar-EG" sz="3600" dirty="0"/>
          </a:p>
        </p:txBody>
      </p:sp>
    </p:spTree>
    <p:extLst>
      <p:ext uri="{BB962C8B-B14F-4D97-AF65-F5344CB8AC3E}">
        <p14:creationId xmlns:p14="http://schemas.microsoft.com/office/powerpoint/2010/main" val="4032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91" y="1249290"/>
            <a:ext cx="9008557" cy="54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75" y="1408125"/>
            <a:ext cx="8238249" cy="52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72" y="1486670"/>
            <a:ext cx="8418286" cy="500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5" y="1403797"/>
            <a:ext cx="10908406" cy="47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771" y="1414099"/>
            <a:ext cx="8592457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Genetic algorithm can be used to predict the credit card fraud in a very short time after doing the credit card transactions. </a:t>
            </a:r>
            <a:endParaRPr lang="ar-EG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4" y="3567566"/>
            <a:ext cx="28384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9771" y="1646327"/>
            <a:ext cx="8592457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1-We </a:t>
            </a:r>
            <a:r>
              <a:rPr lang="en-US" sz="3200" dirty="0"/>
              <a:t>can use a more updated and modified version of the genetic algorithm to obtain better </a:t>
            </a:r>
            <a:r>
              <a:rPr lang="en-US" sz="3200" dirty="0" smtClean="0"/>
              <a:t>results.</a:t>
            </a:r>
          </a:p>
          <a:p>
            <a:r>
              <a:rPr lang="en-US" sz="3200" dirty="0" smtClean="0"/>
              <a:t> 2-we </a:t>
            </a:r>
            <a:r>
              <a:rPr lang="en-US" sz="3200" dirty="0"/>
              <a:t>can even modify it ourselves and this could be achieved, we won't say it's easy, but it's most definitely possible.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10358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acknowledgement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9923" y="1646327"/>
            <a:ext cx="8592457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Dr. Samah El-</a:t>
            </a:r>
            <a:r>
              <a:rPr lang="en-US" sz="3200" dirty="0" err="1" smtClean="0"/>
              <a:t>Tantawy</a:t>
            </a:r>
            <a:endParaRPr lang="en-US" sz="3200" dirty="0" smtClean="0"/>
          </a:p>
          <a:p>
            <a:pPr lvl="1"/>
            <a:r>
              <a:rPr lang="en-US" sz="3200" dirty="0" smtClean="0"/>
              <a:t>For being our mentor and advisor, and for giving us the wonderful opportunity to do this research, so thank you so much.</a:t>
            </a:r>
            <a:endParaRPr lang="en-US" sz="3200" dirty="0"/>
          </a:p>
          <a:p>
            <a:r>
              <a:rPr lang="en-US" sz="3200" dirty="0" smtClean="0"/>
              <a:t>  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177300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6113" y="2569029"/>
            <a:ext cx="7431314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800" dirty="0" smtClean="0"/>
              <a:t>Any Questions?</a:t>
            </a:r>
            <a:endParaRPr lang="ar-EG" sz="8800" dirty="0"/>
          </a:p>
        </p:txBody>
      </p:sp>
    </p:spTree>
    <p:extLst>
      <p:ext uri="{BB962C8B-B14F-4D97-AF65-F5344CB8AC3E}">
        <p14:creationId xmlns:p14="http://schemas.microsoft.com/office/powerpoint/2010/main" val="39619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882" y="129121"/>
            <a:ext cx="9905998" cy="1478570"/>
          </a:xfrm>
        </p:spPr>
        <p:txBody>
          <a:bodyPr/>
          <a:lstStyle/>
          <a:p>
            <a:r>
              <a:rPr lang="en-US" sz="4400" dirty="0" smtClean="0"/>
              <a:t>Agenda</a:t>
            </a:r>
            <a:r>
              <a:rPr lang="en-US" dirty="0" smtClean="0"/>
              <a:t>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023" y="1607691"/>
            <a:ext cx="9905999" cy="5126938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 smtClean="0"/>
              <a:t>Introduction</a:t>
            </a:r>
          </a:p>
          <a:p>
            <a:pPr algn="l" rtl="0"/>
            <a:r>
              <a:rPr lang="en-US" sz="2800" dirty="0" smtClean="0"/>
              <a:t>Techniques used for credit card frauds</a:t>
            </a:r>
          </a:p>
          <a:p>
            <a:pPr algn="l" rtl="0"/>
            <a:r>
              <a:rPr lang="en-US" sz="2800" dirty="0" smtClean="0"/>
              <a:t>Problems in detecting</a:t>
            </a:r>
          </a:p>
          <a:p>
            <a:pPr algn="l" rtl="0"/>
            <a:r>
              <a:rPr lang="en-US" sz="2800" dirty="0" smtClean="0"/>
              <a:t>Detection methods</a:t>
            </a:r>
          </a:p>
          <a:p>
            <a:pPr algn="l" rtl="0"/>
            <a:r>
              <a:rPr lang="en-US" sz="2800" dirty="0" smtClean="0"/>
              <a:t>Evolutionary algorithms (Genetic Algorithm)</a:t>
            </a:r>
          </a:p>
          <a:p>
            <a:pPr algn="l" rtl="0"/>
            <a:r>
              <a:rPr lang="en-US" sz="2800" dirty="0" smtClean="0"/>
              <a:t>CC Fraud Detection using genetic algorithm</a:t>
            </a:r>
          </a:p>
          <a:p>
            <a:pPr algn="l" rtl="0"/>
            <a:r>
              <a:rPr lang="en-US" sz="2800" dirty="0" smtClean="0"/>
              <a:t>Results</a:t>
            </a:r>
          </a:p>
          <a:p>
            <a:pPr algn="l" rtl="0"/>
            <a:r>
              <a:rPr lang="en-US" sz="2800" dirty="0" smtClean="0"/>
              <a:t>Conclusion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732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232" y="206061"/>
            <a:ext cx="9905998" cy="14785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446" y="1571222"/>
            <a:ext cx="9905999" cy="2421229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What is </a:t>
            </a:r>
            <a:r>
              <a:rPr lang="en-US" sz="3200" b="1" dirty="0" smtClean="0"/>
              <a:t>fraud</a:t>
            </a:r>
            <a:r>
              <a:rPr lang="en-US" sz="3200" dirty="0" smtClean="0"/>
              <a:t>?</a:t>
            </a:r>
          </a:p>
          <a:p>
            <a:pPr marL="0" indent="0" algn="l" rtl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-Criminal </a:t>
            </a:r>
            <a:r>
              <a:rPr lang="en-US" sz="2600" dirty="0"/>
              <a:t>activity</a:t>
            </a:r>
          </a:p>
          <a:p>
            <a:pPr marL="0" indent="0" algn="l" rtl="0">
              <a:buNone/>
            </a:pPr>
            <a:r>
              <a:rPr lang="en-US" sz="2600" dirty="0" smtClean="0"/>
              <a:t>   -Compromising </a:t>
            </a:r>
            <a:r>
              <a:rPr lang="en-US" sz="2600" dirty="0"/>
              <a:t>someone’s rights for personal </a:t>
            </a:r>
            <a:r>
              <a:rPr lang="en-US" sz="2600" dirty="0" smtClean="0"/>
              <a:t>gain</a:t>
            </a:r>
            <a:endParaRPr lang="en-US" sz="3200" dirty="0"/>
          </a:p>
          <a:p>
            <a:pPr marL="0" indent="0" algn="l" rtl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42" y="3791013"/>
            <a:ext cx="4822371" cy="248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232" y="180636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Techniques used for credit card frauds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598" y="1541149"/>
            <a:ext cx="9905999" cy="3541714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/>
              <a:t>1. Lost Or Stolen </a:t>
            </a:r>
            <a:r>
              <a:rPr lang="en-US" sz="3200" dirty="0" smtClean="0"/>
              <a:t>Card</a:t>
            </a:r>
          </a:p>
          <a:p>
            <a:pPr marL="0" indent="0" algn="l" rtl="0">
              <a:buNone/>
            </a:pPr>
            <a:r>
              <a:rPr lang="en-US" sz="3200" dirty="0"/>
              <a:t>2. Rigging Card </a:t>
            </a:r>
            <a:r>
              <a:rPr lang="en-US" sz="3200" dirty="0" smtClean="0"/>
              <a:t>Fraud</a:t>
            </a:r>
            <a:endParaRPr lang="en-US" sz="3200" dirty="0"/>
          </a:p>
          <a:p>
            <a:pPr marL="0" indent="0" algn="l" rtl="0">
              <a:buNone/>
            </a:pPr>
            <a:r>
              <a:rPr lang="en-US" sz="3200" dirty="0"/>
              <a:t>3. Free Wi-Fi Trap </a:t>
            </a:r>
            <a:endParaRPr lang="en-US" sz="3200" dirty="0" smtClean="0"/>
          </a:p>
          <a:p>
            <a:pPr marL="0" indent="0" algn="l" rtl="0">
              <a:buNone/>
            </a:pPr>
            <a:r>
              <a:rPr lang="en-US" sz="3200" dirty="0"/>
              <a:t>4. Fake Call or Email </a:t>
            </a:r>
            <a:endParaRPr lang="ar-EG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025" y="2489765"/>
            <a:ext cx="4911659" cy="327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354" y="129121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Problems in detecting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899" y="2752847"/>
            <a:ext cx="9905999" cy="1770857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/>
              <a:t>there is not enough information available that provides experimental results on the real-world </a:t>
            </a:r>
            <a:r>
              <a:rPr lang="en-US" sz="3200" dirty="0" smtClean="0"/>
              <a:t>data.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9269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111" y="180637"/>
            <a:ext cx="9905998" cy="1478570"/>
          </a:xfrm>
        </p:spPr>
        <p:txBody>
          <a:bodyPr/>
          <a:lstStyle/>
          <a:p>
            <a:r>
              <a:rPr lang="en-US" dirty="0"/>
              <a:t>Problems in detecting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40" y="1659206"/>
            <a:ext cx="9905999" cy="519879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b="1" dirty="0"/>
              <a:t>To achieve good results:</a:t>
            </a:r>
            <a:endParaRPr lang="en-US" sz="3200" dirty="0"/>
          </a:p>
          <a:p>
            <a:pPr lvl="0" algn="l" rtl="0"/>
            <a:r>
              <a:rPr lang="en-US" sz="3200" dirty="0" smtClean="0"/>
              <a:t>handle </a:t>
            </a:r>
            <a:r>
              <a:rPr lang="en-US" sz="3200" dirty="0"/>
              <a:t>skewed distribution</a:t>
            </a:r>
          </a:p>
          <a:p>
            <a:pPr algn="l" rtl="0"/>
            <a:r>
              <a:rPr lang="en-US" sz="3200" dirty="0" smtClean="0"/>
              <a:t>handle </a:t>
            </a:r>
            <a:r>
              <a:rPr lang="en-US" sz="3200" dirty="0"/>
              <a:t>noise to refer to the error present in the data</a:t>
            </a:r>
          </a:p>
          <a:p>
            <a:pPr lvl="0" algn="l" rtl="0"/>
            <a:r>
              <a:rPr lang="en-US" sz="3200" dirty="0" smtClean="0"/>
              <a:t>end </a:t>
            </a:r>
            <a:r>
              <a:rPr lang="en-US" sz="3200" dirty="0"/>
              <a:t>or minimize data overlapping problems</a:t>
            </a:r>
          </a:p>
          <a:p>
            <a:pPr algn="l" rtl="0"/>
            <a:r>
              <a:rPr lang="en-US" sz="3200" dirty="0" smtClean="0"/>
              <a:t>have </a:t>
            </a:r>
            <a:r>
              <a:rPr lang="en-US" sz="3200" dirty="0"/>
              <a:t>good metrics to estimate the classifier system</a:t>
            </a:r>
          </a:p>
        </p:txBody>
      </p:sp>
    </p:spTree>
    <p:extLst>
      <p:ext uri="{BB962C8B-B14F-4D97-AF65-F5344CB8AC3E}">
        <p14:creationId xmlns:p14="http://schemas.microsoft.com/office/powerpoint/2010/main" val="232456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991" y="167757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Detection methods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D101AEBE-379D-46B4-BFBF-79BA5280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45108"/>
              </p:ext>
            </p:extLst>
          </p:nvPr>
        </p:nvGraphicFramePr>
        <p:xfrm>
          <a:off x="850006" y="1197735"/>
          <a:ext cx="11074561" cy="4990773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3546784">
                  <a:extLst>
                    <a:ext uri="{9D8B030D-6E8A-4147-A177-3AD203B41FA5}">
                      <a16:colId xmlns="" xmlns:a16="http://schemas.microsoft.com/office/drawing/2014/main" val="32087560"/>
                    </a:ext>
                  </a:extLst>
                </a:gridCol>
                <a:gridCol w="4014812">
                  <a:extLst>
                    <a:ext uri="{9D8B030D-6E8A-4147-A177-3AD203B41FA5}">
                      <a16:colId xmlns="" xmlns:a16="http://schemas.microsoft.com/office/drawing/2014/main" val="3384597887"/>
                    </a:ext>
                  </a:extLst>
                </a:gridCol>
                <a:gridCol w="3512965">
                  <a:extLst>
                    <a:ext uri="{9D8B030D-6E8A-4147-A177-3AD203B41FA5}">
                      <a16:colId xmlns="" xmlns:a16="http://schemas.microsoft.com/office/drawing/2014/main" val="877687520"/>
                    </a:ext>
                  </a:extLst>
                </a:gridCol>
              </a:tblGrid>
              <a:tr h="522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Method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Advantage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Disadvantage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72744544"/>
                  </a:ext>
                </a:extLst>
              </a:tr>
              <a:tr h="9210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Artificial Neural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Network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lack of need to be reprogrammed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poor explanation capability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6441007"/>
                  </a:ext>
                </a:extLst>
              </a:tr>
              <a:tr h="6233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Bayesian network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high accuracy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expensive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23111876"/>
                  </a:ext>
                </a:extLst>
              </a:tr>
              <a:tr h="728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Hidden</a:t>
                      </a:r>
                      <a:r>
                        <a:rPr lang="en-US" sz="2800" baseline="0" dirty="0" smtClean="0">
                          <a:effectLst/>
                        </a:rPr>
                        <a:t> Markov Model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Fast in detection</a:t>
                      </a:r>
                      <a:endParaRPr lang="en-US" sz="1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low accuracy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84296092"/>
                  </a:ext>
                </a:extLst>
              </a:tr>
              <a:tr h="2195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Genetic algorithm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Works well with noisy data /fast in detection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Requires extensive knowledge to set up &amp; operate &amp; difficult to understand.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88771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597" y="154878"/>
            <a:ext cx="9905998" cy="1478570"/>
          </a:xfrm>
        </p:spPr>
        <p:txBody>
          <a:bodyPr/>
          <a:lstStyle/>
          <a:p>
            <a:pPr rtl="0"/>
            <a:r>
              <a:rPr lang="en-US" dirty="0"/>
              <a:t>Evolutionary algorithms (Genetic Algorithm)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91" y="1491779"/>
            <a:ext cx="9695736" cy="499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236</TotalTime>
  <Words>656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Trebuchet MS</vt:lpstr>
      <vt:lpstr>Tw Cen MT</vt:lpstr>
      <vt:lpstr>Circuit</vt:lpstr>
      <vt:lpstr>Credit card fraud detection using genetic algorithm</vt:lpstr>
      <vt:lpstr>Team: Mathletes</vt:lpstr>
      <vt:lpstr>Agenda:</vt:lpstr>
      <vt:lpstr>Introduction</vt:lpstr>
      <vt:lpstr>Techniques used for credit card frauds</vt:lpstr>
      <vt:lpstr>Problems in detecting</vt:lpstr>
      <vt:lpstr>Problems in detecting</vt:lpstr>
      <vt:lpstr>Detection methods</vt:lpstr>
      <vt:lpstr>Evolutionary algorithms (Genetic Algorithm)</vt:lpstr>
      <vt:lpstr>Evolutionary algorithms (Genetic Algorithm)</vt:lpstr>
      <vt:lpstr>Evolutionary algorithms (Genetic Algorithm)</vt:lpstr>
      <vt:lpstr>Evolutionary algorithms (Genetic Algorithm)</vt:lpstr>
      <vt:lpstr>CC Fraud Detection using genetic algorithm</vt:lpstr>
      <vt:lpstr>CC Fraud Detection using genetic algorithm</vt:lpstr>
      <vt:lpstr>CC Fraud Detection using genetic algorithm</vt:lpstr>
      <vt:lpstr>CC Fraud Detection using genetic algorithm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Future Work</vt:lpstr>
      <vt:lpstr>acknowledgement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 detection using genetic algorithm</dc:title>
  <dc:creator>Aya Adel</dc:creator>
  <cp:lastModifiedBy>Aya Adel</cp:lastModifiedBy>
  <cp:revision>26</cp:revision>
  <dcterms:created xsi:type="dcterms:W3CDTF">2019-11-30T14:10:12Z</dcterms:created>
  <dcterms:modified xsi:type="dcterms:W3CDTF">2019-12-16T18:49:57Z</dcterms:modified>
</cp:coreProperties>
</file>