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9061B-6FC5-423B-BF54-48F84B3DCDAC}"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A74C9-5365-422D-B038-C267A2C7346E}" type="slidenum">
              <a:rPr lang="en-US" smtClean="0"/>
              <a:t>‹#›</a:t>
            </a:fld>
            <a:endParaRPr lang="en-US"/>
          </a:p>
        </p:txBody>
      </p:sp>
    </p:spTree>
    <p:extLst>
      <p:ext uri="{BB962C8B-B14F-4D97-AF65-F5344CB8AC3E}">
        <p14:creationId xmlns:p14="http://schemas.microsoft.com/office/powerpoint/2010/main" val="2832681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BA74C9-5365-422D-B038-C267A2C7346E}" type="slidenum">
              <a:rPr lang="en-US" smtClean="0"/>
              <a:t>1</a:t>
            </a:fld>
            <a:endParaRPr lang="en-US"/>
          </a:p>
        </p:txBody>
      </p:sp>
    </p:spTree>
    <p:extLst>
      <p:ext uri="{BB962C8B-B14F-4D97-AF65-F5344CB8AC3E}">
        <p14:creationId xmlns:p14="http://schemas.microsoft.com/office/powerpoint/2010/main" val="1182630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4F328A-8633-4580-A57F-BF790D63488A}"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328428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4F328A-8633-4580-A57F-BF790D63488A}"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337043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4F328A-8633-4580-A57F-BF790D63488A}"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92498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4F328A-8633-4580-A57F-BF790D63488A}"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163090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4F328A-8633-4580-A57F-BF790D63488A}"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341918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4F328A-8633-4580-A57F-BF790D63488A}"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115476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4F328A-8633-4580-A57F-BF790D63488A}"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17980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4F328A-8633-4580-A57F-BF790D63488A}"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312439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F328A-8633-4580-A57F-BF790D63488A}"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166904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F328A-8633-4580-A57F-BF790D63488A}"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211874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F328A-8633-4580-A57F-BF790D63488A}"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AD263-89A9-4C0B-BFD9-AD2C583EC65C}" type="slidenum">
              <a:rPr lang="en-IN" smtClean="0"/>
              <a:t>‹#›</a:t>
            </a:fld>
            <a:endParaRPr lang="en-IN"/>
          </a:p>
        </p:txBody>
      </p:sp>
    </p:spTree>
    <p:extLst>
      <p:ext uri="{BB962C8B-B14F-4D97-AF65-F5344CB8AC3E}">
        <p14:creationId xmlns:p14="http://schemas.microsoft.com/office/powerpoint/2010/main" val="221113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F328A-8633-4580-A57F-BF790D63488A}" type="datetimeFigureOut">
              <a:rPr lang="en-IN" smtClean="0"/>
              <a:t>30-03-2024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AD263-89A9-4C0B-BFD9-AD2C583EC65C}" type="slidenum">
              <a:rPr lang="en-IN" smtClean="0"/>
              <a:t>‹#›</a:t>
            </a:fld>
            <a:endParaRPr lang="en-IN"/>
          </a:p>
        </p:txBody>
      </p:sp>
    </p:spTree>
    <p:extLst>
      <p:ext uri="{BB962C8B-B14F-4D97-AF65-F5344CB8AC3E}">
        <p14:creationId xmlns:p14="http://schemas.microsoft.com/office/powerpoint/2010/main" val="1558805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374F23AF-5A6D-4549-8442-77D7DADFB91B}"/>
              </a:ext>
            </a:extLst>
          </p:cNvPr>
          <p:cNvSpPr/>
          <p:nvPr/>
        </p:nvSpPr>
        <p:spPr>
          <a:xfrm rot="10800000">
            <a:off x="3350220" y="2605647"/>
            <a:ext cx="8841780" cy="4252352"/>
          </a:xfrm>
          <a:custGeom>
            <a:avLst/>
            <a:gdLst>
              <a:gd name="connsiteX0" fmla="*/ 8546 w 8742348"/>
              <a:gd name="connsiteY0" fmla="*/ 4204531 h 4204531"/>
              <a:gd name="connsiteX1" fmla="*/ 1683522 w 8742348"/>
              <a:gd name="connsiteY1" fmla="*/ 1555335 h 4204531"/>
              <a:gd name="connsiteX2" fmla="*/ 8742348 w 8742348"/>
              <a:gd name="connsiteY2" fmla="*/ 8546 h 4204531"/>
              <a:gd name="connsiteX3" fmla="*/ 0 w 8742348"/>
              <a:gd name="connsiteY3" fmla="*/ 0 h 4204531"/>
              <a:gd name="connsiteX4" fmla="*/ 8546 w 8742348"/>
              <a:gd name="connsiteY4" fmla="*/ 4204531 h 420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2348" h="4204531">
                <a:moveTo>
                  <a:pt x="8546" y="4204531"/>
                </a:moveTo>
                <a:lnTo>
                  <a:pt x="1683522" y="1555335"/>
                </a:lnTo>
                <a:lnTo>
                  <a:pt x="8742348" y="8546"/>
                </a:lnTo>
                <a:lnTo>
                  <a:pt x="0" y="0"/>
                </a:lnTo>
                <a:cubicBezTo>
                  <a:pt x="2849" y="1401510"/>
                  <a:pt x="5697" y="2803021"/>
                  <a:pt x="8546" y="4204531"/>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6EED3D2F-3A59-4E93-AC2B-279A0686D54A}"/>
              </a:ext>
            </a:extLst>
          </p:cNvPr>
          <p:cNvSpPr/>
          <p:nvPr/>
        </p:nvSpPr>
        <p:spPr>
          <a:xfrm>
            <a:off x="-17092" y="-8546"/>
            <a:ext cx="8841780" cy="4252352"/>
          </a:xfrm>
          <a:custGeom>
            <a:avLst/>
            <a:gdLst>
              <a:gd name="connsiteX0" fmla="*/ 8546 w 8742348"/>
              <a:gd name="connsiteY0" fmla="*/ 4204531 h 4204531"/>
              <a:gd name="connsiteX1" fmla="*/ 1683522 w 8742348"/>
              <a:gd name="connsiteY1" fmla="*/ 1555335 h 4204531"/>
              <a:gd name="connsiteX2" fmla="*/ 8742348 w 8742348"/>
              <a:gd name="connsiteY2" fmla="*/ 8546 h 4204531"/>
              <a:gd name="connsiteX3" fmla="*/ 0 w 8742348"/>
              <a:gd name="connsiteY3" fmla="*/ 0 h 4204531"/>
              <a:gd name="connsiteX4" fmla="*/ 8546 w 8742348"/>
              <a:gd name="connsiteY4" fmla="*/ 4204531 h 420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2348" h="4204531">
                <a:moveTo>
                  <a:pt x="8546" y="4204531"/>
                </a:moveTo>
                <a:lnTo>
                  <a:pt x="1683522" y="1555335"/>
                </a:lnTo>
                <a:lnTo>
                  <a:pt x="8742348" y="8546"/>
                </a:lnTo>
                <a:lnTo>
                  <a:pt x="0" y="0"/>
                </a:lnTo>
                <a:cubicBezTo>
                  <a:pt x="2849" y="1401510"/>
                  <a:pt x="5697" y="2803021"/>
                  <a:pt x="8546" y="4204531"/>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5">
            <a:extLst>
              <a:ext uri="{FF2B5EF4-FFF2-40B4-BE49-F238E27FC236}">
                <a16:creationId xmlns:a16="http://schemas.microsoft.com/office/drawing/2014/main" xmlns="" id="{F2D621D5-25AB-400B-9D03-4AF4166CCBE6}"/>
              </a:ext>
            </a:extLst>
          </p:cNvPr>
          <p:cNvSpPr/>
          <p:nvPr/>
        </p:nvSpPr>
        <p:spPr>
          <a:xfrm rot="1211456" flipV="1">
            <a:off x="563327" y="1244502"/>
            <a:ext cx="1900052" cy="3707542"/>
          </a:xfrm>
          <a:custGeom>
            <a:avLst/>
            <a:gdLst>
              <a:gd name="connsiteX0" fmla="*/ 0 w 1944915"/>
              <a:gd name="connsiteY0" fmla="*/ 5112657 h 5112657"/>
              <a:gd name="connsiteX1" fmla="*/ 0 w 1944915"/>
              <a:gd name="connsiteY1" fmla="*/ 0 h 5112657"/>
              <a:gd name="connsiteX2" fmla="*/ 1944915 w 1944915"/>
              <a:gd name="connsiteY2" fmla="*/ 5112657 h 5112657"/>
              <a:gd name="connsiteX3" fmla="*/ 0 w 1944915"/>
              <a:gd name="connsiteY3" fmla="*/ 5112657 h 5112657"/>
              <a:gd name="connsiteX0" fmla="*/ 928914 w 2873829"/>
              <a:gd name="connsiteY0" fmla="*/ 6143171 h 6143171"/>
              <a:gd name="connsiteX1" fmla="*/ 0 w 2873829"/>
              <a:gd name="connsiteY1" fmla="*/ 0 h 6143171"/>
              <a:gd name="connsiteX2" fmla="*/ 2873829 w 2873829"/>
              <a:gd name="connsiteY2" fmla="*/ 6143171 h 6143171"/>
              <a:gd name="connsiteX3" fmla="*/ 928914 w 2873829"/>
              <a:gd name="connsiteY3" fmla="*/ 6143171 h 6143171"/>
              <a:gd name="connsiteX0" fmla="*/ 1068614 w 2873829"/>
              <a:gd name="connsiteY0" fmla="*/ 5570334 h 6143171"/>
              <a:gd name="connsiteX1" fmla="*/ 0 w 2873829"/>
              <a:gd name="connsiteY1" fmla="*/ 0 h 6143171"/>
              <a:gd name="connsiteX2" fmla="*/ 2873829 w 2873829"/>
              <a:gd name="connsiteY2" fmla="*/ 6143171 h 6143171"/>
              <a:gd name="connsiteX3" fmla="*/ 1068614 w 2873829"/>
              <a:gd name="connsiteY3" fmla="*/ 5570334 h 6143171"/>
            </a:gdLst>
            <a:ahLst/>
            <a:cxnLst>
              <a:cxn ang="0">
                <a:pos x="connsiteX0" y="connsiteY0"/>
              </a:cxn>
              <a:cxn ang="0">
                <a:pos x="connsiteX1" y="connsiteY1"/>
              </a:cxn>
              <a:cxn ang="0">
                <a:pos x="connsiteX2" y="connsiteY2"/>
              </a:cxn>
              <a:cxn ang="0">
                <a:pos x="connsiteX3" y="connsiteY3"/>
              </a:cxn>
            </a:cxnLst>
            <a:rect l="l" t="t" r="r" b="b"/>
            <a:pathLst>
              <a:path w="2873829" h="6143171">
                <a:moveTo>
                  <a:pt x="1068614" y="5570334"/>
                </a:moveTo>
                <a:lnTo>
                  <a:pt x="0" y="0"/>
                </a:lnTo>
                <a:lnTo>
                  <a:pt x="2873829" y="6143171"/>
                </a:lnTo>
                <a:lnTo>
                  <a:pt x="1068614" y="557033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5">
            <a:extLst>
              <a:ext uri="{FF2B5EF4-FFF2-40B4-BE49-F238E27FC236}">
                <a16:creationId xmlns:a16="http://schemas.microsoft.com/office/drawing/2014/main" xmlns="" id="{8EE757D5-ED68-48BF-9E51-5BB88C9E60A7}"/>
              </a:ext>
            </a:extLst>
          </p:cNvPr>
          <p:cNvSpPr/>
          <p:nvPr/>
        </p:nvSpPr>
        <p:spPr>
          <a:xfrm rot="12005034" flipV="1">
            <a:off x="9710522" y="1880543"/>
            <a:ext cx="1900052" cy="3613617"/>
          </a:xfrm>
          <a:custGeom>
            <a:avLst/>
            <a:gdLst>
              <a:gd name="connsiteX0" fmla="*/ 0 w 1944915"/>
              <a:gd name="connsiteY0" fmla="*/ 5112657 h 5112657"/>
              <a:gd name="connsiteX1" fmla="*/ 0 w 1944915"/>
              <a:gd name="connsiteY1" fmla="*/ 0 h 5112657"/>
              <a:gd name="connsiteX2" fmla="*/ 1944915 w 1944915"/>
              <a:gd name="connsiteY2" fmla="*/ 5112657 h 5112657"/>
              <a:gd name="connsiteX3" fmla="*/ 0 w 1944915"/>
              <a:gd name="connsiteY3" fmla="*/ 5112657 h 5112657"/>
              <a:gd name="connsiteX0" fmla="*/ 928914 w 2873829"/>
              <a:gd name="connsiteY0" fmla="*/ 6143171 h 6143171"/>
              <a:gd name="connsiteX1" fmla="*/ 0 w 2873829"/>
              <a:gd name="connsiteY1" fmla="*/ 0 h 6143171"/>
              <a:gd name="connsiteX2" fmla="*/ 2873829 w 2873829"/>
              <a:gd name="connsiteY2" fmla="*/ 6143171 h 6143171"/>
              <a:gd name="connsiteX3" fmla="*/ 928914 w 2873829"/>
              <a:gd name="connsiteY3" fmla="*/ 6143171 h 6143171"/>
              <a:gd name="connsiteX0" fmla="*/ 1068614 w 2873829"/>
              <a:gd name="connsiteY0" fmla="*/ 5570334 h 6143171"/>
              <a:gd name="connsiteX1" fmla="*/ 0 w 2873829"/>
              <a:gd name="connsiteY1" fmla="*/ 0 h 6143171"/>
              <a:gd name="connsiteX2" fmla="*/ 2873829 w 2873829"/>
              <a:gd name="connsiteY2" fmla="*/ 6143171 h 6143171"/>
              <a:gd name="connsiteX3" fmla="*/ 1068614 w 2873829"/>
              <a:gd name="connsiteY3" fmla="*/ 5570334 h 6143171"/>
            </a:gdLst>
            <a:ahLst/>
            <a:cxnLst>
              <a:cxn ang="0">
                <a:pos x="connsiteX0" y="connsiteY0"/>
              </a:cxn>
              <a:cxn ang="0">
                <a:pos x="connsiteX1" y="connsiteY1"/>
              </a:cxn>
              <a:cxn ang="0">
                <a:pos x="connsiteX2" y="connsiteY2"/>
              </a:cxn>
              <a:cxn ang="0">
                <a:pos x="connsiteX3" y="connsiteY3"/>
              </a:cxn>
            </a:cxnLst>
            <a:rect l="l" t="t" r="r" b="b"/>
            <a:pathLst>
              <a:path w="2873829" h="6143171">
                <a:moveTo>
                  <a:pt x="1068614" y="5570334"/>
                </a:moveTo>
                <a:lnTo>
                  <a:pt x="0" y="0"/>
                </a:lnTo>
                <a:lnTo>
                  <a:pt x="2873829" y="6143171"/>
                </a:lnTo>
                <a:lnTo>
                  <a:pt x="1068614" y="557033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8804" y="1030519"/>
            <a:ext cx="2797073" cy="2797073"/>
          </a:xfrm>
          <a:prstGeom prst="rect">
            <a:avLst/>
          </a:prstGeom>
        </p:spPr>
      </p:pic>
      <p:pic>
        <p:nvPicPr>
          <p:cNvPr id="3" name="Picture 2"/>
          <p:cNvPicPr>
            <a:picLocks noChangeAspect="1"/>
          </p:cNvPicPr>
          <p:nvPr/>
        </p:nvPicPr>
        <p:blipFill>
          <a:blip r:embed="rId4"/>
          <a:stretch>
            <a:fillRect/>
          </a:stretch>
        </p:blipFill>
        <p:spPr>
          <a:xfrm>
            <a:off x="10996245" y="198546"/>
            <a:ext cx="963063" cy="982133"/>
          </a:xfrm>
          <a:prstGeom prst="rect">
            <a:avLst/>
          </a:prstGeom>
        </p:spPr>
      </p:pic>
      <p:sp>
        <p:nvSpPr>
          <p:cNvPr id="6" name="TextBox 5"/>
          <p:cNvSpPr txBox="1"/>
          <p:nvPr/>
        </p:nvSpPr>
        <p:spPr>
          <a:xfrm>
            <a:off x="10849631" y="1237762"/>
            <a:ext cx="1256290" cy="369332"/>
          </a:xfrm>
          <a:prstGeom prst="rect">
            <a:avLst/>
          </a:prstGeom>
          <a:noFill/>
        </p:spPr>
        <p:txBody>
          <a:bodyPr wrap="square" rtlCol="0">
            <a:spAutoFit/>
          </a:bodyPr>
          <a:lstStyle/>
          <a:p>
            <a:pPr algn="ctr"/>
            <a:r>
              <a:rPr lang="en-US" b="1" dirty="0" smtClean="0"/>
              <a:t>PTUK-CSE</a:t>
            </a:r>
            <a:endParaRPr lang="en-US" b="1" dirty="0"/>
          </a:p>
        </p:txBody>
      </p:sp>
      <p:sp>
        <p:nvSpPr>
          <p:cNvPr id="7" name="TextBox 6"/>
          <p:cNvSpPr txBox="1"/>
          <p:nvPr/>
        </p:nvSpPr>
        <p:spPr>
          <a:xfrm>
            <a:off x="4611494" y="3168692"/>
            <a:ext cx="2891692" cy="461665"/>
          </a:xfrm>
          <a:prstGeom prst="rect">
            <a:avLst/>
          </a:prstGeom>
          <a:noFill/>
        </p:spPr>
        <p:txBody>
          <a:bodyPr wrap="square" rtlCol="0">
            <a:spAutoFit/>
          </a:bodyPr>
          <a:lstStyle/>
          <a:p>
            <a:pPr algn="ctr"/>
            <a:r>
              <a:rPr lang="en-US" sz="2400" b="1" dirty="0" smtClean="0">
                <a:solidFill>
                  <a:schemeClr val="accent4">
                    <a:lumMod val="75000"/>
                  </a:schemeClr>
                </a:solidFill>
              </a:rPr>
              <a:t>REAL ESTATE SALE</a:t>
            </a:r>
            <a:endParaRPr lang="en-US" sz="2400" b="1" dirty="0">
              <a:solidFill>
                <a:schemeClr val="accent4">
                  <a:lumMod val="75000"/>
                </a:schemeClr>
              </a:solidFill>
            </a:endParaRPr>
          </a:p>
        </p:txBody>
      </p:sp>
      <p:sp>
        <p:nvSpPr>
          <p:cNvPr id="8" name="TextBox 7"/>
          <p:cNvSpPr txBox="1"/>
          <p:nvPr/>
        </p:nvSpPr>
        <p:spPr>
          <a:xfrm>
            <a:off x="343877" y="4544207"/>
            <a:ext cx="3329354"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solidFill>
                  <a:schemeClr val="accent4">
                    <a:lumMod val="75000"/>
                  </a:schemeClr>
                </a:solidFill>
              </a:rPr>
              <a:t>Aya</a:t>
            </a:r>
            <a:r>
              <a:rPr lang="en-US" dirty="0" smtClean="0">
                <a:solidFill>
                  <a:schemeClr val="accent4">
                    <a:lumMod val="75000"/>
                  </a:schemeClr>
                </a:solidFill>
              </a:rPr>
              <a:t> </a:t>
            </a:r>
            <a:r>
              <a:rPr lang="en-US" dirty="0" err="1" smtClean="0">
                <a:solidFill>
                  <a:schemeClr val="accent4">
                    <a:lumMod val="75000"/>
                  </a:schemeClr>
                </a:solidFill>
              </a:rPr>
              <a:t>Amer</a:t>
            </a:r>
            <a:r>
              <a:rPr lang="en-US" dirty="0" smtClean="0">
                <a:solidFill>
                  <a:schemeClr val="accent4">
                    <a:lumMod val="75000"/>
                  </a:schemeClr>
                </a:solidFill>
              </a:rPr>
              <a:t>       </a:t>
            </a:r>
          </a:p>
          <a:p>
            <a:pPr marL="285750" indent="-285750">
              <a:buFont typeface="Arial" panose="020B0604020202020204" pitchFamily="34" charset="0"/>
              <a:buChar char="•"/>
            </a:pPr>
            <a:r>
              <a:rPr lang="en-US" dirty="0" smtClean="0">
                <a:solidFill>
                  <a:schemeClr val="accent4">
                    <a:lumMod val="75000"/>
                  </a:schemeClr>
                </a:solidFill>
              </a:rPr>
              <a:t>Jana </a:t>
            </a:r>
            <a:r>
              <a:rPr lang="en-US" dirty="0" err="1" smtClean="0">
                <a:solidFill>
                  <a:schemeClr val="accent4">
                    <a:lumMod val="75000"/>
                  </a:schemeClr>
                </a:solidFill>
              </a:rPr>
              <a:t>Sawalha</a:t>
            </a:r>
            <a:endParaRPr lang="en-US" dirty="0" smtClean="0">
              <a:solidFill>
                <a:schemeClr val="accent4">
                  <a:lumMod val="75000"/>
                </a:schemeClr>
              </a:solidFill>
            </a:endParaRPr>
          </a:p>
          <a:p>
            <a:pPr marL="285750" indent="-285750">
              <a:buFont typeface="Arial" panose="020B0604020202020204" pitchFamily="34" charset="0"/>
              <a:buChar char="•"/>
            </a:pPr>
            <a:r>
              <a:rPr lang="en-US" dirty="0" err="1" smtClean="0">
                <a:solidFill>
                  <a:schemeClr val="accent4">
                    <a:lumMod val="75000"/>
                  </a:schemeClr>
                </a:solidFill>
              </a:rPr>
              <a:t>Maha</a:t>
            </a:r>
            <a:r>
              <a:rPr lang="en-US" dirty="0" smtClean="0">
                <a:solidFill>
                  <a:schemeClr val="accent4">
                    <a:lumMod val="75000"/>
                  </a:schemeClr>
                </a:solidFill>
              </a:rPr>
              <a:t> Abu </a:t>
            </a:r>
            <a:r>
              <a:rPr lang="en-US" dirty="0" err="1" smtClean="0">
                <a:solidFill>
                  <a:schemeClr val="accent4">
                    <a:lumMod val="75000"/>
                  </a:schemeClr>
                </a:solidFill>
              </a:rPr>
              <a:t>Zant</a:t>
            </a:r>
            <a:endParaRPr lang="en-US" dirty="0" smtClean="0">
              <a:solidFill>
                <a:schemeClr val="accent4">
                  <a:lumMod val="75000"/>
                </a:schemeClr>
              </a:solidFill>
            </a:endParaRPr>
          </a:p>
          <a:p>
            <a:pPr marL="285750" indent="-285750">
              <a:buFont typeface="Arial" panose="020B0604020202020204" pitchFamily="34" charset="0"/>
              <a:buChar char="•"/>
            </a:pPr>
            <a:r>
              <a:rPr lang="en-US" dirty="0" err="1" smtClean="0">
                <a:solidFill>
                  <a:schemeClr val="accent4">
                    <a:lumMod val="75000"/>
                  </a:schemeClr>
                </a:solidFill>
              </a:rPr>
              <a:t>Ayyash</a:t>
            </a:r>
            <a:r>
              <a:rPr lang="en-US" dirty="0" smtClean="0">
                <a:solidFill>
                  <a:schemeClr val="accent4">
                    <a:lumMod val="75000"/>
                  </a:schemeClr>
                </a:solidFill>
              </a:rPr>
              <a:t> </a:t>
            </a:r>
            <a:r>
              <a:rPr lang="en-US" dirty="0" err="1" smtClean="0">
                <a:solidFill>
                  <a:schemeClr val="accent4">
                    <a:lumMod val="75000"/>
                  </a:schemeClr>
                </a:solidFill>
              </a:rPr>
              <a:t>Bsharat</a:t>
            </a:r>
            <a:endParaRPr lang="en-US" dirty="0" smtClean="0">
              <a:solidFill>
                <a:schemeClr val="accent4">
                  <a:lumMod val="75000"/>
                </a:schemeClr>
              </a:solidFill>
            </a:endParaRPr>
          </a:p>
          <a:p>
            <a:pPr marL="285750" indent="-285750">
              <a:buFont typeface="Arial" panose="020B0604020202020204" pitchFamily="34" charset="0"/>
              <a:buChar char="•"/>
            </a:pPr>
            <a:r>
              <a:rPr lang="en-US" dirty="0" err="1" smtClean="0">
                <a:solidFill>
                  <a:schemeClr val="accent4">
                    <a:lumMod val="75000"/>
                  </a:schemeClr>
                </a:solidFill>
              </a:rPr>
              <a:t>Nour</a:t>
            </a:r>
            <a:r>
              <a:rPr lang="en-US" dirty="0" smtClean="0">
                <a:solidFill>
                  <a:schemeClr val="accent4">
                    <a:lumMod val="75000"/>
                  </a:schemeClr>
                </a:solidFill>
              </a:rPr>
              <a:t> </a:t>
            </a:r>
            <a:r>
              <a:rPr lang="en-US" dirty="0" err="1" smtClean="0">
                <a:solidFill>
                  <a:schemeClr val="accent4">
                    <a:lumMod val="75000"/>
                  </a:schemeClr>
                </a:solidFill>
              </a:rPr>
              <a:t>Aloushi</a:t>
            </a:r>
            <a:endParaRPr lang="en-US" dirty="0">
              <a:solidFill>
                <a:schemeClr val="accent4">
                  <a:lumMod val="75000"/>
                </a:schemeClr>
              </a:solidFill>
            </a:endParaRPr>
          </a:p>
        </p:txBody>
      </p:sp>
      <p:sp>
        <p:nvSpPr>
          <p:cNvPr id="10" name="TextBox 9"/>
          <p:cNvSpPr txBox="1"/>
          <p:nvPr/>
        </p:nvSpPr>
        <p:spPr>
          <a:xfrm>
            <a:off x="5294662" y="3626669"/>
            <a:ext cx="1367693" cy="307777"/>
          </a:xfrm>
          <a:prstGeom prst="rect">
            <a:avLst/>
          </a:prstGeom>
          <a:noFill/>
        </p:spPr>
        <p:txBody>
          <a:bodyPr wrap="square" rtlCol="0">
            <a:spAutoFit/>
          </a:bodyPr>
          <a:lstStyle/>
          <a:p>
            <a:pPr algn="ctr"/>
            <a:r>
              <a:rPr lang="en-US" sz="1400" dirty="0" smtClean="0">
                <a:solidFill>
                  <a:schemeClr val="accent4">
                    <a:lumMod val="75000"/>
                  </a:schemeClr>
                </a:solidFill>
              </a:rPr>
              <a:t>2023-2024</a:t>
            </a:r>
            <a:endParaRPr lang="en-US" sz="1400" dirty="0">
              <a:solidFill>
                <a:schemeClr val="accent4">
                  <a:lumMod val="75000"/>
                </a:schemeClr>
              </a:solidFill>
            </a:endParaRPr>
          </a:p>
        </p:txBody>
      </p:sp>
      <p:sp>
        <p:nvSpPr>
          <p:cNvPr id="13" name="TextBox 12"/>
          <p:cNvSpPr txBox="1"/>
          <p:nvPr/>
        </p:nvSpPr>
        <p:spPr>
          <a:xfrm>
            <a:off x="5294662" y="3934446"/>
            <a:ext cx="1367693" cy="538609"/>
          </a:xfrm>
          <a:prstGeom prst="rect">
            <a:avLst/>
          </a:prstGeom>
          <a:noFill/>
        </p:spPr>
        <p:txBody>
          <a:bodyPr wrap="square" rtlCol="0">
            <a:spAutoFit/>
          </a:bodyPr>
          <a:lstStyle/>
          <a:p>
            <a:pPr algn="ctr"/>
            <a:r>
              <a:rPr lang="en-US" sz="1100" b="1" dirty="0">
                <a:solidFill>
                  <a:schemeClr val="accent4">
                    <a:lumMod val="75000"/>
                  </a:schemeClr>
                </a:solidFill>
              </a:rPr>
              <a:t>Second Semester</a:t>
            </a:r>
            <a:endParaRPr lang="en-US" sz="1100" dirty="0">
              <a:solidFill>
                <a:schemeClr val="accent4">
                  <a:lumMod val="75000"/>
                </a:schemeClr>
              </a:solidFill>
            </a:endParaRPr>
          </a:p>
          <a:p>
            <a:endParaRPr lang="en-US" dirty="0"/>
          </a:p>
        </p:txBody>
      </p:sp>
    </p:spTree>
    <p:extLst>
      <p:ext uri="{BB962C8B-B14F-4D97-AF65-F5344CB8AC3E}">
        <p14:creationId xmlns:p14="http://schemas.microsoft.com/office/powerpoint/2010/main" val="1049082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74000">
              <a:schemeClr val="bg1">
                <a:lumMod val="85000"/>
              </a:schemeClr>
            </a:gs>
            <a:gs pos="83000">
              <a:schemeClr val="bg1">
                <a:lumMod val="85000"/>
              </a:schemeClr>
            </a:gs>
            <a:gs pos="100000">
              <a:schemeClr val="bg1">
                <a:lumMod val="65000"/>
              </a:schemeClr>
            </a:gs>
          </a:gsLst>
          <a:lin ang="5400000" scaled="1"/>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0046" y="683276"/>
            <a:ext cx="8972809" cy="4013769"/>
          </a:xfrm>
          <a:prstGeom prst="rect">
            <a:avLst/>
          </a:prstGeom>
        </p:spPr>
      </p:pic>
    </p:spTree>
    <p:extLst>
      <p:ext uri="{BB962C8B-B14F-4D97-AF65-F5344CB8AC3E}">
        <p14:creationId xmlns:p14="http://schemas.microsoft.com/office/powerpoint/2010/main" val="205073669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74000">
              <a:schemeClr val="bg1">
                <a:lumMod val="85000"/>
              </a:schemeClr>
            </a:gs>
            <a:gs pos="83000">
              <a:schemeClr val="bg1">
                <a:lumMod val="85000"/>
              </a:schemeClr>
            </a:gs>
            <a:gs pos="100000">
              <a:schemeClr val="bg1">
                <a:lumMod val="65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4260925" y="358590"/>
            <a:ext cx="2888611" cy="524182"/>
          </a:xfrm>
          <a:prstGeom prst="rect">
            <a:avLst/>
          </a:prstGeom>
        </p:spPr>
        <p:txBody>
          <a:bodyPr wrap="none">
            <a:spAutoFit/>
          </a:bodyPr>
          <a:lstStyle/>
          <a:p>
            <a:pPr algn="just">
              <a:lnSpc>
                <a:spcPct val="107000"/>
              </a:lnSpc>
              <a:spcAft>
                <a:spcPts val="800"/>
              </a:spcAft>
            </a:pPr>
            <a:r>
              <a:rPr lang="en-US" sz="2800" b="1" dirty="0">
                <a:solidFill>
                  <a:srgbClr val="000000"/>
                </a:solidFill>
                <a:latin typeface="Rockwell Condensed" panose="02060603050405020104" pitchFamily="18" charset="0"/>
                <a:ea typeface="Times New Roman" panose="02020603050405020304" pitchFamily="18" charset="0"/>
                <a:cs typeface="Times New Roman" panose="02020603050405020304" pitchFamily="18" charset="0"/>
              </a:rPr>
              <a:t>Problem Diagnosis</a:t>
            </a:r>
            <a:endParaRPr lang="en-US" sz="2800" dirty="0">
              <a:effectLst/>
              <a:latin typeface="Rockwell Condensed" panose="02060603050405020104" pitchFamily="18" charset="0"/>
              <a:ea typeface="Calibri" panose="020F0502020204030204" pitchFamily="34" charset="0"/>
              <a:cs typeface="Arial" panose="020B0604020202020204" pitchFamily="34" charset="0"/>
            </a:endParaRPr>
          </a:p>
        </p:txBody>
      </p:sp>
      <p:sp>
        <p:nvSpPr>
          <p:cNvPr id="5" name="Rectangle 4"/>
          <p:cNvSpPr/>
          <p:nvPr/>
        </p:nvSpPr>
        <p:spPr>
          <a:xfrm>
            <a:off x="508000" y="1320799"/>
            <a:ext cx="10535137" cy="1477328"/>
          </a:xfrm>
          <a:prstGeom prst="rect">
            <a:avLst/>
          </a:prstGeom>
        </p:spPr>
        <p:txBody>
          <a:bodyPr wrap="square">
            <a:spAutoFit/>
          </a:bodyPr>
          <a:lstStyle/>
          <a:p>
            <a:r>
              <a:rPr lang="en-US" dirty="0"/>
              <a:t>When I make an advertisement to sell a specific property, it does not reach a sufficient segment of people because the policy of the communication applications on which advertisements are published reaches people according to their interests and preferences. In addition to the problem of communication, if the advertisement is available, the properties are presented in a random manner and not specific to a specific area ( For example, I need a property in Nablus...)</a:t>
            </a:r>
          </a:p>
        </p:txBody>
      </p:sp>
      <p:sp>
        <p:nvSpPr>
          <p:cNvPr id="8" name="Rectangle 7"/>
          <p:cNvSpPr/>
          <p:nvPr/>
        </p:nvSpPr>
        <p:spPr>
          <a:xfrm>
            <a:off x="494677" y="2830427"/>
            <a:ext cx="10292862" cy="379827"/>
          </a:xfrm>
          <a:prstGeom prst="rect">
            <a:avLst/>
          </a:prstGeom>
        </p:spPr>
        <p:txBody>
          <a:bodyPr wrap="square">
            <a:spAutoFit/>
          </a:bodyPr>
          <a:lstStyle/>
          <a:p>
            <a:r>
              <a:rPr lang="en-US" smtClean="0"/>
              <a:t>There is no easy and convenient way to search for real estate offices except by going to the street</a:t>
            </a:r>
            <a:endParaRPr lang="en-US" dirty="0"/>
          </a:p>
        </p:txBody>
      </p:sp>
      <p:sp>
        <p:nvSpPr>
          <p:cNvPr id="10" name="Rectangle 9"/>
          <p:cNvSpPr/>
          <p:nvPr/>
        </p:nvSpPr>
        <p:spPr>
          <a:xfrm>
            <a:off x="508000" y="3314673"/>
            <a:ext cx="3034677" cy="369332"/>
          </a:xfrm>
          <a:prstGeom prst="rect">
            <a:avLst/>
          </a:prstGeom>
        </p:spPr>
        <p:txBody>
          <a:bodyPr wrap="none">
            <a:spAutoFit/>
          </a:bodyPr>
          <a:lstStyle/>
          <a:p>
            <a:r>
              <a:rPr lang="en-US" dirty="0"/>
              <a:t>Buyer should look for a realtor</a:t>
            </a:r>
          </a:p>
        </p:txBody>
      </p:sp>
      <p:sp>
        <p:nvSpPr>
          <p:cNvPr id="12" name="Rectangle 11"/>
          <p:cNvSpPr/>
          <p:nvPr/>
        </p:nvSpPr>
        <p:spPr>
          <a:xfrm>
            <a:off x="494677" y="3820724"/>
            <a:ext cx="6096000" cy="646331"/>
          </a:xfrm>
          <a:prstGeom prst="rect">
            <a:avLst/>
          </a:prstGeom>
        </p:spPr>
        <p:txBody>
          <a:bodyPr>
            <a:spAutoFit/>
          </a:bodyPr>
          <a:lstStyle/>
          <a:p>
            <a:r>
              <a:rPr lang="en-US" dirty="0"/>
              <a:t>Intense competition between brokers over who can complete the deal</a:t>
            </a:r>
          </a:p>
        </p:txBody>
      </p:sp>
      <p:sp>
        <p:nvSpPr>
          <p:cNvPr id="13" name="Rectangle 12"/>
          <p:cNvSpPr/>
          <p:nvPr/>
        </p:nvSpPr>
        <p:spPr>
          <a:xfrm>
            <a:off x="494677" y="4614548"/>
            <a:ext cx="6096000" cy="646331"/>
          </a:xfrm>
          <a:prstGeom prst="rect">
            <a:avLst/>
          </a:prstGeom>
        </p:spPr>
        <p:txBody>
          <a:bodyPr>
            <a:spAutoFit/>
          </a:bodyPr>
          <a:lstStyle/>
          <a:p>
            <a:r>
              <a:rPr lang="en-US" dirty="0"/>
              <a:t>In addition to the problem of dividing the regions in Palestine by the occupation into (A, B, C)</a:t>
            </a:r>
          </a:p>
        </p:txBody>
      </p:sp>
    </p:spTree>
    <p:extLst>
      <p:ext uri="{BB962C8B-B14F-4D97-AF65-F5344CB8AC3E}">
        <p14:creationId xmlns:p14="http://schemas.microsoft.com/office/powerpoint/2010/main" val="4149760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74000">
              <a:schemeClr val="bg1">
                <a:lumMod val="85000"/>
              </a:schemeClr>
            </a:gs>
            <a:gs pos="83000">
              <a:schemeClr val="bg1">
                <a:lumMod val="85000"/>
              </a:schemeClr>
            </a:gs>
            <a:gs pos="100000">
              <a:schemeClr val="bg1">
                <a:lumMod val="65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4410557" y="507083"/>
            <a:ext cx="3058273" cy="524182"/>
          </a:xfrm>
          <a:prstGeom prst="rect">
            <a:avLst/>
          </a:prstGeom>
        </p:spPr>
        <p:txBody>
          <a:bodyPr wrap="none">
            <a:spAutoFit/>
          </a:bodyPr>
          <a:lstStyle/>
          <a:p>
            <a:pPr algn="just">
              <a:lnSpc>
                <a:spcPct val="107000"/>
              </a:lnSpc>
              <a:spcAft>
                <a:spcPts val="800"/>
              </a:spcAft>
            </a:pPr>
            <a:r>
              <a:rPr lang="en-US" sz="2800" b="1" dirty="0" smtClean="0">
                <a:solidFill>
                  <a:srgbClr val="000000"/>
                </a:solidFill>
                <a:latin typeface="Rockwell Condensed" panose="02060603050405020104" pitchFamily="18" charset="0"/>
                <a:ea typeface="Times New Roman" panose="02020603050405020304" pitchFamily="18" charset="0"/>
                <a:cs typeface="Times New Roman" panose="02020603050405020304" pitchFamily="18" charset="0"/>
              </a:rPr>
              <a:t>Proposed Treatment</a:t>
            </a:r>
            <a:endParaRPr lang="en-US" sz="2800" dirty="0">
              <a:effectLst/>
              <a:latin typeface="Rockwell Condensed" panose="020606030504050201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1650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74000">
              <a:schemeClr val="bg1">
                <a:lumMod val="85000"/>
              </a:schemeClr>
            </a:gs>
            <a:gs pos="100000">
              <a:schemeClr val="bg1">
                <a:lumMod val="65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5150338" y="547077"/>
            <a:ext cx="2164861" cy="524182"/>
          </a:xfrm>
          <a:prstGeom prst="rect">
            <a:avLst/>
          </a:prstGeom>
        </p:spPr>
        <p:txBody>
          <a:bodyPr wrap="square">
            <a:spAutoFit/>
          </a:bodyPr>
          <a:lstStyle/>
          <a:p>
            <a:pPr algn="ctr">
              <a:lnSpc>
                <a:spcPct val="107000"/>
              </a:lnSpc>
              <a:spcAft>
                <a:spcPts val="800"/>
              </a:spcAft>
            </a:pPr>
            <a:r>
              <a:rPr lang="en-US" sz="2800" b="1" dirty="0">
                <a:solidFill>
                  <a:srgbClr val="000000"/>
                </a:solidFill>
                <a:latin typeface="Rockwell Condensed" panose="02060603050405020104" pitchFamily="18" charset="0"/>
                <a:ea typeface="Times New Roman" panose="02020603050405020304" pitchFamily="18" charset="0"/>
                <a:cs typeface="Times New Roman" panose="02020603050405020304" pitchFamily="18" charset="0"/>
              </a:rPr>
              <a:t>Work Plan</a:t>
            </a:r>
            <a:endParaRPr lang="en-US" sz="2800" dirty="0">
              <a:effectLst/>
              <a:latin typeface="Rockwell Condensed" panose="020606030504050201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68320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1218</TotalTime>
  <Words>163</Words>
  <Application>Microsoft Office PowerPoint</Application>
  <PresentationFormat>Widescreen</PresentationFormat>
  <Paragraphs>18</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Rockwell Condensed</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sandysanthiya1234@outlook.com</dc:creator>
  <cp:lastModifiedBy>User</cp:lastModifiedBy>
  <cp:revision>11</cp:revision>
  <dcterms:created xsi:type="dcterms:W3CDTF">2021-10-19T07:47:35Z</dcterms:created>
  <dcterms:modified xsi:type="dcterms:W3CDTF">2024-03-31T11:17:53Z</dcterms:modified>
</cp:coreProperties>
</file>