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wdp" ContentType="image/vnd.ms-photo"/>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72" r:id="rId2"/>
    <p:sldId id="273" r:id="rId3"/>
    <p:sldId id="274" r:id="rId4"/>
    <p:sldId id="275" r:id="rId5"/>
    <p:sldId id="276" r:id="rId6"/>
    <p:sldId id="277" r:id="rId7"/>
    <p:sldId id="278" r:id="rId8"/>
    <p:sldId id="279" r:id="rId9"/>
    <p:sldId id="280" r:id="rId10"/>
    <p:sldId id="282" r:id="rId11"/>
    <p:sldId id="283" r:id="rId12"/>
    <p:sldId id="284" r:id="rId13"/>
    <p:sldId id="285" r:id="rId14"/>
    <p:sldId id="286" r:id="rId15"/>
    <p:sldId id="287" r:id="rId16"/>
    <p:sldId id="288" r:id="rId17"/>
    <p:sldId id="289" r:id="rId18"/>
    <p:sldId id="290" r:id="rId19"/>
    <p:sldId id="257" r:id="rId20"/>
    <p:sldId id="299" r:id="rId21"/>
    <p:sldId id="258" r:id="rId22"/>
    <p:sldId id="300" r:id="rId23"/>
    <p:sldId id="259" r:id="rId24"/>
    <p:sldId id="301" r:id="rId25"/>
    <p:sldId id="260" r:id="rId26"/>
    <p:sldId id="292" r:id="rId27"/>
    <p:sldId id="293" r:id="rId28"/>
    <p:sldId id="294" r:id="rId29"/>
    <p:sldId id="295" r:id="rId30"/>
    <p:sldId id="296" r:id="rId31"/>
    <p:sldId id="297" r:id="rId32"/>
    <p:sldId id="306" r:id="rId33"/>
    <p:sldId id="302" r:id="rId34"/>
    <p:sldId id="303" r:id="rId35"/>
    <p:sldId id="304" r:id="rId36"/>
    <p:sldId id="305" r:id="rId37"/>
    <p:sldId id="307" r:id="rId38"/>
    <p:sldId id="298" r:id="rId39"/>
    <p:sldId id="262" r:id="rId40"/>
    <p:sldId id="263" r:id="rId41"/>
    <p:sldId id="267" r:id="rId42"/>
    <p:sldId id="268" r:id="rId43"/>
    <p:sldId id="269" r:id="rId44"/>
    <p:sldId id="270" r:id="rId45"/>
    <p:sldId id="264" r:id="rId46"/>
    <p:sldId id="265" r:id="rId47"/>
    <p:sldId id="266" r:id="rId48"/>
    <p:sldId id="256" r:id="rId49"/>
    <p:sldId id="308" r:id="rId50"/>
    <p:sldId id="309" r:id="rId51"/>
    <p:sldId id="310" r:id="rId52"/>
    <p:sldId id="319" r:id="rId53"/>
    <p:sldId id="311" r:id="rId54"/>
    <p:sldId id="312" r:id="rId55"/>
    <p:sldId id="313" r:id="rId56"/>
    <p:sldId id="314" r:id="rId57"/>
    <p:sldId id="315" r:id="rId58"/>
    <p:sldId id="316" r:id="rId59"/>
    <p:sldId id="317" r:id="rId60"/>
    <p:sldId id="320" r:id="rId61"/>
    <p:sldId id="321" r:id="rId62"/>
    <p:sldId id="322" r:id="rId63"/>
    <p:sldId id="323" r:id="rId64"/>
    <p:sldId id="324" r:id="rId65"/>
    <p:sldId id="325"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FEDE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3" autoAdjust="0"/>
    <p:restoredTop sz="94660"/>
  </p:normalViewPr>
  <p:slideViewPr>
    <p:cSldViewPr snapToGrid="0">
      <p:cViewPr varScale="1">
        <p:scale>
          <a:sx n="62" d="100"/>
          <a:sy n="62" d="100"/>
        </p:scale>
        <p:origin x="-784" y="-6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74DE9-8E15-49C6-B363-20C9EF568219}" type="datetimeFigureOut">
              <a:rPr lang="en-US" smtClean="0"/>
              <a:pPr/>
              <a:t>9/4/2020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BE5596-A5AA-4067-ACB3-7B89EFE72FF0}" type="slidenum">
              <a:rPr lang="en-US" smtClean="0"/>
              <a:pPr/>
              <a:t>‹#›</a:t>
            </a:fld>
            <a:endParaRPr lang="en-US"/>
          </a:p>
        </p:txBody>
      </p:sp>
    </p:spTree>
    <p:extLst>
      <p:ext uri="{BB962C8B-B14F-4D97-AF65-F5344CB8AC3E}">
        <p14:creationId xmlns:p14="http://schemas.microsoft.com/office/powerpoint/2010/main" xmlns="" val="2826975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E5596-A5AA-4067-ACB3-7B89EFE72FF0}" type="slidenum">
              <a:rPr lang="en-US" smtClean="0"/>
              <a:pPr/>
              <a:t>22</a:t>
            </a:fld>
            <a:endParaRPr lang="en-US"/>
          </a:p>
        </p:txBody>
      </p:sp>
    </p:spTree>
    <p:extLst>
      <p:ext uri="{BB962C8B-B14F-4D97-AF65-F5344CB8AC3E}">
        <p14:creationId xmlns:p14="http://schemas.microsoft.com/office/powerpoint/2010/main" xmlns="" val="2759471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84694CB-5F5C-4678-B89E-CE7985A713CB}" type="datetimeFigureOut">
              <a:rPr lang="en-US" smtClean="0"/>
              <a:pPr/>
              <a:t>9/4/2020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C28F5A2-0A1D-49B8-9C07-13899C6CFCA4}" type="slidenum">
              <a:rPr lang="en-US" smtClean="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xmlns="" val="79134589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694CB-5F5C-4678-B89E-CE7985A713CB}"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8F5A2-0A1D-49B8-9C07-13899C6CFCA4}" type="slidenum">
              <a:rPr lang="en-US" smtClean="0"/>
              <a:pPr/>
              <a:t>‹#›</a:t>
            </a:fld>
            <a:endParaRPr lang="en-US"/>
          </a:p>
        </p:txBody>
      </p:sp>
    </p:spTree>
    <p:extLst>
      <p:ext uri="{BB962C8B-B14F-4D97-AF65-F5344CB8AC3E}">
        <p14:creationId xmlns:p14="http://schemas.microsoft.com/office/powerpoint/2010/main" xmlns="" val="194215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694CB-5F5C-4678-B89E-CE7985A713CB}"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8F5A2-0A1D-49B8-9C07-13899C6CFCA4}" type="slidenum">
              <a:rPr lang="en-US" smtClean="0"/>
              <a:pPr/>
              <a:t>‹#›</a:t>
            </a:fld>
            <a:endParaRPr lang="en-US"/>
          </a:p>
        </p:txBody>
      </p:sp>
    </p:spTree>
    <p:extLst>
      <p:ext uri="{BB962C8B-B14F-4D97-AF65-F5344CB8AC3E}">
        <p14:creationId xmlns:p14="http://schemas.microsoft.com/office/powerpoint/2010/main" xmlns="" val="344136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694CB-5F5C-4678-B89E-CE7985A713CB}"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8F5A2-0A1D-49B8-9C07-13899C6CFCA4}" type="slidenum">
              <a:rPr lang="en-US" smtClean="0"/>
              <a:pPr/>
              <a:t>‹#›</a:t>
            </a:fld>
            <a:endParaRPr lang="en-US"/>
          </a:p>
        </p:txBody>
      </p:sp>
    </p:spTree>
    <p:extLst>
      <p:ext uri="{BB962C8B-B14F-4D97-AF65-F5344CB8AC3E}">
        <p14:creationId xmlns:p14="http://schemas.microsoft.com/office/powerpoint/2010/main" xmlns="" val="231844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84694CB-5F5C-4678-B89E-CE7985A713CB}" type="datetimeFigureOut">
              <a:rPr lang="en-US" smtClean="0"/>
              <a:pPr/>
              <a:t>9/4/2020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C28F5A2-0A1D-49B8-9C07-13899C6CFCA4}" type="slidenum">
              <a:rPr lang="en-US" smtClean="0"/>
              <a:pPr/>
              <a:t>‹#›</a:t>
            </a:fld>
            <a:endParaRPr lang="en-US"/>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xmlns="" val="14557349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4694CB-5F5C-4678-B89E-CE7985A713CB}" type="datetimeFigureOut">
              <a:rPr lang="en-US" smtClean="0"/>
              <a:pPr/>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8F5A2-0A1D-49B8-9C07-13899C6CFCA4}" type="slidenum">
              <a:rPr lang="en-US" smtClean="0"/>
              <a:pPr/>
              <a:t>‹#›</a:t>
            </a:fld>
            <a:endParaRPr lang="en-US"/>
          </a:p>
        </p:txBody>
      </p:sp>
    </p:spTree>
    <p:extLst>
      <p:ext uri="{BB962C8B-B14F-4D97-AF65-F5344CB8AC3E}">
        <p14:creationId xmlns:p14="http://schemas.microsoft.com/office/powerpoint/2010/main" xmlns="" val="404136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4694CB-5F5C-4678-B89E-CE7985A713CB}" type="datetimeFigureOut">
              <a:rPr lang="en-US" smtClean="0"/>
              <a:pPr/>
              <a:t>9/4/2020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28F5A2-0A1D-49B8-9C07-13899C6CFCA4}" type="slidenum">
              <a:rPr lang="en-US" smtClean="0"/>
              <a:pPr/>
              <a:t>‹#›</a:t>
            </a:fld>
            <a:endParaRPr lang="en-US"/>
          </a:p>
        </p:txBody>
      </p:sp>
    </p:spTree>
    <p:extLst>
      <p:ext uri="{BB962C8B-B14F-4D97-AF65-F5344CB8AC3E}">
        <p14:creationId xmlns:p14="http://schemas.microsoft.com/office/powerpoint/2010/main" xmlns="" val="1960032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4694CB-5F5C-4678-B89E-CE7985A713CB}" type="datetimeFigureOut">
              <a:rPr lang="en-US" smtClean="0"/>
              <a:pPr/>
              <a:t>9/4/2020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28F5A2-0A1D-49B8-9C07-13899C6CFCA4}" type="slidenum">
              <a:rPr lang="en-US" smtClean="0"/>
              <a:pPr/>
              <a:t>‹#›</a:t>
            </a:fld>
            <a:endParaRPr lang="en-US"/>
          </a:p>
        </p:txBody>
      </p:sp>
    </p:spTree>
    <p:extLst>
      <p:ext uri="{BB962C8B-B14F-4D97-AF65-F5344CB8AC3E}">
        <p14:creationId xmlns:p14="http://schemas.microsoft.com/office/powerpoint/2010/main" xmlns="" val="121977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694CB-5F5C-4678-B89E-CE7985A713CB}" type="datetimeFigureOut">
              <a:rPr lang="en-US" smtClean="0"/>
              <a:pPr/>
              <a:t>9/4/2020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28F5A2-0A1D-49B8-9C07-13899C6CFCA4}" type="slidenum">
              <a:rPr lang="en-US" smtClean="0"/>
              <a:pPr/>
              <a:t>‹#›</a:t>
            </a:fld>
            <a:endParaRPr lang="en-US"/>
          </a:p>
        </p:txBody>
      </p:sp>
    </p:spTree>
    <p:extLst>
      <p:ext uri="{BB962C8B-B14F-4D97-AF65-F5344CB8AC3E}">
        <p14:creationId xmlns:p14="http://schemas.microsoft.com/office/powerpoint/2010/main" xmlns="" val="2361995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84694CB-5F5C-4678-B89E-CE7985A713CB}" type="datetimeFigureOut">
              <a:rPr lang="en-US" smtClean="0"/>
              <a:pPr/>
              <a:t>9/4/2020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C28F5A2-0A1D-49B8-9C07-13899C6CFCA4}" type="slidenum">
              <a:rPr lang="en-US" smtClean="0"/>
              <a:pPr/>
              <a:t>‹#›</a:t>
            </a:fld>
            <a:endParaRPr lang="en-US"/>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38599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84694CB-5F5C-4678-B89E-CE7985A713CB}" type="datetimeFigureOut">
              <a:rPr lang="en-US" smtClean="0"/>
              <a:pPr/>
              <a:t>9/4/2020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C28F5A2-0A1D-49B8-9C07-13899C6CFCA4}" type="slidenum">
              <a:rPr lang="en-US" smtClean="0"/>
              <a:pPr/>
              <a:t>‹#›</a:t>
            </a:fld>
            <a:endParaRPr lang="en-US"/>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599479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84694CB-5F5C-4678-B89E-CE7985A713CB}" type="datetimeFigureOut">
              <a:rPr lang="en-US" smtClean="0"/>
              <a:pPr/>
              <a:t>9/4/2020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C28F5A2-0A1D-49B8-9C07-13899C6CFCA4}" type="slidenum">
              <a:rPr lang="en-US" smtClean="0"/>
              <a:pPr/>
              <a:t>‹#›</a:t>
            </a:fld>
            <a:endParaRPr lang="en-US"/>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4368413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7568" y="1340768"/>
            <a:ext cx="7772400" cy="3772408"/>
          </a:xfrm>
        </p:spPr>
        <p:txBody>
          <a:bodyPr>
            <a:normAutofit fontScale="90000"/>
          </a:bodyPr>
          <a:lstStyle/>
          <a:p>
            <a:r>
              <a:rPr lang="en-IN" dirty="0"/>
              <a:t>INTERNATIONAL TELECOM UNIT</a:t>
            </a:r>
            <a:br>
              <a:rPr lang="en-IN" dirty="0"/>
            </a:br>
            <a:r>
              <a:rPr lang="en-IN" dirty="0"/>
              <a:t>(ITU)</a:t>
            </a:r>
            <a:br>
              <a:rPr lang="en-IN" dirty="0"/>
            </a:br>
            <a:r>
              <a:rPr lang="en-IN" dirty="0"/>
              <a:t>RECOMMENDATION</a:t>
            </a:r>
            <a:endParaRPr lang="en-US" dirty="0"/>
          </a:p>
        </p:txBody>
      </p:sp>
      <p:sp>
        <p:nvSpPr>
          <p:cNvPr id="3" name="Subtitle 2"/>
          <p:cNvSpPr>
            <a:spLocks noGrp="1"/>
          </p:cNvSpPr>
          <p:nvPr>
            <p:ph type="subTitle" idx="1"/>
          </p:nvPr>
        </p:nvSpPr>
        <p:spPr>
          <a:xfrm>
            <a:off x="2679906" y="5113176"/>
            <a:ext cx="6831673" cy="783771"/>
          </a:xfrm>
        </p:spPr>
        <p:txBody>
          <a:bodyPr>
            <a:normAutofit/>
          </a:bodyPr>
          <a:lstStyle/>
          <a:p>
            <a:r>
              <a:rPr lang="en-IN" dirty="0"/>
              <a:t>Organisation of the work of ITU-T</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cstate="print">
            <a:extLst>
              <a:ext uri="{BEBA8EAE-BF5A-486C-A8C5-ECC9F3942E4B}">
                <a14:imgProps xmlns:a14="http://schemas.microsoft.com/office/drawing/2010/main" xmlns="">
                  <a14:imgLayer r:embed="rId3">
                    <a14:imgEffect>
                      <a14:sharpenSoften amount="100000"/>
                    </a14:imgEffect>
                  </a14:imgLayer>
                </a14:imgProps>
              </a:ext>
              <a:ext uri="{28A0092B-C50C-407E-A947-70E740481C1C}">
                <a14:useLocalDpi xmlns:a14="http://schemas.microsoft.com/office/drawing/2010/main" xmlns="" val="0"/>
              </a:ext>
            </a:extLst>
          </a:blip>
          <a:stretch>
            <a:fillRect/>
          </a:stretch>
        </p:blipFill>
        <p:spPr>
          <a:xfrm>
            <a:off x="6635116" y="809227"/>
            <a:ext cx="4387724" cy="4900909"/>
          </a:xfrm>
          <a:prstGeom prst="rect">
            <a:avLst/>
          </a:prstGeom>
          <a:solidFill>
            <a:srgbClr val="EFEDE3"/>
          </a:solidFill>
        </p:spPr>
      </p:pic>
      <p:sp>
        <p:nvSpPr>
          <p:cNvPr id="6" name="Title 5"/>
          <p:cNvSpPr>
            <a:spLocks noGrp="1"/>
          </p:cNvSpPr>
          <p:nvPr>
            <p:ph type="ctrTitle"/>
          </p:nvPr>
        </p:nvSpPr>
        <p:spPr>
          <a:xfrm>
            <a:off x="768485" y="3433864"/>
            <a:ext cx="6477327" cy="1937807"/>
          </a:xfrm>
        </p:spPr>
        <p:txBody>
          <a:bodyPr/>
          <a:lstStyle/>
          <a:p>
            <a:r>
              <a:rPr lang="en-US" b="1" dirty="0"/>
              <a:t>Liaison statements</a:t>
            </a:r>
            <a:endParaRPr lang="en-US" dirty="0"/>
          </a:p>
        </p:txBody>
      </p:sp>
    </p:spTree>
    <p:extLst>
      <p:ext uri="{BB962C8B-B14F-4D97-AF65-F5344CB8AC3E}">
        <p14:creationId xmlns:p14="http://schemas.microsoft.com/office/powerpoint/2010/main" xmlns="" val="302445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860898"/>
            <a:ext cx="9601200" cy="1485900"/>
          </a:xfrm>
        </p:spPr>
        <p:txBody>
          <a:bodyPr>
            <a:normAutofit/>
          </a:bodyPr>
          <a:lstStyle/>
          <a:p>
            <a:r>
              <a:rPr lang="en-US" sz="3200" dirty="0"/>
              <a:t>The following information shall be included in outgoing liaison statements:</a:t>
            </a:r>
          </a:p>
        </p:txBody>
      </p:sp>
      <p:sp>
        <p:nvSpPr>
          <p:cNvPr id="5" name="Content Placeholder 4"/>
          <p:cNvSpPr>
            <a:spLocks noGrp="1"/>
          </p:cNvSpPr>
          <p:nvPr>
            <p:ph idx="1"/>
          </p:nvPr>
        </p:nvSpPr>
        <p:spPr>
          <a:xfrm>
            <a:off x="1371600" y="2590800"/>
            <a:ext cx="9601200" cy="3581400"/>
          </a:xfrm>
        </p:spPr>
        <p:txBody>
          <a:bodyPr/>
          <a:lstStyle/>
          <a:p>
            <a:r>
              <a:rPr lang="en-US" dirty="0"/>
              <a:t>List the appropriate Question numbers of the originating and destination study groups. </a:t>
            </a:r>
          </a:p>
          <a:p>
            <a:r>
              <a:rPr lang="en-US" dirty="0"/>
              <a:t>Identify the study group, working party or rapporteur group meeting at which the liaison statement was prepared. </a:t>
            </a:r>
          </a:p>
          <a:p>
            <a:r>
              <a:rPr lang="en-US" dirty="0"/>
              <a:t>Include a concise title appropriate to the subject matter. </a:t>
            </a:r>
          </a:p>
          <a:p>
            <a:r>
              <a:rPr lang="en-US" dirty="0"/>
              <a:t>Indicate the level of approval </a:t>
            </a:r>
          </a:p>
          <a:p>
            <a:endParaRPr lang="en-US" dirty="0"/>
          </a:p>
        </p:txBody>
      </p:sp>
    </p:spTree>
    <p:extLst>
      <p:ext uri="{BB962C8B-B14F-4D97-AF65-F5344CB8AC3E}">
        <p14:creationId xmlns:p14="http://schemas.microsoft.com/office/powerpoint/2010/main" xmlns="" val="196376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990600"/>
            <a:ext cx="9601200" cy="1485900"/>
          </a:xfrm>
        </p:spPr>
        <p:txBody>
          <a:bodyPr>
            <a:normAutofit/>
          </a:bodyPr>
          <a:lstStyle/>
          <a:p>
            <a:r>
              <a:rPr lang="en-US" sz="3200" dirty="0"/>
              <a:t>The following information shall be included in outgoing liaison statements:</a:t>
            </a:r>
          </a:p>
        </p:txBody>
      </p:sp>
      <p:sp>
        <p:nvSpPr>
          <p:cNvPr id="5" name="Content Placeholder 4"/>
          <p:cNvSpPr>
            <a:spLocks noGrp="1"/>
          </p:cNvSpPr>
          <p:nvPr>
            <p:ph idx="1"/>
          </p:nvPr>
        </p:nvSpPr>
        <p:spPr>
          <a:xfrm>
            <a:off x="1371600" y="2476500"/>
            <a:ext cx="9601200" cy="3581400"/>
          </a:xfrm>
        </p:spPr>
        <p:txBody>
          <a:bodyPr/>
          <a:lstStyle/>
          <a:p>
            <a:r>
              <a:rPr lang="en-US" dirty="0"/>
              <a:t>Indicate if the liaison statement is sent for action </a:t>
            </a:r>
            <a:r>
              <a:rPr lang="en-US" i="1" dirty="0"/>
              <a:t>or </a:t>
            </a:r>
            <a:r>
              <a:rPr lang="en-US" dirty="0"/>
              <a:t>comment </a:t>
            </a:r>
            <a:r>
              <a:rPr lang="en-US" i="1" dirty="0"/>
              <a:t>or </a:t>
            </a:r>
            <a:r>
              <a:rPr lang="en-US" dirty="0"/>
              <a:t>information</a:t>
            </a:r>
          </a:p>
          <a:p>
            <a:r>
              <a:rPr lang="en-US" dirty="0"/>
              <a:t>If action is requested, indicate the date by which a reply is required. </a:t>
            </a:r>
          </a:p>
          <a:p>
            <a:r>
              <a:rPr lang="en-US" dirty="0"/>
              <a:t>Include the name and address of the contact person. </a:t>
            </a:r>
          </a:p>
          <a:p>
            <a:r>
              <a:rPr lang="en-US" dirty="0"/>
              <a:t>Identify the study groups and working parties or other standards organizations to which it has been sent. </a:t>
            </a:r>
          </a:p>
          <a:p>
            <a:endParaRPr lang="en-US" dirty="0"/>
          </a:p>
        </p:txBody>
      </p:sp>
    </p:spTree>
    <p:extLst>
      <p:ext uri="{BB962C8B-B14F-4D97-AF65-F5344CB8AC3E}">
        <p14:creationId xmlns:p14="http://schemas.microsoft.com/office/powerpoint/2010/main" xmlns="" val="250385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Regulations</a:t>
            </a:r>
          </a:p>
        </p:txBody>
      </p:sp>
      <p:sp>
        <p:nvSpPr>
          <p:cNvPr id="3" name="Content Placeholder 2"/>
          <p:cNvSpPr>
            <a:spLocks noGrp="1"/>
          </p:cNvSpPr>
          <p:nvPr>
            <p:ph idx="1"/>
          </p:nvPr>
        </p:nvSpPr>
        <p:spPr/>
        <p:txBody>
          <a:bodyPr/>
          <a:lstStyle/>
          <a:p>
            <a:r>
              <a:rPr lang="en-US" dirty="0"/>
              <a:t>Liaison statements should be forwarded to the appropriate destinations as soon after the meeting as possible </a:t>
            </a:r>
          </a:p>
          <a:p>
            <a:endParaRPr lang="en-US" dirty="0"/>
          </a:p>
          <a:p>
            <a:pPr marL="0" indent="0">
              <a:buNone/>
            </a:pPr>
            <a:endParaRPr lang="en-US" dirty="0"/>
          </a:p>
          <a:p>
            <a:pPr marL="0" indent="0">
              <a:buNone/>
            </a:pPr>
            <a:endParaRPr lang="en-US" dirty="0"/>
          </a:p>
          <a:p>
            <a:pPr marL="0" indent="0">
              <a:buNone/>
            </a:pPr>
            <a:endParaRPr lang="en-US" dirty="0"/>
          </a:p>
          <a:p>
            <a:r>
              <a:rPr lang="en-US" dirty="0"/>
              <a:t>Copies of all liaison statements should also be sent to the chairmen of the study groups and working parties involved for information and to TSB for processing. </a:t>
            </a: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18226" y="2667811"/>
            <a:ext cx="3054574" cy="2115575"/>
          </a:xfrm>
          <a:prstGeom prst="rect">
            <a:avLst/>
          </a:prstGeom>
        </p:spPr>
      </p:pic>
    </p:spTree>
    <p:extLst>
      <p:ext uri="{BB962C8B-B14F-4D97-AF65-F5344CB8AC3E}">
        <p14:creationId xmlns:p14="http://schemas.microsoft.com/office/powerpoint/2010/main" xmlns="" val="4161540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Correspondence activities </a:t>
            </a:r>
            <a:endParaRPr lang="en-US" dirty="0"/>
          </a:p>
        </p:txBody>
      </p:sp>
      <p:sp>
        <p:nvSpPr>
          <p:cNvPr id="3" name="Content Placeholder 2"/>
          <p:cNvSpPr>
            <a:spLocks noGrp="1"/>
          </p:cNvSpPr>
          <p:nvPr>
            <p:ph idx="1"/>
          </p:nvPr>
        </p:nvSpPr>
        <p:spPr/>
        <p:txBody>
          <a:bodyPr>
            <a:normAutofit/>
          </a:bodyPr>
          <a:lstStyle/>
          <a:p>
            <a:r>
              <a:rPr lang="en-US" dirty="0"/>
              <a:t>A correspondence activity on a particular topic may be authorized to be conducted via e-mail between meetings.</a:t>
            </a:r>
          </a:p>
          <a:p>
            <a:r>
              <a:rPr lang="en-US" dirty="0"/>
              <a:t>Each correspondence activity should have specified terms of reference. </a:t>
            </a:r>
          </a:p>
          <a:p>
            <a:r>
              <a:rPr lang="en-US" dirty="0"/>
              <a:t>A convener is appointed to moderate the e-mail discussion and prepare a report to a subsequent meeting. </a:t>
            </a:r>
          </a:p>
          <a:p>
            <a:r>
              <a:rPr lang="en-US" dirty="0"/>
              <a:t>A correspondence activity should normally conclude no later than the contribution deadline of the meeting to which it is expected to report </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873542" y="180304"/>
            <a:ext cx="2180907" cy="1577853"/>
          </a:xfrm>
          <a:prstGeom prst="rect">
            <a:avLst/>
          </a:prstGeom>
        </p:spPr>
      </p:pic>
    </p:spTree>
    <p:extLst>
      <p:ext uri="{BB962C8B-B14F-4D97-AF65-F5344CB8AC3E}">
        <p14:creationId xmlns:p14="http://schemas.microsoft.com/office/powerpoint/2010/main" xmlns="" val="2984274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Preparation of reports:</a:t>
            </a:r>
            <a:endParaRPr lang="en-US" sz="3600" dirty="0"/>
          </a:p>
        </p:txBody>
      </p:sp>
      <p:sp>
        <p:nvSpPr>
          <p:cNvPr id="3" name="Content Placeholder 2"/>
          <p:cNvSpPr>
            <a:spLocks noGrp="1"/>
          </p:cNvSpPr>
          <p:nvPr>
            <p:ph idx="1"/>
          </p:nvPr>
        </p:nvSpPr>
        <p:spPr/>
        <p:txBody>
          <a:bodyPr/>
          <a:lstStyle/>
          <a:p>
            <a:r>
              <a:rPr lang="en-US" dirty="0"/>
              <a:t>A report on the work done during a meeting shall be prepared by TSB.</a:t>
            </a:r>
          </a:p>
          <a:p>
            <a:r>
              <a:rPr lang="en-US" dirty="0"/>
              <a:t>This report should set out the results of the meeting and the agreements reached in a condensed form and should identify the points left to the next meeting for further study. </a:t>
            </a:r>
          </a:p>
          <a:p>
            <a:r>
              <a:rPr lang="en-US" dirty="0"/>
              <a:t>The number of annexes to the report should be kept to a strict minimum by means of cross-references to contributions and reports, references to material in the documentation of a study group or working party.  </a:t>
            </a: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873542" y="180304"/>
            <a:ext cx="2180907" cy="1577853"/>
          </a:xfrm>
          <a:prstGeom prst="rect">
            <a:avLst/>
          </a:prstGeom>
        </p:spPr>
      </p:pic>
    </p:spTree>
    <p:extLst>
      <p:ext uri="{BB962C8B-B14F-4D97-AF65-F5344CB8AC3E}">
        <p14:creationId xmlns:p14="http://schemas.microsoft.com/office/powerpoint/2010/main" xmlns="" val="2038152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Preparation of reports:</a:t>
            </a:r>
            <a:endParaRPr lang="en-US" dirty="0"/>
          </a:p>
        </p:txBody>
      </p:sp>
      <p:sp>
        <p:nvSpPr>
          <p:cNvPr id="3" name="Content Placeholder 2"/>
          <p:cNvSpPr>
            <a:spLocks noGrp="1"/>
          </p:cNvSpPr>
          <p:nvPr>
            <p:ph idx="1"/>
          </p:nvPr>
        </p:nvSpPr>
        <p:spPr/>
        <p:txBody>
          <a:bodyPr/>
          <a:lstStyle/>
          <a:p>
            <a:r>
              <a:rPr lang="en-US" dirty="0"/>
              <a:t>The report should concisely present the following: </a:t>
            </a:r>
          </a:p>
          <a:p>
            <a:pPr lvl="1"/>
            <a:r>
              <a:rPr lang="en-US" dirty="0"/>
              <a:t>organization of work; </a:t>
            </a:r>
          </a:p>
          <a:p>
            <a:pPr lvl="1"/>
            <a:r>
              <a:rPr lang="en-US" dirty="0"/>
              <a:t>references to ,and </a:t>
            </a:r>
          </a:p>
          <a:p>
            <a:pPr lvl="1"/>
            <a:r>
              <a:rPr lang="en-US" dirty="0"/>
              <a:t>possible summary of contributions or documents issued during a meeting;</a:t>
            </a:r>
          </a:p>
          <a:p>
            <a:pPr lvl="1"/>
            <a:r>
              <a:rPr lang="en-US" dirty="0"/>
              <a:t> main results, including status of new or revised Recommendations;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149296" y="4134119"/>
            <a:ext cx="2967865" cy="2517820"/>
          </a:xfrm>
          <a:prstGeom prst="rect">
            <a:avLst/>
          </a:prstGeom>
        </p:spPr>
      </p:pic>
    </p:spTree>
    <p:extLst>
      <p:ext uri="{BB962C8B-B14F-4D97-AF65-F5344CB8AC3E}">
        <p14:creationId xmlns:p14="http://schemas.microsoft.com/office/powerpoint/2010/main" xmlns="" val="32547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Preparation of reports:</a:t>
            </a:r>
            <a:endParaRPr lang="en-US" dirty="0"/>
          </a:p>
        </p:txBody>
      </p:sp>
      <p:sp>
        <p:nvSpPr>
          <p:cNvPr id="3" name="Content Placeholder 2"/>
          <p:cNvSpPr>
            <a:spLocks noGrp="1"/>
          </p:cNvSpPr>
          <p:nvPr>
            <p:ph idx="1"/>
          </p:nvPr>
        </p:nvSpPr>
        <p:spPr/>
        <p:txBody>
          <a:bodyPr/>
          <a:lstStyle/>
          <a:p>
            <a:r>
              <a:rPr lang="en-US" dirty="0"/>
              <a:t>The report should concisely present the following: </a:t>
            </a:r>
          </a:p>
          <a:p>
            <a:pPr lvl="1"/>
            <a:r>
              <a:rPr lang="en-US" dirty="0"/>
              <a:t>directive for future work; </a:t>
            </a:r>
          </a:p>
          <a:p>
            <a:pPr lvl="1"/>
            <a:r>
              <a:rPr lang="en-US" dirty="0"/>
              <a:t>planned meetings of working parties, sub-working parties and rapporteur groups; and </a:t>
            </a:r>
          </a:p>
          <a:p>
            <a:pPr lvl="1"/>
            <a:r>
              <a:rPr lang="en-US" dirty="0"/>
              <a:t>condensed liaison statements endorsed at the study group or working party level. The table showing the status of Recommendations from the report is used to update the work </a:t>
            </a:r>
            <a:r>
              <a:rPr lang="en-US" dirty="0" err="1"/>
              <a:t>programme</a:t>
            </a:r>
            <a:r>
              <a:rPr lang="en-US" dirty="0"/>
              <a:t> database </a:t>
            </a:r>
          </a:p>
        </p:txBody>
      </p:sp>
    </p:spTree>
    <p:extLst>
      <p:ext uri="{BB962C8B-B14F-4D97-AF65-F5344CB8AC3E}">
        <p14:creationId xmlns:p14="http://schemas.microsoft.com/office/powerpoint/2010/main" xmlns="" val="741926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Additional Info</a:t>
            </a:r>
          </a:p>
        </p:txBody>
      </p:sp>
      <p:sp>
        <p:nvSpPr>
          <p:cNvPr id="3" name="Content Placeholder 2"/>
          <p:cNvSpPr>
            <a:spLocks noGrp="1"/>
          </p:cNvSpPr>
          <p:nvPr>
            <p:ph idx="1"/>
          </p:nvPr>
        </p:nvSpPr>
        <p:spPr>
          <a:xfrm>
            <a:off x="1371600" y="1735494"/>
            <a:ext cx="9601200" cy="4131906"/>
          </a:xfrm>
        </p:spPr>
        <p:txBody>
          <a:bodyPr/>
          <a:lstStyle/>
          <a:p>
            <a:r>
              <a:rPr lang="en-US" dirty="0"/>
              <a:t>To assist TSB in this task, the study group or working party may arrange for delegates to draft some parts of the report. TSB should coordinate this drafting work. </a:t>
            </a:r>
          </a:p>
          <a:p>
            <a:endParaRPr lang="en-US" dirty="0"/>
          </a:p>
          <a:p>
            <a:endParaRPr lang="en-US" dirty="0"/>
          </a:p>
          <a:p>
            <a:endParaRPr lang="en-US" dirty="0"/>
          </a:p>
          <a:p>
            <a:endParaRPr lang="en-US" dirty="0"/>
          </a:p>
          <a:p>
            <a:r>
              <a:rPr lang="en-US" dirty="0"/>
              <a:t>If necessary, the meeting will set up an editorial group to improve the texts of draft Recommendations in the official languages of the Union </a:t>
            </a: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676906" y="2374548"/>
            <a:ext cx="3749163" cy="2108904"/>
          </a:xfrm>
          <a:prstGeom prst="rect">
            <a:avLst/>
          </a:prstGeom>
        </p:spPr>
      </p:pic>
    </p:spTree>
    <p:extLst>
      <p:ext uri="{BB962C8B-B14F-4D97-AF65-F5344CB8AC3E}">
        <p14:creationId xmlns:p14="http://schemas.microsoft.com/office/powerpoint/2010/main" xmlns="" val="2424870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C4BFEB-55CF-4F12-B5F4-59975659E5E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341E2FB4-B882-44F5-A225-FFF27F16E62B}"/>
              </a:ext>
            </a:extLst>
          </p:cNvPr>
          <p:cNvSpPr>
            <a:spLocks noGrp="1"/>
          </p:cNvSpPr>
          <p:nvPr>
            <p:ph idx="1"/>
          </p:nvPr>
        </p:nvSpPr>
        <p:spPr>
          <a:xfrm>
            <a:off x="1295400" y="2022543"/>
            <a:ext cx="9601200" cy="4824918"/>
          </a:xfrm>
        </p:spPr>
        <p:txBody>
          <a:bodyPr>
            <a:normAutofit/>
          </a:bodyPr>
          <a:lstStyle/>
          <a:p>
            <a:r>
              <a:rPr lang="en-US" sz="2400" b="0" i="0" u="none" strike="noStrike" baseline="0" dirty="0">
                <a:solidFill>
                  <a:srgbClr val="000000"/>
                </a:solidFill>
              </a:rPr>
              <a:t>If possible, the report shall be submitted for approval before the end of the meeting; otherwise, it shall be submitted to the chairman of the meeting for approval. </a:t>
            </a:r>
          </a:p>
          <a:p>
            <a:r>
              <a:rPr lang="en-US" sz="2400" b="0" i="0" u="none" strike="noStrike" baseline="0" dirty="0">
                <a:solidFill>
                  <a:srgbClr val="000000"/>
                </a:solidFill>
              </a:rPr>
              <a:t>Individual reports of meetings should be accessible online to appropriate users as soon as electronic versions of these documents are available to TSB </a:t>
            </a:r>
            <a:r>
              <a:rPr lang="en-US" sz="2800" b="0" i="0" u="none" strike="noStrike" baseline="0" dirty="0">
                <a:solidFill>
                  <a:srgbClr val="000000"/>
                </a:solidFill>
                <a:cs typeface="Times New Roman" panose="02020603050405020304" pitchFamily="18" charset="0"/>
              </a:rPr>
              <a:t>(</a:t>
            </a:r>
            <a:r>
              <a:rPr lang="en-US" sz="2400" b="0" i="0" dirty="0">
                <a:solidFill>
                  <a:srgbClr val="222222"/>
                </a:solidFill>
                <a:effectLst/>
                <a:cs typeface="Times New Roman" panose="02020603050405020304" pitchFamily="18" charset="0"/>
              </a:rPr>
              <a:t>Telecommunication Standardization Bureau)</a:t>
            </a:r>
            <a:r>
              <a:rPr lang="en-US" sz="2800" b="0" i="0" u="none" strike="noStrike" baseline="0" dirty="0">
                <a:solidFill>
                  <a:srgbClr val="000000"/>
                </a:solidFill>
                <a:cs typeface="Times New Roman" panose="02020603050405020304" pitchFamily="18" charset="0"/>
              </a:rPr>
              <a:t>.</a:t>
            </a:r>
            <a:r>
              <a:rPr lang="en-US" sz="2400" b="0" i="0" u="none" strike="noStrike" baseline="0" dirty="0">
                <a:solidFill>
                  <a:srgbClr val="000000"/>
                </a:solidFill>
              </a:rPr>
              <a:t> </a:t>
            </a:r>
          </a:p>
        </p:txBody>
      </p:sp>
      <p:pic>
        <p:nvPicPr>
          <p:cNvPr id="5" name="Picture 4">
            <a:extLst>
              <a:ext uri="{FF2B5EF4-FFF2-40B4-BE49-F238E27FC236}">
                <a16:creationId xmlns:a16="http://schemas.microsoft.com/office/drawing/2014/main" xmlns="" id="{1D237796-6D6B-4280-9341-B73C70D361C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524875" y="4465807"/>
            <a:ext cx="2409825" cy="1905000"/>
          </a:xfrm>
          <a:prstGeom prst="rect">
            <a:avLst/>
          </a:prstGeom>
        </p:spPr>
      </p:pic>
    </p:spTree>
    <p:extLst>
      <p:ext uri="{BB962C8B-B14F-4D97-AF65-F5344CB8AC3E}">
        <p14:creationId xmlns:p14="http://schemas.microsoft.com/office/powerpoint/2010/main" xmlns="" val="1708664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Group Members</a:t>
            </a:r>
            <a:endParaRPr lang="en-US" dirty="0"/>
          </a:p>
        </p:txBody>
      </p:sp>
      <p:sp>
        <p:nvSpPr>
          <p:cNvPr id="3" name="Content Placeholder 2"/>
          <p:cNvSpPr>
            <a:spLocks noGrp="1"/>
          </p:cNvSpPr>
          <p:nvPr>
            <p:ph idx="1"/>
          </p:nvPr>
        </p:nvSpPr>
        <p:spPr>
          <a:xfrm>
            <a:off x="1371600" y="1810139"/>
            <a:ext cx="9601200" cy="4057261"/>
          </a:xfrm>
        </p:spPr>
        <p:txBody>
          <a:bodyPr>
            <a:normAutofit/>
          </a:bodyPr>
          <a:lstStyle/>
          <a:p>
            <a:endParaRPr lang="en-IN" sz="2400" dirty="0"/>
          </a:p>
          <a:p>
            <a:r>
              <a:rPr lang="en-IN" sz="2400" dirty="0"/>
              <a:t>Vedant Athavale (181090071)</a:t>
            </a:r>
          </a:p>
          <a:p>
            <a:r>
              <a:rPr lang="en-IN" sz="2400" dirty="0" err="1"/>
              <a:t>Dhruv</a:t>
            </a:r>
            <a:r>
              <a:rPr lang="en-IN" sz="2400" dirty="0"/>
              <a:t> Singh (181090064)</a:t>
            </a:r>
          </a:p>
          <a:p>
            <a:r>
              <a:rPr lang="en-IN" sz="2400" dirty="0" err="1"/>
              <a:t>Tejas</a:t>
            </a:r>
            <a:r>
              <a:rPr lang="en-IN" sz="2400" dirty="0"/>
              <a:t> </a:t>
            </a:r>
            <a:r>
              <a:rPr lang="en-IN" sz="2400" dirty="0" err="1"/>
              <a:t>Adhikari</a:t>
            </a:r>
            <a:r>
              <a:rPr lang="en-IN" sz="2400" dirty="0"/>
              <a:t> (181090068)</a:t>
            </a:r>
          </a:p>
          <a:p>
            <a:r>
              <a:rPr lang="en-IN" sz="2400" dirty="0"/>
              <a:t>Aditi Patil (181091003)</a:t>
            </a:r>
          </a:p>
          <a:p>
            <a:r>
              <a:rPr lang="en-IN" sz="2400" dirty="0"/>
              <a:t>Rajkumar </a:t>
            </a:r>
            <a:r>
              <a:rPr lang="en-IN" sz="2400" dirty="0" err="1"/>
              <a:t>Shee</a:t>
            </a:r>
            <a:r>
              <a:rPr lang="en-IN" sz="2400" dirty="0"/>
              <a:t> (181090056)</a:t>
            </a:r>
          </a:p>
          <a:p>
            <a:r>
              <a:rPr lang="en-IN" sz="2400" dirty="0"/>
              <a:t>Deep Vora (181090072)</a:t>
            </a:r>
          </a:p>
          <a:p>
            <a:r>
              <a:rPr lang="en-IN" sz="2400" dirty="0" err="1"/>
              <a:t>Prathmesh</a:t>
            </a:r>
            <a:r>
              <a:rPr lang="en-IN" sz="2400" dirty="0"/>
              <a:t> Shinde(181090058)</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F444E78-F287-4A60-97CF-D9063D0C321E}"/>
              </a:ext>
            </a:extLst>
          </p:cNvPr>
          <p:cNvSpPr>
            <a:spLocks noGrp="1"/>
          </p:cNvSpPr>
          <p:nvPr>
            <p:ph idx="1"/>
          </p:nvPr>
        </p:nvSpPr>
        <p:spPr>
          <a:xfrm>
            <a:off x="1371600" y="1595336"/>
            <a:ext cx="9601200" cy="4272064"/>
          </a:xfrm>
        </p:spPr>
        <p:txBody>
          <a:bodyPr>
            <a:normAutofit/>
          </a:bodyPr>
          <a:lstStyle/>
          <a:p>
            <a:r>
              <a:rPr lang="en-US" sz="2400" b="0" i="0" u="none" strike="noStrike" baseline="0" dirty="0">
                <a:solidFill>
                  <a:srgbClr val="000000"/>
                </a:solidFill>
              </a:rPr>
              <a:t>When existing and already translated ITU-T texts have been used for some parts of the report, a copy of the report annotated with references to the original sources should also be sent to TSB. If the report contains ITU-T figures, the ITU-T reference number should not be deleted even if the figure has been modified. </a:t>
            </a:r>
          </a:p>
          <a:p>
            <a:r>
              <a:rPr lang="en-US" sz="2400" b="0" i="0" u="none" strike="noStrike" baseline="0" dirty="0">
                <a:solidFill>
                  <a:srgbClr val="000000"/>
                </a:solidFill>
              </a:rPr>
              <a:t>The report of a study group's first meeting in the study period shall include a list of all the rapporteurs appointed. This list shall be updated, as required, in subsequent reports. </a:t>
            </a:r>
            <a:endParaRPr lang="en-US" sz="2400" dirty="0"/>
          </a:p>
          <a:p>
            <a:endParaRPr lang="en-US" sz="2400" dirty="0"/>
          </a:p>
        </p:txBody>
      </p:sp>
      <p:pic>
        <p:nvPicPr>
          <p:cNvPr id="1026" name="Picture 2" descr="Agenda list animation by Ayoub Bouzid on Dribbble">
            <a:extLst>
              <a:ext uri="{FF2B5EF4-FFF2-40B4-BE49-F238E27FC236}">
                <a16:creationId xmlns:a16="http://schemas.microsoft.com/office/drawing/2014/main" xmlns="" id="{AC182416-1759-4321-9177-DE72AFBF982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160190" y="4440879"/>
            <a:ext cx="2466975" cy="18478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80439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4CE7E8-383C-4720-BD86-3D263066F91C}"/>
              </a:ext>
            </a:extLst>
          </p:cNvPr>
          <p:cNvSpPr>
            <a:spLocks noGrp="1"/>
          </p:cNvSpPr>
          <p:nvPr>
            <p:ph type="title"/>
          </p:nvPr>
        </p:nvSpPr>
        <p:spPr>
          <a:xfrm>
            <a:off x="1371600" y="685800"/>
            <a:ext cx="9601200" cy="732453"/>
          </a:xfrm>
        </p:spPr>
        <p:txBody>
          <a:bodyPr>
            <a:normAutofit/>
          </a:bodyPr>
          <a:lstStyle/>
          <a:p>
            <a:pPr algn="ctr"/>
            <a:r>
              <a:rPr lang="en-US" sz="4000" b="1" i="0" u="none" strike="noStrike" baseline="0" dirty="0">
                <a:solidFill>
                  <a:srgbClr val="000000"/>
                </a:solidFill>
              </a:rPr>
              <a:t>Definitions </a:t>
            </a:r>
            <a:endParaRPr lang="en-US" sz="8000" b="1" dirty="0"/>
          </a:p>
        </p:txBody>
      </p:sp>
      <p:sp>
        <p:nvSpPr>
          <p:cNvPr id="3" name="Content Placeholder 2">
            <a:extLst>
              <a:ext uri="{FF2B5EF4-FFF2-40B4-BE49-F238E27FC236}">
                <a16:creationId xmlns:a16="http://schemas.microsoft.com/office/drawing/2014/main" xmlns="" id="{88395CC9-C8D4-4B85-97B4-2CB4EE114AAE}"/>
              </a:ext>
            </a:extLst>
          </p:cNvPr>
          <p:cNvSpPr>
            <a:spLocks noGrp="1"/>
          </p:cNvSpPr>
          <p:nvPr>
            <p:ph idx="1"/>
          </p:nvPr>
        </p:nvSpPr>
        <p:spPr>
          <a:xfrm>
            <a:off x="1371600" y="1876425"/>
            <a:ext cx="9601200" cy="4076506"/>
          </a:xfrm>
        </p:spPr>
        <p:txBody>
          <a:bodyPr>
            <a:normAutofit/>
          </a:bodyPr>
          <a:lstStyle/>
          <a:p>
            <a:pPr marL="0" indent="0">
              <a:buNone/>
            </a:pPr>
            <a:r>
              <a:rPr lang="en-US" sz="2400" b="1" i="0" u="none" strike="noStrike" baseline="0" dirty="0">
                <a:solidFill>
                  <a:srgbClr val="000000"/>
                </a:solidFill>
              </a:rPr>
              <a:t>Terms defined elsewhere:</a:t>
            </a:r>
          </a:p>
          <a:p>
            <a:pPr marL="0" indent="0">
              <a:buNone/>
            </a:pPr>
            <a:r>
              <a:rPr lang="en-US" b="0" i="0" u="none" strike="noStrike" baseline="0" dirty="0">
                <a:solidFill>
                  <a:srgbClr val="000000"/>
                </a:solidFill>
              </a:rPr>
              <a:t>Describes procedures and defines terms related to non-normative publications</a:t>
            </a:r>
          </a:p>
          <a:p>
            <a:pPr marL="0" indent="0">
              <a:buNone/>
            </a:pPr>
            <a:r>
              <a:rPr lang="en-US" b="0" i="0" u="none" strike="noStrike" baseline="0" dirty="0">
                <a:solidFill>
                  <a:srgbClr val="000000"/>
                </a:solidFill>
              </a:rPr>
              <a:t>This Recommendation uses the following term defined elsewhere: </a:t>
            </a:r>
          </a:p>
          <a:p>
            <a:r>
              <a:rPr lang="en-US" b="1" i="0" u="none" strike="noStrike" baseline="0" dirty="0">
                <a:solidFill>
                  <a:srgbClr val="000000"/>
                </a:solidFill>
              </a:rPr>
              <a:t>Question</a:t>
            </a:r>
            <a:r>
              <a:rPr lang="en-US" i="0" u="none" strike="noStrike" baseline="0" dirty="0">
                <a:solidFill>
                  <a:srgbClr val="000000"/>
                </a:solidFill>
              </a:rPr>
              <a:t>: </a:t>
            </a:r>
            <a:r>
              <a:rPr lang="en-US" b="0" i="0" u="none" strike="noStrike" baseline="0" dirty="0">
                <a:solidFill>
                  <a:srgbClr val="000000"/>
                </a:solidFill>
              </a:rPr>
              <a:t>Description of an area of work to be studied, normally leading to the production of one or more new or revised Recommendations. </a:t>
            </a:r>
          </a:p>
          <a:p>
            <a:pPr marL="0" indent="0">
              <a:buNone/>
            </a:pPr>
            <a:endParaRPr lang="en-US" sz="1800" b="0" i="0" u="none" strike="noStrike" baseline="0" dirty="0">
              <a:solidFill>
                <a:srgbClr val="000000"/>
              </a:solidFill>
            </a:endParaRPr>
          </a:p>
        </p:txBody>
      </p:sp>
      <p:pic>
        <p:nvPicPr>
          <p:cNvPr id="8194" name="Picture 2" descr="Overview of ITU-T SG 15 Q4 xDSL and G.(mg)fast">
            <a:extLst>
              <a:ext uri="{FF2B5EF4-FFF2-40B4-BE49-F238E27FC236}">
                <a16:creationId xmlns:a16="http://schemas.microsoft.com/office/drawing/2014/main" xmlns="" id="{5A02C7C5-AF76-48AB-AA85-A6916181B33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77188" y="4563253"/>
            <a:ext cx="2466975" cy="18478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48642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1880FB0-78FD-4BCE-BA73-581149284012}"/>
              </a:ext>
            </a:extLst>
          </p:cNvPr>
          <p:cNvSpPr>
            <a:spLocks noGrp="1"/>
          </p:cNvSpPr>
          <p:nvPr>
            <p:ph idx="1"/>
          </p:nvPr>
        </p:nvSpPr>
        <p:spPr>
          <a:xfrm>
            <a:off x="1295400" y="968342"/>
            <a:ext cx="9601200" cy="4398606"/>
          </a:xfrm>
        </p:spPr>
        <p:txBody>
          <a:bodyPr>
            <a:normAutofit/>
          </a:bodyPr>
          <a:lstStyle/>
          <a:p>
            <a:pPr marL="0" indent="0">
              <a:buNone/>
            </a:pPr>
            <a:r>
              <a:rPr lang="en-US" sz="3200" b="1" i="0" u="none" strike="noStrike" baseline="0" dirty="0">
                <a:solidFill>
                  <a:srgbClr val="000000"/>
                </a:solidFill>
              </a:rPr>
              <a:t>Terms defined in this Recommendation</a:t>
            </a:r>
          </a:p>
          <a:p>
            <a:pPr marL="0" indent="0">
              <a:buNone/>
            </a:pPr>
            <a:r>
              <a:rPr lang="en-US" sz="3200" b="1" i="0" u="none" strike="noStrike" baseline="0" dirty="0">
                <a:solidFill>
                  <a:srgbClr val="000000"/>
                </a:solidFill>
              </a:rPr>
              <a:t> </a:t>
            </a:r>
            <a:endParaRPr lang="en-US" sz="3200" b="1" dirty="0">
              <a:solidFill>
                <a:srgbClr val="000000"/>
              </a:solidFill>
            </a:endParaRPr>
          </a:p>
          <a:p>
            <a:r>
              <a:rPr lang="en-US" sz="2400" b="1" dirty="0">
                <a:solidFill>
                  <a:srgbClr val="000000"/>
                </a:solidFill>
              </a:rPr>
              <a:t>A</a:t>
            </a:r>
            <a:r>
              <a:rPr lang="en-US" sz="2400" b="1" i="0" u="none" strike="noStrike" baseline="0" dirty="0">
                <a:solidFill>
                  <a:srgbClr val="000000"/>
                </a:solidFill>
              </a:rPr>
              <a:t>mendment</a:t>
            </a:r>
            <a:r>
              <a:rPr lang="en-US" sz="2400" b="0" i="0" u="none" strike="noStrike" baseline="0" dirty="0">
                <a:solidFill>
                  <a:srgbClr val="000000"/>
                </a:solidFill>
              </a:rPr>
              <a:t>: Changes or additions to an already published ITU-T Recommendation. </a:t>
            </a:r>
          </a:p>
          <a:p>
            <a:r>
              <a:rPr lang="en-US" sz="2400" b="1" dirty="0">
                <a:solidFill>
                  <a:srgbClr val="000000"/>
                </a:solidFill>
              </a:rPr>
              <a:t>A</a:t>
            </a:r>
            <a:r>
              <a:rPr lang="en-US" sz="2400" b="1" i="0" u="none" strike="noStrike" baseline="0" dirty="0">
                <a:solidFill>
                  <a:srgbClr val="000000"/>
                </a:solidFill>
              </a:rPr>
              <a:t>nnex</a:t>
            </a:r>
            <a:r>
              <a:rPr lang="en-US" sz="2400" b="0" i="0" u="none" strike="noStrike" baseline="0" dirty="0">
                <a:solidFill>
                  <a:srgbClr val="000000"/>
                </a:solidFill>
              </a:rPr>
              <a:t>: Material (e.g., technical detail or explanation) that is necessary to the overall completeness and comprehensibility of a Recommendation, and is therefore considered an integral part of the Recommendation. </a:t>
            </a:r>
          </a:p>
          <a:p>
            <a:endParaRPr lang="en-US" sz="2400" dirty="0"/>
          </a:p>
        </p:txBody>
      </p:sp>
      <p:pic>
        <p:nvPicPr>
          <p:cNvPr id="9218" name="Picture 2" descr="Forms Cartoon Images, Stock Photos &amp; Vectors | Shutterstock">
            <a:extLst>
              <a:ext uri="{FF2B5EF4-FFF2-40B4-BE49-F238E27FC236}">
                <a16:creationId xmlns:a16="http://schemas.microsoft.com/office/drawing/2014/main" xmlns="" id="{D5894E5D-B877-4DF2-9A36-0EF10B6188C1}"/>
              </a:ext>
            </a:extLst>
          </p:cNvPr>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b="9228"/>
          <a:stretch/>
        </p:blipFill>
        <p:spPr bwMode="auto">
          <a:xfrm>
            <a:off x="8372475" y="4212431"/>
            <a:ext cx="2057400" cy="20145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02817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2952A0F-11A2-422B-82C9-27B741607621}"/>
              </a:ext>
            </a:extLst>
          </p:cNvPr>
          <p:cNvSpPr>
            <a:spLocks noGrp="1"/>
          </p:cNvSpPr>
          <p:nvPr>
            <p:ph idx="1"/>
          </p:nvPr>
        </p:nvSpPr>
        <p:spPr>
          <a:xfrm>
            <a:off x="1371600" y="1771650"/>
            <a:ext cx="9601200" cy="4114800"/>
          </a:xfrm>
        </p:spPr>
        <p:txBody>
          <a:bodyPr>
            <a:normAutofit lnSpcReduction="10000"/>
          </a:bodyPr>
          <a:lstStyle/>
          <a:p>
            <a:endParaRPr lang="en-US" sz="2400" b="1" dirty="0">
              <a:solidFill>
                <a:srgbClr val="000000"/>
              </a:solidFill>
            </a:endParaRPr>
          </a:p>
          <a:p>
            <a:r>
              <a:rPr lang="en-US" sz="2400" b="1" dirty="0">
                <a:solidFill>
                  <a:srgbClr val="000000"/>
                </a:solidFill>
              </a:rPr>
              <a:t>A</a:t>
            </a:r>
            <a:r>
              <a:rPr lang="en-US" sz="2400" b="1" i="0" u="none" strike="noStrike" baseline="0" dirty="0">
                <a:solidFill>
                  <a:srgbClr val="000000"/>
                </a:solidFill>
              </a:rPr>
              <a:t>ppendix</a:t>
            </a:r>
            <a:r>
              <a:rPr lang="en-US" sz="2400" b="0" i="0" u="none" strike="noStrike" baseline="0" dirty="0">
                <a:solidFill>
                  <a:srgbClr val="000000"/>
                </a:solidFill>
              </a:rPr>
              <a:t>: Material that is supplementary to and associated with the subject matter of a Recommendation but is not essential to its completeness or comprehensibility. </a:t>
            </a:r>
            <a:endParaRPr lang="en-US" sz="2400" b="1" dirty="0">
              <a:solidFill>
                <a:srgbClr val="000000"/>
              </a:solidFill>
            </a:endParaRPr>
          </a:p>
          <a:p>
            <a:r>
              <a:rPr lang="en-US" sz="2400" b="1" dirty="0">
                <a:solidFill>
                  <a:srgbClr val="000000"/>
                </a:solidFill>
              </a:rPr>
              <a:t>C</a:t>
            </a:r>
            <a:r>
              <a:rPr lang="en-US" sz="2400" b="1" i="0" u="none" strike="noStrike" baseline="0" dirty="0">
                <a:solidFill>
                  <a:srgbClr val="000000"/>
                </a:solidFill>
              </a:rPr>
              <a:t>lause</a:t>
            </a:r>
            <a:r>
              <a:rPr lang="en-US" sz="2400" b="0" i="0" u="none" strike="noStrike" baseline="0" dirty="0">
                <a:solidFill>
                  <a:srgbClr val="000000"/>
                </a:solidFill>
              </a:rPr>
              <a:t>: Single-digit or multiple-digit numbered text passages. </a:t>
            </a:r>
          </a:p>
          <a:p>
            <a:r>
              <a:rPr lang="en-US" sz="2400" b="1" dirty="0">
                <a:solidFill>
                  <a:srgbClr val="000000"/>
                </a:solidFill>
              </a:rPr>
              <a:t>C</a:t>
            </a:r>
            <a:r>
              <a:rPr lang="en-US" sz="2400" b="1" i="0" u="none" strike="noStrike" baseline="0" dirty="0">
                <a:solidFill>
                  <a:srgbClr val="000000"/>
                </a:solidFill>
              </a:rPr>
              <a:t>orrigendum</a:t>
            </a:r>
            <a:r>
              <a:rPr lang="en-US" sz="2400" b="0" i="0" u="none" strike="noStrike" baseline="0" dirty="0">
                <a:solidFill>
                  <a:srgbClr val="000000"/>
                </a:solidFill>
              </a:rPr>
              <a:t>: Corrections to an already published ITU-T Recommendation. </a:t>
            </a:r>
          </a:p>
          <a:p>
            <a:r>
              <a:rPr lang="en-US" sz="2400" b="1" dirty="0">
                <a:solidFill>
                  <a:srgbClr val="000000"/>
                </a:solidFill>
              </a:rPr>
              <a:t>E</a:t>
            </a:r>
            <a:r>
              <a:rPr lang="en-US" sz="2400" b="1" i="0" u="none" strike="noStrike" baseline="0" dirty="0">
                <a:solidFill>
                  <a:srgbClr val="000000"/>
                </a:solidFill>
              </a:rPr>
              <a:t>rratum</a:t>
            </a:r>
            <a:r>
              <a:rPr lang="en-US" sz="2400" b="0" i="0" u="none" strike="noStrike" baseline="0" dirty="0">
                <a:solidFill>
                  <a:srgbClr val="000000"/>
                </a:solidFill>
              </a:rPr>
              <a:t>: Corrections of publication and editorial errors in an already published ITU-T Recommendation. An erratum is published by TSB with the concurrence of the study group Chairman, in consultation with other relevant parties. </a:t>
            </a:r>
          </a:p>
          <a:p>
            <a:endParaRPr lang="en-US" sz="2400" dirty="0">
              <a:solidFill>
                <a:srgbClr val="000000"/>
              </a:solidFill>
            </a:endParaRPr>
          </a:p>
          <a:p>
            <a:endParaRPr lang="en-US" sz="2400" dirty="0"/>
          </a:p>
        </p:txBody>
      </p:sp>
      <p:pic>
        <p:nvPicPr>
          <p:cNvPr id="11268" name="Picture 4" descr="Payment And Document Animation Stock Video - Video of businessman, bill:  91802137">
            <a:extLst>
              <a:ext uri="{FF2B5EF4-FFF2-40B4-BE49-F238E27FC236}">
                <a16:creationId xmlns:a16="http://schemas.microsoft.com/office/drawing/2014/main" xmlns="" id="{92A138CC-C22C-4B9F-B8EB-38C1FA3D327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00950" y="333375"/>
            <a:ext cx="2857500" cy="1600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6281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91AE3B7-AE1B-450D-A1B0-1AF584D1F062}"/>
              </a:ext>
            </a:extLst>
          </p:cNvPr>
          <p:cNvSpPr>
            <a:spLocks noGrp="1"/>
          </p:cNvSpPr>
          <p:nvPr>
            <p:ph idx="1"/>
          </p:nvPr>
        </p:nvSpPr>
        <p:spPr>
          <a:xfrm>
            <a:off x="1400175" y="1876425"/>
            <a:ext cx="9601200" cy="3581400"/>
          </a:xfrm>
        </p:spPr>
        <p:txBody>
          <a:bodyPr>
            <a:normAutofit/>
          </a:bodyPr>
          <a:lstStyle/>
          <a:p>
            <a:r>
              <a:rPr lang="en-US" sz="2400" b="1" dirty="0">
                <a:solidFill>
                  <a:srgbClr val="000000"/>
                </a:solidFill>
              </a:rPr>
              <a:t>N</a:t>
            </a:r>
            <a:r>
              <a:rPr lang="en-US" sz="2400" b="1" i="0" u="none" strike="noStrike" baseline="0" dirty="0">
                <a:solidFill>
                  <a:srgbClr val="000000"/>
                </a:solidFill>
              </a:rPr>
              <a:t>ormative reference</a:t>
            </a:r>
            <a:r>
              <a:rPr lang="en-US" sz="2400" b="0" i="0" u="none" strike="noStrike" baseline="0" dirty="0">
                <a:solidFill>
                  <a:srgbClr val="000000"/>
                </a:solidFill>
              </a:rPr>
              <a:t>: The whole or parts of another document where the referenced document contains provisions which, through reference to it, constitute provisions to the referring document. </a:t>
            </a:r>
          </a:p>
          <a:p>
            <a:r>
              <a:rPr lang="en-US" sz="2400" b="1" i="0" u="none" strike="noStrike" baseline="0" dirty="0">
                <a:solidFill>
                  <a:srgbClr val="000000"/>
                </a:solidFill>
              </a:rPr>
              <a:t>Text</a:t>
            </a:r>
            <a:r>
              <a:rPr lang="en-US" sz="2400" b="0" i="0" u="none" strike="noStrike" baseline="0" dirty="0">
                <a:solidFill>
                  <a:srgbClr val="000000"/>
                </a:solidFill>
              </a:rPr>
              <a:t>: The "text" of Recommendations may contain printed or coded text and/or data (such as test images, graphics, software, etc.). </a:t>
            </a:r>
          </a:p>
          <a:p>
            <a:endParaRPr lang="en-US" sz="2400" dirty="0"/>
          </a:p>
        </p:txBody>
      </p:sp>
      <p:pic>
        <p:nvPicPr>
          <p:cNvPr id="10242" name="Picture 2" descr="Paper and Pen Video Animation, Stock Footage Video (100% Royalty-free)  8844460 | Shutterstock">
            <a:extLst>
              <a:ext uri="{FF2B5EF4-FFF2-40B4-BE49-F238E27FC236}">
                <a16:creationId xmlns:a16="http://schemas.microsoft.com/office/drawing/2014/main" xmlns="" id="{D158187B-58A2-4BC8-A07E-B85ACAA717AA}"/>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12207" t="5624" r="53990" b="12291"/>
          <a:stretch/>
        </p:blipFill>
        <p:spPr bwMode="auto">
          <a:xfrm>
            <a:off x="8267700" y="4029075"/>
            <a:ext cx="1831121" cy="25050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66347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81952-D055-4325-8BDE-16B47DD8B8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A9F46CC6-BBE0-4AF5-8698-7680E9CEDA40}"/>
              </a:ext>
            </a:extLst>
          </p:cNvPr>
          <p:cNvSpPr>
            <a:spLocks noGrp="1"/>
          </p:cNvSpPr>
          <p:nvPr>
            <p:ph idx="1"/>
          </p:nvPr>
        </p:nvSpPr>
        <p:spPr/>
        <p:txBody>
          <a:bodyPr/>
          <a:lstStyle/>
          <a:p>
            <a:r>
              <a:rPr lang="en-US" sz="2400" b="1" i="0" u="none" strike="noStrike" baseline="0" dirty="0">
                <a:solidFill>
                  <a:srgbClr val="000000"/>
                </a:solidFill>
              </a:rPr>
              <a:t>Work item</a:t>
            </a:r>
            <a:r>
              <a:rPr lang="en-US" sz="2400" b="0" i="0" u="none" strike="noStrike" baseline="0" dirty="0">
                <a:solidFill>
                  <a:srgbClr val="000000"/>
                </a:solidFill>
              </a:rPr>
              <a:t>: An assigned piece of work, which is identifiable with a Question and which has specific or general objectives, which will result in a product, such as a Recommendation, for publication by  ITU-T. </a:t>
            </a:r>
          </a:p>
          <a:p>
            <a:r>
              <a:rPr lang="en-US" sz="2400" b="1" i="0" u="none" strike="noStrike" baseline="0" dirty="0">
                <a:solidFill>
                  <a:srgbClr val="000000"/>
                </a:solidFill>
              </a:rPr>
              <a:t>Work </a:t>
            </a:r>
            <a:r>
              <a:rPr lang="en-US" sz="2400" b="1" i="0" u="none" strike="noStrike" baseline="0" dirty="0" err="1">
                <a:solidFill>
                  <a:srgbClr val="000000"/>
                </a:solidFill>
              </a:rPr>
              <a:t>programme</a:t>
            </a:r>
            <a:r>
              <a:rPr lang="en-US" sz="2400" b="0" i="0" u="none" strike="noStrike" baseline="0" dirty="0">
                <a:solidFill>
                  <a:srgbClr val="000000"/>
                </a:solidFill>
              </a:rPr>
              <a:t>: A list of work items that are owned by a study group. </a:t>
            </a:r>
            <a:endParaRPr lang="en-US" sz="2400" dirty="0"/>
          </a:p>
          <a:p>
            <a:endParaRPr lang="en-US" dirty="0"/>
          </a:p>
        </p:txBody>
      </p:sp>
      <p:pic>
        <p:nvPicPr>
          <p:cNvPr id="12290" name="Picture 2" descr="Christmas Wish List – Citibank Animations by Valentin Kirilov for Motion  Authors on Dribbble">
            <a:extLst>
              <a:ext uri="{FF2B5EF4-FFF2-40B4-BE49-F238E27FC236}">
                <a16:creationId xmlns:a16="http://schemas.microsoft.com/office/drawing/2014/main" xmlns="" id="{7CCA400E-00B6-4107-8F20-D7E9356D94C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833535" y="4439427"/>
            <a:ext cx="2466975" cy="18478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06229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a:extLst>
              <a:ext uri="{FF2B5EF4-FFF2-40B4-BE49-F238E27FC236}">
                <a16:creationId xmlns:a16="http://schemas.microsoft.com/office/drawing/2014/main" xmlns="" id="{F127A16C-28A9-40F5-A689-90C946FB9741}"/>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46706" y="667316"/>
            <a:ext cx="4460351" cy="34254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0" name="Title 1">
            <a:extLst>
              <a:ext uri="{FF2B5EF4-FFF2-40B4-BE49-F238E27FC236}">
                <a16:creationId xmlns:a16="http://schemas.microsoft.com/office/drawing/2014/main" xmlns="" id="{16B51EA9-7D28-43EA-A54F-46AE3873C861}"/>
              </a:ext>
            </a:extLst>
          </p:cNvPr>
          <p:cNvSpPr>
            <a:spLocks noGrp="1"/>
          </p:cNvSpPr>
          <p:nvPr>
            <p:ph type="ctrTitle"/>
          </p:nvPr>
        </p:nvSpPr>
        <p:spPr>
          <a:xfrm>
            <a:off x="3352800" y="3900792"/>
            <a:ext cx="6172200" cy="1964988"/>
          </a:xfrm>
        </p:spPr>
        <p:txBody>
          <a:bodyPr/>
          <a:lstStyle/>
          <a:p>
            <a:r>
              <a:rPr lang="en-US" altLang="en-US" dirty="0"/>
              <a:t>Study group management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xmlns="" id="{8E349E17-87CD-4525-ACFB-6EE324B3DF93}"/>
              </a:ext>
            </a:extLst>
          </p:cNvPr>
          <p:cNvSpPr>
            <a:spLocks noGrp="1"/>
          </p:cNvSpPr>
          <p:nvPr>
            <p:ph type="title"/>
          </p:nvPr>
        </p:nvSpPr>
        <p:spPr>
          <a:xfrm>
            <a:off x="1981200" y="800100"/>
            <a:ext cx="6019800" cy="1143000"/>
          </a:xfrm>
        </p:spPr>
        <p:txBody>
          <a:bodyPr/>
          <a:lstStyle/>
          <a:p>
            <a:r>
              <a:rPr lang="en-US" altLang="en-US" dirty="0"/>
              <a:t>Study group structure </a:t>
            </a:r>
          </a:p>
        </p:txBody>
      </p:sp>
      <p:sp>
        <p:nvSpPr>
          <p:cNvPr id="3" name="Content Placeholder 2">
            <a:extLst>
              <a:ext uri="{FF2B5EF4-FFF2-40B4-BE49-F238E27FC236}">
                <a16:creationId xmlns:a16="http://schemas.microsoft.com/office/drawing/2014/main" xmlns="" id="{C6FC2D48-2BE5-4438-8E28-0C165F33FF76}"/>
              </a:ext>
            </a:extLst>
          </p:cNvPr>
          <p:cNvSpPr>
            <a:spLocks noGrp="1"/>
          </p:cNvSpPr>
          <p:nvPr>
            <p:ph idx="1"/>
          </p:nvPr>
        </p:nvSpPr>
        <p:spPr/>
        <p:txBody>
          <a:bodyPr rtlCol="0">
            <a:normAutofit/>
          </a:bodyPr>
          <a:lstStyle/>
          <a:p>
            <a:pPr>
              <a:spcAft>
                <a:spcPts val="0"/>
              </a:spcAft>
              <a:defRPr/>
            </a:pPr>
            <a:r>
              <a:rPr lang="en-US" dirty="0"/>
              <a:t>Study group chairmen shall be responsible for the establishment of an appropriate structure for the distribution of work and the selection of an appropriate team for working party .</a:t>
            </a:r>
          </a:p>
          <a:p>
            <a:pPr>
              <a:spcAft>
                <a:spcPts val="0"/>
              </a:spcAft>
              <a:defRPr/>
            </a:pPr>
            <a:r>
              <a:rPr lang="en-US" dirty="0"/>
              <a:t>A study group may entrust a Question, a group of Questions within its general area of responsibility to a working party. </a:t>
            </a:r>
          </a:p>
          <a:p>
            <a:pPr>
              <a:spcAft>
                <a:spcPts val="0"/>
              </a:spcAft>
              <a:defRPr/>
            </a:pPr>
            <a:r>
              <a:rPr lang="en-US" dirty="0"/>
              <a:t> Where the scope of the work is considerable, a study group may decide to further divide the tasks assigned to a working party to sub-working parties. </a:t>
            </a:r>
          </a:p>
          <a:p>
            <a:pPr>
              <a:spcAft>
                <a:spcPts val="0"/>
              </a:spcAft>
              <a:defRPr/>
            </a:pPr>
            <a:r>
              <a:rPr lang="en-US"/>
              <a:t> </a:t>
            </a:r>
            <a:r>
              <a:rPr lang="en-US" dirty="0"/>
              <a:t>Working parties and sub-working parties should be set up only after thorough consideration of the Questions. Proliferation of working parties, sub-working parties or any other subgroups should be avoided.</a:t>
            </a:r>
          </a:p>
        </p:txBody>
      </p:sp>
      <p:pic>
        <p:nvPicPr>
          <p:cNvPr id="3076" name="Picture 3">
            <a:extLst>
              <a:ext uri="{FF2B5EF4-FFF2-40B4-BE49-F238E27FC236}">
                <a16:creationId xmlns:a16="http://schemas.microsoft.com/office/drawing/2014/main" xmlns="" id="{C4EEBB8A-55B9-4146-90E1-22D73F2C97C4}"/>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001000" y="647700"/>
            <a:ext cx="2133600"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xmlns="" id="{EB3F87FA-C09C-42AB-95CF-A7733550EF79}"/>
              </a:ext>
            </a:extLst>
          </p:cNvPr>
          <p:cNvSpPr>
            <a:spLocks noGrp="1"/>
          </p:cNvSpPr>
          <p:nvPr>
            <p:ph type="title"/>
          </p:nvPr>
        </p:nvSpPr>
        <p:spPr/>
        <p:txBody>
          <a:bodyPr/>
          <a:lstStyle/>
          <a:p>
            <a:r>
              <a:rPr lang="en-US" altLang="en-US"/>
              <a:t>Distribution of work</a:t>
            </a:r>
          </a:p>
        </p:txBody>
      </p:sp>
      <p:sp>
        <p:nvSpPr>
          <p:cNvPr id="3" name="Content Placeholder 2">
            <a:extLst>
              <a:ext uri="{FF2B5EF4-FFF2-40B4-BE49-F238E27FC236}">
                <a16:creationId xmlns:a16="http://schemas.microsoft.com/office/drawing/2014/main" xmlns="" id="{3F28EFF3-2C79-4FFA-BC4C-69F687EF5215}"/>
              </a:ext>
            </a:extLst>
          </p:cNvPr>
          <p:cNvSpPr>
            <a:spLocks noGrp="1"/>
          </p:cNvSpPr>
          <p:nvPr>
            <p:ph idx="1"/>
          </p:nvPr>
        </p:nvSpPr>
        <p:spPr/>
        <p:txBody>
          <a:bodyPr rtlCol="0">
            <a:normAutofit fontScale="85000" lnSpcReduction="10000"/>
          </a:bodyPr>
          <a:lstStyle/>
          <a:p>
            <a:pPr>
              <a:spcAft>
                <a:spcPts val="0"/>
              </a:spcAft>
              <a:defRPr/>
            </a:pPr>
            <a:r>
              <a:rPr lang="en-US" dirty="0"/>
              <a:t>A study group may exceptionally, by agreement with other relevant study group(s) entrust a joint working party with Questions or parts of Questions of common interest to the study groups concerned. </a:t>
            </a:r>
          </a:p>
          <a:p>
            <a:pPr>
              <a:spcAft>
                <a:spcPts val="0"/>
              </a:spcAft>
              <a:defRPr/>
            </a:pPr>
            <a:r>
              <a:rPr lang="en-US" dirty="0"/>
              <a:t>This study group shall act as the parent study group for the joint working party and shall coordinate and have responsibility for the work concerned.</a:t>
            </a:r>
          </a:p>
          <a:p>
            <a:pPr>
              <a:spcAft>
                <a:spcPts val="0"/>
              </a:spcAft>
              <a:defRPr/>
            </a:pPr>
            <a:r>
              <a:rPr lang="en-US" dirty="0"/>
              <a:t> The contributions used as a basis for discussion in the joint working party shall be sent exclusively to those registered in the joint working party. Only the reports shall be sent to all participating bodies of the study groups concerned. </a:t>
            </a:r>
          </a:p>
          <a:p>
            <a:pPr>
              <a:spcAft>
                <a:spcPts val="0"/>
              </a:spcAft>
              <a:defRPr/>
            </a:pPr>
            <a:r>
              <a:rPr lang="en-US" dirty="0"/>
              <a:t> Two or more study groups may decide to progress work on topics of common interest through joint meetings of their rapporteur groups. </a:t>
            </a:r>
          </a:p>
          <a:p>
            <a:pPr>
              <a:spcAft>
                <a:spcPts val="0"/>
              </a:spcAft>
              <a:defRPr/>
            </a:pPr>
            <a:r>
              <a:rPr lang="en-US" dirty="0"/>
              <a:t>As the promotion of study group activities is an essential element in any ITU-T marketing plan, each study group chairman, supported by other study group leaders and subject matter experts, is encouraged to establish, maintain and participate in a promotion plans.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81DA3C-DCB7-40B0-8FF3-11B814B66FEB}"/>
              </a:ext>
            </a:extLst>
          </p:cNvPr>
          <p:cNvSpPr>
            <a:spLocks noGrp="1"/>
          </p:cNvSpPr>
          <p:nvPr>
            <p:ph type="title"/>
          </p:nvPr>
        </p:nvSpPr>
        <p:spPr>
          <a:xfrm>
            <a:off x="3429000" y="228600"/>
            <a:ext cx="5867400" cy="1143000"/>
          </a:xfrm>
        </p:spPr>
        <p:txBody>
          <a:bodyPr rtlCol="0">
            <a:normAutofit fontScale="90000"/>
          </a:bodyPr>
          <a:lstStyle/>
          <a:p>
            <a:pPr>
              <a:defRPr/>
            </a:pPr>
            <a:r>
              <a:rPr lang="en-US" dirty="0"/>
              <a:t>Joint coordination activities </a:t>
            </a:r>
          </a:p>
        </p:txBody>
      </p:sp>
      <p:sp>
        <p:nvSpPr>
          <p:cNvPr id="3" name="Content Placeholder 2">
            <a:extLst>
              <a:ext uri="{FF2B5EF4-FFF2-40B4-BE49-F238E27FC236}">
                <a16:creationId xmlns:a16="http://schemas.microsoft.com/office/drawing/2014/main" xmlns="" id="{8170C00B-6A70-4394-8C5C-1AAF74C76CF0}"/>
              </a:ext>
            </a:extLst>
          </p:cNvPr>
          <p:cNvSpPr>
            <a:spLocks noGrp="1"/>
          </p:cNvSpPr>
          <p:nvPr>
            <p:ph idx="1"/>
          </p:nvPr>
        </p:nvSpPr>
        <p:spPr>
          <a:xfrm>
            <a:off x="1981200" y="1447800"/>
            <a:ext cx="8229600" cy="3733800"/>
          </a:xfrm>
        </p:spPr>
        <p:txBody>
          <a:bodyPr rtlCol="0">
            <a:normAutofit/>
          </a:bodyPr>
          <a:lstStyle/>
          <a:p>
            <a:pPr>
              <a:spcAft>
                <a:spcPts val="0"/>
              </a:spcAft>
              <a:defRPr/>
            </a:pPr>
            <a:r>
              <a:rPr lang="en-US" dirty="0"/>
              <a:t>A joint coordination activity (JCA) is a tool for management of the work </a:t>
            </a:r>
            <a:r>
              <a:rPr lang="en-US" dirty="0" err="1"/>
              <a:t>programme</a:t>
            </a:r>
            <a:r>
              <a:rPr lang="en-US" dirty="0"/>
              <a:t> of ITU-T .</a:t>
            </a:r>
          </a:p>
          <a:p>
            <a:pPr>
              <a:spcAft>
                <a:spcPts val="0"/>
              </a:spcAft>
              <a:defRPr/>
            </a:pPr>
            <a:r>
              <a:rPr lang="en-US" dirty="0"/>
              <a:t>A JCA may help to coordinate the planned work effort in terms of subject matter, time-frames for meetings, collocated meetings where necessary and publication goals including, where appropriate, release planning of the resulting Recommendations. </a:t>
            </a:r>
          </a:p>
          <a:p>
            <a:pPr>
              <a:spcAft>
                <a:spcPts val="0"/>
              </a:spcAft>
              <a:defRPr/>
            </a:pPr>
            <a:r>
              <a:rPr lang="en-US" dirty="0"/>
              <a:t>The establishment of a JCA aims mainly at improving coordination and planning. </a:t>
            </a:r>
          </a:p>
          <a:p>
            <a:pPr>
              <a:spcAft>
                <a:spcPts val="0"/>
              </a:spcAft>
              <a:defRPr/>
            </a:pPr>
            <a:r>
              <a:rPr lang="en-US" dirty="0"/>
              <a:t>JCAs may submit proposals to the relevant study groups to achieve alignment in the development of related Recommendations and other deliverables by the respective study groups.. </a:t>
            </a:r>
          </a:p>
          <a:p>
            <a:pPr>
              <a:spcAft>
                <a:spcPts val="0"/>
              </a:spcAft>
              <a:defRPr/>
            </a:pPr>
            <a:endParaRPr lang="en-US" dirty="0"/>
          </a:p>
        </p:txBody>
      </p:sp>
      <p:pic>
        <p:nvPicPr>
          <p:cNvPr id="5124" name="Picture 3">
            <a:extLst>
              <a:ext uri="{FF2B5EF4-FFF2-40B4-BE49-F238E27FC236}">
                <a16:creationId xmlns:a16="http://schemas.microsoft.com/office/drawing/2014/main" xmlns="" id="{605C3EF2-5E85-4F16-8C27-6B138EB6DE99}"/>
              </a:ext>
            </a:extLst>
          </p:cNvPr>
          <p:cNvPicPr>
            <a:picLocks noChangeAspect="1"/>
          </p:cNvPicPr>
          <p:nvPr/>
        </p:nvPicPr>
        <p:blipFill>
          <a:blip r:embed="rId2" cstate="print">
            <a:extLst>
              <a:ext uri="{28A0092B-C50C-407E-A947-70E740481C1C}">
                <a14:useLocalDpi xmlns:a14="http://schemas.microsoft.com/office/drawing/2010/main" xmlns="" val="0"/>
              </a:ext>
            </a:extLst>
          </a:blip>
          <a:srcRect b="10957"/>
          <a:stretch>
            <a:fillRect/>
          </a:stretch>
        </p:blipFill>
        <p:spPr bwMode="auto">
          <a:xfrm>
            <a:off x="7543800" y="4735512"/>
            <a:ext cx="2667000" cy="189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690465"/>
            <a:ext cx="8229600" cy="1143000"/>
          </a:xfrm>
        </p:spPr>
        <p:txBody>
          <a:bodyPr/>
          <a:lstStyle/>
          <a:p>
            <a:r>
              <a:rPr lang="en-IN" dirty="0"/>
              <a:t>Topics to be Covered</a:t>
            </a:r>
            <a:endParaRPr lang="en-US" dirty="0"/>
          </a:p>
        </p:txBody>
      </p:sp>
      <p:sp>
        <p:nvSpPr>
          <p:cNvPr id="3" name="Content Placeholder 2"/>
          <p:cNvSpPr>
            <a:spLocks noGrp="1"/>
          </p:cNvSpPr>
          <p:nvPr>
            <p:ph idx="1"/>
          </p:nvPr>
        </p:nvSpPr>
        <p:spPr>
          <a:xfrm>
            <a:off x="1991544" y="2243201"/>
            <a:ext cx="7488832" cy="3024336"/>
          </a:xfrm>
        </p:spPr>
        <p:txBody>
          <a:bodyPr>
            <a:normAutofit/>
          </a:bodyPr>
          <a:lstStyle/>
          <a:p>
            <a:r>
              <a:rPr lang="en-US" dirty="0"/>
              <a:t>Study groups and their relevant groups</a:t>
            </a:r>
          </a:p>
          <a:p>
            <a:r>
              <a:rPr lang="en-US" dirty="0"/>
              <a:t>Study group management </a:t>
            </a:r>
          </a:p>
          <a:p>
            <a:r>
              <a:rPr lang="en-US" dirty="0"/>
              <a:t>Submission and processing of contributions</a:t>
            </a:r>
          </a:p>
          <a:p>
            <a:r>
              <a:rPr lang="en-US" dirty="0"/>
              <a:t>Joint coordination activities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xmlns="" id="{A5E5216B-E9B0-40FA-81F2-AE84CE8B3F36}"/>
              </a:ext>
            </a:extLst>
          </p:cNvPr>
          <p:cNvSpPr>
            <a:spLocks noGrp="1"/>
          </p:cNvSpPr>
          <p:nvPr>
            <p:ph type="title"/>
          </p:nvPr>
        </p:nvSpPr>
        <p:spPr/>
        <p:txBody>
          <a:bodyPr/>
          <a:lstStyle/>
          <a:p>
            <a:r>
              <a:rPr lang="en-US" altLang="en-US"/>
              <a:t>Joint Coordination activities</a:t>
            </a:r>
          </a:p>
        </p:txBody>
      </p:sp>
      <p:sp>
        <p:nvSpPr>
          <p:cNvPr id="3" name="Content Placeholder 2">
            <a:extLst>
              <a:ext uri="{FF2B5EF4-FFF2-40B4-BE49-F238E27FC236}">
                <a16:creationId xmlns:a16="http://schemas.microsoft.com/office/drawing/2014/main" xmlns="" id="{4C359F0A-D29B-4204-A68A-C6DCD7B83D4C}"/>
              </a:ext>
            </a:extLst>
          </p:cNvPr>
          <p:cNvSpPr>
            <a:spLocks noGrp="1"/>
          </p:cNvSpPr>
          <p:nvPr>
            <p:ph idx="1"/>
          </p:nvPr>
        </p:nvSpPr>
        <p:spPr/>
        <p:txBody>
          <a:bodyPr rtlCol="0">
            <a:normAutofit/>
          </a:bodyPr>
          <a:lstStyle/>
          <a:p>
            <a:pPr>
              <a:spcAft>
                <a:spcPts val="0"/>
              </a:spcAft>
              <a:defRPr/>
            </a:pPr>
            <a:r>
              <a:rPr lang="en-US" dirty="0"/>
              <a:t>Any group may propose that a JCA be established. The proposal to establish a JCA should first be discussed within the proposing group's management team, then among the relevant study group chairmen and the TSAG chairman. Discussions may be held with external SDOs and forum leaders .</a:t>
            </a:r>
          </a:p>
          <a:p>
            <a:pPr>
              <a:spcAft>
                <a:spcPts val="0"/>
              </a:spcAft>
              <a:defRPr/>
            </a:pPr>
            <a:r>
              <a:rPr lang="en-US" dirty="0"/>
              <a:t>A JCA may identify technical and strategic issues within the scope of its coordination role, but will not perform technical studies nor write Recommendations. </a:t>
            </a:r>
          </a:p>
          <a:p>
            <a:pPr>
              <a:spcAft>
                <a:spcPts val="0"/>
              </a:spcAft>
              <a:defRPr/>
            </a:pPr>
            <a:r>
              <a:rPr lang="en-US" dirty="0"/>
              <a:t>A JCA may be terminated at any time if the involved study groups agree that the JCA is no longer required.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EA1612-0015-464D-9085-88AED537DBD7}"/>
              </a:ext>
            </a:extLst>
          </p:cNvPr>
          <p:cNvSpPr>
            <a:spLocks noGrp="1"/>
          </p:cNvSpPr>
          <p:nvPr>
            <p:ph type="title"/>
          </p:nvPr>
        </p:nvSpPr>
        <p:spPr>
          <a:xfrm>
            <a:off x="2057400" y="609600"/>
            <a:ext cx="5638800" cy="1143000"/>
          </a:xfrm>
        </p:spPr>
        <p:txBody>
          <a:bodyPr rtlCol="0">
            <a:normAutofit fontScale="90000"/>
          </a:bodyPr>
          <a:lstStyle/>
          <a:p>
            <a:pPr>
              <a:defRPr/>
            </a:pPr>
            <a:r>
              <a:rPr lang="en-US" dirty="0"/>
              <a:t>The roles of rapporteurs </a:t>
            </a:r>
          </a:p>
        </p:txBody>
      </p:sp>
      <p:sp>
        <p:nvSpPr>
          <p:cNvPr id="3" name="Content Placeholder 2">
            <a:extLst>
              <a:ext uri="{FF2B5EF4-FFF2-40B4-BE49-F238E27FC236}">
                <a16:creationId xmlns:a16="http://schemas.microsoft.com/office/drawing/2014/main" xmlns="" id="{10104863-7388-4BED-9AC8-53FFE39AB14D}"/>
              </a:ext>
            </a:extLst>
          </p:cNvPr>
          <p:cNvSpPr>
            <a:spLocks noGrp="1"/>
          </p:cNvSpPr>
          <p:nvPr>
            <p:ph idx="1"/>
          </p:nvPr>
        </p:nvSpPr>
        <p:spPr>
          <a:xfrm>
            <a:off x="1981200" y="2008188"/>
            <a:ext cx="8229600" cy="4525962"/>
          </a:xfrm>
        </p:spPr>
        <p:txBody>
          <a:bodyPr rtlCol="0">
            <a:normAutofit/>
          </a:bodyPr>
          <a:lstStyle/>
          <a:p>
            <a:pPr>
              <a:spcAft>
                <a:spcPts val="0"/>
              </a:spcAft>
              <a:defRPr/>
            </a:pPr>
            <a:r>
              <a:rPr lang="en-US" dirty="0"/>
              <a:t>Rapporteurs is a person who is appointed by an organization to report on the proceedings of its meetings.</a:t>
            </a:r>
          </a:p>
          <a:p>
            <a:pPr>
              <a:spcAft>
                <a:spcPts val="0"/>
              </a:spcAft>
              <a:defRPr/>
            </a:pPr>
            <a:r>
              <a:rPr lang="en-US" dirty="0"/>
              <a:t> Rapporteurs may be appointed at any time with the agreement of the working party, or of the study group, where the Question(s) are not allocated to a working party. </a:t>
            </a:r>
          </a:p>
          <a:p>
            <a:pPr>
              <a:spcAft>
                <a:spcPts val="0"/>
              </a:spcAft>
              <a:defRPr/>
            </a:pPr>
            <a:r>
              <a:rPr lang="en-US" dirty="0"/>
              <a:t>A rapporteur may propose the appointment of one or more associate rapporteurs, whose appointments should then be endorsed by the relevant working party (or study group). </a:t>
            </a:r>
          </a:p>
          <a:p>
            <a:pPr>
              <a:spcAft>
                <a:spcPts val="0"/>
              </a:spcAft>
              <a:defRPr/>
            </a:pPr>
            <a:r>
              <a:rPr lang="en-US" dirty="0"/>
              <a:t>Rapporteurs, and their associate as well as the editors, play an indispensable role in coordinating increasingly detailed and often highly technical study.</a:t>
            </a:r>
          </a:p>
          <a:p>
            <a:pPr>
              <a:spcAft>
                <a:spcPts val="0"/>
              </a:spcAft>
              <a:defRPr/>
            </a:pPr>
            <a:r>
              <a:rPr lang="en-US" dirty="0"/>
              <a:t> Consequently, their appointment should be primarily based on their expertise in the subject to be studied. </a:t>
            </a:r>
          </a:p>
        </p:txBody>
      </p:sp>
      <p:pic>
        <p:nvPicPr>
          <p:cNvPr id="7172" name="Picture 3">
            <a:extLst>
              <a:ext uri="{FF2B5EF4-FFF2-40B4-BE49-F238E27FC236}">
                <a16:creationId xmlns:a16="http://schemas.microsoft.com/office/drawing/2014/main" xmlns="" id="{E0369E28-D5D0-45F2-86AA-4E42E22FF5F3}"/>
              </a:ext>
            </a:extLst>
          </p:cNvPr>
          <p:cNvPicPr>
            <a:picLocks noChangeAspect="1"/>
          </p:cNvPicPr>
          <p:nvPr/>
        </p:nvPicPr>
        <p:blipFill>
          <a:blip r:embed="rId2" cstate="print">
            <a:extLst>
              <a:ext uri="{28A0092B-C50C-407E-A947-70E740481C1C}">
                <a14:useLocalDpi xmlns:a14="http://schemas.microsoft.com/office/drawing/2010/main" xmlns="" val="0"/>
              </a:ext>
            </a:extLst>
          </a:blip>
          <a:srcRect l="35382" t="20203" r="33418" b="35355"/>
          <a:stretch>
            <a:fillRect/>
          </a:stretch>
        </p:blipFill>
        <p:spPr bwMode="auto">
          <a:xfrm>
            <a:off x="7924800" y="228600"/>
            <a:ext cx="1995488" cy="1779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627394-D70B-4E3C-AF13-5DCD56A3803B}"/>
              </a:ext>
            </a:extLst>
          </p:cNvPr>
          <p:cNvSpPr>
            <a:spLocks noGrp="1"/>
          </p:cNvSpPr>
          <p:nvPr>
            <p:ph type="title"/>
          </p:nvPr>
        </p:nvSpPr>
        <p:spPr/>
        <p:txBody>
          <a:bodyPr/>
          <a:lstStyle/>
          <a:p>
            <a:r>
              <a:rPr lang="en-US" dirty="0"/>
              <a:t>The rapporteur's responsibilities are:</a:t>
            </a:r>
          </a:p>
        </p:txBody>
      </p:sp>
      <p:sp>
        <p:nvSpPr>
          <p:cNvPr id="3" name="Content Placeholder 2">
            <a:extLst>
              <a:ext uri="{FF2B5EF4-FFF2-40B4-BE49-F238E27FC236}">
                <a16:creationId xmlns:a16="http://schemas.microsoft.com/office/drawing/2014/main" xmlns="" id="{6C65C7A2-D3B3-411B-AFBA-3AE82CBB818C}"/>
              </a:ext>
            </a:extLst>
          </p:cNvPr>
          <p:cNvSpPr>
            <a:spLocks noGrp="1"/>
          </p:cNvSpPr>
          <p:nvPr>
            <p:ph idx="1"/>
          </p:nvPr>
        </p:nvSpPr>
        <p:spPr/>
        <p:txBody>
          <a:bodyPr/>
          <a:lstStyle/>
          <a:p>
            <a:r>
              <a:rPr lang="en-US" dirty="0"/>
              <a:t>To coordinate the detailed study in accordance with guidelines established at working party.</a:t>
            </a:r>
          </a:p>
          <a:p>
            <a:r>
              <a:rPr lang="en-US" dirty="0"/>
              <a:t>To the extent authorized by the study group, to act as a contact point and source of expertise with other ITU-T, ITU Radiocommunication Sector (ITU-R) and ITU </a:t>
            </a:r>
            <a:r>
              <a:rPr lang="en-US" dirty="0" err="1"/>
              <a:t>TelecommunicationDevelopment</a:t>
            </a:r>
            <a:r>
              <a:rPr lang="en-US" dirty="0"/>
              <a:t> Sector (ITU-D) study groups.</a:t>
            </a:r>
          </a:p>
          <a:p>
            <a:r>
              <a:rPr lang="en-US" dirty="0"/>
              <a:t>To adopt methods of work (including the use of the TSB EDH system, meetings of experts, etc.) as considered appropriate for the task.</a:t>
            </a:r>
          </a:p>
        </p:txBody>
      </p:sp>
    </p:spTree>
    <p:extLst>
      <p:ext uri="{BB962C8B-B14F-4D97-AF65-F5344CB8AC3E}">
        <p14:creationId xmlns:p14="http://schemas.microsoft.com/office/powerpoint/2010/main" xmlns="" val="1855124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9DA5A1-3381-4D1D-AAEB-8C58818BBC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4580886-5023-4F0C-847D-FE90DAF4D4EA}"/>
              </a:ext>
            </a:extLst>
          </p:cNvPr>
          <p:cNvSpPr>
            <a:spLocks noGrp="1"/>
          </p:cNvSpPr>
          <p:nvPr>
            <p:ph idx="1"/>
          </p:nvPr>
        </p:nvSpPr>
        <p:spPr/>
        <p:txBody>
          <a:bodyPr/>
          <a:lstStyle/>
          <a:p>
            <a:r>
              <a:rPr lang="en-US" dirty="0"/>
              <a:t>To ensure that the parent working party (or study group) is kept well informed of the progress of the study</a:t>
            </a:r>
          </a:p>
          <a:p>
            <a:r>
              <a:rPr lang="en-US" dirty="0"/>
              <a:t>To submit a progress report to each of the parent group's meetings in the form of a TD to be submitted as soon as possible.</a:t>
            </a:r>
          </a:p>
          <a:p>
            <a:r>
              <a:rPr lang="en-US" dirty="0"/>
              <a:t>To review and update the work </a:t>
            </a:r>
            <a:r>
              <a:rPr lang="en-US" dirty="0" err="1"/>
              <a:t>programme</a:t>
            </a:r>
            <a:r>
              <a:rPr lang="en-US" dirty="0"/>
              <a:t>, which should be approved and reviewed periodically by the parent group.</a:t>
            </a:r>
          </a:p>
          <a:p>
            <a:r>
              <a:rPr lang="en-US" dirty="0"/>
              <a:t>To give the parent working party or study group and TSB adequate advance notice of the intention to hold any meetings of experts.</a:t>
            </a:r>
          </a:p>
        </p:txBody>
      </p:sp>
    </p:spTree>
    <p:extLst>
      <p:ext uri="{BB962C8B-B14F-4D97-AF65-F5344CB8AC3E}">
        <p14:creationId xmlns:p14="http://schemas.microsoft.com/office/powerpoint/2010/main" xmlns="" val="4228775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60AA99-7E62-42CA-ACBA-A8AF081BBC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71852FEE-ABED-4960-9C5D-E6E55D789B4C}"/>
              </a:ext>
            </a:extLst>
          </p:cNvPr>
          <p:cNvSpPr>
            <a:spLocks noGrp="1"/>
          </p:cNvSpPr>
          <p:nvPr>
            <p:ph idx="1"/>
          </p:nvPr>
        </p:nvSpPr>
        <p:spPr/>
        <p:txBody>
          <a:bodyPr>
            <a:normAutofit/>
          </a:bodyPr>
          <a:lstStyle/>
          <a:p>
            <a:r>
              <a:rPr lang="en-US" sz="2400" dirty="0"/>
              <a:t>To establish a group of active "collaborators" from the working party (or study group) where appropriate, with an updated list of those collaborators being given to TSB at each working party meeting.</a:t>
            </a:r>
          </a:p>
          <a:p>
            <a:r>
              <a:rPr lang="en-US" sz="2400" dirty="0"/>
              <a:t>To delegate the relevant functions from the list above to associate rapporteurs and/or liaison rapporteurs, as necessary.</a:t>
            </a:r>
          </a:p>
        </p:txBody>
      </p:sp>
    </p:spTree>
    <p:extLst>
      <p:ext uri="{BB962C8B-B14F-4D97-AF65-F5344CB8AC3E}">
        <p14:creationId xmlns:p14="http://schemas.microsoft.com/office/powerpoint/2010/main" xmlns="" val="2228729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3AA4A9-1F17-414B-89DF-8658DE6C58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E4B9526-4219-4156-A24C-B78D82F71224}"/>
              </a:ext>
            </a:extLst>
          </p:cNvPr>
          <p:cNvSpPr>
            <a:spLocks noGrp="1"/>
          </p:cNvSpPr>
          <p:nvPr>
            <p:ph idx="1"/>
          </p:nvPr>
        </p:nvSpPr>
        <p:spPr>
          <a:xfrm>
            <a:off x="1371600" y="2286000"/>
            <a:ext cx="9601200" cy="4142792"/>
          </a:xfrm>
        </p:spPr>
        <p:txBody>
          <a:bodyPr>
            <a:normAutofit/>
          </a:bodyPr>
          <a:lstStyle/>
          <a:p>
            <a:r>
              <a:rPr lang="en-US" dirty="0"/>
              <a:t>The basic goal of each rapporteur is to assist the study group or working party in developing new and revised Recommendations to meet changing requirements in telecommunication techniques and services. Rapporteurs should not feel under any obligation to produce such texts unless a thorough study of the Question reveals a clear need for them.</a:t>
            </a:r>
          </a:p>
          <a:p>
            <a:r>
              <a:rPr lang="en-US" dirty="0"/>
              <a:t>Rapporteurs are responsible for the quality of their texts, submitted by the study group for publication.</a:t>
            </a:r>
          </a:p>
          <a:p>
            <a:r>
              <a:rPr lang="en-US" dirty="0"/>
              <a:t>Rapporteurs should normally base any draft new or substantially revised Recommendations.</a:t>
            </a:r>
          </a:p>
          <a:p>
            <a:r>
              <a:rPr lang="en-US" dirty="0"/>
              <a:t>Rapporteurs must give advance notice of any meetings they arrange, not only to the collaborators on their Question or project, but also to the study group and working party.</a:t>
            </a:r>
          </a:p>
        </p:txBody>
      </p:sp>
    </p:spTree>
    <p:extLst>
      <p:ext uri="{BB962C8B-B14F-4D97-AF65-F5344CB8AC3E}">
        <p14:creationId xmlns:p14="http://schemas.microsoft.com/office/powerpoint/2010/main" xmlns="" val="2309171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DFD39F-4424-450C-B80D-6F037F1C77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5E3CA6D-A03D-4F3C-B0F4-ECD5D19915FC}"/>
              </a:ext>
            </a:extLst>
          </p:cNvPr>
          <p:cNvSpPr>
            <a:spLocks noGrp="1"/>
          </p:cNvSpPr>
          <p:nvPr>
            <p:ph idx="1"/>
          </p:nvPr>
        </p:nvSpPr>
        <p:spPr/>
        <p:txBody>
          <a:bodyPr/>
          <a:lstStyle/>
          <a:p>
            <a:r>
              <a:rPr lang="en-US" dirty="0"/>
              <a:t>TSB will post a convening letter for rapporteur group meetings normally at least two months prior to the meeting, on the study group webpage, as provided by the study group. Visa support should be provided by the meeting host.</a:t>
            </a:r>
          </a:p>
          <a:p>
            <a:r>
              <a:rPr lang="en-US" dirty="0"/>
              <a:t>Rapporteurs should prepare a meeting report for each rapporteur group meeting held and submit it as a TD to the next study group or working party meeting. Rapporteur group meetings, as such, should not be held during working party or study group meetings.</a:t>
            </a:r>
          </a:p>
        </p:txBody>
      </p:sp>
    </p:spTree>
    <p:extLst>
      <p:ext uri="{BB962C8B-B14F-4D97-AF65-F5344CB8AC3E}">
        <p14:creationId xmlns:p14="http://schemas.microsoft.com/office/powerpoint/2010/main" xmlns="" val="3559414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332B65-07B0-4E08-8D0E-890BF3AEBC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73C72CC9-AB3A-4A28-B3DB-F79D01B6802E}"/>
              </a:ext>
            </a:extLst>
          </p:cNvPr>
          <p:cNvSpPr>
            <a:spLocks noGrp="1"/>
          </p:cNvSpPr>
          <p:nvPr>
            <p:ph idx="1"/>
          </p:nvPr>
        </p:nvSpPr>
        <p:spPr/>
        <p:txBody>
          <a:bodyPr>
            <a:normAutofit/>
          </a:bodyPr>
          <a:lstStyle/>
          <a:p>
            <a:r>
              <a:rPr lang="en-US" sz="2400" dirty="0"/>
              <a:t>The parent working party (or study group) must define clear terms of reference for each rapporteur.</a:t>
            </a:r>
          </a:p>
          <a:p>
            <a:r>
              <a:rPr lang="en-US" sz="2400" dirty="0"/>
              <a:t>Meetings are arranged to be held outside ITU premises, participants should not be charged for meeting facilities .</a:t>
            </a:r>
          </a:p>
        </p:txBody>
      </p:sp>
    </p:spTree>
    <p:extLst>
      <p:ext uri="{BB962C8B-B14F-4D97-AF65-F5344CB8AC3E}">
        <p14:creationId xmlns:p14="http://schemas.microsoft.com/office/powerpoint/2010/main" xmlns="" val="2718766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C8B3E8-3E3A-4530-BA6A-D484D20FD312}"/>
              </a:ext>
            </a:extLst>
          </p:cNvPr>
          <p:cNvSpPr>
            <a:spLocks noGrp="1"/>
          </p:cNvSpPr>
          <p:nvPr>
            <p:ph type="ctrTitle"/>
          </p:nvPr>
        </p:nvSpPr>
        <p:spPr>
          <a:xfrm>
            <a:off x="1915127" y="2188723"/>
            <a:ext cx="8361229" cy="2480554"/>
          </a:xfrm>
        </p:spPr>
        <p:txBody>
          <a:bodyPr/>
          <a:lstStyle/>
          <a:p>
            <a:r>
              <a:rPr lang="en-US" dirty="0"/>
              <a:t>Submission and processing of contributions</a:t>
            </a:r>
          </a:p>
        </p:txBody>
      </p:sp>
      <p:sp>
        <p:nvSpPr>
          <p:cNvPr id="3" name="Subtitle 2">
            <a:extLst>
              <a:ext uri="{FF2B5EF4-FFF2-40B4-BE49-F238E27FC236}">
                <a16:creationId xmlns:a16="http://schemas.microsoft.com/office/drawing/2014/main" xmlns="" id="{02B44AFE-049E-4641-872C-810EF50F3CE9}"/>
              </a:ext>
            </a:extLst>
          </p:cNvPr>
          <p:cNvSpPr>
            <a:spLocks noGrp="1"/>
          </p:cNvSpPr>
          <p:nvPr>
            <p:ph type="subTitle" idx="1"/>
          </p:nvPr>
        </p:nvSpPr>
        <p:spPr>
          <a:xfrm>
            <a:off x="2679904" y="4669277"/>
            <a:ext cx="6831673" cy="703980"/>
          </a:xfrm>
        </p:spPr>
        <p:txBody>
          <a:bodyPr/>
          <a:lstStyle/>
          <a:p>
            <a:pPr algn="r"/>
            <a:r>
              <a:rPr lang="en-US" dirty="0"/>
              <a:t>-An overview</a:t>
            </a:r>
            <a:endParaRPr lang="en-IN" dirty="0"/>
          </a:p>
          <a:p>
            <a:pPr algn="r"/>
            <a:endParaRPr lang="en-US" dirty="0"/>
          </a:p>
        </p:txBody>
      </p:sp>
    </p:spTree>
    <p:extLst>
      <p:ext uri="{BB962C8B-B14F-4D97-AF65-F5344CB8AC3E}">
        <p14:creationId xmlns:p14="http://schemas.microsoft.com/office/powerpoint/2010/main" xmlns="" val="984685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CDD247-DFC1-4104-9C8D-9A7F86CFA943}"/>
              </a:ext>
            </a:extLst>
          </p:cNvPr>
          <p:cNvSpPr>
            <a:spLocks noGrp="1"/>
          </p:cNvSpPr>
          <p:nvPr>
            <p:ph type="title"/>
          </p:nvPr>
        </p:nvSpPr>
        <p:spPr>
          <a:xfrm>
            <a:off x="1371600" y="990600"/>
            <a:ext cx="9601200" cy="1485900"/>
          </a:xfrm>
        </p:spPr>
        <p:txBody>
          <a:bodyPr/>
          <a:lstStyle/>
          <a:p>
            <a:pPr algn="ctr"/>
            <a:r>
              <a:rPr lang="en-US" dirty="0"/>
              <a:t>Submission of contribution.</a:t>
            </a:r>
            <a:endParaRPr lang="en-IN" dirty="0"/>
          </a:p>
        </p:txBody>
      </p:sp>
      <p:sp>
        <p:nvSpPr>
          <p:cNvPr id="3" name="Content Placeholder 2">
            <a:extLst>
              <a:ext uri="{FF2B5EF4-FFF2-40B4-BE49-F238E27FC236}">
                <a16:creationId xmlns:a16="http://schemas.microsoft.com/office/drawing/2014/main" xmlns="" id="{09FEC0E4-1116-4E4C-BE05-E161A04A32D7}"/>
              </a:ext>
            </a:extLst>
          </p:cNvPr>
          <p:cNvSpPr>
            <a:spLocks noGrp="1"/>
          </p:cNvSpPr>
          <p:nvPr>
            <p:ph idx="1"/>
          </p:nvPr>
        </p:nvSpPr>
        <p:spPr>
          <a:xfrm>
            <a:off x="1371600" y="2383276"/>
            <a:ext cx="9601200" cy="3484123"/>
          </a:xfrm>
        </p:spPr>
        <p:txBody>
          <a:bodyPr/>
          <a:lstStyle/>
          <a:p>
            <a:r>
              <a:rPr lang="en-US" sz="2400" dirty="0"/>
              <a:t>Member States and other duly authorized entities registered with a study group or its relevant group should submit their contributions to current studies via electronic means, in accordance with guidance from the Director of TSB (Trusted Saving Bank)</a:t>
            </a:r>
          </a:p>
          <a:p>
            <a:endParaRPr lang="en-US" dirty="0"/>
          </a:p>
          <a:p>
            <a:endParaRPr lang="en-IN" dirty="0"/>
          </a:p>
        </p:txBody>
      </p:sp>
    </p:spTree>
    <p:extLst>
      <p:ext uri="{BB962C8B-B14F-4D97-AF65-F5344CB8AC3E}">
        <p14:creationId xmlns:p14="http://schemas.microsoft.com/office/powerpoint/2010/main" xmlns="" val="223579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3631"/>
            <a:ext cx="8229600" cy="1143000"/>
          </a:xfrm>
        </p:spPr>
        <p:txBody>
          <a:bodyPr/>
          <a:lstStyle/>
          <a:p>
            <a:r>
              <a:rPr lang="en-US" dirty="0"/>
              <a:t>Frequency of meetings</a:t>
            </a:r>
          </a:p>
        </p:txBody>
      </p:sp>
      <p:sp>
        <p:nvSpPr>
          <p:cNvPr id="3" name="Content Placeholder 2"/>
          <p:cNvSpPr>
            <a:spLocks noGrp="1"/>
          </p:cNvSpPr>
          <p:nvPr>
            <p:ph idx="1"/>
          </p:nvPr>
        </p:nvSpPr>
        <p:spPr>
          <a:xfrm>
            <a:off x="2063552" y="1484785"/>
            <a:ext cx="8229600" cy="4525963"/>
          </a:xfrm>
        </p:spPr>
        <p:txBody>
          <a:bodyPr>
            <a:noAutofit/>
          </a:bodyPr>
          <a:lstStyle/>
          <a:p>
            <a:r>
              <a:rPr lang="en-US" sz="1800" dirty="0"/>
              <a:t>Study groups </a:t>
            </a:r>
            <a:r>
              <a:rPr lang="en-US" sz="1800" b="1" dirty="0"/>
              <a:t>meet to facilitate the approval of Recommendations </a:t>
            </a:r>
            <a:r>
              <a:rPr lang="en-US" sz="1800" dirty="0"/>
              <a:t>only approval of the Director of the Telecommunication Standardization Bureau (TSB).</a:t>
            </a:r>
          </a:p>
          <a:p>
            <a:endParaRPr lang="en-IN" sz="1800" dirty="0"/>
          </a:p>
          <a:p>
            <a:endParaRPr lang="en-US" sz="1800" dirty="0"/>
          </a:p>
          <a:p>
            <a:endParaRPr lang="en-US" sz="1800" dirty="0"/>
          </a:p>
          <a:p>
            <a:endParaRPr lang="en-US" sz="1800" dirty="0"/>
          </a:p>
          <a:p>
            <a:endParaRPr lang="en-US" sz="1800" dirty="0"/>
          </a:p>
          <a:p>
            <a:pPr marL="0" indent="0">
              <a:buNone/>
            </a:pPr>
            <a:endParaRPr lang="en-US" sz="1800" dirty="0"/>
          </a:p>
          <a:p>
            <a:endParaRPr lang="en-US" sz="1800" dirty="0"/>
          </a:p>
          <a:p>
            <a:r>
              <a:rPr lang="en-US" sz="1800" b="1" dirty="0"/>
              <a:t>Meetings should not be held more frequently than is necessary </a:t>
            </a:r>
            <a:r>
              <a:rPr lang="en-US" sz="1800" dirty="0"/>
              <a:t>to make effective progress and should take into account TSB's capabilities to provide the necessary documentation.</a:t>
            </a:r>
          </a:p>
          <a:p>
            <a:endParaRPr lang="en-IN" sz="1800" b="1" dirty="0"/>
          </a:p>
          <a:p>
            <a:endParaRPr lang="en-US" sz="1800" dirty="0"/>
          </a:p>
        </p:txBody>
      </p:sp>
      <p:pic>
        <p:nvPicPr>
          <p:cNvPr id="9218" name="Picture 2" descr="See the source image"/>
          <p:cNvPicPr>
            <a:picLocks noChangeAspect="1" noChangeArrowheads="1"/>
          </p:cNvPicPr>
          <p:nvPr/>
        </p:nvPicPr>
        <p:blipFill>
          <a:blip r:embed="rId2" cstate="print"/>
          <a:srcRect/>
          <a:stretch>
            <a:fillRect/>
          </a:stretch>
        </p:blipFill>
        <p:spPr bwMode="auto">
          <a:xfrm>
            <a:off x="3863752" y="2420889"/>
            <a:ext cx="4514850" cy="2324101"/>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BEB26F-5B48-4478-826D-210F1AC5E027}"/>
              </a:ext>
            </a:extLst>
          </p:cNvPr>
          <p:cNvSpPr>
            <a:spLocks noGrp="1"/>
          </p:cNvSpPr>
          <p:nvPr>
            <p:ph type="title"/>
          </p:nvPr>
        </p:nvSpPr>
        <p:spPr/>
        <p:txBody>
          <a:bodyPr/>
          <a:lstStyle/>
          <a:p>
            <a:r>
              <a:rPr lang="en-US" dirty="0"/>
              <a:t>Okay……. So What exactly is a study group???</a:t>
            </a:r>
            <a:endParaRPr lang="en-IN" dirty="0"/>
          </a:p>
        </p:txBody>
      </p:sp>
      <p:sp>
        <p:nvSpPr>
          <p:cNvPr id="3" name="Content Placeholder 2">
            <a:extLst>
              <a:ext uri="{FF2B5EF4-FFF2-40B4-BE49-F238E27FC236}">
                <a16:creationId xmlns:a16="http://schemas.microsoft.com/office/drawing/2014/main" xmlns="" id="{5544F79F-03E5-4047-9E8B-10EA0FAC8763}"/>
              </a:ext>
            </a:extLst>
          </p:cNvPr>
          <p:cNvSpPr>
            <a:spLocks noGrp="1"/>
          </p:cNvSpPr>
          <p:nvPr>
            <p:ph idx="1"/>
          </p:nvPr>
        </p:nvSpPr>
        <p:spPr>
          <a:xfrm>
            <a:off x="1371600" y="2590800"/>
            <a:ext cx="9601200" cy="3581400"/>
          </a:xfrm>
        </p:spPr>
        <p:txBody>
          <a:bodyPr/>
          <a:lstStyle/>
          <a:p>
            <a:r>
              <a:rPr lang="en-US" dirty="0"/>
              <a:t>When a proposal comes before a Sponsor concerning a standards development project, the Sponsor may form a Study Group to examine the proposal. </a:t>
            </a:r>
          </a:p>
          <a:p>
            <a:endParaRPr lang="en-US" dirty="0"/>
          </a:p>
          <a:p>
            <a:r>
              <a:rPr lang="en-US" dirty="0"/>
              <a:t>Study Groups are formed when enough interest has been identified in a particular area.</a:t>
            </a:r>
            <a:endParaRPr lang="en-IN" dirty="0"/>
          </a:p>
        </p:txBody>
      </p:sp>
    </p:spTree>
    <p:extLst>
      <p:ext uri="{BB962C8B-B14F-4D97-AF65-F5344CB8AC3E}">
        <p14:creationId xmlns:p14="http://schemas.microsoft.com/office/powerpoint/2010/main" xmlns="" val="2477561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PT - ITU-T Study Group 12: Structures and Guide for University  Participants PowerPoint Presentation - ID:3276886">
            <a:extLst>
              <a:ext uri="{FF2B5EF4-FFF2-40B4-BE49-F238E27FC236}">
                <a16:creationId xmlns:a16="http://schemas.microsoft.com/office/drawing/2014/main" xmlns="" id="{CF115FCA-9AED-4CE6-9964-788CCA042F82}"/>
              </a:ext>
            </a:extLst>
          </p:cNvPr>
          <p:cNvPicPr>
            <a:picLocks noGrp="1" noChangeAspect="1" noChangeArrowheads="1"/>
          </p:cNvPicPr>
          <p:nvPr>
            <p:ph idx="1"/>
          </p:nvPr>
        </p:nvPicPr>
        <p:blipFill rotWithShape="1">
          <a:blip r:embed="rId2" cstate="print">
            <a:extLst>
              <a:ext uri="{28A0092B-C50C-407E-A947-70E740481C1C}">
                <a14:useLocalDpi xmlns:a14="http://schemas.microsoft.com/office/drawing/2010/main" xmlns="" val="0"/>
              </a:ext>
            </a:extLst>
          </a:blip>
          <a:srcRect b="8929"/>
          <a:stretch/>
        </p:blipFill>
        <p:spPr bwMode="auto">
          <a:xfrm>
            <a:off x="1130030" y="0"/>
            <a:ext cx="9931939" cy="67838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55265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7BE357-BE2D-47C2-AA07-F202FA09AF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A6C486A-D0A0-4AFB-9D9A-BBF080A8D793}"/>
              </a:ext>
            </a:extLst>
          </p:cNvPr>
          <p:cNvSpPr>
            <a:spLocks noGrp="1"/>
          </p:cNvSpPr>
          <p:nvPr>
            <p:ph idx="1"/>
          </p:nvPr>
        </p:nvSpPr>
        <p:spPr/>
        <p:txBody>
          <a:bodyPr/>
          <a:lstStyle/>
          <a:p>
            <a:r>
              <a:rPr lang="en-US" dirty="0"/>
              <a:t>Contributors are reminded, when submitting contributions, that early disclosure of patent information is desired, as contained in the statement on Common Patent Policy.</a:t>
            </a:r>
          </a:p>
          <a:p>
            <a:endParaRPr lang="en-US" dirty="0"/>
          </a:p>
          <a:p>
            <a:r>
              <a:rPr lang="en-US" dirty="0"/>
              <a:t>Patent declarations are to be made using the “Patent Statement and Licensing Declaration Form” which are available at the ITD website.</a:t>
            </a:r>
            <a:endParaRPr lang="en-IN" dirty="0"/>
          </a:p>
        </p:txBody>
      </p:sp>
    </p:spTree>
    <p:extLst>
      <p:ext uri="{BB962C8B-B14F-4D97-AF65-F5344CB8AC3E}">
        <p14:creationId xmlns:p14="http://schemas.microsoft.com/office/powerpoint/2010/main" xmlns="" val="2588957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5377C7-BDC2-43B3-8750-C7E2D3FB2B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349A86B-97FA-45A4-BA90-6F08D4DC5BF6}"/>
              </a:ext>
            </a:extLst>
          </p:cNvPr>
          <p:cNvSpPr>
            <a:spLocks noGrp="1"/>
          </p:cNvSpPr>
          <p:nvPr>
            <p:ph idx="1"/>
          </p:nvPr>
        </p:nvSpPr>
        <p:spPr/>
        <p:txBody>
          <a:bodyPr/>
          <a:lstStyle/>
          <a:p>
            <a:r>
              <a:rPr lang="en-US" dirty="0"/>
              <a:t>By making a contribution, contributors acknowledge, to the best of their knowledge, that material such as text, diagrams, etc., submitted as their contribution to the work has no restriction in order to permit the normal distribution of this material for discussions.</a:t>
            </a:r>
          </a:p>
          <a:p>
            <a:r>
              <a:rPr lang="en-US" dirty="0"/>
              <a:t>If a contribution proposes to make normative reference to, or to incorporate text, diagrams, etc. from a document from a source qualified, the source document should be clearly identified in the contribution for reference in case the study group reaches consensus on such a proposal.</a:t>
            </a:r>
            <a:endParaRPr lang="en-IN" dirty="0"/>
          </a:p>
        </p:txBody>
      </p:sp>
    </p:spTree>
    <p:extLst>
      <p:ext uri="{BB962C8B-B14F-4D97-AF65-F5344CB8AC3E}">
        <p14:creationId xmlns:p14="http://schemas.microsoft.com/office/powerpoint/2010/main" xmlns="" val="4863357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C22EDB-DEBB-4E14-8B72-8FF9D5F156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A73ABAC-3187-4B57-AEB9-4DB1F0A93A03}"/>
              </a:ext>
            </a:extLst>
          </p:cNvPr>
          <p:cNvSpPr>
            <a:spLocks noGrp="1"/>
          </p:cNvSpPr>
          <p:nvPr>
            <p:ph idx="1"/>
          </p:nvPr>
        </p:nvSpPr>
        <p:spPr/>
        <p:txBody>
          <a:bodyPr/>
          <a:lstStyle/>
          <a:p>
            <a:r>
              <a:rPr lang="en-US" dirty="0"/>
              <a:t>The full text of contributions that are to be considered at a study group or working party meeting or any software copyright statement shall reach TSB at least </a:t>
            </a:r>
            <a:r>
              <a:rPr lang="en-US" b="1" dirty="0"/>
              <a:t>12 calendar days before</a:t>
            </a:r>
            <a:r>
              <a:rPr lang="en-US" dirty="0"/>
              <a:t> the meeting.</a:t>
            </a:r>
            <a:endParaRPr lang="en-IN" dirty="0"/>
          </a:p>
        </p:txBody>
      </p:sp>
    </p:spTree>
    <p:extLst>
      <p:ext uri="{BB962C8B-B14F-4D97-AF65-F5344CB8AC3E}">
        <p14:creationId xmlns:p14="http://schemas.microsoft.com/office/powerpoint/2010/main" xmlns="" val="4023140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1E4B3F-F938-4105-98C2-4898D538985F}"/>
              </a:ext>
            </a:extLst>
          </p:cNvPr>
          <p:cNvSpPr>
            <a:spLocks noGrp="1"/>
          </p:cNvSpPr>
          <p:nvPr>
            <p:ph type="title"/>
          </p:nvPr>
        </p:nvSpPr>
        <p:spPr/>
        <p:txBody>
          <a:bodyPr/>
          <a:lstStyle/>
          <a:p>
            <a:pPr algn="ctr"/>
            <a:r>
              <a:rPr lang="en-IN" dirty="0"/>
              <a:t>Processing of contributions</a:t>
            </a:r>
          </a:p>
        </p:txBody>
      </p:sp>
      <p:sp>
        <p:nvSpPr>
          <p:cNvPr id="3" name="Content Placeholder 2">
            <a:extLst>
              <a:ext uri="{FF2B5EF4-FFF2-40B4-BE49-F238E27FC236}">
                <a16:creationId xmlns:a16="http://schemas.microsoft.com/office/drawing/2014/main" xmlns="" id="{FDAC9796-A073-4F21-A4F6-6C6D635EA50D}"/>
              </a:ext>
            </a:extLst>
          </p:cNvPr>
          <p:cNvSpPr>
            <a:spLocks noGrp="1"/>
          </p:cNvSpPr>
          <p:nvPr>
            <p:ph idx="1"/>
          </p:nvPr>
        </p:nvSpPr>
        <p:spPr/>
        <p:txBody>
          <a:bodyPr/>
          <a:lstStyle/>
          <a:p>
            <a:r>
              <a:rPr lang="en-US" dirty="0"/>
              <a:t>Contributions received at least two months before a meeting may be translated and will be posted in the original and, if applicable, in translated languages, on the web as soon as practicable after they are received. They will be printed and distributed at the beginning of the meeting only to the participants present who request paper copies.</a:t>
            </a:r>
            <a:endParaRPr lang="en-IN" dirty="0"/>
          </a:p>
        </p:txBody>
      </p:sp>
    </p:spTree>
    <p:extLst>
      <p:ext uri="{BB962C8B-B14F-4D97-AF65-F5344CB8AC3E}">
        <p14:creationId xmlns:p14="http://schemas.microsoft.com/office/powerpoint/2010/main" xmlns="" val="2987150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4CE256-5238-4C42-A8B6-19185FC18A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9089FA9-9054-4116-BD28-E672AB4B22C4}"/>
              </a:ext>
            </a:extLst>
          </p:cNvPr>
          <p:cNvSpPr>
            <a:spLocks noGrp="1"/>
          </p:cNvSpPr>
          <p:nvPr>
            <p:ph idx="1"/>
          </p:nvPr>
        </p:nvSpPr>
        <p:spPr/>
        <p:txBody>
          <a:bodyPr/>
          <a:lstStyle/>
          <a:p>
            <a:r>
              <a:rPr lang="en-US" dirty="0"/>
              <a:t>Contributions should be posted on the web no more than three working days after they are received by the secretariat.</a:t>
            </a:r>
          </a:p>
          <a:p>
            <a:endParaRPr lang="en-US" dirty="0"/>
          </a:p>
          <a:p>
            <a:r>
              <a:rPr lang="en-US" dirty="0"/>
              <a:t>Contributions received by the Director less than 12 calendar days before the meeting will not appear on the agenda of the meeting, will not be distributed and will be held for the next meeting.</a:t>
            </a:r>
            <a:endParaRPr lang="en-IN" dirty="0"/>
          </a:p>
        </p:txBody>
      </p:sp>
    </p:spTree>
    <p:extLst>
      <p:ext uri="{BB962C8B-B14F-4D97-AF65-F5344CB8AC3E}">
        <p14:creationId xmlns:p14="http://schemas.microsoft.com/office/powerpoint/2010/main" xmlns="" val="3139411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D8CF70-7600-4840-9719-F00A1D4B0D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724DE03-83A0-4EF4-90E7-574E448789B7}"/>
              </a:ext>
            </a:extLst>
          </p:cNvPr>
          <p:cNvSpPr>
            <a:spLocks noGrp="1"/>
          </p:cNvSpPr>
          <p:nvPr>
            <p:ph idx="1"/>
          </p:nvPr>
        </p:nvSpPr>
        <p:spPr/>
        <p:txBody>
          <a:bodyPr>
            <a:normAutofit/>
          </a:bodyPr>
          <a:lstStyle/>
          <a:p>
            <a:r>
              <a:rPr lang="en-US" dirty="0"/>
              <a:t>Contributions shall not be included in reports as annexes, but should be referenced as needed. </a:t>
            </a:r>
          </a:p>
          <a:p>
            <a:r>
              <a:rPr lang="en-US" dirty="0"/>
              <a:t>Contributions should, as far as possible, be submitted to a single study group. If, however, a member submits a contribution that it believes is of interest to several study groups, it should identify the study group primarily concerned; a single sheet giving the title of the contribution, its source and a summary of its contents will be issued to the other study groups by the member. This single sheet will be numbered in the series of contributions of each study group to which it is issued.</a:t>
            </a:r>
            <a:endParaRPr lang="en-IN" dirty="0"/>
          </a:p>
        </p:txBody>
      </p:sp>
    </p:spTree>
    <p:extLst>
      <p:ext uri="{BB962C8B-B14F-4D97-AF65-F5344CB8AC3E}">
        <p14:creationId xmlns:p14="http://schemas.microsoft.com/office/powerpoint/2010/main" xmlns="" val="29151977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93364-6A2E-4586-B85D-47F0E5F3D798}"/>
              </a:ext>
            </a:extLst>
          </p:cNvPr>
          <p:cNvSpPr>
            <a:spLocks noGrp="1"/>
          </p:cNvSpPr>
          <p:nvPr>
            <p:ph type="title"/>
          </p:nvPr>
        </p:nvSpPr>
        <p:spPr>
          <a:xfrm>
            <a:off x="838200" y="257453"/>
            <a:ext cx="10515600" cy="1162974"/>
          </a:xfrm>
        </p:spPr>
        <p:txBody>
          <a:bodyPr/>
          <a:lstStyle/>
          <a:p>
            <a:pPr algn="ctr"/>
            <a:r>
              <a:rPr lang="en-IN" dirty="0"/>
              <a:t>TDs</a:t>
            </a:r>
          </a:p>
        </p:txBody>
      </p:sp>
      <p:sp>
        <p:nvSpPr>
          <p:cNvPr id="4" name="Content Placeholder 3">
            <a:extLst>
              <a:ext uri="{FF2B5EF4-FFF2-40B4-BE49-F238E27FC236}">
                <a16:creationId xmlns:a16="http://schemas.microsoft.com/office/drawing/2014/main" xmlns="" id="{893CD07B-355E-49B0-AC2B-4C7CED4E38C9}"/>
              </a:ext>
            </a:extLst>
          </p:cNvPr>
          <p:cNvSpPr>
            <a:spLocks noGrp="1"/>
          </p:cNvSpPr>
          <p:nvPr>
            <p:ph idx="1"/>
          </p:nvPr>
        </p:nvSpPr>
        <p:spPr>
          <a:xfrm>
            <a:off x="838200" y="1091772"/>
            <a:ext cx="10515600" cy="5214491"/>
          </a:xfrm>
        </p:spPr>
        <p:txBody>
          <a:bodyPr>
            <a:noAutofit/>
          </a:bodyPr>
          <a:lstStyle/>
          <a:p>
            <a:r>
              <a:rPr lang="en-US" sz="2200" dirty="0"/>
              <a:t>TDs should be provided to TSB in electronic format. TSB shall post electronically those TDs submitted as electronic files as soon as they become available; those submitted as paper copies will be posted as soon as practicable. Printed copies may be provided upon request to persons with disabilities and specific needs.</a:t>
            </a:r>
          </a:p>
          <a:p>
            <a:r>
              <a:rPr lang="en-US" sz="2200" dirty="0"/>
              <a:t>Extracts from reports of other study group meetings or from reports of chairmen, rapporteurs or drafting groups shall be published as TDs. </a:t>
            </a:r>
          </a:p>
          <a:p>
            <a:r>
              <a:rPr lang="en-US" sz="2200" dirty="0"/>
              <a:t>TDs input before the start of the study group or working party meeting, including documents from the ITU secretariat, should be posted on the relevant page of the website not later than three working days from the date on which they are received by the secretariat, to ensure their availability not later than seven calendar days before the start of the meeting. </a:t>
            </a:r>
          </a:p>
          <a:p>
            <a:r>
              <a:rPr lang="en-US" sz="2200" dirty="0"/>
              <a:t>This deadline shall not extend to administrative documents or reports on events that have taken place less than 21 calendar days before the start of the meeting, nor to proposals from chairmen and convenors of ad hoc groups, compilations of proposals prepared by chairmen or the secretariat, or documents specifically requested by the meeting. </a:t>
            </a:r>
          </a:p>
        </p:txBody>
      </p:sp>
    </p:spTree>
    <p:extLst>
      <p:ext uri="{BB962C8B-B14F-4D97-AF65-F5344CB8AC3E}">
        <p14:creationId xmlns:p14="http://schemas.microsoft.com/office/powerpoint/2010/main" xmlns="" val="2864885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2FE72-1279-497B-8651-1DE6C1B2958C}"/>
              </a:ext>
            </a:extLst>
          </p:cNvPr>
          <p:cNvSpPr>
            <a:spLocks noGrp="1"/>
          </p:cNvSpPr>
          <p:nvPr>
            <p:ph type="title"/>
          </p:nvPr>
        </p:nvSpPr>
        <p:spPr/>
        <p:txBody>
          <a:bodyPr/>
          <a:lstStyle/>
          <a:p>
            <a:pPr algn="ctr"/>
            <a:r>
              <a:rPr lang="en-US" dirty="0"/>
              <a:t>TDs</a:t>
            </a:r>
            <a:endParaRPr lang="en-IN" dirty="0"/>
          </a:p>
        </p:txBody>
      </p:sp>
      <p:sp>
        <p:nvSpPr>
          <p:cNvPr id="3" name="Content Placeholder 2">
            <a:extLst>
              <a:ext uri="{FF2B5EF4-FFF2-40B4-BE49-F238E27FC236}">
                <a16:creationId xmlns:a16="http://schemas.microsoft.com/office/drawing/2014/main" xmlns="" id="{AAC4825A-CA80-4E4E-BB1C-34D29B28E31B}"/>
              </a:ext>
            </a:extLst>
          </p:cNvPr>
          <p:cNvSpPr>
            <a:spLocks noGrp="1"/>
          </p:cNvSpPr>
          <p:nvPr>
            <p:ph idx="1"/>
          </p:nvPr>
        </p:nvSpPr>
        <p:spPr>
          <a:xfrm>
            <a:off x="838200" y="1509204"/>
            <a:ext cx="10515600" cy="4667759"/>
          </a:xfrm>
        </p:spPr>
        <p:txBody>
          <a:bodyPr>
            <a:normAutofit/>
          </a:bodyPr>
          <a:lstStyle/>
          <a:p>
            <a:r>
              <a:rPr lang="en-US" sz="2400" dirty="0"/>
              <a:t>Reports on events that have taken place less than 21 calendar days before the start of the meeting should normally be posted on the relevant page of the website not later than two calendar days before the beginning of the discussion of the item in question at the meeting, unless otherwise agreed by the meeting. </a:t>
            </a:r>
          </a:p>
          <a:p>
            <a:r>
              <a:rPr lang="en-US" sz="2400" dirty="0"/>
              <a:t>TDs can be produced during the meeting.</a:t>
            </a:r>
          </a:p>
          <a:p>
            <a:r>
              <a:rPr lang="en-US" sz="2400" dirty="0"/>
              <a:t>Chairmen and vice-chairmen of study groups and working parties may at any time submit inputs as TDs to their study group or working party, including, in particular, proposals likely to accelerate the debates.</a:t>
            </a:r>
            <a:endParaRPr lang="en-IN" sz="2400" dirty="0"/>
          </a:p>
        </p:txBody>
      </p:sp>
    </p:spTree>
    <p:extLst>
      <p:ext uri="{BB962C8B-B14F-4D97-AF65-F5344CB8AC3E}">
        <p14:creationId xmlns:p14="http://schemas.microsoft.com/office/powerpoint/2010/main" xmlns="" val="189347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847460"/>
            <a:ext cx="9601200" cy="3969679"/>
          </a:xfrm>
        </p:spPr>
        <p:txBody>
          <a:bodyPr>
            <a:noAutofit/>
          </a:bodyPr>
          <a:lstStyle/>
          <a:p>
            <a:r>
              <a:rPr lang="en-US" b="1" dirty="0"/>
              <a:t>The arrangement  and timing of the meeting </a:t>
            </a:r>
            <a:r>
              <a:rPr lang="en-US" dirty="0"/>
              <a:t>should enable the study groups to exchange any information they may require without delay and enable the specialists concerned to avoid leaving their home countries too often.</a:t>
            </a:r>
          </a:p>
          <a:p>
            <a:pPr>
              <a:buNone/>
            </a:pPr>
            <a:endParaRPr lang="en-US" dirty="0"/>
          </a:p>
          <a:p>
            <a:r>
              <a:rPr lang="en-US" b="1" dirty="0"/>
              <a:t>The timetable of meetings shall be prepared and communicated to participating bodies well in advance (one year), </a:t>
            </a:r>
            <a:r>
              <a:rPr lang="en-US" dirty="0"/>
              <a:t>thus, to make meetings more efficient and reduce their length.</a:t>
            </a:r>
          </a:p>
          <a:p>
            <a:endParaRPr lang="en-IN" dirty="0"/>
          </a:p>
          <a:p>
            <a:r>
              <a:rPr lang="en-US" dirty="0"/>
              <a:t>Subject to physical and budgetary limitations and in </a:t>
            </a:r>
            <a:r>
              <a:rPr lang="en-US" b="1" dirty="0"/>
              <a:t>consultation</a:t>
            </a:r>
            <a:r>
              <a:rPr lang="en-US" dirty="0"/>
              <a:t> </a:t>
            </a:r>
            <a:r>
              <a:rPr lang="en-US" b="1" dirty="0"/>
              <a:t>with the Director, </a:t>
            </a:r>
            <a:r>
              <a:rPr lang="en-US" dirty="0"/>
              <a:t>the work of the study groups should be on </a:t>
            </a:r>
            <a:r>
              <a:rPr lang="en-US" b="1" dirty="0"/>
              <a:t>a continuous basis.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B3B3BA-55ED-46D6-B5BB-F090C27E47B0}"/>
              </a:ext>
            </a:extLst>
          </p:cNvPr>
          <p:cNvSpPr>
            <a:spLocks noGrp="1"/>
          </p:cNvSpPr>
          <p:nvPr>
            <p:ph type="title"/>
          </p:nvPr>
        </p:nvSpPr>
        <p:spPr/>
        <p:txBody>
          <a:bodyPr/>
          <a:lstStyle/>
          <a:p>
            <a:pPr algn="ctr"/>
            <a:r>
              <a:rPr lang="en-IN" dirty="0"/>
              <a:t>Electronic access</a:t>
            </a:r>
          </a:p>
        </p:txBody>
      </p:sp>
      <p:sp>
        <p:nvSpPr>
          <p:cNvPr id="3" name="Content Placeholder 2">
            <a:extLst>
              <a:ext uri="{FF2B5EF4-FFF2-40B4-BE49-F238E27FC236}">
                <a16:creationId xmlns:a16="http://schemas.microsoft.com/office/drawing/2014/main" xmlns="" id="{58E99542-1B8B-4BA8-BCEB-AAD18704D5D4}"/>
              </a:ext>
            </a:extLst>
          </p:cNvPr>
          <p:cNvSpPr>
            <a:spLocks noGrp="1"/>
          </p:cNvSpPr>
          <p:nvPr>
            <p:ph idx="1"/>
          </p:nvPr>
        </p:nvSpPr>
        <p:spPr/>
        <p:txBody>
          <a:bodyPr/>
          <a:lstStyle/>
          <a:p>
            <a:r>
              <a:rPr lang="en-US" dirty="0"/>
              <a:t>TSB will post electronically all documents (e.g., contributions, TDs (including liaison statements)) as soon as electronic versions of these documents are available. Appropriate search facilities for posted documents should be provided </a:t>
            </a:r>
            <a:endParaRPr lang="en-IN" dirty="0"/>
          </a:p>
        </p:txBody>
      </p:sp>
    </p:spTree>
    <p:extLst>
      <p:ext uri="{BB962C8B-B14F-4D97-AF65-F5344CB8AC3E}">
        <p14:creationId xmlns:p14="http://schemas.microsoft.com/office/powerpoint/2010/main" xmlns="" val="34263416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94EB4A-3FC9-4B26-9088-8DBDDCE03C5A}"/>
              </a:ext>
            </a:extLst>
          </p:cNvPr>
          <p:cNvSpPr>
            <a:spLocks noGrp="1"/>
          </p:cNvSpPr>
          <p:nvPr>
            <p:ph type="title"/>
          </p:nvPr>
        </p:nvSpPr>
        <p:spPr/>
        <p:txBody>
          <a:bodyPr/>
          <a:lstStyle/>
          <a:p>
            <a:pPr algn="ctr"/>
            <a:r>
              <a:rPr lang="en-IN" dirty="0"/>
              <a:t>Other document types</a:t>
            </a:r>
          </a:p>
        </p:txBody>
      </p:sp>
      <p:sp>
        <p:nvSpPr>
          <p:cNvPr id="3" name="Content Placeholder 2">
            <a:extLst>
              <a:ext uri="{FF2B5EF4-FFF2-40B4-BE49-F238E27FC236}">
                <a16:creationId xmlns:a16="http://schemas.microsoft.com/office/drawing/2014/main" xmlns="" id="{1BCEF946-FEE4-45C9-AA23-C3A0BBA2B918}"/>
              </a:ext>
            </a:extLst>
          </p:cNvPr>
          <p:cNvSpPr>
            <a:spLocks noGrp="1"/>
          </p:cNvSpPr>
          <p:nvPr>
            <p:ph idx="1"/>
          </p:nvPr>
        </p:nvSpPr>
        <p:spPr/>
        <p:txBody>
          <a:bodyPr/>
          <a:lstStyle/>
          <a:p>
            <a:r>
              <a:rPr lang="en-US" dirty="0"/>
              <a:t>As the work of the ITU-T and its groups progresses, various types of output materials might result, in addition to Recommendations and other texts previously described. </a:t>
            </a:r>
          </a:p>
          <a:p>
            <a:r>
              <a:rPr lang="en-US" dirty="0"/>
              <a:t>Other types of ITU-T documents include non-WTSA proceedings (e.g., Kaleidoscope), tutorials, e-learning and web-based guides. These document types do not require agreement by a study group and do not have working methods described by an A-series Recommendation. </a:t>
            </a:r>
            <a:endParaRPr lang="en-IN" dirty="0"/>
          </a:p>
        </p:txBody>
      </p:sp>
    </p:spTree>
    <p:extLst>
      <p:ext uri="{BB962C8B-B14F-4D97-AF65-F5344CB8AC3E}">
        <p14:creationId xmlns:p14="http://schemas.microsoft.com/office/powerpoint/2010/main" xmlns="" val="19720985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6BE202-EBFD-4543-864D-3B5579B15940}"/>
              </a:ext>
            </a:extLst>
          </p:cNvPr>
          <p:cNvSpPr>
            <a:spLocks noGrp="1"/>
          </p:cNvSpPr>
          <p:nvPr>
            <p:ph type="ctrTitle"/>
          </p:nvPr>
        </p:nvSpPr>
        <p:spPr>
          <a:xfrm>
            <a:off x="1915128" y="1788454"/>
            <a:ext cx="8361229" cy="2596934"/>
          </a:xfrm>
        </p:spPr>
        <p:txBody>
          <a:bodyPr/>
          <a:lstStyle/>
          <a:p>
            <a:r>
              <a:rPr lang="en-IN" dirty="0"/>
              <a:t>Other ITU-T groups</a:t>
            </a:r>
            <a:endParaRPr lang="en-US" dirty="0"/>
          </a:p>
        </p:txBody>
      </p:sp>
      <p:sp>
        <p:nvSpPr>
          <p:cNvPr id="3" name="Subtitle 2">
            <a:extLst>
              <a:ext uri="{FF2B5EF4-FFF2-40B4-BE49-F238E27FC236}">
                <a16:creationId xmlns:a16="http://schemas.microsoft.com/office/drawing/2014/main" xmlns="" id="{03EFE8C3-D48D-4160-B519-7145D4CE907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24227174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173C2D-2482-419D-BF46-EEA272A9863B}"/>
              </a:ext>
            </a:extLst>
          </p:cNvPr>
          <p:cNvSpPr>
            <a:spLocks noGrp="1"/>
          </p:cNvSpPr>
          <p:nvPr>
            <p:ph type="title"/>
          </p:nvPr>
        </p:nvSpPr>
        <p:spPr/>
        <p:txBody>
          <a:bodyPr/>
          <a:lstStyle/>
          <a:p>
            <a:pPr algn="ctr"/>
            <a:r>
              <a:rPr lang="en-IN" dirty="0"/>
              <a:t>Focus group (FG)</a:t>
            </a:r>
          </a:p>
        </p:txBody>
      </p:sp>
      <p:sp>
        <p:nvSpPr>
          <p:cNvPr id="3" name="Content Placeholder 2">
            <a:extLst>
              <a:ext uri="{FF2B5EF4-FFF2-40B4-BE49-F238E27FC236}">
                <a16:creationId xmlns:a16="http://schemas.microsoft.com/office/drawing/2014/main" xmlns="" id="{59757D97-EA93-4B49-BC0E-103E862C60CC}"/>
              </a:ext>
            </a:extLst>
          </p:cNvPr>
          <p:cNvSpPr>
            <a:spLocks noGrp="1"/>
          </p:cNvSpPr>
          <p:nvPr>
            <p:ph idx="1"/>
          </p:nvPr>
        </p:nvSpPr>
        <p:spPr/>
        <p:txBody>
          <a:bodyPr/>
          <a:lstStyle/>
          <a:p>
            <a:r>
              <a:rPr lang="en-US" dirty="0"/>
              <a:t>The objective of focus groups is to help advance the work of the ITU Telecommunication Standardization Sector (ITU-T) study groups and to encourage the participation of members of other standards organizations, including experts and individuals who may not be members of ITU.</a:t>
            </a:r>
          </a:p>
          <a:p>
            <a:r>
              <a:rPr lang="en-US" dirty="0"/>
              <a:t> Focus group activities may include an analysis of gaps between current Recommendations and expected Recommendations, and provide material for consideration in the development of Recommendations. </a:t>
            </a:r>
            <a:endParaRPr lang="en-IN" dirty="0"/>
          </a:p>
        </p:txBody>
      </p:sp>
    </p:spTree>
    <p:extLst>
      <p:ext uri="{BB962C8B-B14F-4D97-AF65-F5344CB8AC3E}">
        <p14:creationId xmlns:p14="http://schemas.microsoft.com/office/powerpoint/2010/main" xmlns="" val="4102597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14022-736F-4450-A5C3-2B11AF3637C3}"/>
              </a:ext>
            </a:extLst>
          </p:cNvPr>
          <p:cNvSpPr>
            <a:spLocks noGrp="1"/>
          </p:cNvSpPr>
          <p:nvPr>
            <p:ph type="title"/>
          </p:nvPr>
        </p:nvSpPr>
        <p:spPr/>
        <p:txBody>
          <a:bodyPr/>
          <a:lstStyle/>
          <a:p>
            <a:pPr algn="ctr"/>
            <a:r>
              <a:rPr lang="en-IN" dirty="0" err="1"/>
              <a:t>Intersector</a:t>
            </a:r>
            <a:r>
              <a:rPr lang="en-IN" dirty="0"/>
              <a:t> Rapporteur Group (IRG)</a:t>
            </a:r>
          </a:p>
        </p:txBody>
      </p:sp>
      <p:sp>
        <p:nvSpPr>
          <p:cNvPr id="3" name="Content Placeholder 2">
            <a:extLst>
              <a:ext uri="{FF2B5EF4-FFF2-40B4-BE49-F238E27FC236}">
                <a16:creationId xmlns:a16="http://schemas.microsoft.com/office/drawing/2014/main" xmlns="" id="{C7BEE2DB-31A2-43B7-9D67-3BB58D2D53A5}"/>
              </a:ext>
            </a:extLst>
          </p:cNvPr>
          <p:cNvSpPr>
            <a:spLocks noGrp="1"/>
          </p:cNvSpPr>
          <p:nvPr>
            <p:ph idx="1"/>
          </p:nvPr>
        </p:nvSpPr>
        <p:spPr/>
        <p:txBody>
          <a:bodyPr/>
          <a:lstStyle/>
          <a:p>
            <a:r>
              <a:rPr lang="en-US" dirty="0" err="1"/>
              <a:t>Intersector</a:t>
            </a:r>
            <a:r>
              <a:rPr lang="en-US" dirty="0"/>
              <a:t> Rapporteur Groups (IRGs) are established to coordinate the progress of specific topics of mutual interest between sectors of the ITU. For a given topic, IRGs encourage the collaboration between ITU-T study groups and groups from other ITU sectors on work items unique to each study group.</a:t>
            </a:r>
            <a:endParaRPr lang="en-IN" dirty="0"/>
          </a:p>
        </p:txBody>
      </p:sp>
    </p:spTree>
    <p:extLst>
      <p:ext uri="{BB962C8B-B14F-4D97-AF65-F5344CB8AC3E}">
        <p14:creationId xmlns:p14="http://schemas.microsoft.com/office/powerpoint/2010/main" xmlns="" val="3163724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CD72D-BBCB-437B-BD48-FE75C464053E}"/>
              </a:ext>
            </a:extLst>
          </p:cNvPr>
          <p:cNvSpPr>
            <a:spLocks noGrp="1"/>
          </p:cNvSpPr>
          <p:nvPr>
            <p:ph type="title"/>
          </p:nvPr>
        </p:nvSpPr>
        <p:spPr/>
        <p:txBody>
          <a:bodyPr/>
          <a:lstStyle/>
          <a:p>
            <a:pPr algn="ctr"/>
            <a:r>
              <a:rPr lang="en-IN" dirty="0"/>
              <a:t>Joint Coordination Activity (JCA)</a:t>
            </a:r>
          </a:p>
        </p:txBody>
      </p:sp>
      <p:sp>
        <p:nvSpPr>
          <p:cNvPr id="3" name="Content Placeholder 2">
            <a:extLst>
              <a:ext uri="{FF2B5EF4-FFF2-40B4-BE49-F238E27FC236}">
                <a16:creationId xmlns:a16="http://schemas.microsoft.com/office/drawing/2014/main" xmlns="" id="{7CC7C3AC-38F9-4784-877E-DB80E74FDB4F}"/>
              </a:ext>
            </a:extLst>
          </p:cNvPr>
          <p:cNvSpPr>
            <a:spLocks noGrp="1"/>
          </p:cNvSpPr>
          <p:nvPr>
            <p:ph idx="1"/>
          </p:nvPr>
        </p:nvSpPr>
        <p:spPr/>
        <p:txBody>
          <a:bodyPr/>
          <a:lstStyle/>
          <a:p>
            <a:r>
              <a:rPr lang="en-US" dirty="0"/>
              <a:t>A Joint Coordination Activity (JCA) is formed to coordinate activities on topics of relevance across ITU-T Study Groups. They report their progress either to TSAG or to a particular study group. </a:t>
            </a:r>
          </a:p>
          <a:p>
            <a:r>
              <a:rPr lang="en-US" dirty="0"/>
              <a:t>Where FGs are typically formed to study forward-looking topics, report results, and dissolve, JCAs are envisioned as tools for coordination between study groups. Like FGs, JCAs do not write Recommendations. </a:t>
            </a:r>
            <a:endParaRPr lang="en-IN" dirty="0"/>
          </a:p>
        </p:txBody>
      </p:sp>
    </p:spTree>
    <p:extLst>
      <p:ext uri="{BB962C8B-B14F-4D97-AF65-F5344CB8AC3E}">
        <p14:creationId xmlns:p14="http://schemas.microsoft.com/office/powerpoint/2010/main" xmlns="" val="2852662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D1021E-60E0-412B-AEF5-315BBEB1F43F}"/>
              </a:ext>
            </a:extLst>
          </p:cNvPr>
          <p:cNvSpPr>
            <a:spLocks noGrp="1"/>
          </p:cNvSpPr>
          <p:nvPr>
            <p:ph type="title"/>
          </p:nvPr>
        </p:nvSpPr>
        <p:spPr/>
        <p:txBody>
          <a:bodyPr/>
          <a:lstStyle/>
          <a:p>
            <a:pPr algn="ctr"/>
            <a:r>
              <a:rPr lang="en-US" dirty="0"/>
              <a:t>ITU-T group types for collaborating with other SDOs</a:t>
            </a:r>
            <a:endParaRPr lang="en-IN" dirty="0"/>
          </a:p>
        </p:txBody>
      </p:sp>
      <p:sp>
        <p:nvSpPr>
          <p:cNvPr id="3" name="Content Placeholder 2">
            <a:extLst>
              <a:ext uri="{FF2B5EF4-FFF2-40B4-BE49-F238E27FC236}">
                <a16:creationId xmlns:a16="http://schemas.microsoft.com/office/drawing/2014/main" xmlns="" id="{958816D3-C296-4CEB-B415-D3AB5A42B442}"/>
              </a:ext>
            </a:extLst>
          </p:cNvPr>
          <p:cNvSpPr>
            <a:spLocks noGrp="1"/>
          </p:cNvSpPr>
          <p:nvPr>
            <p:ph idx="1"/>
          </p:nvPr>
        </p:nvSpPr>
        <p:spPr/>
        <p:txBody>
          <a:bodyPr>
            <a:normAutofit/>
          </a:bodyPr>
          <a:lstStyle/>
          <a:p>
            <a:r>
              <a:rPr lang="en-US" dirty="0"/>
              <a:t>Several groups within ITU-T have been formed to support joint efforts between ITU-T and other standards development organizations (SDOs) on the development of common or aligned specifications or standards. </a:t>
            </a:r>
          </a:p>
          <a:p>
            <a:r>
              <a:rPr lang="en-US" dirty="0"/>
              <a:t>The working methods of these groups vary, as does the documentation regarding how new instances of such groups are formed. </a:t>
            </a:r>
          </a:p>
          <a:p>
            <a:r>
              <a:rPr lang="en-US" dirty="0"/>
              <a:t>In some cases, such groups seek to align the timing by which standards development progresses through two processes, such as ITU-T and another SDO. </a:t>
            </a:r>
          </a:p>
          <a:p>
            <a:r>
              <a:rPr lang="en-US" dirty="0"/>
              <a:t>In other cases, participation in the collaborative effort is not limited to a specific SDO.</a:t>
            </a:r>
            <a:endParaRPr lang="en-IN" dirty="0"/>
          </a:p>
        </p:txBody>
      </p:sp>
    </p:spTree>
    <p:extLst>
      <p:ext uri="{BB962C8B-B14F-4D97-AF65-F5344CB8AC3E}">
        <p14:creationId xmlns:p14="http://schemas.microsoft.com/office/powerpoint/2010/main" xmlns="" val="38919006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A8D766-7119-4C6E-A89B-EF26CFC9B849}"/>
              </a:ext>
            </a:extLst>
          </p:cNvPr>
          <p:cNvSpPr>
            <a:spLocks noGrp="1"/>
          </p:cNvSpPr>
          <p:nvPr>
            <p:ph type="title"/>
          </p:nvPr>
        </p:nvSpPr>
        <p:spPr/>
        <p:txBody>
          <a:bodyPr/>
          <a:lstStyle/>
          <a:p>
            <a:pPr algn="ctr"/>
            <a:r>
              <a:rPr lang="en-IN" dirty="0"/>
              <a:t>Additional ITU-T groups</a:t>
            </a:r>
          </a:p>
        </p:txBody>
      </p:sp>
      <p:sp>
        <p:nvSpPr>
          <p:cNvPr id="3" name="Content Placeholder 2">
            <a:extLst>
              <a:ext uri="{FF2B5EF4-FFF2-40B4-BE49-F238E27FC236}">
                <a16:creationId xmlns:a16="http://schemas.microsoft.com/office/drawing/2014/main" xmlns="" id="{CF52FD9E-6369-43AA-A6C8-69C7140596D6}"/>
              </a:ext>
            </a:extLst>
          </p:cNvPr>
          <p:cNvSpPr>
            <a:spLocks noGrp="1"/>
          </p:cNvSpPr>
          <p:nvPr>
            <p:ph idx="1"/>
          </p:nvPr>
        </p:nvSpPr>
        <p:spPr/>
        <p:txBody>
          <a:bodyPr>
            <a:normAutofit/>
          </a:bodyPr>
          <a:lstStyle/>
          <a:p>
            <a:r>
              <a:rPr lang="en-US" sz="2400" dirty="0"/>
              <a:t>In addition to the group types documented above, additional groups exist that operate with working methods distinct from those documented above. TSAG and study groups should terminate inactive groups. </a:t>
            </a:r>
            <a:endParaRPr lang="en-IN" sz="2400" dirty="0"/>
          </a:p>
        </p:txBody>
      </p:sp>
    </p:spTree>
    <p:extLst>
      <p:ext uri="{BB962C8B-B14F-4D97-AF65-F5344CB8AC3E}">
        <p14:creationId xmlns:p14="http://schemas.microsoft.com/office/powerpoint/2010/main" xmlns="" val="20402223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D0DA06-7CFA-4191-A4DC-B59AD852CE91}"/>
              </a:ext>
            </a:extLst>
          </p:cNvPr>
          <p:cNvSpPr>
            <a:spLocks noGrp="1"/>
          </p:cNvSpPr>
          <p:nvPr>
            <p:ph type="title"/>
          </p:nvPr>
        </p:nvSpPr>
        <p:spPr/>
        <p:txBody>
          <a:bodyPr/>
          <a:lstStyle/>
          <a:p>
            <a:pPr algn="ctr"/>
            <a:r>
              <a:rPr lang="en-IN" dirty="0"/>
              <a:t>Joint coordination activities</a:t>
            </a:r>
          </a:p>
        </p:txBody>
      </p:sp>
      <p:sp>
        <p:nvSpPr>
          <p:cNvPr id="3" name="Content Placeholder 2">
            <a:extLst>
              <a:ext uri="{FF2B5EF4-FFF2-40B4-BE49-F238E27FC236}">
                <a16:creationId xmlns:a16="http://schemas.microsoft.com/office/drawing/2014/main" xmlns="" id="{2CC47A7A-6170-47FC-BC93-45CBBE33E418}"/>
              </a:ext>
            </a:extLst>
          </p:cNvPr>
          <p:cNvSpPr>
            <a:spLocks noGrp="1"/>
          </p:cNvSpPr>
          <p:nvPr>
            <p:ph idx="1"/>
          </p:nvPr>
        </p:nvSpPr>
        <p:spPr/>
        <p:txBody>
          <a:bodyPr>
            <a:normAutofit/>
          </a:bodyPr>
          <a:lstStyle/>
          <a:p>
            <a:r>
              <a:rPr lang="en-US" dirty="0"/>
              <a:t>A joint coordination activity (JCA) is a tool for management of the work </a:t>
            </a:r>
            <a:r>
              <a:rPr lang="en-US" dirty="0" err="1"/>
              <a:t>programme</a:t>
            </a:r>
            <a:r>
              <a:rPr lang="en-US" dirty="0"/>
              <a:t> of ITU-T when there is a need to address a broad subject covering the area of competence of more than one study group.</a:t>
            </a:r>
          </a:p>
          <a:p>
            <a:r>
              <a:rPr lang="en-US" dirty="0"/>
              <a:t> A JCA may help to coordinate the planned work effort in terms of subject matter, time-frames for meetings, collocated meetings where necessary and publication goals including, where appropriate, release planning of the resulting Recommendations. </a:t>
            </a:r>
          </a:p>
          <a:p>
            <a:r>
              <a:rPr lang="en-US" dirty="0"/>
              <a:t>The establishment of a JCA aims mainly at improving coordination and planning. The work itself will continue to be conducted by the relevant study groups and the results are subject to the normal approval processes within each study group. </a:t>
            </a:r>
          </a:p>
        </p:txBody>
      </p:sp>
    </p:spTree>
    <p:extLst>
      <p:ext uri="{BB962C8B-B14F-4D97-AF65-F5344CB8AC3E}">
        <p14:creationId xmlns:p14="http://schemas.microsoft.com/office/powerpoint/2010/main" xmlns="" val="13797283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8FE74B-A66E-4006-B801-47E9612D1AF2}"/>
              </a:ext>
            </a:extLst>
          </p:cNvPr>
          <p:cNvSpPr>
            <a:spLocks noGrp="1"/>
          </p:cNvSpPr>
          <p:nvPr>
            <p:ph type="title"/>
          </p:nvPr>
        </p:nvSpPr>
        <p:spPr/>
        <p:txBody>
          <a:bodyPr/>
          <a:lstStyle/>
          <a:p>
            <a:pPr algn="ctr"/>
            <a:r>
              <a:rPr lang="en-IN" dirty="0"/>
              <a:t>Joint coordination activities</a:t>
            </a:r>
          </a:p>
        </p:txBody>
      </p:sp>
      <p:sp>
        <p:nvSpPr>
          <p:cNvPr id="3" name="Content Placeholder 2">
            <a:extLst>
              <a:ext uri="{FF2B5EF4-FFF2-40B4-BE49-F238E27FC236}">
                <a16:creationId xmlns:a16="http://schemas.microsoft.com/office/drawing/2014/main" xmlns="" id="{6F76049A-F768-4E5F-82A7-6DE3B81F98E1}"/>
              </a:ext>
            </a:extLst>
          </p:cNvPr>
          <p:cNvSpPr>
            <a:spLocks noGrp="1"/>
          </p:cNvSpPr>
          <p:nvPr>
            <p:ph idx="1"/>
          </p:nvPr>
        </p:nvSpPr>
        <p:spPr/>
        <p:txBody>
          <a:bodyPr/>
          <a:lstStyle/>
          <a:p>
            <a:r>
              <a:rPr lang="en-US" dirty="0"/>
              <a:t>A JCA may identify technical and strategic issues within the scope of its coordination role, but will not perform technical studies nor write Recommendations. </a:t>
            </a:r>
          </a:p>
          <a:p>
            <a:r>
              <a:rPr lang="en-US" dirty="0"/>
              <a:t>A JCA may also address coordination of activities with recognized standards development organizations (SDOs) and forums, including periodic discussion of work plans and schedules of deliverables.</a:t>
            </a:r>
          </a:p>
          <a:p>
            <a:r>
              <a:rPr lang="en-US" dirty="0"/>
              <a:t> The study groups take JCA suggestions into consideration as they carry out their work.</a:t>
            </a:r>
            <a:endParaRPr lang="en-IN" dirty="0"/>
          </a:p>
          <a:p>
            <a:endParaRPr lang="en-IN" dirty="0"/>
          </a:p>
        </p:txBody>
      </p:sp>
    </p:spTree>
    <p:extLst>
      <p:ext uri="{BB962C8B-B14F-4D97-AF65-F5344CB8AC3E}">
        <p14:creationId xmlns:p14="http://schemas.microsoft.com/office/powerpoint/2010/main" xmlns="" val="43356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332656"/>
            <a:ext cx="8229600" cy="1143000"/>
          </a:xfrm>
        </p:spPr>
        <p:txBody>
          <a:bodyPr/>
          <a:lstStyle/>
          <a:p>
            <a:r>
              <a:rPr lang="en-US" dirty="0"/>
              <a:t>Coordination of work</a:t>
            </a:r>
          </a:p>
        </p:txBody>
      </p:sp>
      <p:sp>
        <p:nvSpPr>
          <p:cNvPr id="3" name="Content Placeholder 2"/>
          <p:cNvSpPr>
            <a:spLocks noGrp="1"/>
          </p:cNvSpPr>
          <p:nvPr>
            <p:ph idx="1"/>
          </p:nvPr>
        </p:nvSpPr>
        <p:spPr>
          <a:xfrm>
            <a:off x="1991544" y="1556793"/>
            <a:ext cx="8229600" cy="4525963"/>
          </a:xfrm>
        </p:spPr>
        <p:txBody>
          <a:bodyPr>
            <a:normAutofit/>
          </a:bodyPr>
          <a:lstStyle/>
          <a:p>
            <a:r>
              <a:rPr lang="en-US" sz="1800" dirty="0"/>
              <a:t>A joint coordination activity (JCA) may be formed to coordinate work relating to more than one study group. Its primary role is to harmonize planned work effort in terms of subject matter, time-frames for meetings and publication goals</a:t>
            </a:r>
          </a:p>
        </p:txBody>
      </p:sp>
      <p:pic>
        <p:nvPicPr>
          <p:cNvPr id="7170" name="Picture 2" descr="See the source image"/>
          <p:cNvPicPr>
            <a:picLocks noChangeAspect="1" noChangeArrowheads="1"/>
          </p:cNvPicPr>
          <p:nvPr/>
        </p:nvPicPr>
        <p:blipFill>
          <a:blip r:embed="rId2" cstate="print"/>
          <a:srcRect/>
          <a:stretch>
            <a:fillRect/>
          </a:stretch>
        </p:blipFill>
        <p:spPr bwMode="auto">
          <a:xfrm>
            <a:off x="3431704" y="2780929"/>
            <a:ext cx="5256584" cy="340989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3"/>
            <a:ext cx="8361229" cy="3474011"/>
          </a:xfrm>
        </p:spPr>
        <p:txBody>
          <a:bodyPr/>
          <a:lstStyle/>
          <a:p>
            <a:r>
              <a:rPr lang="en-IN" dirty="0"/>
              <a:t>General Principles under ITU-T</a:t>
            </a:r>
            <a:br>
              <a:rPr lang="en-IN" dirty="0"/>
            </a:br>
            <a:r>
              <a:rPr lang="en-IN" dirty="0"/>
              <a:t>Regulations</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304176"/>
            <a:ext cx="8229600" cy="1188721"/>
          </a:xfrm>
        </p:spPr>
        <p:txBody>
          <a:bodyPr>
            <a:normAutofit fontScale="90000"/>
          </a:bodyPr>
          <a:lstStyle/>
          <a:p>
            <a:r>
              <a:rPr lang="en-US" dirty="0"/>
              <a:t> Environmental impacts categories </a:t>
            </a:r>
          </a:p>
        </p:txBody>
      </p:sp>
      <p:sp>
        <p:nvSpPr>
          <p:cNvPr id="3" name="Content Placeholder 2"/>
          <p:cNvSpPr>
            <a:spLocks noGrp="1"/>
          </p:cNvSpPr>
          <p:nvPr>
            <p:ph idx="1"/>
          </p:nvPr>
        </p:nvSpPr>
        <p:spPr>
          <a:xfrm>
            <a:off x="1991544" y="1412776"/>
            <a:ext cx="8229600" cy="5069160"/>
          </a:xfrm>
        </p:spPr>
        <p:txBody>
          <a:bodyPr>
            <a:normAutofit/>
          </a:bodyPr>
          <a:lstStyle/>
          <a:p>
            <a:r>
              <a:rPr lang="en-US" sz="1800" dirty="0"/>
              <a:t>Several categories of assessments of environmental impacts may be performed in the field of ICT. </a:t>
            </a:r>
          </a:p>
          <a:p>
            <a:r>
              <a:rPr lang="en-US" sz="1800" dirty="0"/>
              <a:t>The following common categories are:-</a:t>
            </a:r>
          </a:p>
          <a:p>
            <a:endParaRPr lang="en-US" dirty="0"/>
          </a:p>
        </p:txBody>
      </p:sp>
      <p:graphicFrame>
        <p:nvGraphicFramePr>
          <p:cNvPr id="4" name="Table 3"/>
          <p:cNvGraphicFramePr>
            <a:graphicFrameLocks noGrp="1"/>
          </p:cNvGraphicFramePr>
          <p:nvPr/>
        </p:nvGraphicFramePr>
        <p:xfrm>
          <a:off x="2639616" y="2636912"/>
          <a:ext cx="7272808" cy="2560320"/>
        </p:xfrm>
        <a:graphic>
          <a:graphicData uri="http://schemas.openxmlformats.org/drawingml/2006/table">
            <a:tbl>
              <a:tblPr>
                <a:tableStyleId>{5C22544A-7EE6-4342-B048-85BDC9FD1C3A}</a:tableStyleId>
              </a:tblPr>
              <a:tblGrid>
                <a:gridCol w="3636404">
                  <a:extLst>
                    <a:ext uri="{9D8B030D-6E8A-4147-A177-3AD203B41FA5}">
                      <a16:colId xmlns:a16="http://schemas.microsoft.com/office/drawing/2014/main" xmlns="" val="20000"/>
                    </a:ext>
                  </a:extLst>
                </a:gridCol>
                <a:gridCol w="3636404">
                  <a:extLst>
                    <a:ext uri="{9D8B030D-6E8A-4147-A177-3AD203B41FA5}">
                      <a16:colId xmlns:a16="http://schemas.microsoft.com/office/drawing/2014/main" xmlns="" val="20001"/>
                    </a:ext>
                  </a:extLst>
                </a:gridCol>
              </a:tblGrid>
              <a:tr h="370840">
                <a:tc>
                  <a:txBody>
                    <a:bodyPr/>
                    <a:lstStyle/>
                    <a:p>
                      <a:r>
                        <a:rPr lang="en-US" dirty="0"/>
                        <a:t> • Global warming potential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Energy consumption </a:t>
                      </a:r>
                    </a:p>
                    <a:p>
                      <a:endParaRPr lang="en-US" dirty="0"/>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Water depletion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Raw material depletion</a:t>
                      </a:r>
                    </a:p>
                    <a:p>
                      <a:endParaRPr lang="en-US" dirty="0"/>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Ozone depletion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Air toxic emissions </a:t>
                      </a:r>
                    </a:p>
                    <a:p>
                      <a:endParaRPr lang="en-US" dirty="0"/>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Photochemical ozone creation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Air acidification </a:t>
                      </a:r>
                    </a:p>
                    <a:p>
                      <a:endParaRPr lang="en-US" dirty="0"/>
                    </a:p>
                  </a:txBody>
                  <a:tcPr/>
                </a:tc>
                <a:extLst>
                  <a:ext uri="{0D108BD9-81ED-4DB2-BD59-A6C34878D82A}">
                    <a16:rowId xmlns:a16="http://schemas.microsoft.com/office/drawing/2014/main" xmlns="" val="10003"/>
                  </a:ext>
                </a:extLst>
              </a:tr>
            </a:tbl>
          </a:graphicData>
        </a:graphic>
      </p:graphicFrame>
      <p:graphicFrame>
        <p:nvGraphicFramePr>
          <p:cNvPr id="5" name="Table 4"/>
          <p:cNvGraphicFramePr>
            <a:graphicFrameLocks noGrp="1"/>
          </p:cNvGraphicFramePr>
          <p:nvPr/>
        </p:nvGraphicFramePr>
        <p:xfrm>
          <a:off x="2639616" y="5085184"/>
          <a:ext cx="7272808" cy="1188720"/>
        </p:xfrm>
        <a:graphic>
          <a:graphicData uri="http://schemas.openxmlformats.org/drawingml/2006/table">
            <a:tbl>
              <a:tblPr>
                <a:tableStyleId>{5C22544A-7EE6-4342-B048-85BDC9FD1C3A}</a:tableStyleId>
              </a:tblPr>
              <a:tblGrid>
                <a:gridCol w="3636404">
                  <a:extLst>
                    <a:ext uri="{9D8B030D-6E8A-4147-A177-3AD203B41FA5}">
                      <a16:colId xmlns:a16="http://schemas.microsoft.com/office/drawing/2014/main" xmlns="" val="20000"/>
                    </a:ext>
                  </a:extLst>
                </a:gridCol>
                <a:gridCol w="3636404">
                  <a:extLst>
                    <a:ext uri="{9D8B030D-6E8A-4147-A177-3AD203B41FA5}">
                      <a16:colId xmlns:a16="http://schemas.microsoft.com/office/drawing/2014/main" xmlns="" val="20001"/>
                    </a:ext>
                  </a:extLst>
                </a:gridCol>
              </a:tblGrid>
              <a:tr h="792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Water </a:t>
                      </a:r>
                      <a:r>
                        <a:rPr lang="en-US" dirty="0" err="1"/>
                        <a:t>eutrophication</a:t>
                      </a:r>
                      <a:r>
                        <a:rPr lang="en-US" dirty="0"/>
                        <a:t>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Water toxic emissions and Hazardous waste generation.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txBody>
                  <a:tcPr/>
                </a:tc>
                <a:extLst>
                  <a:ext uri="{0D108BD9-81ED-4DB2-BD59-A6C34878D82A}">
                    <a16:rowId xmlns:a16="http://schemas.microsoft.com/office/drawing/2014/main" xmlns="" val="10000"/>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Environmental load reduction by ICT </a:t>
            </a:r>
          </a:p>
        </p:txBody>
      </p:sp>
      <p:sp>
        <p:nvSpPr>
          <p:cNvPr id="3" name="Content Placeholder 2"/>
          <p:cNvSpPr>
            <a:spLocks noGrp="1"/>
          </p:cNvSpPr>
          <p:nvPr>
            <p:ph idx="1"/>
          </p:nvPr>
        </p:nvSpPr>
        <p:spPr>
          <a:xfrm>
            <a:off x="1371600" y="1623527"/>
            <a:ext cx="9899780" cy="4674636"/>
          </a:xfrm>
        </p:spPr>
        <p:txBody>
          <a:bodyPr>
            <a:normAutofit lnSpcReduction="10000"/>
          </a:bodyPr>
          <a:lstStyle/>
          <a:p>
            <a:pPr>
              <a:buNone/>
            </a:pPr>
            <a:r>
              <a:rPr lang="en-US" dirty="0"/>
              <a:t>	Environmental load reduction may come from, in particular, ICT dematerialization impact based on substituting higher carbon products and activities with ICT-enabled lower carbon alternatives.</a:t>
            </a:r>
          </a:p>
          <a:p>
            <a:pPr>
              <a:buNone/>
            </a:pPr>
            <a:endParaRPr lang="en-US" dirty="0"/>
          </a:p>
          <a:p>
            <a:pPr>
              <a:buNone/>
            </a:pPr>
            <a:r>
              <a:rPr lang="en-US" dirty="0"/>
              <a:t>	 These alternatives include:</a:t>
            </a:r>
          </a:p>
          <a:p>
            <a:pPr>
              <a:buNone/>
            </a:pPr>
            <a:endParaRPr lang="en-US" dirty="0"/>
          </a:p>
          <a:p>
            <a:pPr marL="534988" indent="184150">
              <a:tabLst>
                <a:tab pos="801688" algn="l"/>
              </a:tabLst>
            </a:pPr>
            <a:r>
              <a:rPr lang="en-US" dirty="0"/>
              <a:t>	 Online media</a:t>
            </a:r>
          </a:p>
          <a:p>
            <a:pPr marL="534988" indent="184150">
              <a:tabLst>
                <a:tab pos="801688" algn="l"/>
              </a:tabLst>
            </a:pPr>
            <a:r>
              <a:rPr lang="en-US" dirty="0"/>
              <a:t>	 E-ticketing</a:t>
            </a:r>
          </a:p>
          <a:p>
            <a:pPr marL="534988" indent="184150">
              <a:tabLst>
                <a:tab pos="801688" algn="l"/>
              </a:tabLst>
            </a:pPr>
            <a:r>
              <a:rPr lang="en-US" dirty="0"/>
              <a:t>	 E-commerce</a:t>
            </a:r>
          </a:p>
          <a:p>
            <a:pPr marL="534988" indent="184150">
              <a:tabLst>
                <a:tab pos="801688" algn="l"/>
              </a:tabLst>
            </a:pPr>
            <a:r>
              <a:rPr lang="en-US" dirty="0"/>
              <a:t>	 E-paper</a:t>
            </a:r>
          </a:p>
          <a:p>
            <a:pPr marL="534988" indent="184150">
              <a:tabLst>
                <a:tab pos="801688" algn="l"/>
              </a:tabLst>
            </a:pPr>
            <a:r>
              <a:rPr lang="en-US" dirty="0"/>
              <a:t>	 Videoconferencing</a:t>
            </a:r>
          </a:p>
          <a:p>
            <a:pPr marL="534988" indent="184150">
              <a:tabLst>
                <a:tab pos="801688" algn="l"/>
              </a:tabLst>
            </a:pPr>
            <a:r>
              <a:rPr lang="en-US" dirty="0"/>
              <a:t>	 </a:t>
            </a:r>
            <a:r>
              <a:rPr lang="en-US" dirty="0" err="1"/>
              <a:t>Teleworking</a:t>
            </a:r>
            <a:r>
              <a:rPr lang="en-US" dirty="0"/>
              <a:t> or other remote-participation service. </a:t>
            </a:r>
          </a:p>
          <a:p>
            <a:endParaRPr 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408" y="404664"/>
            <a:ext cx="9601200" cy="1485900"/>
          </a:xfrm>
        </p:spPr>
        <p:txBody>
          <a:bodyPr>
            <a:normAutofit/>
          </a:bodyPr>
          <a:lstStyle/>
          <a:p>
            <a:r>
              <a:rPr lang="en-US" dirty="0"/>
              <a:t>Environmental load possible reduction effects by using ICTs</a:t>
            </a:r>
          </a:p>
        </p:txBody>
      </p:sp>
      <p:graphicFrame>
        <p:nvGraphicFramePr>
          <p:cNvPr id="4" name="Table 3"/>
          <p:cNvGraphicFramePr>
            <a:graphicFrameLocks noGrp="1"/>
          </p:cNvGraphicFramePr>
          <p:nvPr/>
        </p:nvGraphicFramePr>
        <p:xfrm>
          <a:off x="2279576" y="1772816"/>
          <a:ext cx="7776864" cy="4680520"/>
        </p:xfrm>
        <a:graphic>
          <a:graphicData uri="http://schemas.openxmlformats.org/drawingml/2006/table">
            <a:tbl>
              <a:tblPr>
                <a:tableStyleId>{5C22544A-7EE6-4342-B048-85BDC9FD1C3A}</a:tableStyleId>
              </a:tblPr>
              <a:tblGrid>
                <a:gridCol w="3384376">
                  <a:extLst>
                    <a:ext uri="{9D8B030D-6E8A-4147-A177-3AD203B41FA5}">
                      <a16:colId xmlns:a16="http://schemas.microsoft.com/office/drawing/2014/main" xmlns="" val="20000"/>
                    </a:ext>
                  </a:extLst>
                </a:gridCol>
                <a:gridCol w="4392488">
                  <a:extLst>
                    <a:ext uri="{9D8B030D-6E8A-4147-A177-3AD203B41FA5}">
                      <a16:colId xmlns:a16="http://schemas.microsoft.com/office/drawing/2014/main" xmlns="" val="20001"/>
                    </a:ext>
                  </a:extLst>
                </a:gridCol>
              </a:tblGrid>
              <a:tr h="1322756">
                <a:tc>
                  <a:txBody>
                    <a:bodyPr/>
                    <a:lstStyle/>
                    <a:p>
                      <a:endParaRPr lang="en-US" dirty="0"/>
                    </a:p>
                    <a:p>
                      <a:r>
                        <a:rPr lang="en-US" dirty="0"/>
                        <a:t>Consumption of materials</a:t>
                      </a:r>
                    </a:p>
                  </a:txBody>
                  <a:tcPr/>
                </a:tc>
                <a:tc>
                  <a:txBody>
                    <a:bodyPr/>
                    <a:lstStyle/>
                    <a:p>
                      <a:r>
                        <a:rPr lang="en-US" dirty="0"/>
                        <a:t>By reducing material consumption, the environmental load related to goods production and disposal as well as waste generation can be reduced. </a:t>
                      </a:r>
                    </a:p>
                  </a:txBody>
                  <a:tcPr/>
                </a:tc>
                <a:extLst>
                  <a:ext uri="{0D108BD9-81ED-4DB2-BD59-A6C34878D82A}">
                    <a16:rowId xmlns:a16="http://schemas.microsoft.com/office/drawing/2014/main" xmlns="" val="10000"/>
                  </a:ext>
                </a:extLst>
              </a:tr>
              <a:tr h="1322756">
                <a:tc>
                  <a:txBody>
                    <a:bodyPr/>
                    <a:lstStyle/>
                    <a:p>
                      <a:endParaRPr lang="en-US" dirty="0"/>
                    </a:p>
                    <a:p>
                      <a:r>
                        <a:rPr lang="en-US" dirty="0"/>
                        <a:t>Power consumption/ energy use</a:t>
                      </a:r>
                    </a:p>
                  </a:txBody>
                  <a:tcPr/>
                </a:tc>
                <a:tc>
                  <a:txBody>
                    <a:bodyPr/>
                    <a:lstStyle/>
                    <a:p>
                      <a:r>
                        <a:rPr lang="en-US" dirty="0"/>
                        <a:t>By enhancing the efficiency of power and energy use to reduce consumption, the environmental load related to power can be reduced</a:t>
                      </a:r>
                    </a:p>
                  </a:txBody>
                  <a:tcPr/>
                </a:tc>
                <a:extLst>
                  <a:ext uri="{0D108BD9-81ED-4DB2-BD59-A6C34878D82A}">
                    <a16:rowId xmlns:a16="http://schemas.microsoft.com/office/drawing/2014/main" xmlns="" val="10001"/>
                  </a:ext>
                </a:extLst>
              </a:tr>
              <a:tr h="1017504">
                <a:tc>
                  <a:txBody>
                    <a:bodyPr/>
                    <a:lstStyle/>
                    <a:p>
                      <a:endParaRPr lang="en-US" dirty="0"/>
                    </a:p>
                    <a:p>
                      <a:r>
                        <a:rPr lang="en-US" dirty="0"/>
                        <a:t>Movement of people </a:t>
                      </a:r>
                    </a:p>
                  </a:txBody>
                  <a:tcPr/>
                </a:tc>
                <a:tc>
                  <a:txBody>
                    <a:bodyPr/>
                    <a:lstStyle/>
                    <a:p>
                      <a:r>
                        <a:rPr lang="en-US" dirty="0"/>
                        <a:t>By reducing the movement of people, the environmental load required for transportation can be reduced. </a:t>
                      </a:r>
                    </a:p>
                  </a:txBody>
                  <a:tcPr/>
                </a:tc>
                <a:extLst>
                  <a:ext uri="{0D108BD9-81ED-4DB2-BD59-A6C34878D82A}">
                    <a16:rowId xmlns:a16="http://schemas.microsoft.com/office/drawing/2014/main" xmlns="" val="10002"/>
                  </a:ext>
                </a:extLst>
              </a:tr>
              <a:tr h="1017504">
                <a:tc>
                  <a:txBody>
                    <a:bodyPr/>
                    <a:lstStyle/>
                    <a:p>
                      <a:endParaRPr lang="en-US" dirty="0"/>
                    </a:p>
                    <a:p>
                      <a:r>
                        <a:rPr lang="en-US" dirty="0"/>
                        <a:t>Movement of materials </a:t>
                      </a:r>
                    </a:p>
                  </a:txBody>
                  <a:tcPr/>
                </a:tc>
                <a:tc>
                  <a:txBody>
                    <a:bodyPr/>
                    <a:lstStyle/>
                    <a:p>
                      <a:r>
                        <a:rPr lang="en-US" dirty="0"/>
                        <a:t>By reducing the movement of materials, the environmental load required for transportation can be reduced. </a:t>
                      </a:r>
                    </a:p>
                  </a:txBody>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91544" y="620689"/>
          <a:ext cx="8229600" cy="5688633"/>
        </p:xfrm>
        <a:graphic>
          <a:graphicData uri="http://schemas.openxmlformats.org/drawingml/2006/table">
            <a:tbl>
              <a:tblPr>
                <a:tableStyleId>{5C22544A-7EE6-4342-B048-85BDC9FD1C3A}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1607657">
                <a:tc>
                  <a:txBody>
                    <a:bodyPr/>
                    <a:lstStyle/>
                    <a:p>
                      <a:endParaRPr lang="en-US" dirty="0"/>
                    </a:p>
                    <a:p>
                      <a:endParaRPr lang="en-US" dirty="0"/>
                    </a:p>
                    <a:p>
                      <a:r>
                        <a:rPr lang="en-US" dirty="0"/>
                        <a:t>Improved efficiency of office space</a:t>
                      </a:r>
                    </a:p>
                  </a:txBody>
                  <a:tcPr/>
                </a:tc>
                <a:tc>
                  <a:txBody>
                    <a:bodyPr/>
                    <a:lstStyle/>
                    <a:p>
                      <a:r>
                        <a:rPr lang="en-US" dirty="0"/>
                        <a:t>By using office space efficiently, power consumption for lighting, air conditioning, etc. can be reduced, thus reducing environmental load. </a:t>
                      </a:r>
                    </a:p>
                  </a:txBody>
                  <a:tcPr/>
                </a:tc>
                <a:extLst>
                  <a:ext uri="{0D108BD9-81ED-4DB2-BD59-A6C34878D82A}">
                    <a16:rowId xmlns:a16="http://schemas.microsoft.com/office/drawing/2014/main" xmlns="" val="10000"/>
                  </a:ext>
                </a:extLst>
              </a:tr>
              <a:tr h="1607657">
                <a:tc>
                  <a:txBody>
                    <a:bodyPr/>
                    <a:lstStyle/>
                    <a:p>
                      <a:endParaRPr lang="en-US" dirty="0"/>
                    </a:p>
                    <a:p>
                      <a:endParaRPr lang="en-US" dirty="0"/>
                    </a:p>
                    <a:p>
                      <a:r>
                        <a:rPr lang="en-US" dirty="0"/>
                        <a:t>Storage of goods</a:t>
                      </a:r>
                    </a:p>
                  </a:txBody>
                  <a:tcPr/>
                </a:tc>
                <a:tc>
                  <a:txBody>
                    <a:bodyPr/>
                    <a:lstStyle/>
                    <a:p>
                      <a:r>
                        <a:rPr lang="en-US" dirty="0"/>
                        <a:t>By reducing storage space of goods, power consumption for lighting, air conditioning, etc. can be reduced, thus reducing environmental load. </a:t>
                      </a:r>
                    </a:p>
                  </a:txBody>
                  <a:tcPr/>
                </a:tc>
                <a:extLst>
                  <a:ext uri="{0D108BD9-81ED-4DB2-BD59-A6C34878D82A}">
                    <a16:rowId xmlns:a16="http://schemas.microsoft.com/office/drawing/2014/main" xmlns="" val="10001"/>
                  </a:ext>
                </a:extLst>
              </a:tr>
              <a:tr h="865662">
                <a:tc>
                  <a:txBody>
                    <a:bodyPr/>
                    <a:lstStyle/>
                    <a:p>
                      <a:endParaRPr lang="en-US" dirty="0"/>
                    </a:p>
                    <a:p>
                      <a:r>
                        <a:rPr lang="en-US" dirty="0"/>
                        <a:t>Improved work efficiency </a:t>
                      </a:r>
                    </a:p>
                  </a:txBody>
                  <a:tcPr/>
                </a:tc>
                <a:tc>
                  <a:txBody>
                    <a:bodyPr/>
                    <a:lstStyle/>
                    <a:p>
                      <a:r>
                        <a:rPr lang="en-US" dirty="0"/>
                        <a:t>By enhancing work efficiency, the environmental load can be reduced. </a:t>
                      </a:r>
                    </a:p>
                  </a:txBody>
                  <a:tcPr/>
                </a:tc>
                <a:extLst>
                  <a:ext uri="{0D108BD9-81ED-4DB2-BD59-A6C34878D82A}">
                    <a16:rowId xmlns:a16="http://schemas.microsoft.com/office/drawing/2014/main" xmlns="" val="10002"/>
                  </a:ext>
                </a:extLst>
              </a:tr>
              <a:tr h="1607657">
                <a:tc>
                  <a:txBody>
                    <a:bodyPr/>
                    <a:lstStyle/>
                    <a:p>
                      <a:endParaRPr lang="en-US" dirty="0"/>
                    </a:p>
                    <a:p>
                      <a:endParaRPr lang="en-US" dirty="0"/>
                    </a:p>
                    <a:p>
                      <a:r>
                        <a:rPr lang="en-US" dirty="0"/>
                        <a:t>Waste </a:t>
                      </a:r>
                    </a:p>
                  </a:txBody>
                  <a:tcPr/>
                </a:tc>
                <a:tc>
                  <a:txBody>
                    <a:bodyPr/>
                    <a:lstStyle/>
                    <a:p>
                      <a:r>
                        <a:rPr lang="en-US" dirty="0"/>
                        <a:t>By reducing waste emissions, the environmental load required for environmental preservation as well as for waste disposal can be reduced. </a:t>
                      </a:r>
                    </a:p>
                  </a:txBody>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A1DC91-B535-4286-981E-0EEB8C09E414}"/>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xmlns="" id="{C0588E27-DA9D-430E-8787-92378A2D99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592989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Preparation of studies and meetings</a:t>
            </a:r>
          </a:p>
        </p:txBody>
      </p:sp>
      <p:sp>
        <p:nvSpPr>
          <p:cNvPr id="3" name="Content Placeholder 2"/>
          <p:cNvSpPr>
            <a:spLocks noGrp="1"/>
          </p:cNvSpPr>
          <p:nvPr>
            <p:ph idx="1"/>
          </p:nvPr>
        </p:nvSpPr>
        <p:spPr>
          <a:xfrm>
            <a:off x="2063552" y="1844825"/>
            <a:ext cx="8229600" cy="4525963"/>
          </a:xfrm>
        </p:spPr>
        <p:txBody>
          <a:bodyPr>
            <a:normAutofit/>
          </a:bodyPr>
          <a:lstStyle/>
          <a:p>
            <a:r>
              <a:rPr lang="en-US" sz="1800" dirty="0"/>
              <a:t>At the beginning of each study period, an organization proposal and an action plan for the study period shall be prepared by each study group chairman with the help of TSB. </a:t>
            </a:r>
          </a:p>
          <a:p>
            <a:endParaRPr lang="en-IN" sz="1800" dirty="0"/>
          </a:p>
          <a:p>
            <a:r>
              <a:rPr lang="en-US" sz="1800" dirty="0"/>
              <a:t>Individuals who attend the meeting without preregistration may experience a delay in receiving their documents. </a:t>
            </a:r>
          </a:p>
          <a:p>
            <a:endParaRPr lang="en-IN" sz="1800" dirty="0"/>
          </a:p>
          <a:p>
            <a:r>
              <a:rPr lang="en-US" sz="1800" dirty="0"/>
              <a:t>If an insufficient number of contributions or notification of contributions has been submitted, no meeting should be held. The decision whether to cancel a meeting or not shall be taken by the Director.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0"/>
            <a:ext cx="8229600" cy="1143000"/>
          </a:xfrm>
        </p:spPr>
        <p:txBody>
          <a:bodyPr/>
          <a:lstStyle/>
          <a:p>
            <a:r>
              <a:rPr lang="en-US" dirty="0"/>
              <a:t>Conduct of meetings </a:t>
            </a:r>
          </a:p>
        </p:txBody>
      </p:sp>
      <p:sp>
        <p:nvSpPr>
          <p:cNvPr id="3" name="Content Placeholder 2"/>
          <p:cNvSpPr>
            <a:spLocks noGrp="1"/>
          </p:cNvSpPr>
          <p:nvPr>
            <p:ph idx="1"/>
          </p:nvPr>
        </p:nvSpPr>
        <p:spPr>
          <a:xfrm>
            <a:off x="2063552" y="1196753"/>
            <a:ext cx="8229600" cy="4525963"/>
          </a:xfrm>
        </p:spPr>
        <p:txBody>
          <a:bodyPr>
            <a:noAutofit/>
          </a:bodyPr>
          <a:lstStyle/>
          <a:p>
            <a:r>
              <a:rPr lang="en-US" sz="1800" dirty="0"/>
              <a:t>The </a:t>
            </a:r>
            <a:r>
              <a:rPr lang="en-US" sz="1800" b="1" dirty="0"/>
              <a:t>chairman shall direct the debates </a:t>
            </a:r>
            <a:r>
              <a:rPr lang="en-US" sz="1800" dirty="0"/>
              <a:t>during the meeting, with the assistance of TSB. </a:t>
            </a:r>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IN" sz="1800" dirty="0"/>
          </a:p>
          <a:p>
            <a:pPr>
              <a:buNone/>
            </a:pPr>
            <a:endParaRPr lang="en-US" sz="1800" dirty="0"/>
          </a:p>
          <a:p>
            <a:r>
              <a:rPr lang="en-US" sz="1800" dirty="0"/>
              <a:t>Questions which have not elicited any contributions should not be placed on the final agenda of the meeting. </a:t>
            </a:r>
          </a:p>
          <a:p>
            <a:endParaRPr lang="en-US" sz="1800" dirty="0"/>
          </a:p>
          <a:p>
            <a:r>
              <a:rPr lang="en-US" sz="1800" dirty="0"/>
              <a:t>Study groups and working parties may set up ad hoc groups to study Questions allocated to those study groups and working parties. </a:t>
            </a:r>
          </a:p>
          <a:p>
            <a:endParaRPr lang="en-US" sz="1800" dirty="0"/>
          </a:p>
        </p:txBody>
      </p:sp>
      <p:pic>
        <p:nvPicPr>
          <p:cNvPr id="5" name="Picture 2" descr="See the source image"/>
          <p:cNvPicPr>
            <a:picLocks noChangeAspect="1" noChangeArrowheads="1"/>
          </p:cNvPicPr>
          <p:nvPr/>
        </p:nvPicPr>
        <p:blipFill>
          <a:blip r:embed="rId2" cstate="print"/>
          <a:srcRect/>
          <a:stretch>
            <a:fillRect/>
          </a:stretch>
        </p:blipFill>
        <p:spPr bwMode="auto">
          <a:xfrm>
            <a:off x="3863752" y="1844825"/>
            <a:ext cx="4392488" cy="2469087"/>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744824"/>
            <a:ext cx="9601200" cy="3581400"/>
          </a:xfrm>
        </p:spPr>
        <p:txBody>
          <a:bodyPr>
            <a:normAutofit/>
          </a:bodyPr>
          <a:lstStyle/>
          <a:p>
            <a:r>
              <a:rPr lang="en-US" sz="1800" dirty="0"/>
              <a:t>For projects involving more than one study group, baseline documents may be prepared in order to provide the basis for coordinated study among the various study groups. </a:t>
            </a:r>
          </a:p>
          <a:p>
            <a:pPr>
              <a:buNone/>
            </a:pPr>
            <a:endParaRPr lang="en-US" sz="1800" dirty="0"/>
          </a:p>
          <a:p>
            <a:r>
              <a:rPr lang="en-US" sz="1800" dirty="0"/>
              <a:t>Chairmen will ask, during each meeting, whether anyone has knowledge of intellectual property rights issues, including patents, copyright for software or text, marks, the use of which may be required to implement or publish the Recommendation being considered.</a:t>
            </a:r>
          </a:p>
          <a:p>
            <a:endParaRPr lang="en-US" sz="1800" dirty="0"/>
          </a:p>
          <a:p>
            <a:r>
              <a:rPr lang="en-US" sz="1800" dirty="0"/>
              <a:t>The decision to add a new work item to the work </a:t>
            </a:r>
            <a:r>
              <a:rPr lang="en-US" sz="1800" dirty="0" err="1"/>
              <a:t>programme</a:t>
            </a:r>
            <a:r>
              <a:rPr lang="en-US" sz="1800" dirty="0"/>
              <a:t> shall be documented in the report of the meeting using the template in Annex A. Note that this may not be necessary to document </a:t>
            </a:r>
            <a:r>
              <a:rPr lang="en-US" sz="1800" dirty="0" err="1"/>
              <a:t>th</a:t>
            </a:r>
            <a:endParaRPr lang="en-US" sz="1800" dirty="0"/>
          </a:p>
        </p:txBody>
      </p:sp>
    </p:spTree>
  </p:cSld>
  <p:clrMapOvr>
    <a:masterClrMapping/>
  </p:clrMapOvr>
</p:sld>
</file>

<file path=ppt/theme/theme1.xml><?xml version="1.0" encoding="utf-8"?>
<a:theme xmlns:a="http://schemas.openxmlformats.org/drawingml/2006/main" name="Crop">
  <a:themeElements>
    <a:clrScheme name="Custom 1">
      <a:dk1>
        <a:sysClr val="windowText" lastClr="000000"/>
      </a:dk1>
      <a:lt1>
        <a:sysClr val="window" lastClr="FFFFFF"/>
      </a:lt1>
      <a:dk2>
        <a:srgbClr val="191B0E"/>
      </a:dk2>
      <a:lt2>
        <a:srgbClr val="FFFFFF"/>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423</TotalTime>
  <Words>4350</Words>
  <Application>Microsoft Office PowerPoint</Application>
  <PresentationFormat>Custom</PresentationFormat>
  <Paragraphs>282</Paragraphs>
  <Slides>65</Slides>
  <Notes>1</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Crop</vt:lpstr>
      <vt:lpstr>INTERNATIONAL TELECOM UNIT (ITU) RECOMMENDATION</vt:lpstr>
      <vt:lpstr>Group Members</vt:lpstr>
      <vt:lpstr>Topics to be Covered</vt:lpstr>
      <vt:lpstr>Frequency of meetings</vt:lpstr>
      <vt:lpstr>Slide 5</vt:lpstr>
      <vt:lpstr>Coordination of work</vt:lpstr>
      <vt:lpstr>Preparation of studies and meetings</vt:lpstr>
      <vt:lpstr>Conduct of meetings </vt:lpstr>
      <vt:lpstr>Slide 9</vt:lpstr>
      <vt:lpstr>Liaison statements</vt:lpstr>
      <vt:lpstr>The following information shall be included in outgoing liaison statements:</vt:lpstr>
      <vt:lpstr>The following information shall be included in outgoing liaison statements:</vt:lpstr>
      <vt:lpstr>Regulations</vt:lpstr>
      <vt:lpstr>Correspondence activities </vt:lpstr>
      <vt:lpstr>Preparation of reports:</vt:lpstr>
      <vt:lpstr>Preparation of reports:</vt:lpstr>
      <vt:lpstr>Preparation of reports:</vt:lpstr>
      <vt:lpstr>Additional Info</vt:lpstr>
      <vt:lpstr>Slide 19</vt:lpstr>
      <vt:lpstr>Slide 20</vt:lpstr>
      <vt:lpstr>Definitions </vt:lpstr>
      <vt:lpstr>Slide 22</vt:lpstr>
      <vt:lpstr>Slide 23</vt:lpstr>
      <vt:lpstr>Slide 24</vt:lpstr>
      <vt:lpstr>Slide 25</vt:lpstr>
      <vt:lpstr>Study group management</vt:lpstr>
      <vt:lpstr>Study group structure </vt:lpstr>
      <vt:lpstr>Distribution of work</vt:lpstr>
      <vt:lpstr>Joint coordination activities </vt:lpstr>
      <vt:lpstr>Joint Coordination activities</vt:lpstr>
      <vt:lpstr>The roles of rapporteurs </vt:lpstr>
      <vt:lpstr>The rapporteur's responsibilities are:</vt:lpstr>
      <vt:lpstr>Slide 33</vt:lpstr>
      <vt:lpstr>Slide 34</vt:lpstr>
      <vt:lpstr>Slide 35</vt:lpstr>
      <vt:lpstr>Slide 36</vt:lpstr>
      <vt:lpstr>Slide 37</vt:lpstr>
      <vt:lpstr>Submission and processing of contributions</vt:lpstr>
      <vt:lpstr>Submission of contribution.</vt:lpstr>
      <vt:lpstr>Okay……. So What exactly is a study group???</vt:lpstr>
      <vt:lpstr>Slide 41</vt:lpstr>
      <vt:lpstr>Slide 42</vt:lpstr>
      <vt:lpstr>Slide 43</vt:lpstr>
      <vt:lpstr>Slide 44</vt:lpstr>
      <vt:lpstr>Processing of contributions</vt:lpstr>
      <vt:lpstr>Slide 46</vt:lpstr>
      <vt:lpstr>Slide 47</vt:lpstr>
      <vt:lpstr>TDs</vt:lpstr>
      <vt:lpstr>TDs</vt:lpstr>
      <vt:lpstr>Electronic access</vt:lpstr>
      <vt:lpstr>Other document types</vt:lpstr>
      <vt:lpstr>Other ITU-T groups</vt:lpstr>
      <vt:lpstr>Focus group (FG)</vt:lpstr>
      <vt:lpstr>Intersector Rapporteur Group (IRG)</vt:lpstr>
      <vt:lpstr>Joint Coordination Activity (JCA)</vt:lpstr>
      <vt:lpstr>ITU-T group types for collaborating with other SDOs</vt:lpstr>
      <vt:lpstr>Additional ITU-T groups</vt:lpstr>
      <vt:lpstr>Joint coordination activities</vt:lpstr>
      <vt:lpstr>Joint coordination activities</vt:lpstr>
      <vt:lpstr>General Principles under ITU-T Regulations</vt:lpstr>
      <vt:lpstr> Environmental impacts categories </vt:lpstr>
      <vt:lpstr>Environmental load reduction by ICT </vt:lpstr>
      <vt:lpstr>Environmental load possible reduction effects by using ICTs</vt:lpstr>
      <vt:lpstr>Slide 64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Vedant Athavale</cp:lastModifiedBy>
  <cp:revision>28</cp:revision>
  <dcterms:created xsi:type="dcterms:W3CDTF">2020-08-29T09:18:33Z</dcterms:created>
  <dcterms:modified xsi:type="dcterms:W3CDTF">2020-09-04T07:30:06Z</dcterms:modified>
</cp:coreProperties>
</file>