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88AA3A-2FA6-46F8-B90B-69E314F4D9C3}">
  <a:tblStyle styleId="{BD88AA3A-2FA6-46F8-B90B-69E314F4D9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eople.csail.mit.edu/asolar/SynthesisCourse/Lecture10.htm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45d785e9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45d785e9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4d8d0846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4d8d0846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45d785e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45d785e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bc23c37a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bc23c37a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45d785e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45d785e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45d785e91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45d785e91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45d785e91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45d785e91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45d785e91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c45d785e91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45d785e91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c45d785e91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45d785e91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c45d785e91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a29d028d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a29d028d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45d785e91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c45d785e91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4d8d084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c4d8d084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f3bdadb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6f3bdadb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6f3bdadb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6f3bdadb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6f3bdadb3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6f3bdadb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6bc23c37a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6bc23c37a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bc23c37a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6bc23c37a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6bc23c37a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6bc23c37a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c4d8d0846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c4d8d0846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6bc23c37a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6bc23c37a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f6e055f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f6e055f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bc23c37a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bc23c37a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45d785e9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45d785e9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bc23c37a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bc23c37a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bc23c37a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bc23c37a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https://people.csail.mit.edu/asolar/SynthesisCourse/Lecture10.htm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45d785e9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45d785e9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296631"/>
            <a:ext cx="77724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i="0" sz="3600" u="none" cap="none" strike="noStrik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85800" y="2273105"/>
            <a:ext cx="7772400" cy="1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</a:t>
            </a:r>
            <a:r>
              <a:rPr lang="en"/>
              <a:t>25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1" i="0" sz="2600" u="none" cap="none" strike="noStrik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i="0" sz="1600" u="none" cap="none" strike="noStrike">
                <a:solidFill>
                  <a:srgbClr val="595959"/>
                </a:solidFill>
              </a:defRPr>
            </a:lvl1pPr>
            <a:lvl2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i="0" sz="1600" u="none" cap="none" strike="noStrike">
                <a:solidFill>
                  <a:srgbClr val="595959"/>
                </a:solidFill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i="0" u="none" cap="none" strike="noStrike">
                <a:solidFill>
                  <a:srgbClr val="595959"/>
                </a:solidFill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i="0" u="none" cap="none" strike="noStrike">
                <a:solidFill>
                  <a:srgbClr val="595959"/>
                </a:solidFill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</a:t>
            </a:r>
            <a:r>
              <a:rPr lang="en"/>
              <a:t>25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4_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694516"/>
            <a:ext cx="82296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800" u="none" cap="none" strike="noStrik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350925"/>
            <a:ext cx="3950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i="0" sz="1600" u="none" cap="none" strike="noStrike">
                <a:solidFill>
                  <a:srgbClr val="595959"/>
                </a:solidFill>
              </a:defRPr>
            </a:lvl1pPr>
            <a:lvl2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i="0" sz="1600" u="none" cap="none" strike="noStrike">
                <a:solidFill>
                  <a:srgbClr val="595959"/>
                </a:solidFill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i="0" u="none" cap="none" strike="noStrike">
                <a:solidFill>
                  <a:srgbClr val="595959"/>
                </a:solidFill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i="0" u="none" cap="none" strike="noStrike">
                <a:solidFill>
                  <a:srgbClr val="595959"/>
                </a:solidFill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4736100" y="1350950"/>
            <a:ext cx="3950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▪"/>
              <a:defRPr i="0" sz="1600" u="none" cap="none" strike="noStrike">
                <a:solidFill>
                  <a:srgbClr val="595959"/>
                </a:solidFill>
              </a:defRPr>
            </a:lvl1pPr>
            <a:lvl2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▪"/>
              <a:defRPr i="0" sz="1600" u="none" cap="none" strike="noStrike">
                <a:solidFill>
                  <a:srgbClr val="595959"/>
                </a:solidFill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i="0" u="none" cap="none" strike="noStrike">
                <a:solidFill>
                  <a:srgbClr val="595959"/>
                </a:solidFill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i="0" u="none" cap="none" strike="noStrike">
                <a:solidFill>
                  <a:srgbClr val="595959"/>
                </a:solidFill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x_Title and Content">
  <p:cSld name="3_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350924"/>
            <a:ext cx="82296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0" sz="1600" u="none" cap="none" strike="noStrike">
                <a:solidFill>
                  <a:srgbClr val="595959"/>
                </a:solidFill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0" sz="1600" u="none" cap="none" strike="noStrike">
                <a:solidFill>
                  <a:srgbClr val="595959"/>
                </a:solidFill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i="0" u="none" cap="none" strike="noStrike">
                <a:solidFill>
                  <a:srgbClr val="595959"/>
                </a:solidFill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i="0" u="none" cap="none" strike="noStrike">
                <a:solidFill>
                  <a:srgbClr val="595959"/>
                </a:solidFill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694516"/>
            <a:ext cx="82296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800" u="none" cap="none" strike="noStrik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x_enum_Title and Content">
  <p:cSld name="2_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1350925"/>
            <a:ext cx="82296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AutoNum type="arabicPeriod"/>
              <a:defRPr i="0" sz="1600" u="none" cap="none" strike="noStrike">
                <a:solidFill>
                  <a:srgbClr val="595959"/>
                </a:solidFill>
              </a:defRPr>
            </a:lvl1pPr>
            <a:lvl2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i="0" sz="1600" u="none" cap="none" strike="noStrike">
                <a:solidFill>
                  <a:srgbClr val="595959"/>
                </a:solidFill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i="0" u="none" cap="none" strike="noStrike">
                <a:solidFill>
                  <a:srgbClr val="595959"/>
                </a:solidFill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i="0" u="none" cap="none" strike="noStrike">
                <a:solidFill>
                  <a:srgbClr val="595959"/>
                </a:solidFill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694516"/>
            <a:ext cx="82296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800" u="none" cap="none" strike="noStrik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4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</a:t>
            </a:r>
            <a:r>
              <a:rPr lang="en"/>
              <a:t>25</a:t>
            </a:r>
            <a:endParaRPr/>
          </a:p>
        </p:txBody>
      </p:sp>
      <p:pic>
        <p:nvPicPr>
          <p:cNvPr descr="MSU thinner spear_green RGB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4689800"/>
            <a:ext cx="8229600" cy="7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 banner wordmark.jpg"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7" y="0"/>
            <a:ext cx="9141000" cy="502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l-acm-org.proxy2.cl.msu.edu/doi/pdf/10.1145/3520312.3534864" TargetMode="External"/><Relationship Id="rId4" Type="http://schemas.openxmlformats.org/officeDocument/2006/relationships/hyperlink" Target="https://github.blog/2022-09-07-research-quantifying-github-copilots-impact-on-developer-productivity-and-happiness/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ieeexplore-ieee-org.proxy2.cl.msu.edu/stamp/stamp.jsp?tp=&amp;arnumber=1017616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ctrTitle"/>
          </p:nvPr>
        </p:nvSpPr>
        <p:spPr>
          <a:xfrm>
            <a:off x="685800" y="1296631"/>
            <a:ext cx="77724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Neuro-Symbolic Program Synthesis with Language Models and Formal Methods</a:t>
            </a:r>
            <a:endParaRPr sz="2800"/>
          </a:p>
        </p:txBody>
      </p:sp>
      <p:sp>
        <p:nvSpPr>
          <p:cNvPr id="47" name="Google Shape;47;p7"/>
          <p:cNvSpPr txBox="1"/>
          <p:nvPr/>
        </p:nvSpPr>
        <p:spPr>
          <a:xfrm>
            <a:off x="4990600" y="3719063"/>
            <a:ext cx="35415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Sol Zilberman &amp; Ayaan Shaik</a:t>
            </a:r>
            <a:endParaRPr>
              <a:solidFill>
                <a:srgbClr val="59595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Computer Science &amp; Engineering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8" name="Google Shape;48;p7"/>
          <p:cNvSpPr txBox="1"/>
          <p:nvPr/>
        </p:nvSpPr>
        <p:spPr>
          <a:xfrm>
            <a:off x="1030500" y="3347000"/>
            <a:ext cx="35415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pic>
        <p:nvPicPr>
          <p:cNvPr descr="Related image" id="49" name="Google Shape;4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38" y="3510050"/>
            <a:ext cx="1164425" cy="11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/>
          <p:nvPr/>
        </p:nvSpPr>
        <p:spPr>
          <a:xfrm>
            <a:off x="2783700" y="2409863"/>
            <a:ext cx="357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SS24</a:t>
            </a:r>
            <a:endParaRPr b="1" i="1" sz="1800">
              <a:solidFill>
                <a:srgbClr val="18453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CSE 814 Term Project</a:t>
            </a:r>
            <a:endParaRPr i="1" sz="800"/>
          </a:p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ctrTitle"/>
          </p:nvPr>
        </p:nvSpPr>
        <p:spPr>
          <a:xfrm>
            <a:off x="685800" y="1296631"/>
            <a:ext cx="77724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  <p:sp>
        <p:nvSpPr>
          <p:cNvPr id="132" name="Google Shape;132;p16"/>
          <p:cNvSpPr txBox="1"/>
          <p:nvPr>
            <p:ph idx="1" type="subTitle"/>
          </p:nvPr>
        </p:nvSpPr>
        <p:spPr>
          <a:xfrm>
            <a:off x="685800" y="2273105"/>
            <a:ext cx="7772400" cy="15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Leverage LLM as </a:t>
            </a:r>
            <a:r>
              <a:rPr b="1" i="1" lang="en">
                <a:solidFill>
                  <a:schemeClr val="dk1"/>
                </a:solidFill>
              </a:rPr>
              <a:t>scalable</a:t>
            </a:r>
            <a:r>
              <a:rPr lang="en">
                <a:solidFill>
                  <a:schemeClr val="dk1"/>
                </a:solidFill>
              </a:rPr>
              <a:t> program synthesizer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Leverage CEGIS as </a:t>
            </a:r>
            <a:r>
              <a:rPr b="1" lang="en">
                <a:solidFill>
                  <a:schemeClr val="dk1"/>
                </a:solidFill>
              </a:rPr>
              <a:t>formal </a:t>
            </a:r>
            <a:r>
              <a:rPr lang="en">
                <a:solidFill>
                  <a:schemeClr val="dk1"/>
                </a:solidFill>
              </a:rPr>
              <a:t>conceptual framework </a:t>
            </a:r>
            <a:r>
              <a:rPr lang="en">
                <a:solidFill>
                  <a:schemeClr val="dk1"/>
                </a:solidFill>
              </a:rPr>
              <a:t>for generating correct programs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429850" y="4669700"/>
            <a:ext cx="8337900" cy="32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1958825" y="1302300"/>
            <a:ext cx="5876400" cy="355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Framework</a:t>
            </a:r>
            <a:endParaRPr/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134325" y="2545950"/>
            <a:ext cx="1402758" cy="806220"/>
          </a:xfrm>
          <a:prstGeom prst="flowChart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Specification </a:t>
            </a:r>
            <a:r>
              <a:rPr lang="en" sz="1600"/>
              <a:t>φ</a:t>
            </a:r>
            <a:endParaRPr sz="1600"/>
          </a:p>
        </p:txBody>
      </p:sp>
      <p:sp>
        <p:nvSpPr>
          <p:cNvPr id="149" name="Google Shape;149;p18"/>
          <p:cNvSpPr/>
          <p:nvPr/>
        </p:nvSpPr>
        <p:spPr>
          <a:xfrm>
            <a:off x="2068150" y="1445750"/>
            <a:ext cx="1402750" cy="806225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Prompt Builder </a:t>
            </a:r>
            <a:r>
              <a:rPr lang="en">
                <a:solidFill>
                  <a:schemeClr val="dk1"/>
                </a:solidFill>
              </a:rPr>
              <a:t>⚙️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3841588" y="1445750"/>
            <a:ext cx="1402750" cy="806225"/>
          </a:xfrm>
          <a:prstGeom prst="flowChart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LM (Generator)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5615038" y="1544650"/>
            <a:ext cx="943218" cy="608418"/>
          </a:xfrm>
          <a:prstGeom prst="flowChart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C</a:t>
            </a:r>
            <a:endParaRPr sz="1300"/>
          </a:p>
        </p:txBody>
      </p:sp>
      <p:sp>
        <p:nvSpPr>
          <p:cNvPr id="152" name="Google Shape;152;p18"/>
          <p:cNvSpPr/>
          <p:nvPr/>
        </p:nvSpPr>
        <p:spPr>
          <a:xfrm>
            <a:off x="6272800" y="2545950"/>
            <a:ext cx="1402750" cy="806225"/>
          </a:xfrm>
          <a:prstGeom prst="flowChart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Mutation Engine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4715227" y="2545950"/>
            <a:ext cx="1185408" cy="806220"/>
          </a:xfrm>
          <a:prstGeom prst="flowChartMulti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C</a:t>
            </a:r>
            <a:r>
              <a:rPr baseline="-25000" lang="en"/>
              <a:t>i</a:t>
            </a:r>
            <a:endParaRPr baseline="-25000"/>
          </a:p>
        </p:txBody>
      </p:sp>
      <p:sp>
        <p:nvSpPr>
          <p:cNvPr id="154" name="Google Shape;154;p18"/>
          <p:cNvSpPr/>
          <p:nvPr/>
        </p:nvSpPr>
        <p:spPr>
          <a:xfrm>
            <a:off x="4534625" y="3607825"/>
            <a:ext cx="1402750" cy="806225"/>
          </a:xfrm>
          <a:prstGeom prst="flowChart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SMT Solver</a:t>
            </a:r>
            <a:endParaRPr/>
          </a:p>
        </p:txBody>
      </p:sp>
      <p:cxnSp>
        <p:nvCxnSpPr>
          <p:cNvPr id="155" name="Google Shape;155;p18"/>
          <p:cNvCxnSpPr>
            <a:stCxn id="149" idx="3"/>
            <a:endCxn id="150" idx="1"/>
          </p:cNvCxnSpPr>
          <p:nvPr/>
        </p:nvCxnSpPr>
        <p:spPr>
          <a:xfrm>
            <a:off x="3470900" y="1848863"/>
            <a:ext cx="370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8"/>
          <p:cNvCxnSpPr>
            <a:stCxn id="150" idx="3"/>
            <a:endCxn id="151" idx="1"/>
          </p:cNvCxnSpPr>
          <p:nvPr/>
        </p:nvCxnSpPr>
        <p:spPr>
          <a:xfrm>
            <a:off x="5244338" y="1848863"/>
            <a:ext cx="370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8"/>
          <p:cNvCxnSpPr>
            <a:stCxn id="152" idx="1"/>
            <a:endCxn id="153" idx="3"/>
          </p:cNvCxnSpPr>
          <p:nvPr/>
        </p:nvCxnSpPr>
        <p:spPr>
          <a:xfrm rot="10800000">
            <a:off x="5900500" y="2949063"/>
            <a:ext cx="372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8"/>
          <p:cNvCxnSpPr>
            <a:stCxn id="153" idx="2"/>
            <a:endCxn id="154" idx="0"/>
          </p:cNvCxnSpPr>
          <p:nvPr/>
        </p:nvCxnSpPr>
        <p:spPr>
          <a:xfrm>
            <a:off x="5225501" y="3321638"/>
            <a:ext cx="10500" cy="28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8"/>
          <p:cNvSpPr/>
          <p:nvPr/>
        </p:nvSpPr>
        <p:spPr>
          <a:xfrm>
            <a:off x="8083275" y="3706725"/>
            <a:ext cx="943218" cy="608418"/>
          </a:xfrm>
          <a:prstGeom prst="flowChartDocumen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endParaRPr sz="1300"/>
          </a:p>
        </p:txBody>
      </p:sp>
      <p:cxnSp>
        <p:nvCxnSpPr>
          <p:cNvPr id="160" name="Google Shape;160;p18"/>
          <p:cNvCxnSpPr>
            <a:stCxn id="154" idx="3"/>
            <a:endCxn id="159" idx="1"/>
          </p:cNvCxnSpPr>
          <p:nvPr/>
        </p:nvCxnSpPr>
        <p:spPr>
          <a:xfrm>
            <a:off x="5937375" y="4010938"/>
            <a:ext cx="2145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8"/>
          <p:cNvCxnSpPr>
            <a:stCxn id="151" idx="3"/>
            <a:endCxn id="152" idx="0"/>
          </p:cNvCxnSpPr>
          <p:nvPr/>
        </p:nvCxnSpPr>
        <p:spPr>
          <a:xfrm>
            <a:off x="6558255" y="1848859"/>
            <a:ext cx="415800" cy="6972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8"/>
          <p:cNvCxnSpPr>
            <a:stCxn id="148" idx="0"/>
            <a:endCxn id="149" idx="1"/>
          </p:cNvCxnSpPr>
          <p:nvPr/>
        </p:nvCxnSpPr>
        <p:spPr>
          <a:xfrm rot="-5400000">
            <a:off x="1103304" y="1581150"/>
            <a:ext cx="697200" cy="12324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8"/>
          <p:cNvCxnSpPr>
            <a:stCxn id="148" idx="2"/>
            <a:endCxn id="154" idx="2"/>
          </p:cNvCxnSpPr>
          <p:nvPr/>
        </p:nvCxnSpPr>
        <p:spPr>
          <a:xfrm flipH="1" rot="-5400000">
            <a:off x="2478354" y="1656220"/>
            <a:ext cx="1115100" cy="4400400"/>
          </a:xfrm>
          <a:prstGeom prst="bentConnector3">
            <a:avLst>
              <a:gd fmla="val 12136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8"/>
          <p:cNvSpPr/>
          <p:nvPr/>
        </p:nvSpPr>
        <p:spPr>
          <a:xfrm>
            <a:off x="2297913" y="3037725"/>
            <a:ext cx="943218" cy="608418"/>
          </a:xfrm>
          <a:prstGeom prst="flowChartDocumen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 Example</a:t>
            </a:r>
            <a:endParaRPr sz="1300"/>
          </a:p>
        </p:txBody>
      </p:sp>
      <p:cxnSp>
        <p:nvCxnSpPr>
          <p:cNvPr id="165" name="Google Shape;165;p18"/>
          <p:cNvCxnSpPr>
            <a:stCxn id="154" idx="1"/>
            <a:endCxn id="164" idx="2"/>
          </p:cNvCxnSpPr>
          <p:nvPr/>
        </p:nvCxnSpPr>
        <p:spPr>
          <a:xfrm rot="10800000">
            <a:off x="2769425" y="3605938"/>
            <a:ext cx="1765200" cy="4050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8"/>
          <p:cNvCxnSpPr>
            <a:stCxn id="164" idx="0"/>
            <a:endCxn id="149" idx="2"/>
          </p:cNvCxnSpPr>
          <p:nvPr/>
        </p:nvCxnSpPr>
        <p:spPr>
          <a:xfrm rot="10800000">
            <a:off x="2769522" y="2252025"/>
            <a:ext cx="0" cy="78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8"/>
          <p:cNvSpPr txBox="1"/>
          <p:nvPr/>
        </p:nvSpPr>
        <p:spPr>
          <a:xfrm>
            <a:off x="6704325" y="3605950"/>
            <a:ext cx="4158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✅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3470900" y="3605950"/>
            <a:ext cx="4158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❌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Tooling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Learner component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solidFill>
                  <a:schemeClr val="dk1"/>
                </a:solidFill>
              </a:rPr>
              <a:t>GPT-4, GPT-3.5 Turbo, GPT-3, LLama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solidFill>
                  <a:schemeClr val="dk1"/>
                </a:solidFill>
              </a:rPr>
              <a:t>LLMs from Hugging Face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Verifier Component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solidFill>
                  <a:schemeClr val="dk1"/>
                </a:solidFill>
              </a:rPr>
              <a:t>Z3 Python API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Mutation engine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solidFill>
                  <a:schemeClr val="dk1"/>
                </a:solidFill>
              </a:rPr>
              <a:t>Python script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solidFill>
                  <a:schemeClr val="dk1"/>
                </a:solidFill>
              </a:rPr>
              <a:t>Enumerates </a:t>
            </a:r>
            <a:r>
              <a:rPr lang="en" sz="1400">
                <a:solidFill>
                  <a:schemeClr val="dk1"/>
                </a:solidFill>
              </a:rPr>
              <a:t>multiple</a:t>
            </a:r>
            <a:r>
              <a:rPr lang="en" sz="1400">
                <a:solidFill>
                  <a:schemeClr val="dk1"/>
                </a:solidFill>
              </a:rPr>
              <a:t> codes based on the learners output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Program Specification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solidFill>
                  <a:schemeClr val="dk1"/>
                </a:solidFill>
              </a:rPr>
              <a:t>Planning Domain Definition Language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19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 World</a:t>
            </a:r>
            <a:endParaRPr/>
          </a:p>
        </p:txBody>
      </p:sp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2890050" y="36359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1731238" y="28361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1731250" y="36359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6442238" y="28361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6442250" y="36359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6442250" y="20363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1581700" y="1517000"/>
            <a:ext cx="10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State</a:t>
            </a:r>
            <a:endParaRPr/>
          </a:p>
        </p:txBody>
      </p:sp>
      <p:sp>
        <p:nvSpPr>
          <p:cNvPr id="190" name="Google Shape;190;p20"/>
          <p:cNvSpPr txBox="1"/>
          <p:nvPr/>
        </p:nvSpPr>
        <p:spPr>
          <a:xfrm>
            <a:off x="6292700" y="1517000"/>
            <a:ext cx="10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</a:t>
            </a:r>
            <a:r>
              <a:rPr lang="en"/>
              <a:t>State</a:t>
            </a:r>
            <a:endParaRPr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4119940" y="1917201"/>
            <a:ext cx="904107" cy="918973"/>
            <a:chOff x="4059398" y="1599875"/>
            <a:chExt cx="545727" cy="725085"/>
          </a:xfrm>
        </p:grpSpPr>
        <p:cxnSp>
          <p:nvCxnSpPr>
            <p:cNvPr id="192" name="Google Shape;192;p20"/>
            <p:cNvCxnSpPr/>
            <p:nvPr/>
          </p:nvCxnSpPr>
          <p:spPr>
            <a:xfrm flipH="1">
              <a:off x="4059398" y="1882160"/>
              <a:ext cx="5100" cy="44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20"/>
            <p:cNvCxnSpPr/>
            <p:nvPr/>
          </p:nvCxnSpPr>
          <p:spPr>
            <a:xfrm flipH="1" rot="-5400000">
              <a:off x="4327075" y="1614560"/>
              <a:ext cx="5400" cy="54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20"/>
            <p:cNvCxnSpPr/>
            <p:nvPr/>
          </p:nvCxnSpPr>
          <p:spPr>
            <a:xfrm>
              <a:off x="4605125" y="188216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20"/>
            <p:cNvCxnSpPr/>
            <p:nvPr/>
          </p:nvCxnSpPr>
          <p:spPr>
            <a:xfrm>
              <a:off x="4334811" y="1599875"/>
              <a:ext cx="0" cy="28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6" name="Google Shape;196;p20"/>
          <p:cNvSpPr txBox="1"/>
          <p:nvPr/>
        </p:nvSpPr>
        <p:spPr>
          <a:xfrm>
            <a:off x="4022550" y="1517000"/>
            <a:ext cx="10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</a:t>
            </a:r>
            <a:endParaRPr/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 World</a:t>
            </a:r>
            <a:endParaRPr/>
          </a:p>
        </p:txBody>
      </p:sp>
      <p:sp>
        <p:nvSpPr>
          <p:cNvPr id="203" name="Google Shape;203;p21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4893463" y="34490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3315975" y="2209788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3315988" y="34490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grpSp>
        <p:nvGrpSpPr>
          <p:cNvPr id="207" name="Google Shape;207;p21"/>
          <p:cNvGrpSpPr/>
          <p:nvPr/>
        </p:nvGrpSpPr>
        <p:grpSpPr>
          <a:xfrm>
            <a:off x="3263827" y="1791738"/>
            <a:ext cx="904107" cy="918973"/>
            <a:chOff x="4059398" y="1599875"/>
            <a:chExt cx="545727" cy="725085"/>
          </a:xfrm>
        </p:grpSpPr>
        <p:cxnSp>
          <p:nvCxnSpPr>
            <p:cNvPr id="208" name="Google Shape;208;p21"/>
            <p:cNvCxnSpPr/>
            <p:nvPr/>
          </p:nvCxnSpPr>
          <p:spPr>
            <a:xfrm flipH="1">
              <a:off x="4059398" y="1882160"/>
              <a:ext cx="5100" cy="44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21"/>
            <p:cNvCxnSpPr/>
            <p:nvPr/>
          </p:nvCxnSpPr>
          <p:spPr>
            <a:xfrm flipH="1" rot="-5400000">
              <a:off x="4327075" y="1614560"/>
              <a:ext cx="5400" cy="54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21"/>
            <p:cNvCxnSpPr/>
            <p:nvPr/>
          </p:nvCxnSpPr>
          <p:spPr>
            <a:xfrm>
              <a:off x="4605125" y="188216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21"/>
            <p:cNvCxnSpPr/>
            <p:nvPr/>
          </p:nvCxnSpPr>
          <p:spPr>
            <a:xfrm>
              <a:off x="4334811" y="1599875"/>
              <a:ext cx="0" cy="28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2" name="Google Shape;212;p21"/>
          <p:cNvSpPr txBox="1"/>
          <p:nvPr/>
        </p:nvSpPr>
        <p:spPr>
          <a:xfrm>
            <a:off x="530825" y="1540475"/>
            <a:ext cx="25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unstack(B, C)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 World</a:t>
            </a:r>
            <a:endParaRPr/>
          </a:p>
        </p:txBody>
      </p:sp>
      <p:sp>
        <p:nvSpPr>
          <p:cNvPr id="218" name="Google Shape;218;p22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4893463" y="34490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4893475" y="2649238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21" name="Google Shape;221;p22"/>
          <p:cNvSpPr/>
          <p:nvPr/>
        </p:nvSpPr>
        <p:spPr>
          <a:xfrm>
            <a:off x="3330938" y="34490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grpSp>
        <p:nvGrpSpPr>
          <p:cNvPr id="222" name="Google Shape;222;p22"/>
          <p:cNvGrpSpPr/>
          <p:nvPr/>
        </p:nvGrpSpPr>
        <p:grpSpPr>
          <a:xfrm>
            <a:off x="4841327" y="2231188"/>
            <a:ext cx="904107" cy="918973"/>
            <a:chOff x="4059398" y="1599875"/>
            <a:chExt cx="545727" cy="725085"/>
          </a:xfrm>
        </p:grpSpPr>
        <p:cxnSp>
          <p:nvCxnSpPr>
            <p:cNvPr id="223" name="Google Shape;223;p22"/>
            <p:cNvCxnSpPr/>
            <p:nvPr/>
          </p:nvCxnSpPr>
          <p:spPr>
            <a:xfrm flipH="1">
              <a:off x="4059398" y="1882160"/>
              <a:ext cx="5100" cy="44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22"/>
            <p:cNvCxnSpPr/>
            <p:nvPr/>
          </p:nvCxnSpPr>
          <p:spPr>
            <a:xfrm flipH="1" rot="-5400000">
              <a:off x="4327075" y="1614560"/>
              <a:ext cx="5400" cy="54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2"/>
            <p:cNvCxnSpPr/>
            <p:nvPr/>
          </p:nvCxnSpPr>
          <p:spPr>
            <a:xfrm>
              <a:off x="4605125" y="188216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2"/>
            <p:cNvCxnSpPr/>
            <p:nvPr/>
          </p:nvCxnSpPr>
          <p:spPr>
            <a:xfrm>
              <a:off x="4334811" y="1599875"/>
              <a:ext cx="0" cy="28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7" name="Google Shape;227;p22"/>
          <p:cNvSpPr txBox="1"/>
          <p:nvPr/>
        </p:nvSpPr>
        <p:spPr>
          <a:xfrm>
            <a:off x="530825" y="1540475"/>
            <a:ext cx="25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stack(B, A)</a:t>
            </a:r>
            <a:endParaRPr/>
          </a:p>
        </p:txBody>
      </p: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 World</a:t>
            </a:r>
            <a:endParaRPr/>
          </a:p>
        </p:txBody>
      </p:sp>
      <p:sp>
        <p:nvSpPr>
          <p:cNvPr id="234" name="Google Shape;234;p23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4893463" y="34490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4893475" y="2649238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3293563" y="24547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241427" y="2021863"/>
            <a:ext cx="904107" cy="918973"/>
            <a:chOff x="4059398" y="1599875"/>
            <a:chExt cx="545727" cy="725085"/>
          </a:xfrm>
        </p:grpSpPr>
        <p:cxnSp>
          <p:nvCxnSpPr>
            <p:cNvPr id="239" name="Google Shape;239;p23"/>
            <p:cNvCxnSpPr/>
            <p:nvPr/>
          </p:nvCxnSpPr>
          <p:spPr>
            <a:xfrm flipH="1">
              <a:off x="4059398" y="1882160"/>
              <a:ext cx="5100" cy="44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23"/>
            <p:cNvCxnSpPr/>
            <p:nvPr/>
          </p:nvCxnSpPr>
          <p:spPr>
            <a:xfrm flipH="1" rot="-5400000">
              <a:off x="4327075" y="1614560"/>
              <a:ext cx="5400" cy="54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23"/>
            <p:cNvCxnSpPr/>
            <p:nvPr/>
          </p:nvCxnSpPr>
          <p:spPr>
            <a:xfrm>
              <a:off x="4605125" y="188216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23"/>
            <p:cNvCxnSpPr/>
            <p:nvPr/>
          </p:nvCxnSpPr>
          <p:spPr>
            <a:xfrm>
              <a:off x="4334811" y="1599875"/>
              <a:ext cx="0" cy="28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3" name="Google Shape;243;p23"/>
          <p:cNvSpPr txBox="1"/>
          <p:nvPr/>
        </p:nvSpPr>
        <p:spPr>
          <a:xfrm>
            <a:off x="530825" y="1540475"/>
            <a:ext cx="25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pickup(C)</a:t>
            </a:r>
            <a:endParaRPr/>
          </a:p>
        </p:txBody>
      </p:sp>
      <p:sp>
        <p:nvSpPr>
          <p:cNvPr id="244" name="Google Shape;244;p23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 World</a:t>
            </a:r>
            <a:endParaRPr/>
          </a:p>
        </p:txBody>
      </p:sp>
      <p:sp>
        <p:nvSpPr>
          <p:cNvPr id="250" name="Google Shape;250;p24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4893463" y="34490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4893475" y="2649238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4893463" y="18494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grpSp>
        <p:nvGrpSpPr>
          <p:cNvPr id="254" name="Google Shape;254;p24"/>
          <p:cNvGrpSpPr/>
          <p:nvPr/>
        </p:nvGrpSpPr>
        <p:grpSpPr>
          <a:xfrm>
            <a:off x="4841327" y="1416563"/>
            <a:ext cx="904107" cy="918973"/>
            <a:chOff x="4059398" y="1599875"/>
            <a:chExt cx="545727" cy="725085"/>
          </a:xfrm>
        </p:grpSpPr>
        <p:cxnSp>
          <p:nvCxnSpPr>
            <p:cNvPr id="255" name="Google Shape;255;p24"/>
            <p:cNvCxnSpPr/>
            <p:nvPr/>
          </p:nvCxnSpPr>
          <p:spPr>
            <a:xfrm flipH="1">
              <a:off x="4059398" y="1882160"/>
              <a:ext cx="5100" cy="44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24"/>
            <p:cNvCxnSpPr/>
            <p:nvPr/>
          </p:nvCxnSpPr>
          <p:spPr>
            <a:xfrm flipH="1" rot="-5400000">
              <a:off x="4327075" y="1614560"/>
              <a:ext cx="5400" cy="54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24"/>
            <p:cNvCxnSpPr/>
            <p:nvPr/>
          </p:nvCxnSpPr>
          <p:spPr>
            <a:xfrm>
              <a:off x="4605125" y="188216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24"/>
            <p:cNvCxnSpPr/>
            <p:nvPr/>
          </p:nvCxnSpPr>
          <p:spPr>
            <a:xfrm>
              <a:off x="4334811" y="1599875"/>
              <a:ext cx="0" cy="28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9" name="Google Shape;259;p24"/>
          <p:cNvSpPr txBox="1"/>
          <p:nvPr/>
        </p:nvSpPr>
        <p:spPr>
          <a:xfrm>
            <a:off x="1682125" y="2849050"/>
            <a:ext cx="25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Achieved goal state</a:t>
            </a:r>
            <a:endParaRPr/>
          </a:p>
        </p:txBody>
      </p:sp>
      <p:sp>
        <p:nvSpPr>
          <p:cNvPr id="260" name="Google Shape;260;p24"/>
          <p:cNvSpPr txBox="1"/>
          <p:nvPr/>
        </p:nvSpPr>
        <p:spPr>
          <a:xfrm>
            <a:off x="530825" y="1540475"/>
            <a:ext cx="25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r>
              <a:rPr lang="en"/>
              <a:t>(C, B)</a:t>
            </a:r>
            <a:endParaRPr/>
          </a:p>
        </p:txBody>
      </p:sp>
      <p:sp>
        <p:nvSpPr>
          <p:cNvPr id="261" name="Google Shape;261;p24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Case</a:t>
            </a:r>
            <a:endParaRPr/>
          </a:p>
        </p:txBody>
      </p:sp>
      <p:sp>
        <p:nvSpPr>
          <p:cNvPr id="267" name="Google Shape;267;p25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  <p:pic>
        <p:nvPicPr>
          <p:cNvPr id="268" name="Google Shape;2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75" y="1943774"/>
            <a:ext cx="1892752" cy="246965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9" name="Google Shape;2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173" y="2838979"/>
            <a:ext cx="1892752" cy="679252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70" name="Google Shape;270;p25"/>
          <p:cNvSpPr txBox="1"/>
          <p:nvPr/>
        </p:nvSpPr>
        <p:spPr>
          <a:xfrm>
            <a:off x="1895750" y="1458225"/>
            <a:ext cx="25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Specification</a:t>
            </a:r>
            <a:endParaRPr/>
          </a:p>
        </p:txBody>
      </p:sp>
      <p:sp>
        <p:nvSpPr>
          <p:cNvPr id="271" name="Google Shape;271;p25"/>
          <p:cNvSpPr txBox="1"/>
          <p:nvPr/>
        </p:nvSpPr>
        <p:spPr>
          <a:xfrm>
            <a:off x="4698850" y="1458225"/>
            <a:ext cx="25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g</a:t>
            </a:r>
            <a:r>
              <a:rPr lang="en"/>
              <a:t>enerated code</a:t>
            </a:r>
            <a:endParaRPr/>
          </a:p>
        </p:txBody>
      </p:sp>
      <p:sp>
        <p:nvSpPr>
          <p:cNvPr id="272" name="Google Shape;272;p25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ctrTitle"/>
          </p:nvPr>
        </p:nvSpPr>
        <p:spPr>
          <a:xfrm>
            <a:off x="685800" y="1296631"/>
            <a:ext cx="77724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7" name="Google Shape;57;p8"/>
          <p:cNvSpPr txBox="1"/>
          <p:nvPr>
            <p:ph idx="1" type="subTitle"/>
          </p:nvPr>
        </p:nvSpPr>
        <p:spPr>
          <a:xfrm>
            <a:off x="685800" y="2273105"/>
            <a:ext cx="7772400" cy="15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Counterexample Iteration</a:t>
            </a:r>
            <a:endParaRPr/>
          </a:p>
        </p:txBody>
      </p:sp>
      <p:sp>
        <p:nvSpPr>
          <p:cNvPr id="278" name="Google Shape;278;p26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  <p:pic>
        <p:nvPicPr>
          <p:cNvPr id="279" name="Google Shape;2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25" y="2766725"/>
            <a:ext cx="1943200" cy="9970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280" name="Google Shape;280;p26"/>
          <p:cNvCxnSpPr/>
          <p:nvPr/>
        </p:nvCxnSpPr>
        <p:spPr>
          <a:xfrm>
            <a:off x="2601325" y="3169225"/>
            <a:ext cx="7014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26"/>
          <p:cNvSpPr/>
          <p:nvPr/>
        </p:nvSpPr>
        <p:spPr>
          <a:xfrm>
            <a:off x="3377723" y="3510804"/>
            <a:ext cx="669900" cy="6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3377733" y="2840885"/>
            <a:ext cx="669900" cy="6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3377723" y="2170988"/>
            <a:ext cx="669900" cy="6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pic>
        <p:nvPicPr>
          <p:cNvPr id="284" name="Google Shape;2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025" y="2273208"/>
            <a:ext cx="3835200" cy="1805229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285" name="Google Shape;285;p26"/>
          <p:cNvCxnSpPr/>
          <p:nvPr/>
        </p:nvCxnSpPr>
        <p:spPr>
          <a:xfrm>
            <a:off x="4122625" y="3169225"/>
            <a:ext cx="7014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26"/>
          <p:cNvSpPr txBox="1"/>
          <p:nvPr/>
        </p:nvSpPr>
        <p:spPr>
          <a:xfrm>
            <a:off x="280025" y="1458225"/>
            <a:ext cx="25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code</a:t>
            </a:r>
            <a:endParaRPr/>
          </a:p>
        </p:txBody>
      </p:sp>
      <p:sp>
        <p:nvSpPr>
          <p:cNvPr id="287" name="Google Shape;287;p26"/>
          <p:cNvSpPr txBox="1"/>
          <p:nvPr/>
        </p:nvSpPr>
        <p:spPr>
          <a:xfrm>
            <a:off x="2437975" y="1458225"/>
            <a:ext cx="25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Incorrect final state</a:t>
            </a:r>
            <a:endParaRPr/>
          </a:p>
        </p:txBody>
      </p:sp>
      <p:sp>
        <p:nvSpPr>
          <p:cNvPr id="288" name="Google Shape;288;p26"/>
          <p:cNvSpPr txBox="1"/>
          <p:nvPr/>
        </p:nvSpPr>
        <p:spPr>
          <a:xfrm>
            <a:off x="5541925" y="1458213"/>
            <a:ext cx="25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 counterexample</a:t>
            </a:r>
            <a:endParaRPr/>
          </a:p>
        </p:txBody>
      </p:sp>
      <p:sp>
        <p:nvSpPr>
          <p:cNvPr id="289" name="Google Shape;289;p26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</a:t>
            </a:r>
            <a:r>
              <a:rPr lang="en"/>
              <a:t> Study</a:t>
            </a:r>
            <a:endParaRPr/>
          </a:p>
        </p:txBody>
      </p:sp>
      <p:sp>
        <p:nvSpPr>
          <p:cNvPr id="295" name="Google Shape;295;p27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Compare LLM-only vs LLM-CEGIS (ours)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Explore several SOTA LLMs as ‘synthesizer’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Evaluate </a:t>
            </a:r>
            <a:r>
              <a:rPr lang="en"/>
              <a:t>scalability</a:t>
            </a:r>
            <a:r>
              <a:rPr lang="en"/>
              <a:t> w.r.t. number of variables (e.g. blocks) considered </a:t>
            </a:r>
            <a:endParaRPr/>
          </a:p>
        </p:txBody>
      </p:sp>
      <p:sp>
        <p:nvSpPr>
          <p:cNvPr id="296" name="Google Shape;296;p27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02" name="Google Shape;302;p28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Cases</a:t>
            </a:r>
            <a:endParaRPr/>
          </a:p>
        </p:txBody>
      </p:sp>
      <p:sp>
        <p:nvSpPr>
          <p:cNvPr id="309" name="Google Shape;309;p29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9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316" name="Google Shape;316;p30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aphicFrame>
        <p:nvGraphicFramePr>
          <p:cNvPr id="323" name="Google Shape;323;p31"/>
          <p:cNvGraphicFramePr/>
          <p:nvPr/>
        </p:nvGraphicFramePr>
        <p:xfrm>
          <a:off x="952500" y="1446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{BD88AA3A-2FA6-46F8-B90B-69E314F4D9C3}</a:tableStyleId>
              </a:tblPr>
              <a:tblGrid>
                <a:gridCol w="1240700"/>
                <a:gridCol w="4820250"/>
                <a:gridCol w="1178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Completed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Research literature and understand related works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Research literature and understand related works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Narrow Scope, Filter relevant papers, begin research on tooling/technical 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Experiment with existing tooling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Finalize proposed experiments and construct progress report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4" name="Google Shape;324;p31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  <p:sp>
        <p:nvSpPr>
          <p:cNvPr id="325" name="Google Shape;325;p31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Work</a:t>
            </a:r>
            <a:endParaRPr/>
          </a:p>
        </p:txBody>
      </p:sp>
      <p:sp>
        <p:nvSpPr>
          <p:cNvPr id="331" name="Google Shape;331;p32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  <p:graphicFrame>
        <p:nvGraphicFramePr>
          <p:cNvPr id="332" name="Google Shape;332;p32"/>
          <p:cNvGraphicFramePr/>
          <p:nvPr/>
        </p:nvGraphicFramePr>
        <p:xfrm>
          <a:off x="952500" y="148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{BD88AA3A-2FA6-46F8-B90B-69E314F4D9C3}</a:tableStyleId>
              </a:tblPr>
              <a:tblGrid>
                <a:gridCol w="1240700"/>
                <a:gridCol w="4820250"/>
                <a:gridCol w="1178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Completed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Finish </a:t>
                      </a:r>
                      <a:r>
                        <a:rPr lang="en"/>
                        <a:t>development</a:t>
                      </a:r>
                      <a:r>
                        <a:rPr lang="en"/>
                        <a:t> tasks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🔲 (WIP)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Empirical</a:t>
                      </a:r>
                      <a:r>
                        <a:rPr lang="en"/>
                        <a:t> Study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Empirical Study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 Analysis and Write-Up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10-12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Finalize write-up/Presentation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🔲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3" name="Google Shape;333;p32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39" name="Google Shape;339;p33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[1] A. Abate, C. David, P. Kesseli, D. Kroening, and E. Polgreen, “Counterexample Guided Inductive Synthesis Modulo Theories,” in Computer Aided Verification, 2018, pp. 270–288. doi: 10.1007/978-3-319-96145-3_15.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[2]P. He, L. Kang, C. G. Johnson, and S. Ying, “Hoare Logic-Based Genetic Programming,” Science China Information Sciences, vol. 54, no. 3, pp. 623–637, Mar. 2011, doi: 10.1007/s11432-011-4200-4.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[3]N. Jain et al., “Jigsaw: Large Language Models Meet Program Synthesis,” in Proceedings of the 44th International Conference on Software Engineering, May 2022, pp. 1219–1231. doi: 10.1145/3510003.3510203.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[4]S. K. Jha et al., Neuro Symbolic Reasoning for Planning: Counterexample Guided Inductive Synthesis Using Large Language Models and Satisfiability Solving. arXiv, 2023. [5]R. Lefticaru, F. Ipate, and C. Tudose, “Automated Model Design Using Genetic Algorithms and Model Checking,” in 2009 Fourth Balkan Conference in Informatics, 2009, pp. 79–84. doi: 10.1109/BCI.2009.15.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[6]J. Lehman, J. Gordon, S. Jain, K. Ndousse, C. Yeh, and K. O. Stanley, Evolution through Large Models. arXiv, 2022.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[7]Y. Li, J. Parsert, and E. Polgreen, Guiding Enumerative Program Synthesis with Large Language Models. arXiv, 2024.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[8]B. Romera-Paredes et al., “Mathematical Discoveries from Program Search with Large Language Models,” Nature, vol. 625, no. 7995, pp. 468–475, Jan. 2024, doi: 10.1038/s41586-023-06924-6.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[9]B. Romera-Paredes et al., “Mathematical Discoveries from Program Search with Large Language Models,” Nature, vol. 625, no. 7995, pp. 468–475, Jan. 2024, doi: 10.1038/s41586-023-06924-6. [10]vdimir, Vdimir/Py-Refinement-Lambda. 2023.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[10] Z. Ji et al., “Survey of Hallucination in Natural Language Generation,” ACM Computing Surveys, vol. 55, no. 12, p. 248:1-248:38, Mar. 2023, doi: 10.1145/3571730.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[11] Melis, Gábor, Chris Dyer, and Phil Blunsom. "On the state of the art of evaluation in neural language models." arXiv preprint arXiv:1707.05589 (2017).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[12] Ji, Ziwei, et al. "Survey of hallucination in natural language generation." </a:t>
            </a:r>
            <a:r>
              <a:rPr i="1" lang="en" sz="900">
                <a:solidFill>
                  <a:schemeClr val="dk1"/>
                </a:solidFill>
              </a:rPr>
              <a:t>ACM Computing Surveys</a:t>
            </a:r>
            <a:r>
              <a:rPr lang="en" sz="900">
                <a:solidFill>
                  <a:schemeClr val="dk1"/>
                </a:solidFill>
              </a:rPr>
              <a:t> 55.12 (2023): 1-38.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[13] Xu, Ziwei, Sanjay Jain, and Mohan Kankanhalli. "Hallucination is inevitable: An innate limitation of large language models." </a:t>
            </a:r>
            <a:r>
              <a:rPr i="1" lang="en" sz="900">
                <a:solidFill>
                  <a:schemeClr val="dk1"/>
                </a:solidFill>
              </a:rPr>
              <a:t>arXiv preprint arXiv:2401.11817</a:t>
            </a:r>
            <a:r>
              <a:rPr lang="en" sz="900">
                <a:solidFill>
                  <a:schemeClr val="dk1"/>
                </a:solidFill>
              </a:rPr>
              <a:t> (2024).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[14] Dziri, Nouha, et al. "On the origin of hallucinations in conversational models: Is it the datasets or the models?." </a:t>
            </a:r>
            <a:r>
              <a:rPr i="1" lang="en" sz="900">
                <a:solidFill>
                  <a:schemeClr val="dk1"/>
                </a:solidFill>
              </a:rPr>
              <a:t>arXiv preprint arXiv:2204.07931</a:t>
            </a:r>
            <a:r>
              <a:rPr lang="en" sz="900">
                <a:solidFill>
                  <a:schemeClr val="dk1"/>
                </a:solidFill>
              </a:rPr>
              <a:t> (2022).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40" name="Google Shape;340;p33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/>
          <p:nvPr>
            <p:ph type="ctrTitle"/>
          </p:nvPr>
        </p:nvSpPr>
        <p:spPr>
          <a:xfrm>
            <a:off x="685800" y="1982431"/>
            <a:ext cx="77724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46" name="Google Shape;346;p34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>
                <a:solidFill>
                  <a:schemeClr val="dk1"/>
                </a:solidFill>
              </a:rPr>
              <a:t>Rapidly </a:t>
            </a:r>
            <a:r>
              <a:rPr b="1" lang="en" sz="1700">
                <a:solidFill>
                  <a:schemeClr val="dk1"/>
                </a:solidFill>
              </a:rPr>
              <a:t>growing use </a:t>
            </a:r>
            <a:r>
              <a:rPr lang="en" sz="1700">
                <a:solidFill>
                  <a:schemeClr val="dk1"/>
                </a:solidFill>
              </a:rPr>
              <a:t>of language models (AI-based techniques) for code generation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en">
                <a:solidFill>
                  <a:schemeClr val="dk1"/>
                </a:solidFill>
              </a:rPr>
              <a:t>&gt;1 million</a:t>
            </a:r>
            <a:r>
              <a:rPr lang="en">
                <a:solidFill>
                  <a:schemeClr val="dk1"/>
                </a:solidFill>
              </a:rPr>
              <a:t> active users of AI-based code assistant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300"/>
              <a:t>[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Github Research</a:t>
            </a:r>
            <a:r>
              <a:rPr lang="en" sz="1300"/>
              <a:t>,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Github Blog</a:t>
            </a:r>
            <a:r>
              <a:rPr lang="en" sz="1300"/>
              <a:t>]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>
                <a:solidFill>
                  <a:schemeClr val="dk1"/>
                </a:solidFill>
              </a:rPr>
              <a:t>Despite initial success for </a:t>
            </a:r>
            <a:r>
              <a:rPr lang="en" sz="1700">
                <a:solidFill>
                  <a:schemeClr val="dk1"/>
                </a:solidFill>
              </a:rPr>
              <a:t>downstream</a:t>
            </a:r>
            <a:r>
              <a:rPr lang="en" sz="1700">
                <a:solidFill>
                  <a:schemeClr val="dk1"/>
                </a:solidFill>
              </a:rPr>
              <a:t> tasks: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>
                <a:solidFill>
                  <a:schemeClr val="dk1"/>
                </a:solidFill>
              </a:rPr>
              <a:t>research has shown the presence of </a:t>
            </a:r>
            <a:r>
              <a:rPr b="1" lang="en" sz="1700">
                <a:solidFill>
                  <a:schemeClr val="dk1"/>
                </a:solidFill>
              </a:rPr>
              <a:t>faulty reasoning </a:t>
            </a:r>
            <a:r>
              <a:rPr lang="en" sz="1700">
                <a:solidFill>
                  <a:schemeClr val="dk1"/>
                </a:solidFill>
              </a:rPr>
              <a:t>in LM-generated output (i.e., ‘hallucinations’) [10, 11, 14]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  <p:grpSp>
        <p:nvGrpSpPr>
          <p:cNvPr id="66" name="Google Shape;66;p9"/>
          <p:cNvGrpSpPr/>
          <p:nvPr/>
        </p:nvGrpSpPr>
        <p:grpSpPr>
          <a:xfrm>
            <a:off x="5464008" y="3156811"/>
            <a:ext cx="3073733" cy="1790100"/>
            <a:chOff x="2910775" y="2695500"/>
            <a:chExt cx="4102687" cy="2293530"/>
          </a:xfrm>
        </p:grpSpPr>
        <p:pic>
          <p:nvPicPr>
            <p:cNvPr id="67" name="Google Shape;67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10775" y="2695500"/>
              <a:ext cx="3174527" cy="2087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9"/>
            <p:cNvSpPr txBox="1"/>
            <p:nvPr/>
          </p:nvSpPr>
          <p:spPr>
            <a:xfrm>
              <a:off x="3754262" y="4594530"/>
              <a:ext cx="32592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u="sng">
                  <a:solidFill>
                    <a:srgbClr val="0000FF"/>
                  </a:solidFill>
                  <a:hlinkClick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Ebert et. al.</a:t>
              </a:r>
              <a:r>
                <a:rPr lang="en" sz="800"/>
                <a:t> </a:t>
              </a:r>
              <a:endParaRPr sz="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for Safety-Critical Systems</a:t>
            </a:r>
            <a:endParaRPr/>
          </a:p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>
                <a:solidFill>
                  <a:schemeClr val="dk1"/>
                </a:solidFill>
              </a:rPr>
              <a:t>As LM-generated code deployed to </a:t>
            </a:r>
            <a:r>
              <a:rPr b="1" lang="en">
                <a:solidFill>
                  <a:schemeClr val="dk1"/>
                </a:solidFill>
              </a:rPr>
              <a:t>diverse applications</a:t>
            </a:r>
            <a:r>
              <a:rPr lang="en">
                <a:solidFill>
                  <a:schemeClr val="dk1"/>
                </a:solidFill>
              </a:rPr>
              <a:t>, increased risk of </a:t>
            </a:r>
            <a:r>
              <a:rPr b="1" lang="en">
                <a:solidFill>
                  <a:schemeClr val="dk1"/>
                </a:solidFill>
              </a:rPr>
              <a:t>critical failure</a:t>
            </a:r>
            <a:endParaRPr b="1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>
                <a:solidFill>
                  <a:schemeClr val="dk1"/>
                </a:solidFill>
              </a:rPr>
              <a:t>Software failures </a:t>
            </a:r>
            <a:r>
              <a:rPr lang="en">
                <a:solidFill>
                  <a:schemeClr val="dk1"/>
                </a:solidFill>
              </a:rPr>
              <a:t>can cause death, serious injuries, significant resource loss, environmental harm etc…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Existing limitations of LMs make them untrustworthy </a:t>
            </a:r>
            <a:r>
              <a:rPr lang="en">
                <a:solidFill>
                  <a:schemeClr val="dk1"/>
                </a:solidFill>
              </a:rPr>
              <a:t>tools</a:t>
            </a:r>
            <a:r>
              <a:rPr lang="en">
                <a:solidFill>
                  <a:schemeClr val="dk1"/>
                </a:solidFill>
              </a:rPr>
              <a:t>, especially for formal artifacts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  <p:pic>
        <p:nvPicPr>
          <p:cNvPr id="76" name="Google Shape;7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63" y="3279888"/>
            <a:ext cx="2479624" cy="98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" name="Google Shape;7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6987" y="2953200"/>
            <a:ext cx="2204475" cy="17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825" y="3127648"/>
            <a:ext cx="2628124" cy="128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an we leverage </a:t>
            </a:r>
            <a:r>
              <a:rPr b="1" lang="en">
                <a:solidFill>
                  <a:schemeClr val="dk1"/>
                </a:solidFill>
              </a:rPr>
              <a:t>generative </a:t>
            </a:r>
            <a:r>
              <a:rPr lang="en">
                <a:solidFill>
                  <a:schemeClr val="dk1"/>
                </a:solidFill>
              </a:rPr>
              <a:t>capabilities of LMs and ground them in </a:t>
            </a:r>
            <a:r>
              <a:rPr b="1" lang="en">
                <a:solidFill>
                  <a:schemeClr val="dk1"/>
                </a:solidFill>
              </a:rPr>
              <a:t>deductive </a:t>
            </a:r>
            <a:r>
              <a:rPr lang="en">
                <a:solidFill>
                  <a:schemeClr val="dk1"/>
                </a:solidFill>
              </a:rPr>
              <a:t>reasoning framework for the task of </a:t>
            </a:r>
            <a:r>
              <a:rPr b="1" lang="en">
                <a:solidFill>
                  <a:schemeClr val="dk1"/>
                </a:solidFill>
              </a:rPr>
              <a:t>program synthesis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5542005" y="2481902"/>
            <a:ext cx="2600700" cy="22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 rot="650114">
            <a:off x="752176" y="2410326"/>
            <a:ext cx="3949777" cy="2386936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1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3">
            <a:alphaModFix/>
          </a:blip>
          <a:srcRect b="0" l="11754" r="13568" t="0"/>
          <a:stretch/>
        </p:blipFill>
        <p:spPr>
          <a:xfrm>
            <a:off x="1453080" y="2824252"/>
            <a:ext cx="2497910" cy="1405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7978" y="2604310"/>
            <a:ext cx="1828735" cy="184571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/>
          <p:nvPr/>
        </p:nvSpPr>
        <p:spPr>
          <a:xfrm>
            <a:off x="5788323" y="4386281"/>
            <a:ext cx="2811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https://en.wikipedia.org/wiki/Hilbert_system</a:t>
            </a:r>
            <a:endParaRPr sz="500"/>
          </a:p>
        </p:txBody>
      </p:sp>
      <p:sp>
        <p:nvSpPr>
          <p:cNvPr id="91" name="Google Shape;91;p11"/>
          <p:cNvSpPr txBox="1"/>
          <p:nvPr/>
        </p:nvSpPr>
        <p:spPr>
          <a:xfrm>
            <a:off x="1516159" y="4256116"/>
            <a:ext cx="2811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</a:rPr>
              <a:t>https://towardsdatascience.com/training-deep-neural-networks-9fdb1964b964</a:t>
            </a:r>
            <a:endParaRPr sz="300"/>
          </a:p>
        </p:txBody>
      </p:sp>
      <p:sp>
        <p:nvSpPr>
          <p:cNvPr id="92" name="Google Shape;92;p11"/>
          <p:cNvSpPr txBox="1"/>
          <p:nvPr/>
        </p:nvSpPr>
        <p:spPr>
          <a:xfrm>
            <a:off x="4671315" y="3303972"/>
            <a:ext cx="41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4776361" y="3052556"/>
            <a:ext cx="647100" cy="6198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type="ctrTitle"/>
          </p:nvPr>
        </p:nvSpPr>
        <p:spPr>
          <a:xfrm>
            <a:off x="685800" y="1296631"/>
            <a:ext cx="77724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9" name="Google Shape;99;p12"/>
          <p:cNvSpPr txBox="1"/>
          <p:nvPr>
            <p:ph idx="1" type="subTitle"/>
          </p:nvPr>
        </p:nvSpPr>
        <p:spPr>
          <a:xfrm>
            <a:off x="685800" y="2273105"/>
            <a:ext cx="7772400" cy="15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Language Models</a:t>
            </a:r>
            <a:endParaRPr/>
          </a:p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Language models are deep neural networks</a:t>
            </a:r>
            <a:endParaRPr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take as input a sequence and output a </a:t>
            </a:r>
            <a:r>
              <a:rPr b="1" lang="en">
                <a:solidFill>
                  <a:schemeClr val="dk1"/>
                </a:solidFill>
              </a:rPr>
              <a:t>probability </a:t>
            </a:r>
            <a:r>
              <a:rPr lang="en">
                <a:solidFill>
                  <a:schemeClr val="dk1"/>
                </a:solidFill>
              </a:rPr>
              <a:t>vector over a vocabulary V.</a:t>
            </a:r>
            <a:endParaRPr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Fundamentally </a:t>
            </a:r>
            <a:r>
              <a:rPr b="1" lang="en">
                <a:solidFill>
                  <a:schemeClr val="dk1"/>
                </a:solidFill>
              </a:rPr>
              <a:t>stochastic </a:t>
            </a:r>
            <a:r>
              <a:rPr lang="en">
                <a:solidFill>
                  <a:schemeClr val="dk1"/>
                </a:solidFill>
              </a:rPr>
              <a:t>systems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150" y="2390666"/>
            <a:ext cx="3417699" cy="165513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/>
        </p:nvSpPr>
        <p:spPr>
          <a:xfrm>
            <a:off x="2575651" y="3978023"/>
            <a:ext cx="39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https://miro.medium.com/v2/resize:fit:1400/0*J37qonVPJvKZpzv2</a:t>
            </a:r>
            <a:endParaRPr sz="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</a:t>
            </a:r>
            <a:r>
              <a:rPr lang="en" sz="1900"/>
              <a:t>Counterexample</a:t>
            </a:r>
            <a:r>
              <a:rPr lang="en" sz="1900"/>
              <a:t> Guided Inductive Synthesis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>
                <a:solidFill>
                  <a:schemeClr val="dk1"/>
                </a:solidFill>
              </a:rPr>
              <a:t>General Synthesis Problem: </a:t>
            </a:r>
            <a:endParaRPr b="1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Find a program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i="1" lang="en">
                <a:solidFill>
                  <a:schemeClr val="dk1"/>
                </a:solidFill>
              </a:rPr>
              <a:t>P </a:t>
            </a:r>
            <a:r>
              <a:rPr lang="en">
                <a:solidFill>
                  <a:schemeClr val="dk1"/>
                </a:solidFill>
              </a:rPr>
              <a:t>that satisfies specification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chemeClr val="dk1"/>
                </a:solidFill>
              </a:rPr>
              <a:t>φ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Alternates between </a:t>
            </a:r>
            <a:r>
              <a:rPr b="1" lang="en">
                <a:solidFill>
                  <a:schemeClr val="dk1"/>
                </a:solidFill>
              </a:rPr>
              <a:t>proposing </a:t>
            </a:r>
            <a:r>
              <a:rPr lang="en">
                <a:solidFill>
                  <a:schemeClr val="dk1"/>
                </a:solidFill>
              </a:rPr>
              <a:t>candidate solutions and </a:t>
            </a:r>
            <a:r>
              <a:rPr b="1" lang="en">
                <a:solidFill>
                  <a:schemeClr val="dk1"/>
                </a:solidFill>
              </a:rPr>
              <a:t>refining </a:t>
            </a:r>
            <a:r>
              <a:rPr lang="en">
                <a:solidFill>
                  <a:schemeClr val="dk1"/>
                </a:solidFill>
              </a:rPr>
              <a:t>them using counter-examples from faulty candidates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3071988" y="438860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https://people.csail.mit.edu/asolar/SynthesisCourse/Lecture10.htm</a:t>
            </a:r>
            <a:endParaRPr sz="700"/>
          </a:p>
        </p:txBody>
      </p:sp>
      <p:pic>
        <p:nvPicPr>
          <p:cNvPr id="118" name="Google Shape;11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418" y="3107150"/>
            <a:ext cx="3515174" cy="13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Work</a:t>
            </a:r>
            <a:endParaRPr/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CEGIS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L</a:t>
            </a:r>
            <a:r>
              <a:rPr lang="en">
                <a:solidFill>
                  <a:schemeClr val="dk1"/>
                </a:solidFill>
              </a:rPr>
              <a:t>argely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enumeration</a:t>
            </a:r>
            <a:r>
              <a:rPr lang="en">
                <a:solidFill>
                  <a:schemeClr val="dk1"/>
                </a:solidFill>
              </a:rPr>
              <a:t>-</a:t>
            </a:r>
            <a:r>
              <a:rPr lang="en">
                <a:solidFill>
                  <a:schemeClr val="dk1"/>
                </a:solidFill>
              </a:rPr>
              <a:t>based (combinatorial) and may not scale with increasing variables [1,2]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LM-based Program Synthesis 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Relies on stochastic techniques [11]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“Correctness” </a:t>
            </a:r>
            <a:r>
              <a:rPr lang="en">
                <a:solidFill>
                  <a:schemeClr val="dk1"/>
                </a:solidFill>
              </a:rPr>
              <a:t>largely</a:t>
            </a:r>
            <a:r>
              <a:rPr lang="en">
                <a:solidFill>
                  <a:schemeClr val="dk1"/>
                </a:solidFill>
              </a:rPr>
              <a:t> focuses on </a:t>
            </a:r>
            <a:r>
              <a:rPr b="1" lang="en">
                <a:solidFill>
                  <a:schemeClr val="dk1"/>
                </a:solidFill>
              </a:rPr>
              <a:t>unit testing </a:t>
            </a:r>
            <a:r>
              <a:rPr lang="en">
                <a:solidFill>
                  <a:schemeClr val="dk1"/>
                </a:solidFill>
              </a:rPr>
              <a:t>[3]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L</a:t>
            </a:r>
            <a:r>
              <a:rPr lang="en">
                <a:solidFill>
                  <a:schemeClr val="dk1"/>
                </a:solidFill>
              </a:rPr>
              <a:t>acks capabilities to generate formal artifacts [4]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SU Template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