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CB72C0-0A24-4957-9FC9-F18EFA2ACC42}">
  <a:tblStyle styleId="{13CB72C0-0A24-4957-9FC9-F18EFA2ACC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eople.csail.mit.edu/asolar/SynthesisCourse/Lecture10.htm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f4f73043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f4f73043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4f7304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4f7304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f3bdad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f3bdad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f4f7304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f4f7304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f3bdadb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f3bdadb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f4f7304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f4f7304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3bdadb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f3bdadb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f3dcbe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f3dcbe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bc23c37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bc23c37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4d8d084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4d8d084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29d028d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29d028d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45d785e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45d785e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45d785e9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45d785e9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45d785e91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45d785e9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45d785e91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c45d785e91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4d8d084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4d8d084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45d785e9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45d785e9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45d785e91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c45d785e9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45d785e91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c45d785e91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45d785e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45d785e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6bc23c37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6bc23c37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bc23c37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bc23c37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bc23c37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6bc23c37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https://people.csail.mit.edu/asolar/SynthesisCourse/Lecture10.htm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c45d785e9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c45d785e9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9f6e055f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9f6e055f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bc23c37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6bc23c37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bc23c37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bc23c37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f4f7304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f4f7304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f4f7304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f4f7304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f4f73043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6f4f73043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f4f73043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f4f73043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f3af2d9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cf3af2d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bc23c37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bc23c37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45d785e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45d785e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4d8d084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4d8d084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45d785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45d785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f4f7304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f4f7304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c23c37a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c23c37a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i="0" sz="36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20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1" i="0" sz="26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20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4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350925"/>
            <a:ext cx="39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736100" y="1350950"/>
            <a:ext cx="39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▪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▪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x_Title and Content">
  <p:cSld name="3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350924"/>
            <a:ext cx="82296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0" sz="1600" u="none" cap="none" strike="noStrike">
                <a:solidFill>
                  <a:srgbClr val="595959"/>
                </a:solidFill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x_enum_Title and Content">
  <p:cSld name="2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350925"/>
            <a:ext cx="82296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20</a:t>
            </a:r>
            <a:endParaRPr/>
          </a:p>
        </p:txBody>
      </p:sp>
      <p:pic>
        <p:nvPicPr>
          <p:cNvPr descr="MSU thinner spear_green RGB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89800"/>
            <a:ext cx="8229600" cy="7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banner wordmark.jpg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7" y="0"/>
            <a:ext cx="9141000" cy="502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32.gif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hyperlink" Target="https://dl-acm-org.proxy2.cl.msu.edu/doi/pdf/10.1145/3520312.3534864" TargetMode="External"/><Relationship Id="rId6" Type="http://schemas.openxmlformats.org/officeDocument/2006/relationships/hyperlink" Target="https://github.blog/2022-09-07-research-quantifying-github-copilots-impact-on-developer-productivity-and-happiness/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ieeexplore-ieee-org.proxy2.cl.msu.edu/stamp/stamp.jsp?tp=&amp;arnumber=1017616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progress_bar_id" TargetMode="External"/><Relationship Id="rId5" Type="http://schemas.openxmlformats.org/officeDocument/2006/relationships/hyperlink" Target="http://progress_bar_id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rogress_bar_id" TargetMode="External"/><Relationship Id="rId4" Type="http://schemas.openxmlformats.org/officeDocument/2006/relationships/hyperlink" Target="http://progress_bar_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>
            <a:hlinkClick r:id="rId4"/>
          </p:cNvPr>
          <p:cNvSpPr/>
          <p:nvPr/>
        </p:nvSpPr>
        <p:spPr>
          <a:xfrm>
            <a:off x="0" y="5016500"/>
            <a:ext cx="4572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Neuro-Symbolic Program Synthesis with Language Models and Formal Methods</a:t>
            </a:r>
            <a:endParaRPr sz="2800"/>
          </a:p>
        </p:txBody>
      </p:sp>
      <p:sp>
        <p:nvSpPr>
          <p:cNvPr id="49" name="Google Shape;49;p7"/>
          <p:cNvSpPr txBox="1"/>
          <p:nvPr/>
        </p:nvSpPr>
        <p:spPr>
          <a:xfrm>
            <a:off x="4990600" y="3719063"/>
            <a:ext cx="3541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Sol Zilberman &amp; Ayaan Shaik</a:t>
            </a:r>
            <a:endParaRPr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Computer Science &amp; Engineering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1030500" y="3347000"/>
            <a:ext cx="3541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descr="Related image" id="51" name="Google Shape;5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38" y="3510050"/>
            <a:ext cx="1164425" cy="11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>
            <a:off x="2783700" y="2409863"/>
            <a:ext cx="357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SS24</a:t>
            </a:r>
            <a:endParaRPr b="1" i="1" sz="1800">
              <a:solidFill>
                <a:srgbClr val="1845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CSE 814 Term Project</a:t>
            </a:r>
            <a:endParaRPr i="1" sz="800"/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>
            <a:hlinkClick r:id="rId4"/>
          </p:cNvPr>
          <p:cNvSpPr/>
          <p:nvPr/>
        </p:nvSpPr>
        <p:spPr>
          <a:xfrm>
            <a:off x="0" y="5016500"/>
            <a:ext cx="45720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Blocksworld Specification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Formally </a:t>
            </a:r>
            <a:r>
              <a:rPr lang="en"/>
              <a:t>specifying</a:t>
            </a:r>
            <a:r>
              <a:rPr lang="en"/>
              <a:t> the rules and requirements of BlocksWorld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50" y="1966338"/>
            <a:ext cx="8551024" cy="19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>
            <a:hlinkClick r:id="rId4"/>
          </p:cNvPr>
          <p:cNvSpPr/>
          <p:nvPr/>
        </p:nvSpPr>
        <p:spPr>
          <a:xfrm>
            <a:off x="0" y="5016500"/>
            <a:ext cx="50292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Generate 10 random problems for worlds of size N=[2,3,4,5]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Record success rate, # of iterations per problem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Report average results over all trials</a:t>
            </a:r>
            <a:endParaRPr/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1472438" y="2672150"/>
            <a:ext cx="6122925" cy="1443800"/>
            <a:chOff x="1472438" y="2672150"/>
            <a:chExt cx="6122925" cy="1443800"/>
          </a:xfrm>
        </p:grpSpPr>
        <p:pic>
          <p:nvPicPr>
            <p:cNvPr id="189" name="Google Shape;189;p17"/>
            <p:cNvPicPr preferRelativeResize="0"/>
            <p:nvPr/>
          </p:nvPicPr>
          <p:blipFill rotWithShape="1">
            <a:blip r:embed="rId5">
              <a:alphaModFix/>
            </a:blip>
            <a:srcRect b="0" l="0" r="57974" t="0"/>
            <a:stretch/>
          </p:blipFill>
          <p:spPr>
            <a:xfrm>
              <a:off x="1472438" y="2672150"/>
              <a:ext cx="3842848" cy="144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7"/>
            <p:cNvPicPr preferRelativeResize="0"/>
            <p:nvPr/>
          </p:nvPicPr>
          <p:blipFill rotWithShape="1">
            <a:blip r:embed="rId5">
              <a:alphaModFix/>
            </a:blip>
            <a:srcRect b="0" l="74231" r="0" t="0"/>
            <a:stretch/>
          </p:blipFill>
          <p:spPr>
            <a:xfrm>
              <a:off x="5239088" y="2672150"/>
              <a:ext cx="2356274" cy="144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>
            <a:hlinkClick r:id="rId4"/>
          </p:cNvPr>
          <p:cNvSpPr/>
          <p:nvPr/>
        </p:nvSpPr>
        <p:spPr>
          <a:xfrm>
            <a:off x="0" y="5016500"/>
            <a:ext cx="54864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44" y="1379150"/>
            <a:ext cx="4180404" cy="328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5238" y="1422325"/>
            <a:ext cx="3972312" cy="3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>
            <a:hlinkClick r:id="rId4"/>
          </p:cNvPr>
          <p:cNvSpPr/>
          <p:nvPr/>
        </p:nvSpPr>
        <p:spPr>
          <a:xfrm>
            <a:off x="0" y="5016500"/>
            <a:ext cx="59436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2</a:t>
            </a:r>
            <a:endParaRPr/>
          </a:p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8125" y="1307425"/>
            <a:ext cx="4084925" cy="32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>
            <a:hlinkClick r:id="rId4"/>
          </p:cNvPr>
          <p:cNvSpPr/>
          <p:nvPr/>
        </p:nvSpPr>
        <p:spPr>
          <a:xfrm>
            <a:off x="0" y="5016500"/>
            <a:ext cx="64008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Cases</a:t>
            </a:r>
            <a:endParaRPr/>
          </a:p>
        </p:txBody>
      </p:sp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650" y="1800963"/>
            <a:ext cx="3255275" cy="7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473" y="2735750"/>
            <a:ext cx="1758475" cy="20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175175" y="1608300"/>
            <a:ext cx="4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Initial:</a:t>
            </a:r>
            <a:endParaRPr b="1"/>
          </a:p>
        </p:txBody>
      </p:sp>
      <p:sp>
        <p:nvSpPr>
          <p:cNvPr id="222" name="Google Shape;222;p20"/>
          <p:cNvSpPr txBox="1"/>
          <p:nvPr/>
        </p:nvSpPr>
        <p:spPr>
          <a:xfrm>
            <a:off x="175175" y="2959325"/>
            <a:ext cx="4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b="1" lang="en"/>
              <a:t>: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>
            <a:hlinkClick r:id="rId4"/>
          </p:cNvPr>
          <p:cNvSpPr/>
          <p:nvPr/>
        </p:nvSpPr>
        <p:spPr>
          <a:xfrm>
            <a:off x="0" y="5016500"/>
            <a:ext cx="68580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Cases</a:t>
            </a:r>
            <a:endParaRPr/>
          </a:p>
        </p:txBody>
      </p: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375" y="1396948"/>
            <a:ext cx="4708050" cy="346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650" y="1800963"/>
            <a:ext cx="3255275" cy="7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473" y="2735750"/>
            <a:ext cx="1758475" cy="20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/>
          <p:nvPr/>
        </p:nvSpPr>
        <p:spPr>
          <a:xfrm>
            <a:off x="175175" y="1608300"/>
            <a:ext cx="4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Initial:</a:t>
            </a:r>
            <a:endParaRPr b="1"/>
          </a:p>
        </p:txBody>
      </p:sp>
      <p:sp>
        <p:nvSpPr>
          <p:cNvPr id="235" name="Google Shape;235;p21"/>
          <p:cNvSpPr txBox="1"/>
          <p:nvPr/>
        </p:nvSpPr>
        <p:spPr>
          <a:xfrm>
            <a:off x="175175" y="2959325"/>
            <a:ext cx="4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>
            <a:hlinkClick r:id="rId4"/>
          </p:cNvPr>
          <p:cNvSpPr/>
          <p:nvPr/>
        </p:nvSpPr>
        <p:spPr>
          <a:xfrm>
            <a:off x="0" y="5016500"/>
            <a:ext cx="73152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LLMs often </a:t>
            </a:r>
            <a:r>
              <a:rPr b="1" lang="en"/>
              <a:t>fail </a:t>
            </a:r>
            <a:r>
              <a:rPr lang="en"/>
              <a:t>to find correct solution on initial attempts and </a:t>
            </a:r>
            <a:r>
              <a:rPr lang="en"/>
              <a:t>exhibit</a:t>
            </a:r>
            <a:r>
              <a:rPr lang="en"/>
              <a:t> </a:t>
            </a:r>
            <a:r>
              <a:rPr b="1" lang="en"/>
              <a:t>faulty reasoning </a:t>
            </a:r>
            <a:r>
              <a:rPr lang="en"/>
              <a:t>on simple tasks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Integration of </a:t>
            </a:r>
            <a:r>
              <a:rPr b="1" lang="en"/>
              <a:t>formal </a:t>
            </a:r>
            <a:r>
              <a:rPr lang="en"/>
              <a:t>verification with LLMs shows promising results to </a:t>
            </a:r>
            <a:r>
              <a:rPr b="1" lang="en"/>
              <a:t>improve correctness</a:t>
            </a:r>
            <a:r>
              <a:rPr lang="en"/>
              <a:t> of output.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Addition of mutation engine helped correct some of the fine-grained mistakes made by the LLMs</a:t>
            </a:r>
            <a:endParaRPr/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>
            <a:hlinkClick r:id="rId4"/>
          </p:cNvPr>
          <p:cNvSpPr/>
          <p:nvPr/>
        </p:nvSpPr>
        <p:spPr>
          <a:xfrm>
            <a:off x="0" y="5016500"/>
            <a:ext cx="77724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r>
              <a:rPr lang="en"/>
              <a:t> to Validity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LLMs generate text based on </a:t>
            </a:r>
            <a:r>
              <a:rPr i="1" lang="en"/>
              <a:t>stochastic </a:t>
            </a:r>
            <a:r>
              <a:rPr lang="en"/>
              <a:t>algorithms so repeated trials may yield slightly different results. We averaged our results over several trials to reduce impact.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We cannot </a:t>
            </a:r>
            <a:r>
              <a:rPr lang="en"/>
              <a:t>guarantee</a:t>
            </a:r>
            <a:r>
              <a:rPr lang="en"/>
              <a:t> our instruction prompt is the </a:t>
            </a:r>
            <a:r>
              <a:rPr i="1" lang="en"/>
              <a:t>optimal </a:t>
            </a:r>
            <a:r>
              <a:rPr lang="en"/>
              <a:t>prompt for this task. We followed techniques commonly used in the literature for prompting LLMs [3,9]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>
            <a:hlinkClick r:id="rId4"/>
          </p:cNvPr>
          <p:cNvSpPr/>
          <p:nvPr/>
        </p:nvSpPr>
        <p:spPr>
          <a:xfrm>
            <a:off x="0" y="5016500"/>
            <a:ext cx="82296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[1] A. Abate, C. David, P. Kesseli, D. Kroening, and E. Polgreen, “Counterexample Guided Inductive Synthesis Modulo Theories,” in Computer Aided Verification, 2018, pp. 270–288. doi: 10.1007/978-3-319-96145-3_15.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[2]P. He, L. Kang, C. G. Johnson, and S. Ying, “Hoare Logic-Based Genetic Programming,” Science China Information Sciences, vol. 54, no. 3, pp. 623–637, Mar. 2011, doi: 10.1007/s11432-011-4200-4.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[3]N. Jain et al., “Jigsaw: Large Language Models Meet Program Synthesis,” in Proceedings of the 44th International Conference on Software Engineering, May 2022, pp. 1219–1231. doi: 10.1145/3510003.3510203.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[4]S. K. Jha et al., Neuro Symbolic Reasoning for Planning: Counterexample Guided Inductive Synthesis Using Large Language Models and Satisfiability Solving. arXiv, 2023. [5]R. Lefticaru, F. Ipate, and C. Tudose, “Automated Model Design Using Genetic Algorithms and Model Checking,” in 2009 Fourth Balkan Conference in Informatics, 2009, pp. 79–84. doi: 10.1109/BCI.2009.15.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[6]J. Lehman, J. Gordon, S. Jain, K. Ndousse, C. Yeh, and K. O. Stanley, Evolution through Large Models. arXiv, 2022.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[7]Y. Li, J. Parsert, and E. Polgreen, Guiding Enumerative Program Synthesis with Large Language Models. arXiv, 2024.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[8]B. Romera-Paredes et al., “Mathematical Discoveries from Program Search with Large Language Models,” Nature, vol. 625, no. 7995, pp. 468–475, Jan. 2024, doi: 10.1038/s41586-023-06924-6.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[9]B. Romera-Paredes et al., “Mathematical Discoveries from Program Search with Large Language Models,” Nature, vol. 625, no. 7995, pp. 468–475, Jan. 2024, doi: 10.1038/s41586-023-06924-6. [10]vdimir, Vdimir/Py-Refinement-Lambda. 2023.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[10] Z. Ji et al., “Survey of Hallucination in Natural Language Generation,” ACM Computing Surveys, vol. 55, no. 12, p. 248:1-248:38, Mar. 2023, doi: 10.1145/3571730.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[11] Melis, Gábor, Chris Dyer, and Phil Blunsom. "On the state of the art of evaluation in neural language models." arXiv preprint arXiv:1707.05589 (2017).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[12] Ji, Ziwei, et al. "Survey of hallucination in natural language generation." </a:t>
            </a:r>
            <a:r>
              <a:rPr i="1" lang="en" sz="900">
                <a:solidFill>
                  <a:schemeClr val="dk1"/>
                </a:solidFill>
              </a:rPr>
              <a:t>ACM Computing Surveys</a:t>
            </a:r>
            <a:r>
              <a:rPr lang="en" sz="900">
                <a:solidFill>
                  <a:schemeClr val="dk1"/>
                </a:solidFill>
              </a:rPr>
              <a:t> 55.12 (2023): 1-38.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[13] Xu, Ziwei, Sanjay Jain, and Mohan Kankanhalli. "Hallucination is inevitable: An innate limitation of large language models." </a:t>
            </a:r>
            <a:r>
              <a:rPr i="1" lang="en" sz="900">
                <a:solidFill>
                  <a:schemeClr val="dk1"/>
                </a:solidFill>
              </a:rPr>
              <a:t>arXiv preprint arXiv:2401.11817</a:t>
            </a:r>
            <a:r>
              <a:rPr lang="en" sz="900">
                <a:solidFill>
                  <a:schemeClr val="dk1"/>
                </a:solidFill>
              </a:rPr>
              <a:t> (2024).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[14] Dziri, Nouha, et al. "On the origin of hallucinations in conversational models: Is it the datasets or the models?." </a:t>
            </a:r>
            <a:r>
              <a:rPr i="1" lang="en" sz="900">
                <a:solidFill>
                  <a:schemeClr val="dk1"/>
                </a:solidFill>
              </a:rPr>
              <a:t>arXiv preprint arXiv:2204.07931</a:t>
            </a:r>
            <a:r>
              <a:rPr lang="en" sz="900">
                <a:solidFill>
                  <a:schemeClr val="dk1"/>
                </a:solidFill>
              </a:rPr>
              <a:t> (2022).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>
            <a:hlinkClick r:id="rId4"/>
          </p:cNvPr>
          <p:cNvSpPr/>
          <p:nvPr/>
        </p:nvSpPr>
        <p:spPr>
          <a:xfrm>
            <a:off x="0" y="5016500"/>
            <a:ext cx="86868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271" name="Google Shape;271;p25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>
            <a:hlinkClick r:id="rId4"/>
          </p:cNvPr>
          <p:cNvSpPr/>
          <p:nvPr/>
        </p:nvSpPr>
        <p:spPr>
          <a:xfrm>
            <a:off x="0" y="5016500"/>
            <a:ext cx="9144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>
            <a:hlinkClick r:id="rId4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279" name="Google Shape;279;p26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2890050" y="36359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731238" y="28361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1731250" y="36359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42238" y="28361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6442250" y="36359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6442250" y="20363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6" name="Google Shape;286;p26"/>
          <p:cNvSpPr txBox="1"/>
          <p:nvPr/>
        </p:nvSpPr>
        <p:spPr>
          <a:xfrm>
            <a:off x="1581700" y="15170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6292700" y="15170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</a:t>
            </a:r>
            <a:r>
              <a:rPr lang="en"/>
              <a:t>State</a:t>
            </a:r>
            <a:endParaRPr/>
          </a:p>
        </p:txBody>
      </p:sp>
      <p:grpSp>
        <p:nvGrpSpPr>
          <p:cNvPr id="288" name="Google Shape;288;p26"/>
          <p:cNvGrpSpPr/>
          <p:nvPr/>
        </p:nvGrpSpPr>
        <p:grpSpPr>
          <a:xfrm>
            <a:off x="4119940" y="1917201"/>
            <a:ext cx="904107" cy="918973"/>
            <a:chOff x="4059398" y="1599875"/>
            <a:chExt cx="545727" cy="725085"/>
          </a:xfrm>
        </p:grpSpPr>
        <p:cxnSp>
          <p:nvCxnSpPr>
            <p:cNvPr id="289" name="Google Shape;289;p26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6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6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26"/>
          <p:cNvSpPr txBox="1"/>
          <p:nvPr/>
        </p:nvSpPr>
        <p:spPr>
          <a:xfrm>
            <a:off x="4022550" y="15170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3315975" y="220978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315988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304" name="Google Shape;304;p27"/>
          <p:cNvGrpSpPr/>
          <p:nvPr/>
        </p:nvGrpSpPr>
        <p:grpSpPr>
          <a:xfrm>
            <a:off x="3263827" y="1791738"/>
            <a:ext cx="904107" cy="918973"/>
            <a:chOff x="4059398" y="1599875"/>
            <a:chExt cx="545727" cy="725085"/>
          </a:xfrm>
        </p:grpSpPr>
        <p:cxnSp>
          <p:nvCxnSpPr>
            <p:cNvPr id="305" name="Google Shape;305;p27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7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7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7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9" name="Google Shape;309;p27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unstack(B, C)</a:t>
            </a:r>
            <a:endParaRPr/>
          </a:p>
        </p:txBody>
      </p:sp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316" name="Google Shape;316;p28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4893475" y="264923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3330938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320" name="Google Shape;320;p28"/>
          <p:cNvGrpSpPr/>
          <p:nvPr/>
        </p:nvGrpSpPr>
        <p:grpSpPr>
          <a:xfrm>
            <a:off x="4841327" y="2231188"/>
            <a:ext cx="904107" cy="918973"/>
            <a:chOff x="4059398" y="1599875"/>
            <a:chExt cx="545727" cy="725085"/>
          </a:xfrm>
        </p:grpSpPr>
        <p:cxnSp>
          <p:nvCxnSpPr>
            <p:cNvPr id="321" name="Google Shape;321;p28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8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8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8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5" name="Google Shape;325;p28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stack(B, A)</a:t>
            </a:r>
            <a:endParaRPr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332" name="Google Shape;332;p29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4893475" y="264923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3293563" y="24547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336" name="Google Shape;336;p29"/>
          <p:cNvGrpSpPr/>
          <p:nvPr/>
        </p:nvGrpSpPr>
        <p:grpSpPr>
          <a:xfrm>
            <a:off x="3241427" y="2021863"/>
            <a:ext cx="904107" cy="918973"/>
            <a:chOff x="4059398" y="1599875"/>
            <a:chExt cx="545727" cy="725085"/>
          </a:xfrm>
        </p:grpSpPr>
        <p:cxnSp>
          <p:nvCxnSpPr>
            <p:cNvPr id="337" name="Google Shape;337;p29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9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9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9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1" name="Google Shape;341;p29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pickup(C)</a:t>
            </a:r>
            <a:endParaRPr/>
          </a:p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</a:t>
            </a:r>
            <a:r>
              <a:rPr lang="en"/>
              <a:t> Study</a:t>
            </a:r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Compare LLM-only vs LLM-CEGIS (ours)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Explore several SOTA LLMs as ‘synthesizer’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Evaluate </a:t>
            </a:r>
            <a:r>
              <a:rPr lang="en"/>
              <a:t>scalability</a:t>
            </a:r>
            <a:r>
              <a:rPr lang="en"/>
              <a:t> w.r.t. number of variables (e.g. blocks) considered </a:t>
            </a:r>
            <a:endParaRPr/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World</a:t>
            </a:r>
            <a:endParaRPr/>
          </a:p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4893463" y="34490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4893475" y="2649238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4893463" y="1849450"/>
            <a:ext cx="799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359" name="Google Shape;359;p31"/>
          <p:cNvGrpSpPr/>
          <p:nvPr/>
        </p:nvGrpSpPr>
        <p:grpSpPr>
          <a:xfrm>
            <a:off x="4841327" y="1416563"/>
            <a:ext cx="904107" cy="918973"/>
            <a:chOff x="4059398" y="1599875"/>
            <a:chExt cx="545727" cy="725085"/>
          </a:xfrm>
        </p:grpSpPr>
        <p:cxnSp>
          <p:nvCxnSpPr>
            <p:cNvPr id="360" name="Google Shape;360;p31"/>
            <p:cNvCxnSpPr/>
            <p:nvPr/>
          </p:nvCxnSpPr>
          <p:spPr>
            <a:xfrm flipH="1">
              <a:off x="4059398" y="1882160"/>
              <a:ext cx="5100" cy="4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31"/>
            <p:cNvCxnSpPr/>
            <p:nvPr/>
          </p:nvCxnSpPr>
          <p:spPr>
            <a:xfrm flipH="1" rot="-5400000">
              <a:off x="4327075" y="1614560"/>
              <a:ext cx="5400" cy="5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31"/>
            <p:cNvCxnSpPr/>
            <p:nvPr/>
          </p:nvCxnSpPr>
          <p:spPr>
            <a:xfrm>
              <a:off x="4605125" y="188216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1"/>
            <p:cNvCxnSpPr/>
            <p:nvPr/>
          </p:nvCxnSpPr>
          <p:spPr>
            <a:xfrm>
              <a:off x="4334811" y="15998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4" name="Google Shape;364;p31"/>
          <p:cNvSpPr txBox="1"/>
          <p:nvPr/>
        </p:nvSpPr>
        <p:spPr>
          <a:xfrm>
            <a:off x="1682125" y="2849050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Achieved goal state</a:t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530825" y="154047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(C, B)</a:t>
            </a:r>
            <a:endParaRPr/>
          </a:p>
        </p:txBody>
      </p: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</a:t>
            </a:r>
            <a:endParaRPr/>
          </a:p>
        </p:txBody>
      </p:sp>
      <p:sp>
        <p:nvSpPr>
          <p:cNvPr id="372" name="Google Shape;372;p3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943774"/>
            <a:ext cx="1892752" cy="24696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4" name="Google Shape;3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73" y="2838979"/>
            <a:ext cx="1892752" cy="679252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5" name="Google Shape;375;p32"/>
          <p:cNvSpPr txBox="1"/>
          <p:nvPr/>
        </p:nvSpPr>
        <p:spPr>
          <a:xfrm>
            <a:off x="1895750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Specification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4698850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g</a:t>
            </a:r>
            <a:r>
              <a:rPr lang="en"/>
              <a:t>enerated code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 Iteration</a:t>
            </a:r>
            <a:endParaRPr/>
          </a:p>
        </p:txBody>
      </p: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384" name="Google Shape;3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2766725"/>
            <a:ext cx="1943200" cy="9970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85" name="Google Shape;385;p33"/>
          <p:cNvCxnSpPr/>
          <p:nvPr/>
        </p:nvCxnSpPr>
        <p:spPr>
          <a:xfrm>
            <a:off x="2601325" y="3169225"/>
            <a:ext cx="701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3"/>
          <p:cNvSpPr/>
          <p:nvPr/>
        </p:nvSpPr>
        <p:spPr>
          <a:xfrm>
            <a:off x="3377723" y="3510804"/>
            <a:ext cx="6699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3377733" y="2840885"/>
            <a:ext cx="6699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3377723" y="2170988"/>
            <a:ext cx="6699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pic>
        <p:nvPicPr>
          <p:cNvPr id="389" name="Google Shape;3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025" y="2273208"/>
            <a:ext cx="3835200" cy="180522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90" name="Google Shape;390;p33"/>
          <p:cNvCxnSpPr/>
          <p:nvPr/>
        </p:nvCxnSpPr>
        <p:spPr>
          <a:xfrm>
            <a:off x="4122625" y="3169225"/>
            <a:ext cx="701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3"/>
          <p:cNvSpPr txBox="1"/>
          <p:nvPr/>
        </p:nvSpPr>
        <p:spPr>
          <a:xfrm>
            <a:off x="280025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code</a:t>
            </a: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2437975" y="1458225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final state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5541925" y="1458213"/>
            <a:ext cx="25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counterexample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00" name="Google Shape;400;p34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Language Models</a:t>
            </a:r>
            <a:endParaRPr/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Language models are deep neural networks</a:t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take as input a sequence and output a </a:t>
            </a:r>
            <a:r>
              <a:rPr b="1" lang="en">
                <a:solidFill>
                  <a:schemeClr val="dk1"/>
                </a:solidFill>
              </a:rPr>
              <a:t>probability </a:t>
            </a:r>
            <a:r>
              <a:rPr lang="en">
                <a:solidFill>
                  <a:schemeClr val="dk1"/>
                </a:solidFill>
              </a:rPr>
              <a:t>vector over a vocabulary V.</a:t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Fundamentally </a:t>
            </a:r>
            <a:r>
              <a:rPr b="1" lang="en">
                <a:solidFill>
                  <a:schemeClr val="dk1"/>
                </a:solidFill>
              </a:rPr>
              <a:t>stochastic </a:t>
            </a:r>
            <a:r>
              <a:rPr lang="en">
                <a:solidFill>
                  <a:schemeClr val="dk1"/>
                </a:solidFill>
              </a:rPr>
              <a:t>systems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150" y="2390666"/>
            <a:ext cx="3417699" cy="165513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/>
        </p:nvSpPr>
        <p:spPr>
          <a:xfrm>
            <a:off x="2575651" y="3978023"/>
            <a:ext cx="399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https://miro.medium.com/v2/resize:fit:1400/0*J37qonVPJvKZpzv2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>
            <a:hlinkClick r:id="rId4"/>
          </p:cNvPr>
          <p:cNvSpPr/>
          <p:nvPr/>
        </p:nvSpPr>
        <p:spPr>
          <a:xfrm>
            <a:off x="0" y="5016500"/>
            <a:ext cx="13716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solidFill>
                  <a:schemeClr val="dk1"/>
                </a:solidFill>
              </a:rPr>
              <a:t>Rapidly </a:t>
            </a:r>
            <a:r>
              <a:rPr b="1" lang="en" sz="1700">
                <a:solidFill>
                  <a:schemeClr val="dk1"/>
                </a:solidFill>
              </a:rPr>
              <a:t>growing use </a:t>
            </a:r>
            <a:r>
              <a:rPr lang="en" sz="1700">
                <a:solidFill>
                  <a:schemeClr val="dk1"/>
                </a:solidFill>
              </a:rPr>
              <a:t>of language models for code generation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">
                <a:solidFill>
                  <a:schemeClr val="dk1"/>
                </a:solidFill>
              </a:rPr>
              <a:t>&gt;1 million</a:t>
            </a:r>
            <a:r>
              <a:rPr lang="en">
                <a:solidFill>
                  <a:schemeClr val="dk1"/>
                </a:solidFill>
              </a:rPr>
              <a:t> active users of AI-based code assistant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300"/>
              <a:t>[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Github Research</a:t>
            </a:r>
            <a:r>
              <a:rPr lang="en" sz="1300"/>
              <a:t>,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Github Blog</a:t>
            </a:r>
            <a:r>
              <a:rPr lang="en" sz="1300"/>
              <a:t>]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solidFill>
                  <a:schemeClr val="dk1"/>
                </a:solidFill>
              </a:rPr>
              <a:t>R</a:t>
            </a:r>
            <a:r>
              <a:rPr lang="en" sz="1700">
                <a:solidFill>
                  <a:schemeClr val="dk1"/>
                </a:solidFill>
              </a:rPr>
              <a:t>esearch has shown the presence of </a:t>
            </a:r>
            <a:r>
              <a:rPr b="1" lang="en" sz="1700">
                <a:solidFill>
                  <a:schemeClr val="dk1"/>
                </a:solidFill>
              </a:rPr>
              <a:t>faulty reasoning 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>
                <a:solidFill>
                  <a:schemeClr val="dk1"/>
                </a:solidFill>
              </a:rPr>
              <a:t>(i.e., ‘hallucinations’) [10, 11, 14]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5464008" y="2721461"/>
            <a:ext cx="3073733" cy="1790100"/>
            <a:chOff x="2910775" y="2695500"/>
            <a:chExt cx="4102687" cy="2293530"/>
          </a:xfrm>
        </p:grpSpPr>
        <p:pic>
          <p:nvPicPr>
            <p:cNvPr id="74" name="Google Shape;74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10775" y="2695500"/>
              <a:ext cx="3174527" cy="2087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9"/>
            <p:cNvSpPr txBox="1"/>
            <p:nvPr/>
          </p:nvSpPr>
          <p:spPr>
            <a:xfrm>
              <a:off x="3754262" y="4594530"/>
              <a:ext cx="32592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rgbClr val="0000FF"/>
                  </a:solidFill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Ebert et. al.</a:t>
              </a:r>
              <a:r>
                <a:rPr lang="en" sz="800"/>
                <a:t> </a:t>
              </a:r>
              <a:endParaRPr sz="8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</a:t>
            </a:r>
            <a:r>
              <a:rPr lang="en" sz="1900"/>
              <a:t>Counterexample</a:t>
            </a:r>
            <a:r>
              <a:rPr lang="en" sz="1900"/>
              <a:t> Guided Inductive Synthesis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>
                <a:solidFill>
                  <a:schemeClr val="dk1"/>
                </a:solidFill>
              </a:rPr>
              <a:t>General Synthesis Problem: </a:t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Find a program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P </a:t>
            </a:r>
            <a:r>
              <a:rPr lang="en">
                <a:solidFill>
                  <a:schemeClr val="dk1"/>
                </a:solidFill>
              </a:rPr>
              <a:t>that satisfies specification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φ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Alternates between </a:t>
            </a:r>
            <a:r>
              <a:rPr b="1" lang="en">
                <a:solidFill>
                  <a:schemeClr val="dk1"/>
                </a:solidFill>
              </a:rPr>
              <a:t>proposing </a:t>
            </a:r>
            <a:r>
              <a:rPr lang="en">
                <a:solidFill>
                  <a:schemeClr val="dk1"/>
                </a:solidFill>
              </a:rPr>
              <a:t>candidate solutions and </a:t>
            </a:r>
            <a:r>
              <a:rPr b="1" lang="en">
                <a:solidFill>
                  <a:schemeClr val="dk1"/>
                </a:solidFill>
              </a:rPr>
              <a:t>refining </a:t>
            </a:r>
            <a:r>
              <a:rPr lang="en">
                <a:solidFill>
                  <a:schemeClr val="dk1"/>
                </a:solidFill>
              </a:rPr>
              <a:t>them using counter-examples from faulty candidates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418" name="Google Shape;418;p36"/>
          <p:cNvSpPr txBox="1"/>
          <p:nvPr/>
        </p:nvSpPr>
        <p:spPr>
          <a:xfrm>
            <a:off x="3071988" y="43886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https://people.csail.mit.edu/asolar/SynthesisCourse/Lecture10.htm</a:t>
            </a:r>
            <a:endParaRPr sz="700"/>
          </a:p>
        </p:txBody>
      </p:sp>
      <p:pic>
        <p:nvPicPr>
          <p:cNvPr id="419" name="Google Shape;4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418" y="3107150"/>
            <a:ext cx="3515174" cy="1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CEGIS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argely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enumeration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based (combinatorial) and may not scale with increasing variables [1,2]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LM-based Program Synthesis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Relies on stochastic techniques [11]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“Correctness” </a:t>
            </a:r>
            <a:r>
              <a:rPr lang="en">
                <a:solidFill>
                  <a:schemeClr val="dk1"/>
                </a:solidFill>
              </a:rPr>
              <a:t>largely</a:t>
            </a:r>
            <a:r>
              <a:rPr lang="en">
                <a:solidFill>
                  <a:schemeClr val="dk1"/>
                </a:solidFill>
              </a:rPr>
              <a:t> focuses on </a:t>
            </a:r>
            <a:r>
              <a:rPr b="1" lang="en">
                <a:solidFill>
                  <a:schemeClr val="dk1"/>
                </a:solidFill>
              </a:rPr>
              <a:t>unit testing </a:t>
            </a:r>
            <a:r>
              <a:rPr lang="en">
                <a:solidFill>
                  <a:schemeClr val="dk1"/>
                </a:solidFill>
              </a:rPr>
              <a:t>[3]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acks capabilities to generate formal artifacts [4]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37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for Safety-Critical Systems</a:t>
            </a:r>
            <a:endParaRPr/>
          </a:p>
        </p:txBody>
      </p:sp>
      <p:sp>
        <p:nvSpPr>
          <p:cNvPr id="432" name="Google Shape;432;p38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As LM-generated code deployed to </a:t>
            </a:r>
            <a:r>
              <a:rPr b="1" lang="en">
                <a:solidFill>
                  <a:schemeClr val="dk1"/>
                </a:solidFill>
              </a:rPr>
              <a:t>diverse applications</a:t>
            </a:r>
            <a:r>
              <a:rPr lang="en">
                <a:solidFill>
                  <a:schemeClr val="dk1"/>
                </a:solidFill>
              </a:rPr>
              <a:t>, increased risk of </a:t>
            </a:r>
            <a:r>
              <a:rPr b="1" lang="en">
                <a:solidFill>
                  <a:schemeClr val="dk1"/>
                </a:solidFill>
              </a:rPr>
              <a:t>critical failure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>
                <a:solidFill>
                  <a:schemeClr val="dk1"/>
                </a:solidFill>
              </a:rPr>
              <a:t>Software failures </a:t>
            </a:r>
            <a:r>
              <a:rPr lang="en">
                <a:solidFill>
                  <a:schemeClr val="dk1"/>
                </a:solidFill>
              </a:rPr>
              <a:t>can cause death, serious injuries, significant resource loss, environmental harm etc…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Existing limitations of LMs make them untrustworthy </a:t>
            </a:r>
            <a:r>
              <a:rPr lang="en">
                <a:solidFill>
                  <a:schemeClr val="dk1"/>
                </a:solidFill>
              </a:rPr>
              <a:t>tools</a:t>
            </a:r>
            <a:r>
              <a:rPr lang="en">
                <a:solidFill>
                  <a:schemeClr val="dk1"/>
                </a:solidFill>
              </a:rPr>
              <a:t>, especially for formal artifacts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p38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434" name="Google Shape;4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63" y="3279888"/>
            <a:ext cx="2479624" cy="9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987" y="2953200"/>
            <a:ext cx="2204475" cy="17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825" y="3127648"/>
            <a:ext cx="2628124" cy="128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442" name="Google Shape;442;p39"/>
          <p:cNvGraphicFramePr/>
          <p:nvPr/>
        </p:nvGraphicFramePr>
        <p:xfrm>
          <a:off x="952500" y="144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{13CB72C0-0A24-4957-9FC9-F18EFA2ACC42}</a:tableStyleId>
              </a:tblPr>
              <a:tblGrid>
                <a:gridCol w="1240700"/>
                <a:gridCol w="4820250"/>
                <a:gridCol w="117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Completed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literature and understand related 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literature and understand related 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Narrow Scope, Filter relevant papers, begin research on tooling/technical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with existing tooling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 proposed experiments and construct progress report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3" name="Google Shape;443;p39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444" name="Google Shape;444;p39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Work</a:t>
            </a:r>
            <a:endParaRPr/>
          </a:p>
        </p:txBody>
      </p:sp>
      <p:sp>
        <p:nvSpPr>
          <p:cNvPr id="450" name="Google Shape;450;p40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graphicFrame>
        <p:nvGraphicFramePr>
          <p:cNvPr id="451" name="Google Shape;451;p40"/>
          <p:cNvGraphicFramePr/>
          <p:nvPr/>
        </p:nvGraphicFramePr>
        <p:xfrm>
          <a:off x="952500" y="14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{13CB72C0-0A24-4957-9FC9-F18EFA2ACC42}</a:tableStyleId>
              </a:tblPr>
              <a:tblGrid>
                <a:gridCol w="1240700"/>
                <a:gridCol w="4820250"/>
                <a:gridCol w="117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Completed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Finish </a:t>
                      </a:r>
                      <a:r>
                        <a:rPr lang="en"/>
                        <a:t>development</a:t>
                      </a:r>
                      <a:r>
                        <a:rPr lang="en"/>
                        <a:t> tasks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🔲 (WIP)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Empirical</a:t>
                      </a:r>
                      <a:r>
                        <a:rPr lang="en"/>
                        <a:t> Study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Empirical Study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 Analysis and Write-Up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10-12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 write-up/Presentation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🔲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2" name="Google Shape;452;p40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Pickup()</a:t>
            </a:r>
            <a:endParaRPr/>
          </a:p>
        </p:txBody>
      </p:sp>
      <p:sp>
        <p:nvSpPr>
          <p:cNvPr id="458" name="Google Shape;458;p41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460" name="Google Shape;4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37" y="1980251"/>
            <a:ext cx="7299926" cy="14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Putdown()</a:t>
            </a:r>
            <a:endParaRPr/>
          </a:p>
        </p:txBody>
      </p:sp>
      <p:sp>
        <p:nvSpPr>
          <p:cNvPr id="466" name="Google Shape;466;p42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468" name="Google Shape;4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87" y="2040275"/>
            <a:ext cx="4448825" cy="1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()</a:t>
            </a:r>
            <a:endParaRPr/>
          </a:p>
        </p:txBody>
      </p:sp>
      <p:sp>
        <p:nvSpPr>
          <p:cNvPr id="474" name="Google Shape;474;p43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476" name="Google Shape;4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23" y="1951573"/>
            <a:ext cx="7530950" cy="15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Unstack</a:t>
            </a:r>
            <a:r>
              <a:rPr lang="en"/>
              <a:t>()</a:t>
            </a:r>
            <a:endParaRPr/>
          </a:p>
        </p:txBody>
      </p:sp>
      <p:sp>
        <p:nvSpPr>
          <p:cNvPr id="482" name="Google Shape;482;p4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74" y="2006300"/>
            <a:ext cx="7142650" cy="16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4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 w/ Z3 </a:t>
            </a:r>
            <a:endParaRPr/>
          </a:p>
        </p:txBody>
      </p:sp>
      <p:sp>
        <p:nvSpPr>
          <p:cNvPr id="490" name="Google Shape;490;p4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13" y="1913375"/>
            <a:ext cx="7564375" cy="18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>
            <a:hlinkClick r:id="rId4"/>
          </p:cNvPr>
          <p:cNvSpPr/>
          <p:nvPr/>
        </p:nvSpPr>
        <p:spPr>
          <a:xfrm>
            <a:off x="0" y="5016500"/>
            <a:ext cx="18288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an we leverage </a:t>
            </a:r>
            <a:r>
              <a:rPr b="1" lang="en">
                <a:solidFill>
                  <a:schemeClr val="dk1"/>
                </a:solidFill>
              </a:rPr>
              <a:t>generative </a:t>
            </a:r>
            <a:r>
              <a:rPr lang="en">
                <a:solidFill>
                  <a:schemeClr val="dk1"/>
                </a:solidFill>
              </a:rPr>
              <a:t>capabilities of LMs and ground them in </a:t>
            </a:r>
            <a:r>
              <a:rPr b="1" lang="en">
                <a:solidFill>
                  <a:schemeClr val="dk1"/>
                </a:solidFill>
              </a:rPr>
              <a:t>deductive </a:t>
            </a:r>
            <a:r>
              <a:rPr lang="en">
                <a:solidFill>
                  <a:schemeClr val="dk1"/>
                </a:solidFill>
              </a:rPr>
              <a:t>reasoning framework for the task of </a:t>
            </a:r>
            <a:r>
              <a:rPr b="1" lang="en">
                <a:solidFill>
                  <a:schemeClr val="dk1"/>
                </a:solidFill>
              </a:rPr>
              <a:t>program synthesis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542005" y="2481902"/>
            <a:ext cx="2600700" cy="22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rot="650114">
            <a:off x="752176" y="2410326"/>
            <a:ext cx="3949777" cy="2386936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5">
            <a:alphaModFix/>
          </a:blip>
          <a:srcRect b="0" l="11754" r="13568" t="0"/>
          <a:stretch/>
        </p:blipFill>
        <p:spPr>
          <a:xfrm>
            <a:off x="1453080" y="2824252"/>
            <a:ext cx="2497910" cy="140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7978" y="2604310"/>
            <a:ext cx="1828735" cy="184571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 txBox="1"/>
          <p:nvPr/>
        </p:nvSpPr>
        <p:spPr>
          <a:xfrm>
            <a:off x="5788323" y="4386281"/>
            <a:ext cx="281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https://en.wikipedia.org/wiki/Hilbert_system</a:t>
            </a:r>
            <a:endParaRPr sz="500"/>
          </a:p>
        </p:txBody>
      </p:sp>
      <p:sp>
        <p:nvSpPr>
          <p:cNvPr id="90" name="Google Shape;90;p10"/>
          <p:cNvSpPr txBox="1"/>
          <p:nvPr/>
        </p:nvSpPr>
        <p:spPr>
          <a:xfrm>
            <a:off x="1516159" y="4256116"/>
            <a:ext cx="281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https://towardsdatascience.com/training-deep-neural-networks-9fdb1964b964</a:t>
            </a:r>
            <a:endParaRPr sz="300"/>
          </a:p>
        </p:txBody>
      </p:sp>
      <p:sp>
        <p:nvSpPr>
          <p:cNvPr id="91" name="Google Shape;91;p10"/>
          <p:cNvSpPr txBox="1"/>
          <p:nvPr/>
        </p:nvSpPr>
        <p:spPr>
          <a:xfrm>
            <a:off x="4671315" y="3303972"/>
            <a:ext cx="41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4776361" y="3052556"/>
            <a:ext cx="647100" cy="6198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>
            <a:hlinkClick r:id="rId4"/>
          </p:cNvPr>
          <p:cNvSpPr/>
          <p:nvPr/>
        </p:nvSpPr>
        <p:spPr>
          <a:xfrm>
            <a:off x="0" y="5016500"/>
            <a:ext cx="22860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75" y="2730525"/>
            <a:ext cx="1723509" cy="1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>
            <a:hlinkClick r:id="rId4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>
            <a:hlinkClick r:id="rId5"/>
          </p:cNvPr>
          <p:cNvSpPr/>
          <p:nvPr/>
        </p:nvSpPr>
        <p:spPr>
          <a:xfrm>
            <a:off x="0" y="5016500"/>
            <a:ext cx="27432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457200" y="1307425"/>
            <a:ext cx="8229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Use counter-example guided synthesis (CEGIS) to </a:t>
            </a:r>
            <a:r>
              <a:rPr lang="en">
                <a:solidFill>
                  <a:schemeClr val="dk1"/>
                </a:solidFill>
              </a:rPr>
              <a:t>iteratively</a:t>
            </a:r>
            <a:r>
              <a:rPr lang="en">
                <a:solidFill>
                  <a:schemeClr val="dk1"/>
                </a:solidFill>
              </a:rPr>
              <a:t> synthesize programs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Leverage LLM as program generator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Apply to proof-of-concept Blockworld problems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251050" y="2514650"/>
            <a:ext cx="4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Initial:</a:t>
            </a:r>
            <a:endParaRPr b="1"/>
          </a:p>
        </p:txBody>
      </p:sp>
      <p:sp>
        <p:nvSpPr>
          <p:cNvPr id="113" name="Google Shape;113;p12"/>
          <p:cNvSpPr txBox="1"/>
          <p:nvPr/>
        </p:nvSpPr>
        <p:spPr>
          <a:xfrm>
            <a:off x="6183475" y="2514650"/>
            <a:ext cx="4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0422" y="2997313"/>
            <a:ext cx="923053" cy="1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 rotWithShape="1">
          <a:blip r:embed="rId7">
            <a:alphaModFix/>
          </a:blip>
          <a:srcRect b="0" l="3934" r="43110" t="0"/>
          <a:stretch/>
        </p:blipFill>
        <p:spPr>
          <a:xfrm>
            <a:off x="3116875" y="3060800"/>
            <a:ext cx="1876950" cy="14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2"/>
          <p:cNvSpPr/>
          <p:nvPr/>
        </p:nvSpPr>
        <p:spPr>
          <a:xfrm>
            <a:off x="3489700" y="2337250"/>
            <a:ext cx="11313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CEGIS</a:t>
            </a:r>
            <a:endParaRPr/>
          </a:p>
        </p:txBody>
      </p:sp>
      <p:cxnSp>
        <p:nvCxnSpPr>
          <p:cNvPr id="117" name="Google Shape;117;p12"/>
          <p:cNvCxnSpPr>
            <a:stCxn id="116" idx="2"/>
            <a:endCxn id="115" idx="0"/>
          </p:cNvCxnSpPr>
          <p:nvPr/>
        </p:nvCxnSpPr>
        <p:spPr>
          <a:xfrm>
            <a:off x="4055350" y="2737450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2"/>
          <p:cNvCxnSpPr>
            <a:stCxn id="106" idx="3"/>
            <a:endCxn id="115" idx="1"/>
          </p:cNvCxnSpPr>
          <p:nvPr/>
        </p:nvCxnSpPr>
        <p:spPr>
          <a:xfrm>
            <a:off x="2111084" y="3628950"/>
            <a:ext cx="10059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2"/>
          <p:cNvCxnSpPr>
            <a:stCxn id="115" idx="3"/>
            <a:endCxn id="114" idx="1"/>
          </p:cNvCxnSpPr>
          <p:nvPr/>
        </p:nvCxnSpPr>
        <p:spPr>
          <a:xfrm flipH="1" rot="10800000">
            <a:off x="4993825" y="3738150"/>
            <a:ext cx="14967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>
            <a:hlinkClick r:id="rId4"/>
          </p:cNvPr>
          <p:cNvSpPr/>
          <p:nvPr/>
        </p:nvSpPr>
        <p:spPr>
          <a:xfrm>
            <a:off x="0" y="5016500"/>
            <a:ext cx="32004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429850" y="4669700"/>
            <a:ext cx="8337900" cy="32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958825" y="1302300"/>
            <a:ext cx="5876400" cy="355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Framework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34325" y="2545950"/>
            <a:ext cx="1402758" cy="806220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Specification </a:t>
            </a:r>
            <a:r>
              <a:rPr lang="en" sz="1600"/>
              <a:t>φ</a:t>
            </a:r>
            <a:endParaRPr sz="1600"/>
          </a:p>
        </p:txBody>
      </p:sp>
      <p:sp>
        <p:nvSpPr>
          <p:cNvPr id="131" name="Google Shape;131;p13"/>
          <p:cNvSpPr/>
          <p:nvPr/>
        </p:nvSpPr>
        <p:spPr>
          <a:xfrm>
            <a:off x="2068150" y="1445750"/>
            <a:ext cx="1402750" cy="806225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Prompt Builder </a:t>
            </a:r>
            <a:r>
              <a:rPr lang="en">
                <a:solidFill>
                  <a:schemeClr val="dk1"/>
                </a:solidFill>
              </a:rPr>
              <a:t>⚙️</a:t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841588" y="1445750"/>
            <a:ext cx="1402750" cy="806225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LM (Generator)</a:t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5615038" y="1544650"/>
            <a:ext cx="943218" cy="608418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</a:t>
            </a:r>
            <a:endParaRPr sz="1300"/>
          </a:p>
        </p:txBody>
      </p:sp>
      <p:sp>
        <p:nvSpPr>
          <p:cNvPr id="134" name="Google Shape;134;p13"/>
          <p:cNvSpPr/>
          <p:nvPr/>
        </p:nvSpPr>
        <p:spPr>
          <a:xfrm>
            <a:off x="6272800" y="2545950"/>
            <a:ext cx="1402750" cy="806225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Mutation Engine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4715227" y="2545950"/>
            <a:ext cx="1185408" cy="80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136" name="Google Shape;136;p13"/>
          <p:cNvSpPr/>
          <p:nvPr/>
        </p:nvSpPr>
        <p:spPr>
          <a:xfrm>
            <a:off x="4534625" y="3607825"/>
            <a:ext cx="1402750" cy="806225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SMT Solver</a:t>
            </a:r>
            <a:endParaRPr/>
          </a:p>
        </p:txBody>
      </p:sp>
      <p:cxnSp>
        <p:nvCxnSpPr>
          <p:cNvPr id="137" name="Google Shape;137;p13"/>
          <p:cNvCxnSpPr>
            <a:stCxn id="131" idx="3"/>
            <a:endCxn id="132" idx="1"/>
          </p:cNvCxnSpPr>
          <p:nvPr/>
        </p:nvCxnSpPr>
        <p:spPr>
          <a:xfrm>
            <a:off x="3470900" y="1848863"/>
            <a:ext cx="37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3"/>
          <p:cNvCxnSpPr>
            <a:stCxn id="132" idx="3"/>
            <a:endCxn id="133" idx="1"/>
          </p:cNvCxnSpPr>
          <p:nvPr/>
        </p:nvCxnSpPr>
        <p:spPr>
          <a:xfrm>
            <a:off x="5244338" y="1848863"/>
            <a:ext cx="37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3"/>
          <p:cNvCxnSpPr>
            <a:stCxn id="134" idx="1"/>
            <a:endCxn id="135" idx="3"/>
          </p:cNvCxnSpPr>
          <p:nvPr/>
        </p:nvCxnSpPr>
        <p:spPr>
          <a:xfrm rot="10800000">
            <a:off x="5900500" y="2949063"/>
            <a:ext cx="37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3"/>
          <p:cNvCxnSpPr>
            <a:stCxn id="135" idx="2"/>
            <a:endCxn id="136" idx="0"/>
          </p:cNvCxnSpPr>
          <p:nvPr/>
        </p:nvCxnSpPr>
        <p:spPr>
          <a:xfrm>
            <a:off x="5225501" y="3321638"/>
            <a:ext cx="10500" cy="28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3"/>
          <p:cNvSpPr/>
          <p:nvPr/>
        </p:nvSpPr>
        <p:spPr>
          <a:xfrm>
            <a:off x="8083275" y="3706725"/>
            <a:ext cx="943218" cy="608418"/>
          </a:xfrm>
          <a:prstGeom prst="flowChart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 sz="1300"/>
          </a:p>
        </p:txBody>
      </p:sp>
      <p:cxnSp>
        <p:nvCxnSpPr>
          <p:cNvPr id="142" name="Google Shape;142;p13"/>
          <p:cNvCxnSpPr>
            <a:stCxn id="136" idx="3"/>
            <a:endCxn id="141" idx="1"/>
          </p:cNvCxnSpPr>
          <p:nvPr/>
        </p:nvCxnSpPr>
        <p:spPr>
          <a:xfrm>
            <a:off x="5937375" y="4010938"/>
            <a:ext cx="2145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3"/>
          <p:cNvCxnSpPr>
            <a:stCxn id="133" idx="3"/>
            <a:endCxn id="134" idx="0"/>
          </p:cNvCxnSpPr>
          <p:nvPr/>
        </p:nvCxnSpPr>
        <p:spPr>
          <a:xfrm>
            <a:off x="6558255" y="1848859"/>
            <a:ext cx="415800" cy="697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3"/>
          <p:cNvCxnSpPr>
            <a:stCxn id="130" idx="0"/>
            <a:endCxn id="131" idx="1"/>
          </p:cNvCxnSpPr>
          <p:nvPr/>
        </p:nvCxnSpPr>
        <p:spPr>
          <a:xfrm rot="-5400000">
            <a:off x="1103304" y="1581150"/>
            <a:ext cx="697200" cy="12324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3"/>
          <p:cNvCxnSpPr>
            <a:stCxn id="130" idx="2"/>
            <a:endCxn id="136" idx="2"/>
          </p:cNvCxnSpPr>
          <p:nvPr/>
        </p:nvCxnSpPr>
        <p:spPr>
          <a:xfrm flipH="1" rot="-5400000">
            <a:off x="2478354" y="1656220"/>
            <a:ext cx="1115100" cy="4400400"/>
          </a:xfrm>
          <a:prstGeom prst="bentConnector3">
            <a:avLst>
              <a:gd fmla="val 12136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3"/>
          <p:cNvSpPr/>
          <p:nvPr/>
        </p:nvSpPr>
        <p:spPr>
          <a:xfrm>
            <a:off x="2297913" y="3037725"/>
            <a:ext cx="943218" cy="608418"/>
          </a:xfrm>
          <a:prstGeom prst="flowChartDocumen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Example</a:t>
            </a:r>
            <a:endParaRPr sz="1300"/>
          </a:p>
        </p:txBody>
      </p:sp>
      <p:cxnSp>
        <p:nvCxnSpPr>
          <p:cNvPr id="147" name="Google Shape;147;p13"/>
          <p:cNvCxnSpPr>
            <a:stCxn id="136" idx="1"/>
            <a:endCxn id="146" idx="2"/>
          </p:cNvCxnSpPr>
          <p:nvPr/>
        </p:nvCxnSpPr>
        <p:spPr>
          <a:xfrm rot="10800000">
            <a:off x="2769425" y="3605938"/>
            <a:ext cx="1765200" cy="405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3"/>
          <p:cNvCxnSpPr>
            <a:stCxn id="146" idx="0"/>
            <a:endCxn id="131" idx="2"/>
          </p:cNvCxnSpPr>
          <p:nvPr/>
        </p:nvCxnSpPr>
        <p:spPr>
          <a:xfrm rot="10800000">
            <a:off x="2769522" y="2252025"/>
            <a:ext cx="0" cy="78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3"/>
          <p:cNvSpPr txBox="1"/>
          <p:nvPr/>
        </p:nvSpPr>
        <p:spPr>
          <a:xfrm>
            <a:off x="6704325" y="3605950"/>
            <a:ext cx="415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3470900" y="3605950"/>
            <a:ext cx="415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>
            <a:hlinkClick r:id="rId4"/>
          </p:cNvPr>
          <p:cNvSpPr/>
          <p:nvPr/>
        </p:nvSpPr>
        <p:spPr>
          <a:xfrm>
            <a:off x="0" y="5016500"/>
            <a:ext cx="41148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  <p:pic>
        <p:nvPicPr>
          <p:cNvPr id="159" name="Google Shape;15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25" y="1307422"/>
            <a:ext cx="7902740" cy="333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>
            <a:hlinkClick r:id="rId3"/>
          </p:cNvPr>
          <p:cNvSpPr/>
          <p:nvPr/>
        </p:nvSpPr>
        <p:spPr>
          <a:xfrm>
            <a:off x="0" y="5016500"/>
            <a:ext cx="9144000" cy="12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>
            <a:hlinkClick r:id="rId4"/>
          </p:cNvPr>
          <p:cNvSpPr/>
          <p:nvPr/>
        </p:nvSpPr>
        <p:spPr>
          <a:xfrm>
            <a:off x="0" y="5016500"/>
            <a:ext cx="3657600" cy="12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Implementation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Learner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GPT-4, GPT-3.5 Turbo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Access LLMs via web requests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Verifier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Z3 Python API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Mutation engine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Enumerates </a:t>
            </a:r>
            <a:r>
              <a:rPr lang="en" sz="1400">
                <a:solidFill>
                  <a:schemeClr val="dk1"/>
                </a:solidFill>
              </a:rPr>
              <a:t>multiple</a:t>
            </a:r>
            <a:r>
              <a:rPr lang="en" sz="1400">
                <a:solidFill>
                  <a:schemeClr val="dk1"/>
                </a:solidFill>
              </a:rPr>
              <a:t> codes based on the learners output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500">
                <a:solidFill>
                  <a:schemeClr val="dk1"/>
                </a:solidFill>
              </a:rPr>
              <a:t>Experiment </a:t>
            </a:r>
            <a:r>
              <a:rPr lang="en" sz="1500">
                <a:solidFill>
                  <a:schemeClr val="dk1"/>
                </a:solidFill>
              </a:rPr>
              <a:t>Infrastructure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sz="1400">
                <a:solidFill>
                  <a:schemeClr val="dk1"/>
                </a:solidFill>
              </a:rPr>
              <a:t>Python3 codebase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7013448" y="494690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