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Arimo Bold" charset="1" panose="020B0704020202020204"/>
      <p:regular r:id="rId41"/>
    </p:embeddedFont>
    <p:embeddedFont>
      <p:font typeface="Arimo" charset="1" panose="020B0604020202020204"/>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notesMasters/notesMaster1.xml" Type="http://schemas.openxmlformats.org/officeDocument/2006/relationships/notesMaster"/><Relationship Id="rId39" Target="theme/theme2.xml" Type="http://schemas.openxmlformats.org/officeDocument/2006/relationships/theme"/><Relationship Id="rId4" Target="theme/theme1.xml" Type="http://schemas.openxmlformats.org/officeDocument/2006/relationships/theme"/><Relationship Id="rId40" Target="notesSlides/notesSlide1.xml" Type="http://schemas.openxmlformats.org/officeDocument/2006/relationships/notesSlide"/><Relationship Id="rId41" Target="fonts/font41.fntdata" Type="http://schemas.openxmlformats.org/officeDocument/2006/relationships/font"/><Relationship Id="rId42" Target="fonts/font42.fntdata" Type="http://schemas.openxmlformats.org/officeDocument/2006/relationships/font"/><Relationship Id="rId43" Target="notesSlides/notesSlide2.xml" Type="http://schemas.openxmlformats.org/officeDocument/2006/relationships/notesSlide"/><Relationship Id="rId44" Target="notesSlides/notesSlide3.xml" Type="http://schemas.openxmlformats.org/officeDocument/2006/relationships/notesSlide"/><Relationship Id="rId45" Target="notesSlides/notesSlide4.xml" Type="http://schemas.openxmlformats.org/officeDocument/2006/relationships/notesSlide"/><Relationship Id="rId46" Target="notesSlides/notesSlide5.xml" Type="http://schemas.openxmlformats.org/officeDocument/2006/relationships/notesSlide"/><Relationship Id="rId47" Target="notesSlides/notesSlide6.xml" Type="http://schemas.openxmlformats.org/officeDocument/2006/relationships/notesSlide"/><Relationship Id="rId48" Target="notesSlides/notesSlide7.xml" Type="http://schemas.openxmlformats.org/officeDocument/2006/relationships/notesSlide"/><Relationship Id="rId49" Target="notesSlides/notesSlide8.xml" Type="http://schemas.openxmlformats.org/officeDocument/2006/relationships/notesSlide"/><Relationship Id="rId5" Target="tableStyles.xml" Type="http://schemas.openxmlformats.org/officeDocument/2006/relationships/tableStyles"/><Relationship Id="rId50" Target="notesSlides/notesSlide9.xml" Type="http://schemas.openxmlformats.org/officeDocument/2006/relationships/notesSlide"/><Relationship Id="rId51" Target="notesSlides/notesSlide10.xml" Type="http://schemas.openxmlformats.org/officeDocument/2006/relationships/notesSlide"/><Relationship Id="rId52" Target="notesSlides/notesSlide11.xml" Type="http://schemas.openxmlformats.org/officeDocument/2006/relationships/notesSlide"/><Relationship Id="rId53" Target="notesSlides/notesSlide12.xml" Type="http://schemas.openxmlformats.org/officeDocument/2006/relationships/notesSlide"/><Relationship Id="rId54" Target="notesSlides/notesSlide13.xml" Type="http://schemas.openxmlformats.org/officeDocument/2006/relationships/notesSlide"/><Relationship Id="rId55" Target="notesSlides/notesSlide14.xml" Type="http://schemas.openxmlformats.org/officeDocument/2006/relationships/notesSlide"/><Relationship Id="rId56" Target="notesSlides/notesSlide15.xml" Type="http://schemas.openxmlformats.org/officeDocument/2006/relationships/notesSlide"/><Relationship Id="rId57" Target="notesSlides/notesSlide16.xml" Type="http://schemas.openxmlformats.org/officeDocument/2006/relationships/notesSlide"/><Relationship Id="rId58" Target="notesSlides/notesSlide17.xml" Type="http://schemas.openxmlformats.org/officeDocument/2006/relationships/notesSlide"/><Relationship Id="rId59" Target="notesSlides/notesSlide18.xml" Type="http://schemas.openxmlformats.org/officeDocument/2006/relationships/notesSlide"/><Relationship Id="rId6" Target="slides/slide1.xml" Type="http://schemas.openxmlformats.org/officeDocument/2006/relationships/slide"/><Relationship Id="rId60" Target="notesSlides/notesSlide19.xml" Type="http://schemas.openxmlformats.org/officeDocument/2006/relationships/notesSlide"/><Relationship Id="rId61" Target="notesSlides/notesSlide20.xml" Type="http://schemas.openxmlformats.org/officeDocument/2006/relationships/notesSlide"/><Relationship Id="rId62" Target="notesSlides/notesSlide21.xml" Type="http://schemas.openxmlformats.org/officeDocument/2006/relationships/notesSlide"/><Relationship Id="rId63" Target="notesSlides/notesSlide22.xml" Type="http://schemas.openxmlformats.org/officeDocument/2006/relationships/notesSlide"/><Relationship Id="rId64" Target="notesSlides/notesSlide23.xml" Type="http://schemas.openxmlformats.org/officeDocument/2006/relationships/notesSlide"/><Relationship Id="rId65" Target="notesSlides/notesSlide24.xml" Type="http://schemas.openxmlformats.org/officeDocument/2006/relationships/notesSlide"/><Relationship Id="rId66" Target="notesSlides/notesSlide25.xml" Type="http://schemas.openxmlformats.org/officeDocument/2006/relationships/notesSlide"/><Relationship Id="rId67" Target="notesSlides/notesSlide26.xml" Type="http://schemas.openxmlformats.org/officeDocument/2006/relationships/notesSlide"/><Relationship Id="rId68" Target="notesSlides/notesSlide27.xml" Type="http://schemas.openxmlformats.org/officeDocument/2006/relationships/notesSlide"/><Relationship Id="rId69" Target="notesSlides/notesSlide28.xml" Type="http://schemas.openxmlformats.org/officeDocument/2006/relationships/notesSlide"/><Relationship Id="rId7" Target="slides/slide2.xml" Type="http://schemas.openxmlformats.org/officeDocument/2006/relationships/slide"/><Relationship Id="rId70" Target="notesSlides/notesSlide29.xml" Type="http://schemas.openxmlformats.org/officeDocument/2006/relationships/notesSlide"/><Relationship Id="rId71" Target="notesSlides/notesSlide30.xml" Type="http://schemas.openxmlformats.org/officeDocument/2006/relationships/notesSlide"/><Relationship Id="rId72" Target="notesSlides/notesSlide31.xml" Type="http://schemas.openxmlformats.org/officeDocument/2006/relationships/notesSlide"/><Relationship Id="rId73" Target="notesSlides/notesSlide32.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4.png" Type="http://schemas.openxmlformats.org/officeDocument/2006/relationships/image"/><Relationship Id="rId4" Target="../media/image2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30.pn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24.png" Type="http://schemas.openxmlformats.org/officeDocument/2006/relationships/image"/><Relationship Id="rId4" Target="../media/image2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33.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34.png" Type="http://schemas.openxmlformats.org/officeDocument/2006/relationships/image"/><Relationship Id="rId4" Target="../media/image3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33.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33.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39.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4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41.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24.png" Type="http://schemas.openxmlformats.org/officeDocument/2006/relationships/image"/><Relationship Id="rId4" Target="../media/image25.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24.png" Type="http://schemas.openxmlformats.org/officeDocument/2006/relationships/image"/><Relationship Id="rId4" Target="../media/image2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42.png" Type="http://schemas.openxmlformats.org/officeDocument/2006/relationships/image"/><Relationship Id="rId4" Target="../media/image43.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4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 Id="rId3" Target="../media/image42.png" Type="http://schemas.openxmlformats.org/officeDocument/2006/relationships/image"/><Relationship Id="rId4" Target="../media/image43.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4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42.png" Type="http://schemas.openxmlformats.org/officeDocument/2006/relationships/image"/><Relationship Id="rId4" Target="../media/image43.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9.xml" Type="http://schemas.openxmlformats.org/officeDocument/2006/relationships/notesSlide"/><Relationship Id="rId3" Target="../media/image42.png" Type="http://schemas.openxmlformats.org/officeDocument/2006/relationships/image"/><Relationship Id="rId4" Target="../media/image43.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4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0.xml" Type="http://schemas.openxmlformats.org/officeDocument/2006/relationships/notesSlide"/><Relationship Id="rId3" Target="../media/image24.png" Type="http://schemas.openxmlformats.org/officeDocument/2006/relationships/image"/><Relationship Id="rId4" Target="../media/image2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1.xml" Type="http://schemas.openxmlformats.org/officeDocument/2006/relationships/notesSlide"/><Relationship Id="rId3" Target="../media/image42.png" Type="http://schemas.openxmlformats.org/officeDocument/2006/relationships/image"/><Relationship Id="rId4" Target="../media/image43.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2.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https://www.kaggle.com/datasets/thedevastator/exploring-risk-factors-for-cardiovascular-diseas/data"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8275310" y="9493960"/>
            <a:ext cx="1545434" cy="1361826"/>
            <a:chOff x="0" y="0"/>
            <a:chExt cx="2060579" cy="1815768"/>
          </a:xfrm>
        </p:grpSpPr>
        <p:sp>
          <p:nvSpPr>
            <p:cNvPr name="Freeform 3" id="3"/>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D93B48"/>
            </a:solidFill>
          </p:spPr>
        </p:sp>
      </p:grpSp>
      <p:grpSp>
        <p:nvGrpSpPr>
          <p:cNvPr name="Group 4" id="4"/>
          <p:cNvGrpSpPr/>
          <p:nvPr/>
        </p:nvGrpSpPr>
        <p:grpSpPr>
          <a:xfrm rot="0">
            <a:off x="-2223660" y="520266"/>
            <a:ext cx="3925440" cy="3576608"/>
            <a:chOff x="0" y="0"/>
            <a:chExt cx="5233920" cy="4768811"/>
          </a:xfrm>
        </p:grpSpPr>
        <p:sp>
          <p:nvSpPr>
            <p:cNvPr name="Freeform 5" id="5"/>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grpSp>
        <p:nvGrpSpPr>
          <p:cNvPr name="Group 6" id="6"/>
          <p:cNvGrpSpPr/>
          <p:nvPr/>
        </p:nvGrpSpPr>
        <p:grpSpPr>
          <a:xfrm rot="0">
            <a:off x="17200742" y="9082750"/>
            <a:ext cx="2611000" cy="2611054"/>
            <a:chOff x="0" y="0"/>
            <a:chExt cx="3481333" cy="3481405"/>
          </a:xfrm>
        </p:grpSpPr>
        <p:sp>
          <p:nvSpPr>
            <p:cNvPr name="Freeform 7" id="7"/>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D93B48"/>
            </a:solidFill>
          </p:spPr>
        </p:sp>
      </p:grpSp>
      <p:sp>
        <p:nvSpPr>
          <p:cNvPr name="Freeform 8" id="8"/>
          <p:cNvSpPr/>
          <p:nvPr/>
        </p:nvSpPr>
        <p:spPr>
          <a:xfrm flipH="false" flipV="false" rot="0">
            <a:off x="16246804" y="-4452432"/>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7315762" y="-3383470"/>
            <a:ext cx="5161594" cy="5161216"/>
            <a:chOff x="0" y="0"/>
            <a:chExt cx="6882125" cy="6881621"/>
          </a:xfrm>
        </p:grpSpPr>
        <p:sp>
          <p:nvSpPr>
            <p:cNvPr name="Freeform 10" id="10"/>
            <p:cNvSpPr/>
            <p:nvPr/>
          </p:nvSpPr>
          <p:spPr>
            <a:xfrm flipH="false" flipV="false" rot="0">
              <a:off x="0" y="635"/>
              <a:ext cx="6881495" cy="6880987"/>
            </a:xfrm>
            <a:custGeom>
              <a:avLst/>
              <a:gdLst/>
              <a:ahLst/>
              <a:cxnLst/>
              <a:rect r="r" b="b" t="t" l="l"/>
              <a:pathLst>
                <a:path h="6880987" w="6881495">
                  <a:moveTo>
                    <a:pt x="3440684" y="0"/>
                  </a:moveTo>
                  <a:cubicBezTo>
                    <a:pt x="1540637" y="0"/>
                    <a:pt x="0" y="1540002"/>
                    <a:pt x="0" y="3440176"/>
                  </a:cubicBezTo>
                  <a:cubicBezTo>
                    <a:pt x="0" y="5340985"/>
                    <a:pt x="1540637" y="6880987"/>
                    <a:pt x="3440684" y="6880987"/>
                  </a:cubicBezTo>
                  <a:cubicBezTo>
                    <a:pt x="5340731" y="6880987"/>
                    <a:pt x="6881495" y="5340985"/>
                    <a:pt x="6881495" y="3440176"/>
                  </a:cubicBezTo>
                  <a:cubicBezTo>
                    <a:pt x="6881495" y="1540002"/>
                    <a:pt x="5340858" y="0"/>
                    <a:pt x="3440684" y="0"/>
                  </a:cubicBezTo>
                  <a:close/>
                </a:path>
              </a:pathLst>
            </a:custGeom>
            <a:solidFill>
              <a:srgbClr val="A22933"/>
            </a:solidFill>
          </p:spPr>
        </p:sp>
      </p:grpSp>
      <p:grpSp>
        <p:nvGrpSpPr>
          <p:cNvPr name="Group 11" id="11"/>
          <p:cNvGrpSpPr/>
          <p:nvPr/>
        </p:nvGrpSpPr>
        <p:grpSpPr>
          <a:xfrm rot="0">
            <a:off x="-471438" y="-1539180"/>
            <a:ext cx="3596830" cy="3276986"/>
            <a:chOff x="0" y="0"/>
            <a:chExt cx="4795773" cy="4369315"/>
          </a:xfrm>
        </p:grpSpPr>
        <p:sp>
          <p:nvSpPr>
            <p:cNvPr name="Freeform 12" id="12"/>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D93B48"/>
            </a:solidFill>
          </p:spPr>
        </p:sp>
      </p:grpSp>
      <p:grpSp>
        <p:nvGrpSpPr>
          <p:cNvPr name="Group 13" id="13"/>
          <p:cNvGrpSpPr/>
          <p:nvPr/>
        </p:nvGrpSpPr>
        <p:grpSpPr>
          <a:xfrm rot="0">
            <a:off x="6802996" y="-410792"/>
            <a:ext cx="1497592" cy="1361344"/>
            <a:chOff x="0" y="0"/>
            <a:chExt cx="1996789" cy="1815125"/>
          </a:xfrm>
        </p:grpSpPr>
        <p:sp>
          <p:nvSpPr>
            <p:cNvPr name="Freeform 14" id="14"/>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D93B48"/>
            </a:solidFill>
          </p:spPr>
        </p:sp>
      </p:grpSp>
      <p:grpSp>
        <p:nvGrpSpPr>
          <p:cNvPr name="Group 15" id="15"/>
          <p:cNvGrpSpPr/>
          <p:nvPr/>
        </p:nvGrpSpPr>
        <p:grpSpPr>
          <a:xfrm rot="0">
            <a:off x="4278416" y="-267724"/>
            <a:ext cx="885798" cy="886298"/>
            <a:chOff x="0" y="0"/>
            <a:chExt cx="1181064" cy="1181731"/>
          </a:xfrm>
        </p:grpSpPr>
        <p:sp>
          <p:nvSpPr>
            <p:cNvPr name="Freeform 16" id="16"/>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17" id="17"/>
          <p:cNvGrpSpPr/>
          <p:nvPr/>
        </p:nvGrpSpPr>
        <p:grpSpPr>
          <a:xfrm rot="0">
            <a:off x="613468" y="-548990"/>
            <a:ext cx="1419788" cy="1290788"/>
            <a:chOff x="0" y="0"/>
            <a:chExt cx="1893051" cy="1721051"/>
          </a:xfrm>
        </p:grpSpPr>
        <p:sp>
          <p:nvSpPr>
            <p:cNvPr name="Freeform 18" id="18"/>
            <p:cNvSpPr/>
            <p:nvPr/>
          </p:nvSpPr>
          <p:spPr>
            <a:xfrm flipH="false" flipV="false" rot="0">
              <a:off x="762" y="635"/>
              <a:ext cx="1891665" cy="1720469"/>
            </a:xfrm>
            <a:custGeom>
              <a:avLst/>
              <a:gdLst/>
              <a:ahLst/>
              <a:cxnLst/>
              <a:rect r="r" b="b" t="t" l="l"/>
              <a:pathLst>
                <a:path h="1720469" w="1891665">
                  <a:moveTo>
                    <a:pt x="945134" y="0"/>
                  </a:moveTo>
                  <a:cubicBezTo>
                    <a:pt x="555371" y="0"/>
                    <a:pt x="202184" y="266700"/>
                    <a:pt x="108839" y="663067"/>
                  </a:cubicBezTo>
                  <a:cubicBezTo>
                    <a:pt x="0" y="1124458"/>
                    <a:pt x="286639" y="1587754"/>
                    <a:pt x="748665" y="1697228"/>
                  </a:cubicBezTo>
                  <a:cubicBezTo>
                    <a:pt x="815086" y="1712722"/>
                    <a:pt x="882015" y="1720469"/>
                    <a:pt x="947801" y="1720469"/>
                  </a:cubicBezTo>
                  <a:cubicBezTo>
                    <a:pt x="1336929" y="1720469"/>
                    <a:pt x="1690116" y="1453769"/>
                    <a:pt x="1783461" y="1058037"/>
                  </a:cubicBezTo>
                  <a:cubicBezTo>
                    <a:pt x="1891665" y="595376"/>
                    <a:pt x="1606296" y="132080"/>
                    <a:pt x="1143635" y="23241"/>
                  </a:cubicBezTo>
                  <a:cubicBezTo>
                    <a:pt x="1077214" y="7112"/>
                    <a:pt x="1010793" y="0"/>
                    <a:pt x="945134" y="0"/>
                  </a:cubicBezTo>
                  <a:close/>
                </a:path>
              </a:pathLst>
            </a:custGeom>
            <a:solidFill>
              <a:srgbClr val="A22933"/>
            </a:solidFill>
          </p:spPr>
        </p:sp>
      </p:grpSp>
      <p:grpSp>
        <p:nvGrpSpPr>
          <p:cNvPr name="Group 19" id="19"/>
          <p:cNvGrpSpPr/>
          <p:nvPr/>
        </p:nvGrpSpPr>
        <p:grpSpPr>
          <a:xfrm rot="0">
            <a:off x="14447164" y="-501336"/>
            <a:ext cx="1200876" cy="1201384"/>
            <a:chOff x="0" y="0"/>
            <a:chExt cx="1601168" cy="1601845"/>
          </a:xfrm>
        </p:grpSpPr>
        <p:sp>
          <p:nvSpPr>
            <p:cNvPr name="Freeform 20" id="20"/>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010440"/>
            </a:solidFill>
          </p:spPr>
        </p:sp>
      </p:grpSp>
      <p:grpSp>
        <p:nvGrpSpPr>
          <p:cNvPr name="Group 21" id="21"/>
          <p:cNvGrpSpPr/>
          <p:nvPr/>
        </p:nvGrpSpPr>
        <p:grpSpPr>
          <a:xfrm rot="0">
            <a:off x="13070374" y="159274"/>
            <a:ext cx="690564" cy="690578"/>
            <a:chOff x="0" y="0"/>
            <a:chExt cx="920752" cy="920771"/>
          </a:xfrm>
        </p:grpSpPr>
        <p:sp>
          <p:nvSpPr>
            <p:cNvPr name="Freeform 22" id="22"/>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sp>
        <p:nvSpPr>
          <p:cNvPr name="Freeform 23" id="23"/>
          <p:cNvSpPr/>
          <p:nvPr/>
        </p:nvSpPr>
        <p:spPr>
          <a:xfrm flipH="false" flipV="false" rot="0">
            <a:off x="-1610548" y="206504"/>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17200768" y="2011606"/>
            <a:ext cx="2086190" cy="2085266"/>
            <a:chOff x="0" y="0"/>
            <a:chExt cx="2781587" cy="2780355"/>
          </a:xfrm>
        </p:grpSpPr>
        <p:sp>
          <p:nvSpPr>
            <p:cNvPr name="Freeform 25" id="25"/>
            <p:cNvSpPr/>
            <p:nvPr/>
          </p:nvSpPr>
          <p:spPr>
            <a:xfrm flipH="false" flipV="false" rot="0">
              <a:off x="635" y="0"/>
              <a:ext cx="2780411" cy="2779649"/>
            </a:xfrm>
            <a:custGeom>
              <a:avLst/>
              <a:gdLst/>
              <a:ahLst/>
              <a:cxnLst/>
              <a:rect r="r" b="b" t="t" l="l"/>
              <a:pathLst>
                <a:path h="2779649" w="2780411">
                  <a:moveTo>
                    <a:pt x="1390523" y="0"/>
                  </a:moveTo>
                  <a:cubicBezTo>
                    <a:pt x="622427" y="0"/>
                    <a:pt x="0" y="622427"/>
                    <a:pt x="0" y="1389888"/>
                  </a:cubicBezTo>
                  <a:cubicBezTo>
                    <a:pt x="0" y="2157349"/>
                    <a:pt x="622427" y="2779649"/>
                    <a:pt x="1390523" y="2779649"/>
                  </a:cubicBezTo>
                  <a:cubicBezTo>
                    <a:pt x="2157984" y="2779649"/>
                    <a:pt x="2780411" y="2157222"/>
                    <a:pt x="2780411" y="1389761"/>
                  </a:cubicBezTo>
                  <a:cubicBezTo>
                    <a:pt x="2780411" y="622300"/>
                    <a:pt x="2157857" y="0"/>
                    <a:pt x="1390523" y="0"/>
                  </a:cubicBezTo>
                  <a:close/>
                </a:path>
              </a:pathLst>
            </a:custGeom>
            <a:solidFill>
              <a:srgbClr val="9E9E9E"/>
            </a:solidFill>
          </p:spPr>
        </p:sp>
      </p:grpSp>
      <p:grpSp>
        <p:nvGrpSpPr>
          <p:cNvPr name="Group 26" id="26"/>
          <p:cNvGrpSpPr/>
          <p:nvPr/>
        </p:nvGrpSpPr>
        <p:grpSpPr>
          <a:xfrm rot="0">
            <a:off x="17536370" y="6322238"/>
            <a:ext cx="1498076" cy="1361344"/>
            <a:chOff x="0" y="0"/>
            <a:chExt cx="1997435" cy="1815125"/>
          </a:xfrm>
        </p:grpSpPr>
        <p:sp>
          <p:nvSpPr>
            <p:cNvPr name="Freeform 27" id="27"/>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010440"/>
            </a:solidFill>
          </p:spPr>
        </p:sp>
      </p:grpSp>
      <p:grpSp>
        <p:nvGrpSpPr>
          <p:cNvPr name="Group 28" id="28"/>
          <p:cNvGrpSpPr/>
          <p:nvPr/>
        </p:nvGrpSpPr>
        <p:grpSpPr>
          <a:xfrm rot="0">
            <a:off x="-354526" y="6973648"/>
            <a:ext cx="894978" cy="813810"/>
            <a:chOff x="0" y="0"/>
            <a:chExt cx="1193304" cy="1085080"/>
          </a:xfrm>
        </p:grpSpPr>
        <p:sp>
          <p:nvSpPr>
            <p:cNvPr name="Freeform 29" id="29"/>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A22933"/>
            </a:solidFill>
          </p:spPr>
        </p:sp>
      </p:grpSp>
      <p:sp>
        <p:nvSpPr>
          <p:cNvPr name="Freeform 30" id="30"/>
          <p:cNvSpPr/>
          <p:nvPr/>
        </p:nvSpPr>
        <p:spPr>
          <a:xfrm flipH="false" flipV="false" rot="0">
            <a:off x="-4039096" y="8381368"/>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1" id="31"/>
          <p:cNvGrpSpPr/>
          <p:nvPr/>
        </p:nvGrpSpPr>
        <p:grpSpPr>
          <a:xfrm rot="0">
            <a:off x="2902382" y="8911414"/>
            <a:ext cx="874682" cy="813326"/>
            <a:chOff x="0" y="0"/>
            <a:chExt cx="1166243" cy="1084435"/>
          </a:xfrm>
        </p:grpSpPr>
        <p:sp>
          <p:nvSpPr>
            <p:cNvPr name="Freeform 32" id="32"/>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D93B48"/>
            </a:solidFill>
          </p:spPr>
        </p:sp>
      </p:grpSp>
      <p:sp>
        <p:nvSpPr>
          <p:cNvPr name="Freeform 33" id="33"/>
          <p:cNvSpPr/>
          <p:nvPr/>
        </p:nvSpPr>
        <p:spPr>
          <a:xfrm flipH="false" flipV="false" rot="0">
            <a:off x="8250252" y="8637154"/>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4" id="34"/>
          <p:cNvGrpSpPr/>
          <p:nvPr/>
        </p:nvGrpSpPr>
        <p:grpSpPr>
          <a:xfrm rot="0">
            <a:off x="4278402" y="9555538"/>
            <a:ext cx="426710" cy="365828"/>
            <a:chOff x="0" y="0"/>
            <a:chExt cx="568947" cy="487771"/>
          </a:xfrm>
        </p:grpSpPr>
        <p:sp>
          <p:nvSpPr>
            <p:cNvPr name="Freeform 35" id="35"/>
            <p:cNvSpPr/>
            <p:nvPr/>
          </p:nvSpPr>
          <p:spPr>
            <a:xfrm flipH="false" flipV="false" rot="0">
              <a:off x="635" y="635"/>
              <a:ext cx="568325" cy="486410"/>
            </a:xfrm>
            <a:custGeom>
              <a:avLst/>
              <a:gdLst/>
              <a:ahLst/>
              <a:cxnLst/>
              <a:rect r="r" b="b" t="t" l="l"/>
              <a:pathLst>
                <a:path h="486410" w="568325">
                  <a:moveTo>
                    <a:pt x="324739" y="0"/>
                  </a:moveTo>
                  <a:cubicBezTo>
                    <a:pt x="108204" y="0"/>
                    <a:pt x="0" y="261620"/>
                    <a:pt x="153416" y="414909"/>
                  </a:cubicBezTo>
                  <a:cubicBezTo>
                    <a:pt x="203073" y="464566"/>
                    <a:pt x="263652" y="486410"/>
                    <a:pt x="323469" y="486410"/>
                  </a:cubicBezTo>
                  <a:cubicBezTo>
                    <a:pt x="448437" y="486410"/>
                    <a:pt x="568325" y="389763"/>
                    <a:pt x="568325" y="242824"/>
                  </a:cubicBezTo>
                  <a:cubicBezTo>
                    <a:pt x="568325" y="108204"/>
                    <a:pt x="460121" y="0"/>
                    <a:pt x="324739" y="0"/>
                  </a:cubicBezTo>
                  <a:close/>
                </a:path>
              </a:pathLst>
            </a:custGeom>
            <a:solidFill>
              <a:srgbClr val="9E9E9E"/>
            </a:solidFill>
          </p:spPr>
        </p:sp>
      </p:grpSp>
      <p:grpSp>
        <p:nvGrpSpPr>
          <p:cNvPr name="Group 36" id="36"/>
          <p:cNvGrpSpPr/>
          <p:nvPr/>
        </p:nvGrpSpPr>
        <p:grpSpPr>
          <a:xfrm rot="0">
            <a:off x="15409260" y="10028468"/>
            <a:ext cx="982930" cy="982950"/>
            <a:chOff x="0" y="0"/>
            <a:chExt cx="1310573" cy="1310600"/>
          </a:xfrm>
        </p:grpSpPr>
        <p:sp>
          <p:nvSpPr>
            <p:cNvPr name="Freeform 37" id="37"/>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9E9E9E"/>
            </a:solidFill>
          </p:spPr>
        </p:sp>
      </p:grpSp>
      <p:sp>
        <p:nvSpPr>
          <p:cNvPr name="TextBox 38" id="38"/>
          <p:cNvSpPr txBox="true"/>
          <p:nvPr/>
        </p:nvSpPr>
        <p:spPr>
          <a:xfrm rot="0">
            <a:off x="992925" y="2302875"/>
            <a:ext cx="16843579" cy="3686175"/>
          </a:xfrm>
          <a:prstGeom prst="rect">
            <a:avLst/>
          </a:prstGeom>
        </p:spPr>
        <p:txBody>
          <a:bodyPr anchor="t" rtlCol="false" tIns="0" lIns="0" bIns="0" rIns="0">
            <a:spAutoFit/>
          </a:bodyPr>
          <a:lstStyle/>
          <a:p>
            <a:pPr algn="ctr">
              <a:lnSpc>
                <a:spcPts val="9600"/>
              </a:lnSpc>
            </a:pPr>
            <a:r>
              <a:rPr lang="en-US" sz="8000" b="true">
                <a:solidFill>
                  <a:srgbClr val="010440"/>
                </a:solidFill>
                <a:latin typeface="Arimo Bold"/>
                <a:ea typeface="Arimo Bold"/>
                <a:cs typeface="Arimo Bold"/>
                <a:sym typeface="Arimo Bold"/>
              </a:rPr>
              <a:t>Prédiction des maladies cardiovasculaires avec le </a:t>
            </a:r>
          </a:p>
          <a:p>
            <a:pPr algn="ctr">
              <a:lnSpc>
                <a:spcPts val="9600"/>
              </a:lnSpc>
            </a:pPr>
            <a:r>
              <a:rPr lang="en-US" b="true" sz="8000">
                <a:solidFill>
                  <a:srgbClr val="A22933"/>
                </a:solidFill>
                <a:latin typeface="Arimo Bold"/>
                <a:ea typeface="Arimo Bold"/>
                <a:cs typeface="Arimo Bold"/>
                <a:sym typeface="Arimo Bold"/>
              </a:rPr>
              <a:t>machine learning</a:t>
            </a:r>
          </a:p>
        </p:txBody>
      </p:sp>
      <p:sp>
        <p:nvSpPr>
          <p:cNvPr name="TextBox 39" id="39"/>
          <p:cNvSpPr txBox="true"/>
          <p:nvPr/>
        </p:nvSpPr>
        <p:spPr>
          <a:xfrm rot="0">
            <a:off x="3633525" y="7101300"/>
            <a:ext cx="11020950" cy="571500"/>
          </a:xfrm>
          <a:prstGeom prst="rect">
            <a:avLst/>
          </a:prstGeom>
        </p:spPr>
        <p:txBody>
          <a:bodyPr anchor="t" rtlCol="false" tIns="0" lIns="0" bIns="0" rIns="0">
            <a:spAutoFit/>
          </a:bodyPr>
          <a:lstStyle/>
          <a:p>
            <a:pPr algn="ctr">
              <a:lnSpc>
                <a:spcPts val="4320"/>
              </a:lnSpc>
            </a:pPr>
            <a:r>
              <a:rPr lang="en-US" sz="3600">
                <a:solidFill>
                  <a:srgbClr val="010440"/>
                </a:solidFill>
                <a:latin typeface="Arimo"/>
                <a:ea typeface="Arimo"/>
                <a:cs typeface="Arimo"/>
                <a:sym typeface="Arimo"/>
              </a:rPr>
              <a:t>Tiouajni Sirine, Akriche Sahar et Arbi Aya</a:t>
            </a:r>
          </a:p>
        </p:txBody>
      </p:sp>
      <p:sp>
        <p:nvSpPr>
          <p:cNvPr name="TextBox 40" id="40"/>
          <p:cNvSpPr txBox="true"/>
          <p:nvPr/>
        </p:nvSpPr>
        <p:spPr>
          <a:xfrm rot="0">
            <a:off x="3633525" y="7758883"/>
            <a:ext cx="11020950" cy="571500"/>
          </a:xfrm>
          <a:prstGeom prst="rect">
            <a:avLst/>
          </a:prstGeom>
        </p:spPr>
        <p:txBody>
          <a:bodyPr anchor="t" rtlCol="false" tIns="0" lIns="0" bIns="0" rIns="0">
            <a:spAutoFit/>
          </a:bodyPr>
          <a:lstStyle/>
          <a:p>
            <a:pPr algn="ctr">
              <a:lnSpc>
                <a:spcPts val="4320"/>
              </a:lnSpc>
            </a:pPr>
            <a:r>
              <a:rPr lang="en-US" sz="3600">
                <a:solidFill>
                  <a:srgbClr val="010440"/>
                </a:solidFill>
                <a:latin typeface="Arimo"/>
                <a:ea typeface="Arimo"/>
                <a:cs typeface="Arimo"/>
                <a:sym typeface="Arimo"/>
              </a:rPr>
              <a:t>2024/2025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3784056" y="7719802"/>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5652788" y="8708512"/>
            <a:ext cx="3298754" cy="3298754"/>
            <a:chOff x="0" y="0"/>
            <a:chExt cx="4398339" cy="4398339"/>
          </a:xfrm>
        </p:grpSpPr>
        <p:sp>
          <p:nvSpPr>
            <p:cNvPr name="Freeform 4" id="4"/>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A22933"/>
            </a:solidFill>
          </p:spPr>
        </p:sp>
      </p:grpSp>
      <p:grpSp>
        <p:nvGrpSpPr>
          <p:cNvPr name="Group 5" id="5"/>
          <p:cNvGrpSpPr/>
          <p:nvPr/>
        </p:nvGrpSpPr>
        <p:grpSpPr>
          <a:xfrm rot="0">
            <a:off x="17211010" y="7128756"/>
            <a:ext cx="2870078" cy="2736238"/>
            <a:chOff x="0" y="0"/>
            <a:chExt cx="3826771" cy="3648317"/>
          </a:xfrm>
        </p:grpSpPr>
        <p:sp>
          <p:nvSpPr>
            <p:cNvPr name="Freeform 6" id="6"/>
            <p:cNvSpPr/>
            <p:nvPr/>
          </p:nvSpPr>
          <p:spPr>
            <a:xfrm flipH="false" flipV="false" rot="0">
              <a:off x="381" y="381"/>
              <a:ext cx="3826002" cy="3647948"/>
            </a:xfrm>
            <a:custGeom>
              <a:avLst/>
              <a:gdLst/>
              <a:ahLst/>
              <a:cxnLst/>
              <a:rect r="r" b="b" t="t" l="l"/>
              <a:pathLst>
                <a:path h="3647948" w="3826002">
                  <a:moveTo>
                    <a:pt x="1823720" y="0"/>
                  </a:moveTo>
                  <a:cubicBezTo>
                    <a:pt x="2290572" y="0"/>
                    <a:pt x="2757297" y="178054"/>
                    <a:pt x="3113405" y="534543"/>
                  </a:cubicBezTo>
                  <a:cubicBezTo>
                    <a:pt x="3826002" y="1246632"/>
                    <a:pt x="3826002" y="2401316"/>
                    <a:pt x="3113405" y="3113405"/>
                  </a:cubicBezTo>
                  <a:cubicBezTo>
                    <a:pt x="2771394" y="3455416"/>
                    <a:pt x="2307590" y="3647948"/>
                    <a:pt x="1824228" y="3647948"/>
                  </a:cubicBezTo>
                  <a:cubicBezTo>
                    <a:pt x="1339977" y="3647948"/>
                    <a:pt x="876173" y="3455416"/>
                    <a:pt x="534162" y="3113405"/>
                  </a:cubicBezTo>
                  <a:cubicBezTo>
                    <a:pt x="192151" y="2771394"/>
                    <a:pt x="0" y="2307590"/>
                    <a:pt x="0" y="1823720"/>
                  </a:cubicBezTo>
                  <a:cubicBezTo>
                    <a:pt x="0" y="1339850"/>
                    <a:pt x="192151" y="876554"/>
                    <a:pt x="534162" y="534543"/>
                  </a:cubicBezTo>
                  <a:cubicBezTo>
                    <a:pt x="890143" y="178054"/>
                    <a:pt x="1356995" y="0"/>
                    <a:pt x="1823720" y="0"/>
                  </a:cubicBezTo>
                  <a:close/>
                </a:path>
              </a:pathLst>
            </a:custGeom>
            <a:solidFill>
              <a:srgbClr val="D93B48"/>
            </a:solidFill>
          </p:spPr>
        </p:sp>
      </p:grpSp>
      <p:grpSp>
        <p:nvGrpSpPr>
          <p:cNvPr name="Group 7" id="7"/>
          <p:cNvGrpSpPr/>
          <p:nvPr/>
        </p:nvGrpSpPr>
        <p:grpSpPr>
          <a:xfrm rot="0">
            <a:off x="873014" y="7118382"/>
            <a:ext cx="591584" cy="537920"/>
            <a:chOff x="0" y="0"/>
            <a:chExt cx="788779" cy="717227"/>
          </a:xfrm>
        </p:grpSpPr>
        <p:sp>
          <p:nvSpPr>
            <p:cNvPr name="Freeform 8" id="8"/>
            <p:cNvSpPr/>
            <p:nvPr/>
          </p:nvSpPr>
          <p:spPr>
            <a:xfrm flipH="false" flipV="false" rot="0">
              <a:off x="381" y="381"/>
              <a:ext cx="787908" cy="716280"/>
            </a:xfrm>
            <a:custGeom>
              <a:avLst/>
              <a:gdLst/>
              <a:ahLst/>
              <a:cxnLst/>
              <a:rect r="r" b="b" t="t" l="l"/>
              <a:pathLst>
                <a:path h="716280" w="787908">
                  <a:moveTo>
                    <a:pt x="394462" y="0"/>
                  </a:moveTo>
                  <a:cubicBezTo>
                    <a:pt x="556768" y="0"/>
                    <a:pt x="703707" y="110744"/>
                    <a:pt x="742823" y="275971"/>
                  </a:cubicBezTo>
                  <a:cubicBezTo>
                    <a:pt x="787908" y="468503"/>
                    <a:pt x="669163" y="661416"/>
                    <a:pt x="476631" y="706501"/>
                  </a:cubicBezTo>
                  <a:cubicBezTo>
                    <a:pt x="448564" y="713359"/>
                    <a:pt x="420878" y="716280"/>
                    <a:pt x="393573" y="716280"/>
                  </a:cubicBezTo>
                  <a:cubicBezTo>
                    <a:pt x="231775" y="716280"/>
                    <a:pt x="84328" y="605155"/>
                    <a:pt x="45593" y="440309"/>
                  </a:cubicBezTo>
                  <a:cubicBezTo>
                    <a:pt x="0" y="247904"/>
                    <a:pt x="119761" y="55372"/>
                    <a:pt x="312293" y="9398"/>
                  </a:cubicBezTo>
                  <a:cubicBezTo>
                    <a:pt x="339979" y="3048"/>
                    <a:pt x="367157" y="0"/>
                    <a:pt x="394462" y="0"/>
                  </a:cubicBezTo>
                  <a:close/>
                </a:path>
              </a:pathLst>
            </a:custGeom>
            <a:solidFill>
              <a:srgbClr val="D93B48"/>
            </a:solidFill>
          </p:spPr>
        </p:sp>
      </p:grpSp>
      <p:grpSp>
        <p:nvGrpSpPr>
          <p:cNvPr name="Group 9" id="9"/>
          <p:cNvGrpSpPr/>
          <p:nvPr/>
        </p:nvGrpSpPr>
        <p:grpSpPr>
          <a:xfrm rot="0">
            <a:off x="1325576" y="7984484"/>
            <a:ext cx="610430" cy="537920"/>
            <a:chOff x="0" y="0"/>
            <a:chExt cx="813907" cy="717227"/>
          </a:xfrm>
        </p:grpSpPr>
        <p:sp>
          <p:nvSpPr>
            <p:cNvPr name="Freeform 10" id="10"/>
            <p:cNvSpPr/>
            <p:nvPr/>
          </p:nvSpPr>
          <p:spPr>
            <a:xfrm flipH="false" flipV="false" rot="0">
              <a:off x="381" y="381"/>
              <a:ext cx="813562" cy="716407"/>
            </a:xfrm>
            <a:custGeom>
              <a:avLst/>
              <a:gdLst/>
              <a:ahLst/>
              <a:cxnLst/>
              <a:rect r="r" b="b" t="t" l="l"/>
              <a:pathLst>
                <a:path h="716407" w="813562">
                  <a:moveTo>
                    <a:pt x="406400" y="0"/>
                  </a:moveTo>
                  <a:cubicBezTo>
                    <a:pt x="452374" y="0"/>
                    <a:pt x="498856" y="8890"/>
                    <a:pt x="543560" y="27686"/>
                  </a:cubicBezTo>
                  <a:cubicBezTo>
                    <a:pt x="726694" y="103124"/>
                    <a:pt x="813562" y="312293"/>
                    <a:pt x="737235" y="494919"/>
                  </a:cubicBezTo>
                  <a:cubicBezTo>
                    <a:pt x="680593" y="632968"/>
                    <a:pt x="547370" y="716407"/>
                    <a:pt x="406400" y="716407"/>
                  </a:cubicBezTo>
                  <a:cubicBezTo>
                    <a:pt x="360807" y="716407"/>
                    <a:pt x="314452" y="707517"/>
                    <a:pt x="269240" y="689102"/>
                  </a:cubicBezTo>
                  <a:cubicBezTo>
                    <a:pt x="86868" y="613410"/>
                    <a:pt x="0" y="403860"/>
                    <a:pt x="75438" y="221488"/>
                  </a:cubicBezTo>
                  <a:cubicBezTo>
                    <a:pt x="132969" y="83566"/>
                    <a:pt x="266192" y="0"/>
                    <a:pt x="406400" y="0"/>
                  </a:cubicBezTo>
                  <a:close/>
                </a:path>
              </a:pathLst>
            </a:custGeom>
            <a:solidFill>
              <a:srgbClr val="010440"/>
            </a:solidFill>
          </p:spPr>
        </p:sp>
      </p:grpSp>
      <p:grpSp>
        <p:nvGrpSpPr>
          <p:cNvPr name="Group 11" id="11"/>
          <p:cNvGrpSpPr/>
          <p:nvPr/>
        </p:nvGrpSpPr>
        <p:grpSpPr>
          <a:xfrm rot="0">
            <a:off x="15938426" y="8704972"/>
            <a:ext cx="282056" cy="241808"/>
            <a:chOff x="0" y="0"/>
            <a:chExt cx="376075" cy="322411"/>
          </a:xfrm>
        </p:grpSpPr>
        <p:sp>
          <p:nvSpPr>
            <p:cNvPr name="Freeform 12" id="12"/>
            <p:cNvSpPr/>
            <p:nvPr/>
          </p:nvSpPr>
          <p:spPr>
            <a:xfrm flipH="false" flipV="false" rot="0">
              <a:off x="0" y="381"/>
              <a:ext cx="375666" cy="321564"/>
            </a:xfrm>
            <a:custGeom>
              <a:avLst/>
              <a:gdLst/>
              <a:ahLst/>
              <a:cxnLst/>
              <a:rect r="r" b="b" t="t" l="l"/>
              <a:pathLst>
                <a:path h="321564" w="375666">
                  <a:moveTo>
                    <a:pt x="161036" y="0"/>
                  </a:moveTo>
                  <a:cubicBezTo>
                    <a:pt x="304165" y="0"/>
                    <a:pt x="375666" y="172974"/>
                    <a:pt x="274320" y="274320"/>
                  </a:cubicBezTo>
                  <a:cubicBezTo>
                    <a:pt x="241554" y="307086"/>
                    <a:pt x="201549" y="321564"/>
                    <a:pt x="161925" y="321564"/>
                  </a:cubicBezTo>
                  <a:cubicBezTo>
                    <a:pt x="79248" y="321564"/>
                    <a:pt x="0" y="257683"/>
                    <a:pt x="0" y="160655"/>
                  </a:cubicBezTo>
                  <a:cubicBezTo>
                    <a:pt x="0" y="71628"/>
                    <a:pt x="71501" y="0"/>
                    <a:pt x="161036" y="0"/>
                  </a:cubicBezTo>
                  <a:close/>
                </a:path>
              </a:pathLst>
            </a:custGeom>
            <a:solidFill>
              <a:srgbClr val="9E9E9E"/>
            </a:solidFill>
          </p:spPr>
        </p:sp>
      </p:grpSp>
      <p:grpSp>
        <p:nvGrpSpPr>
          <p:cNvPr name="Group 13" id="13"/>
          <p:cNvGrpSpPr/>
          <p:nvPr/>
        </p:nvGrpSpPr>
        <p:grpSpPr>
          <a:xfrm rot="0">
            <a:off x="17486358" y="2287574"/>
            <a:ext cx="2594730" cy="2364102"/>
            <a:chOff x="0" y="0"/>
            <a:chExt cx="3459640" cy="3152136"/>
          </a:xfrm>
        </p:grpSpPr>
        <p:sp>
          <p:nvSpPr>
            <p:cNvPr name="Freeform 14" id="14"/>
            <p:cNvSpPr/>
            <p:nvPr/>
          </p:nvSpPr>
          <p:spPr>
            <a:xfrm flipH="false" flipV="false" rot="0">
              <a:off x="381" y="381"/>
              <a:ext cx="3459226" cy="3151251"/>
            </a:xfrm>
            <a:custGeom>
              <a:avLst/>
              <a:gdLst/>
              <a:ahLst/>
              <a:cxnLst/>
              <a:rect r="r" b="b" t="t" l="l"/>
              <a:pathLst>
                <a:path h="3151251" w="3459226">
                  <a:moveTo>
                    <a:pt x="1729613" y="0"/>
                  </a:moveTo>
                  <a:cubicBezTo>
                    <a:pt x="2132584" y="0"/>
                    <a:pt x="2535809" y="153797"/>
                    <a:pt x="2843403" y="461645"/>
                  </a:cubicBezTo>
                  <a:cubicBezTo>
                    <a:pt x="3459226" y="1076706"/>
                    <a:pt x="3459226" y="2074164"/>
                    <a:pt x="2843403" y="2689987"/>
                  </a:cubicBezTo>
                  <a:cubicBezTo>
                    <a:pt x="2535936" y="2997454"/>
                    <a:pt x="2132584" y="3151251"/>
                    <a:pt x="1729613" y="3151251"/>
                  </a:cubicBezTo>
                  <a:cubicBezTo>
                    <a:pt x="1326261" y="3151251"/>
                    <a:pt x="922909" y="2997454"/>
                    <a:pt x="615061" y="2689987"/>
                  </a:cubicBezTo>
                  <a:cubicBezTo>
                    <a:pt x="0" y="2074164"/>
                    <a:pt x="0" y="1076706"/>
                    <a:pt x="615061" y="461772"/>
                  </a:cubicBezTo>
                  <a:cubicBezTo>
                    <a:pt x="923036" y="153797"/>
                    <a:pt x="1326261" y="0"/>
                    <a:pt x="1729613" y="0"/>
                  </a:cubicBezTo>
                  <a:close/>
                </a:path>
              </a:pathLst>
            </a:custGeom>
            <a:solidFill>
              <a:srgbClr val="9E9E9E"/>
            </a:solidFill>
          </p:spPr>
        </p:sp>
      </p:grpSp>
      <p:grpSp>
        <p:nvGrpSpPr>
          <p:cNvPr name="Group 15" id="15"/>
          <p:cNvGrpSpPr/>
          <p:nvPr/>
        </p:nvGrpSpPr>
        <p:grpSpPr>
          <a:xfrm rot="0">
            <a:off x="1028700" y="3469624"/>
            <a:ext cx="332526" cy="302820"/>
            <a:chOff x="0" y="0"/>
            <a:chExt cx="443368" cy="403760"/>
          </a:xfrm>
        </p:grpSpPr>
        <p:sp>
          <p:nvSpPr>
            <p:cNvPr name="Freeform 16" id="16"/>
            <p:cNvSpPr/>
            <p:nvPr/>
          </p:nvSpPr>
          <p:spPr>
            <a:xfrm flipH="false" flipV="false" rot="0">
              <a:off x="0" y="0"/>
              <a:ext cx="442849" cy="403733"/>
            </a:xfrm>
            <a:custGeom>
              <a:avLst/>
              <a:gdLst/>
              <a:ahLst/>
              <a:cxnLst/>
              <a:rect r="r" b="b" t="t" l="l"/>
              <a:pathLst>
                <a:path h="403733" w="442849">
                  <a:moveTo>
                    <a:pt x="221488" y="0"/>
                  </a:moveTo>
                  <a:cubicBezTo>
                    <a:pt x="273431" y="0"/>
                    <a:pt x="324993" y="20066"/>
                    <a:pt x="364109" y="59182"/>
                  </a:cubicBezTo>
                  <a:cubicBezTo>
                    <a:pt x="442849" y="137922"/>
                    <a:pt x="442849" y="265684"/>
                    <a:pt x="364109" y="344551"/>
                  </a:cubicBezTo>
                  <a:cubicBezTo>
                    <a:pt x="324866" y="383794"/>
                    <a:pt x="273431" y="403733"/>
                    <a:pt x="221488" y="403733"/>
                  </a:cubicBezTo>
                  <a:cubicBezTo>
                    <a:pt x="169926" y="403733"/>
                    <a:pt x="118364" y="383667"/>
                    <a:pt x="78867" y="344551"/>
                  </a:cubicBezTo>
                  <a:cubicBezTo>
                    <a:pt x="0" y="265811"/>
                    <a:pt x="0" y="138049"/>
                    <a:pt x="78740" y="59182"/>
                  </a:cubicBezTo>
                  <a:cubicBezTo>
                    <a:pt x="118364" y="20066"/>
                    <a:pt x="169926" y="0"/>
                    <a:pt x="221488" y="0"/>
                  </a:cubicBezTo>
                  <a:close/>
                </a:path>
              </a:pathLst>
            </a:custGeom>
            <a:solidFill>
              <a:srgbClr val="9E9E9E"/>
            </a:solidFill>
          </p:spPr>
        </p:sp>
      </p:grpSp>
      <p:grpSp>
        <p:nvGrpSpPr>
          <p:cNvPr name="Group 17" id="17"/>
          <p:cNvGrpSpPr/>
          <p:nvPr/>
        </p:nvGrpSpPr>
        <p:grpSpPr>
          <a:xfrm rot="0">
            <a:off x="479112" y="2152000"/>
            <a:ext cx="260336" cy="219768"/>
            <a:chOff x="0" y="0"/>
            <a:chExt cx="347115" cy="293024"/>
          </a:xfrm>
        </p:grpSpPr>
        <p:sp>
          <p:nvSpPr>
            <p:cNvPr name="Freeform 18" id="18"/>
            <p:cNvSpPr/>
            <p:nvPr/>
          </p:nvSpPr>
          <p:spPr>
            <a:xfrm flipH="false" flipV="false" rot="0">
              <a:off x="381" y="0"/>
              <a:ext cx="346329" cy="292608"/>
            </a:xfrm>
            <a:custGeom>
              <a:avLst/>
              <a:gdLst/>
              <a:ahLst/>
              <a:cxnLst/>
              <a:rect r="r" b="b" t="t" l="l"/>
              <a:pathLst>
                <a:path h="292608" w="346329">
                  <a:moveTo>
                    <a:pt x="161925" y="0"/>
                  </a:moveTo>
                  <a:cubicBezTo>
                    <a:pt x="270510" y="0"/>
                    <a:pt x="346329" y="122174"/>
                    <a:pt x="285369" y="223139"/>
                  </a:cubicBezTo>
                  <a:cubicBezTo>
                    <a:pt x="256032" y="270383"/>
                    <a:pt x="208280" y="292608"/>
                    <a:pt x="161417" y="292608"/>
                  </a:cubicBezTo>
                  <a:cubicBezTo>
                    <a:pt x="98425" y="292608"/>
                    <a:pt x="35814" y="252984"/>
                    <a:pt x="18796" y="180594"/>
                  </a:cubicBezTo>
                  <a:cubicBezTo>
                    <a:pt x="0" y="102616"/>
                    <a:pt x="47752" y="23876"/>
                    <a:pt x="126492" y="4318"/>
                  </a:cubicBezTo>
                  <a:cubicBezTo>
                    <a:pt x="138430" y="1651"/>
                    <a:pt x="150368" y="0"/>
                    <a:pt x="161925" y="0"/>
                  </a:cubicBezTo>
                  <a:close/>
                </a:path>
              </a:pathLst>
            </a:custGeom>
            <a:solidFill>
              <a:srgbClr val="010440"/>
            </a:solidFill>
          </p:spPr>
        </p:sp>
      </p:grpSp>
      <p:grpSp>
        <p:nvGrpSpPr>
          <p:cNvPr name="Group 19" id="19"/>
          <p:cNvGrpSpPr/>
          <p:nvPr/>
        </p:nvGrpSpPr>
        <p:grpSpPr>
          <a:xfrm rot="0">
            <a:off x="2027020" y="8375966"/>
            <a:ext cx="989914" cy="899834"/>
            <a:chOff x="0" y="0"/>
            <a:chExt cx="1319885" cy="1199779"/>
          </a:xfrm>
        </p:grpSpPr>
        <p:sp>
          <p:nvSpPr>
            <p:cNvPr name="Freeform 20" id="20"/>
            <p:cNvSpPr/>
            <p:nvPr/>
          </p:nvSpPr>
          <p:spPr>
            <a:xfrm flipH="false" flipV="false" rot="0">
              <a:off x="381" y="0"/>
              <a:ext cx="1319022" cy="1199769"/>
            </a:xfrm>
            <a:custGeom>
              <a:avLst/>
              <a:gdLst/>
              <a:ahLst/>
              <a:cxnLst/>
              <a:rect r="r" b="b" t="t" l="l"/>
              <a:pathLst>
                <a:path h="1199769" w="1319022">
                  <a:moveTo>
                    <a:pt x="660146" y="0"/>
                  </a:moveTo>
                  <a:cubicBezTo>
                    <a:pt x="931926" y="0"/>
                    <a:pt x="1178052" y="186182"/>
                    <a:pt x="1243203" y="462534"/>
                  </a:cubicBezTo>
                  <a:cubicBezTo>
                    <a:pt x="1319022" y="784479"/>
                    <a:pt x="1119632" y="1107313"/>
                    <a:pt x="797306" y="1183132"/>
                  </a:cubicBezTo>
                  <a:cubicBezTo>
                    <a:pt x="750824" y="1194181"/>
                    <a:pt x="704469" y="1199769"/>
                    <a:pt x="658495" y="1199769"/>
                  </a:cubicBezTo>
                  <a:cubicBezTo>
                    <a:pt x="386715" y="1199769"/>
                    <a:pt x="140970" y="1013206"/>
                    <a:pt x="75819" y="737616"/>
                  </a:cubicBezTo>
                  <a:cubicBezTo>
                    <a:pt x="0" y="415671"/>
                    <a:pt x="199390" y="92456"/>
                    <a:pt x="521843" y="16129"/>
                  </a:cubicBezTo>
                  <a:cubicBezTo>
                    <a:pt x="567817" y="5080"/>
                    <a:pt x="614172" y="0"/>
                    <a:pt x="660146" y="0"/>
                  </a:cubicBezTo>
                  <a:close/>
                </a:path>
              </a:pathLst>
            </a:custGeom>
            <a:solidFill>
              <a:srgbClr val="D93B48"/>
            </a:solidFill>
          </p:spPr>
        </p:sp>
      </p:grpSp>
      <p:grpSp>
        <p:nvGrpSpPr>
          <p:cNvPr name="Group 21" id="21"/>
          <p:cNvGrpSpPr/>
          <p:nvPr/>
        </p:nvGrpSpPr>
        <p:grpSpPr>
          <a:xfrm rot="0">
            <a:off x="-178328" y="2869828"/>
            <a:ext cx="990234" cy="899834"/>
            <a:chOff x="0" y="0"/>
            <a:chExt cx="1320312" cy="1199779"/>
          </a:xfrm>
        </p:grpSpPr>
        <p:sp>
          <p:nvSpPr>
            <p:cNvPr name="Freeform 22" id="22"/>
            <p:cNvSpPr/>
            <p:nvPr/>
          </p:nvSpPr>
          <p:spPr>
            <a:xfrm flipH="false" flipV="false" rot="0">
              <a:off x="381" y="0"/>
              <a:ext cx="1319530" cy="1199388"/>
            </a:xfrm>
            <a:custGeom>
              <a:avLst/>
              <a:gdLst/>
              <a:ahLst/>
              <a:cxnLst/>
              <a:rect r="r" b="b" t="t" l="l"/>
              <a:pathLst>
                <a:path h="1199388" w="1319530">
                  <a:moveTo>
                    <a:pt x="660146" y="0"/>
                  </a:moveTo>
                  <a:cubicBezTo>
                    <a:pt x="932307" y="0"/>
                    <a:pt x="1178560" y="186182"/>
                    <a:pt x="1243711" y="462153"/>
                  </a:cubicBezTo>
                  <a:cubicBezTo>
                    <a:pt x="1319530" y="784606"/>
                    <a:pt x="1119759" y="1107440"/>
                    <a:pt x="797306" y="1183259"/>
                  </a:cubicBezTo>
                  <a:cubicBezTo>
                    <a:pt x="751332" y="1194308"/>
                    <a:pt x="704850" y="1199388"/>
                    <a:pt x="659257" y="1199388"/>
                  </a:cubicBezTo>
                  <a:cubicBezTo>
                    <a:pt x="387477" y="1199388"/>
                    <a:pt x="141732" y="1013714"/>
                    <a:pt x="76581" y="737743"/>
                  </a:cubicBezTo>
                  <a:cubicBezTo>
                    <a:pt x="0" y="414782"/>
                    <a:pt x="199771" y="91948"/>
                    <a:pt x="522224" y="16129"/>
                  </a:cubicBezTo>
                  <a:cubicBezTo>
                    <a:pt x="568579" y="5080"/>
                    <a:pt x="614680" y="0"/>
                    <a:pt x="660146" y="0"/>
                  </a:cubicBezTo>
                  <a:close/>
                </a:path>
              </a:pathLst>
            </a:custGeom>
            <a:solidFill>
              <a:srgbClr val="F2F2F2"/>
            </a:solidFill>
          </p:spPr>
        </p:sp>
      </p:grpSp>
      <p:grpSp>
        <p:nvGrpSpPr>
          <p:cNvPr name="Group 23" id="23"/>
          <p:cNvGrpSpPr/>
          <p:nvPr/>
        </p:nvGrpSpPr>
        <p:grpSpPr>
          <a:xfrm rot="0">
            <a:off x="-365846" y="6161486"/>
            <a:ext cx="970850" cy="850054"/>
            <a:chOff x="0" y="0"/>
            <a:chExt cx="1294467" cy="1133405"/>
          </a:xfrm>
        </p:grpSpPr>
        <p:sp>
          <p:nvSpPr>
            <p:cNvPr name="Freeform 24" id="24"/>
            <p:cNvSpPr/>
            <p:nvPr/>
          </p:nvSpPr>
          <p:spPr>
            <a:xfrm flipH="false" flipV="false" rot="0">
              <a:off x="0" y="0"/>
              <a:ext cx="1293876" cy="1133348"/>
            </a:xfrm>
            <a:custGeom>
              <a:avLst/>
              <a:gdLst/>
              <a:ahLst/>
              <a:cxnLst/>
              <a:rect r="r" b="b" t="t" l="l"/>
              <a:pathLst>
                <a:path h="1133348" w="1293876">
                  <a:moveTo>
                    <a:pt x="646303" y="0"/>
                  </a:moveTo>
                  <a:cubicBezTo>
                    <a:pt x="842137" y="0"/>
                    <a:pt x="1032256" y="101219"/>
                    <a:pt x="1137285" y="282829"/>
                  </a:cubicBezTo>
                  <a:cubicBezTo>
                    <a:pt x="1293876" y="553466"/>
                    <a:pt x="1201674" y="900176"/>
                    <a:pt x="931037" y="1056640"/>
                  </a:cubicBezTo>
                  <a:cubicBezTo>
                    <a:pt x="841502" y="1108837"/>
                    <a:pt x="744220" y="1133348"/>
                    <a:pt x="647573" y="1133348"/>
                  </a:cubicBezTo>
                  <a:cubicBezTo>
                    <a:pt x="452374" y="1133348"/>
                    <a:pt x="261620" y="1032129"/>
                    <a:pt x="156591" y="851154"/>
                  </a:cubicBezTo>
                  <a:cubicBezTo>
                    <a:pt x="0" y="580517"/>
                    <a:pt x="92837" y="233934"/>
                    <a:pt x="363347" y="76073"/>
                  </a:cubicBezTo>
                  <a:cubicBezTo>
                    <a:pt x="453009" y="24511"/>
                    <a:pt x="550291" y="0"/>
                    <a:pt x="646303" y="0"/>
                  </a:cubicBezTo>
                  <a:close/>
                </a:path>
              </a:pathLst>
            </a:custGeom>
            <a:solidFill>
              <a:srgbClr val="010440"/>
            </a:solidFill>
          </p:spPr>
        </p:sp>
      </p:grpSp>
      <p:grpSp>
        <p:nvGrpSpPr>
          <p:cNvPr name="Group 25" id="25"/>
          <p:cNvGrpSpPr/>
          <p:nvPr/>
        </p:nvGrpSpPr>
        <p:grpSpPr>
          <a:xfrm rot="-10800000">
            <a:off x="-465492" y="-2241150"/>
            <a:ext cx="3298754" cy="3298754"/>
            <a:chOff x="0" y="0"/>
            <a:chExt cx="4398339" cy="4398339"/>
          </a:xfrm>
        </p:grpSpPr>
        <p:sp>
          <p:nvSpPr>
            <p:cNvPr name="Freeform 26" id="26"/>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27" id="27"/>
          <p:cNvGrpSpPr/>
          <p:nvPr/>
        </p:nvGrpSpPr>
        <p:grpSpPr>
          <a:xfrm rot="-10800000">
            <a:off x="17484" y="-1758488"/>
            <a:ext cx="2332798" cy="2333116"/>
            <a:chOff x="0" y="0"/>
            <a:chExt cx="3110397" cy="3110821"/>
          </a:xfrm>
        </p:grpSpPr>
        <p:sp>
          <p:nvSpPr>
            <p:cNvPr name="Freeform 28" id="28"/>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29" id="29"/>
          <p:cNvGrpSpPr/>
          <p:nvPr/>
        </p:nvGrpSpPr>
        <p:grpSpPr>
          <a:xfrm rot="-10800000">
            <a:off x="2708884" y="175724"/>
            <a:ext cx="512366" cy="449438"/>
            <a:chOff x="0" y="0"/>
            <a:chExt cx="683155" cy="599251"/>
          </a:xfrm>
        </p:grpSpPr>
        <p:sp>
          <p:nvSpPr>
            <p:cNvPr name="Freeform 30" id="30"/>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grpSp>
        <p:nvGrpSpPr>
          <p:cNvPr name="Group 31" id="31"/>
          <p:cNvGrpSpPr/>
          <p:nvPr/>
        </p:nvGrpSpPr>
        <p:grpSpPr>
          <a:xfrm rot="-10800000">
            <a:off x="16079454" y="-2241150"/>
            <a:ext cx="3298754" cy="3298754"/>
            <a:chOff x="0" y="0"/>
            <a:chExt cx="4398339" cy="4398339"/>
          </a:xfrm>
        </p:grpSpPr>
        <p:sp>
          <p:nvSpPr>
            <p:cNvPr name="Freeform 32" id="32"/>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33" id="33"/>
          <p:cNvGrpSpPr/>
          <p:nvPr/>
        </p:nvGrpSpPr>
        <p:grpSpPr>
          <a:xfrm rot="-10800000">
            <a:off x="16562432" y="-1758331"/>
            <a:ext cx="2332798" cy="2333116"/>
            <a:chOff x="0" y="0"/>
            <a:chExt cx="3110397" cy="3110821"/>
          </a:xfrm>
        </p:grpSpPr>
        <p:sp>
          <p:nvSpPr>
            <p:cNvPr name="Freeform 34" id="34"/>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35" id="35"/>
          <p:cNvGrpSpPr/>
          <p:nvPr/>
        </p:nvGrpSpPr>
        <p:grpSpPr>
          <a:xfrm rot="-10800000">
            <a:off x="15426060" y="400443"/>
            <a:ext cx="512366" cy="449438"/>
            <a:chOff x="0" y="0"/>
            <a:chExt cx="683155" cy="599251"/>
          </a:xfrm>
        </p:grpSpPr>
        <p:sp>
          <p:nvSpPr>
            <p:cNvPr name="Freeform 36" id="36"/>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sp>
        <p:nvSpPr>
          <p:cNvPr name="Freeform 37" id="37"/>
          <p:cNvSpPr/>
          <p:nvPr/>
        </p:nvSpPr>
        <p:spPr>
          <a:xfrm flipH="false" flipV="false" rot="0">
            <a:off x="4372394" y="1024297"/>
            <a:ext cx="9263064" cy="8096899"/>
          </a:xfrm>
          <a:custGeom>
            <a:avLst/>
            <a:gdLst/>
            <a:ahLst/>
            <a:cxnLst/>
            <a:rect r="r" b="b" t="t" l="l"/>
            <a:pathLst>
              <a:path h="8096899" w="9263064">
                <a:moveTo>
                  <a:pt x="0" y="0"/>
                </a:moveTo>
                <a:lnTo>
                  <a:pt x="9263064" y="0"/>
                </a:lnTo>
                <a:lnTo>
                  <a:pt x="9263064" y="8096899"/>
                </a:lnTo>
                <a:lnTo>
                  <a:pt x="0" y="8096899"/>
                </a:lnTo>
                <a:lnTo>
                  <a:pt x="0" y="0"/>
                </a:lnTo>
                <a:close/>
              </a:path>
            </a:pathLst>
          </a:custGeom>
          <a:blipFill>
            <a:blip r:embed="rId5"/>
            <a:stretch>
              <a:fillRect l="0" t="0" r="0" b="0"/>
            </a:stretch>
          </a:blipFill>
        </p:spPr>
      </p:sp>
      <p:sp>
        <p:nvSpPr>
          <p:cNvPr name="TextBox 38" id="38"/>
          <p:cNvSpPr txBox="true"/>
          <p:nvPr/>
        </p:nvSpPr>
        <p:spPr>
          <a:xfrm rot="0">
            <a:off x="4123423" y="70949"/>
            <a:ext cx="9512035" cy="619125"/>
          </a:xfrm>
          <a:prstGeom prst="rect">
            <a:avLst/>
          </a:prstGeom>
        </p:spPr>
        <p:txBody>
          <a:bodyPr anchor="t" rtlCol="false" tIns="0" lIns="0" bIns="0" rIns="0">
            <a:spAutoFit/>
          </a:bodyPr>
          <a:lstStyle/>
          <a:p>
            <a:pPr algn="ctr">
              <a:lnSpc>
                <a:spcPts val="4710"/>
              </a:lnSpc>
            </a:pPr>
            <a:r>
              <a:rPr lang="en-US" b="true" sz="3925">
                <a:solidFill>
                  <a:srgbClr val="D93B48"/>
                </a:solidFill>
                <a:latin typeface="Arimo Bold"/>
                <a:ea typeface="Arimo Bold"/>
                <a:cs typeface="Arimo Bold"/>
                <a:sym typeface="Arimo Bold"/>
              </a:rPr>
              <a:t>1. </a:t>
            </a:r>
            <a:r>
              <a:rPr lang="en-US" b="true" sz="3925" u="sng">
                <a:solidFill>
                  <a:srgbClr val="D93B48"/>
                </a:solidFill>
                <a:latin typeface="Arimo Bold"/>
                <a:ea typeface="Arimo Bold"/>
                <a:cs typeface="Arimo Bold"/>
                <a:sym typeface="Arimo Bold"/>
              </a:rPr>
              <a:t>Analyse des valeurs manquants</a:t>
            </a:r>
            <a:r>
              <a:rPr lang="en-US" b="true" sz="3925">
                <a:solidFill>
                  <a:srgbClr val="D93B48"/>
                </a:solidFill>
                <a:latin typeface="Arimo Bold"/>
                <a:ea typeface="Arimo Bold"/>
                <a:cs typeface="Arimo Bold"/>
                <a:sym typeface="Arimo Bold"/>
              </a:rPr>
              <a:t> </a:t>
            </a:r>
          </a:p>
        </p:txBody>
      </p:sp>
      <p:sp>
        <p:nvSpPr>
          <p:cNvPr name="TextBox 39" id="39"/>
          <p:cNvSpPr txBox="true"/>
          <p:nvPr/>
        </p:nvSpPr>
        <p:spPr>
          <a:xfrm rot="0">
            <a:off x="4656061" y="9436369"/>
            <a:ext cx="8695730" cy="447675"/>
          </a:xfrm>
          <a:prstGeom prst="rect">
            <a:avLst/>
          </a:prstGeom>
        </p:spPr>
        <p:txBody>
          <a:bodyPr anchor="t" rtlCol="false" tIns="0" lIns="0" bIns="0" rIns="0">
            <a:spAutoFit/>
          </a:bodyPr>
          <a:lstStyle/>
          <a:p>
            <a:pPr algn="ctr">
              <a:lnSpc>
                <a:spcPts val="3376"/>
              </a:lnSpc>
              <a:spcBef>
                <a:spcPct val="0"/>
              </a:spcBef>
            </a:pPr>
            <a:r>
              <a:rPr lang="en-US" b="true" sz="2813">
                <a:solidFill>
                  <a:srgbClr val="D93B48"/>
                </a:solidFill>
                <a:latin typeface="Arimo Bold"/>
                <a:ea typeface="Arimo Bold"/>
                <a:cs typeface="Arimo Bold"/>
                <a:sym typeface="Arimo Bold"/>
              </a:rPr>
              <a:t>=&gt; pas de valeurs manquants pour chaque variable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3784056" y="7719802"/>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5652788" y="8708512"/>
            <a:ext cx="3298754" cy="3298754"/>
            <a:chOff x="0" y="0"/>
            <a:chExt cx="4398339" cy="4398339"/>
          </a:xfrm>
        </p:grpSpPr>
        <p:sp>
          <p:nvSpPr>
            <p:cNvPr name="Freeform 4" id="4"/>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A22933"/>
            </a:solidFill>
          </p:spPr>
        </p:sp>
      </p:grpSp>
      <p:grpSp>
        <p:nvGrpSpPr>
          <p:cNvPr name="Group 5" id="5"/>
          <p:cNvGrpSpPr/>
          <p:nvPr/>
        </p:nvGrpSpPr>
        <p:grpSpPr>
          <a:xfrm rot="0">
            <a:off x="17211010" y="7128756"/>
            <a:ext cx="2870078" cy="2736238"/>
            <a:chOff x="0" y="0"/>
            <a:chExt cx="3826771" cy="3648317"/>
          </a:xfrm>
        </p:grpSpPr>
        <p:sp>
          <p:nvSpPr>
            <p:cNvPr name="Freeform 6" id="6"/>
            <p:cNvSpPr/>
            <p:nvPr/>
          </p:nvSpPr>
          <p:spPr>
            <a:xfrm flipH="false" flipV="false" rot="0">
              <a:off x="381" y="381"/>
              <a:ext cx="3826002" cy="3647948"/>
            </a:xfrm>
            <a:custGeom>
              <a:avLst/>
              <a:gdLst/>
              <a:ahLst/>
              <a:cxnLst/>
              <a:rect r="r" b="b" t="t" l="l"/>
              <a:pathLst>
                <a:path h="3647948" w="3826002">
                  <a:moveTo>
                    <a:pt x="1823720" y="0"/>
                  </a:moveTo>
                  <a:cubicBezTo>
                    <a:pt x="2290572" y="0"/>
                    <a:pt x="2757297" y="178054"/>
                    <a:pt x="3113405" y="534543"/>
                  </a:cubicBezTo>
                  <a:cubicBezTo>
                    <a:pt x="3826002" y="1246632"/>
                    <a:pt x="3826002" y="2401316"/>
                    <a:pt x="3113405" y="3113405"/>
                  </a:cubicBezTo>
                  <a:cubicBezTo>
                    <a:pt x="2771394" y="3455416"/>
                    <a:pt x="2307590" y="3647948"/>
                    <a:pt x="1824228" y="3647948"/>
                  </a:cubicBezTo>
                  <a:cubicBezTo>
                    <a:pt x="1339977" y="3647948"/>
                    <a:pt x="876173" y="3455416"/>
                    <a:pt x="534162" y="3113405"/>
                  </a:cubicBezTo>
                  <a:cubicBezTo>
                    <a:pt x="192151" y="2771394"/>
                    <a:pt x="0" y="2307590"/>
                    <a:pt x="0" y="1823720"/>
                  </a:cubicBezTo>
                  <a:cubicBezTo>
                    <a:pt x="0" y="1339850"/>
                    <a:pt x="192151" y="876554"/>
                    <a:pt x="534162" y="534543"/>
                  </a:cubicBezTo>
                  <a:cubicBezTo>
                    <a:pt x="890143" y="178054"/>
                    <a:pt x="1356995" y="0"/>
                    <a:pt x="1823720" y="0"/>
                  </a:cubicBezTo>
                  <a:close/>
                </a:path>
              </a:pathLst>
            </a:custGeom>
            <a:solidFill>
              <a:srgbClr val="D93B48"/>
            </a:solidFill>
          </p:spPr>
        </p:sp>
      </p:grpSp>
      <p:grpSp>
        <p:nvGrpSpPr>
          <p:cNvPr name="Group 7" id="7"/>
          <p:cNvGrpSpPr/>
          <p:nvPr/>
        </p:nvGrpSpPr>
        <p:grpSpPr>
          <a:xfrm rot="0">
            <a:off x="873014" y="7118382"/>
            <a:ext cx="591584" cy="537920"/>
            <a:chOff x="0" y="0"/>
            <a:chExt cx="788779" cy="717227"/>
          </a:xfrm>
        </p:grpSpPr>
        <p:sp>
          <p:nvSpPr>
            <p:cNvPr name="Freeform 8" id="8"/>
            <p:cNvSpPr/>
            <p:nvPr/>
          </p:nvSpPr>
          <p:spPr>
            <a:xfrm flipH="false" flipV="false" rot="0">
              <a:off x="381" y="381"/>
              <a:ext cx="787908" cy="716280"/>
            </a:xfrm>
            <a:custGeom>
              <a:avLst/>
              <a:gdLst/>
              <a:ahLst/>
              <a:cxnLst/>
              <a:rect r="r" b="b" t="t" l="l"/>
              <a:pathLst>
                <a:path h="716280" w="787908">
                  <a:moveTo>
                    <a:pt x="394462" y="0"/>
                  </a:moveTo>
                  <a:cubicBezTo>
                    <a:pt x="556768" y="0"/>
                    <a:pt x="703707" y="110744"/>
                    <a:pt x="742823" y="275971"/>
                  </a:cubicBezTo>
                  <a:cubicBezTo>
                    <a:pt x="787908" y="468503"/>
                    <a:pt x="669163" y="661416"/>
                    <a:pt x="476631" y="706501"/>
                  </a:cubicBezTo>
                  <a:cubicBezTo>
                    <a:pt x="448564" y="713359"/>
                    <a:pt x="420878" y="716280"/>
                    <a:pt x="393573" y="716280"/>
                  </a:cubicBezTo>
                  <a:cubicBezTo>
                    <a:pt x="231775" y="716280"/>
                    <a:pt x="84328" y="605155"/>
                    <a:pt x="45593" y="440309"/>
                  </a:cubicBezTo>
                  <a:cubicBezTo>
                    <a:pt x="0" y="247904"/>
                    <a:pt x="119761" y="55372"/>
                    <a:pt x="312293" y="9398"/>
                  </a:cubicBezTo>
                  <a:cubicBezTo>
                    <a:pt x="339979" y="3048"/>
                    <a:pt x="367157" y="0"/>
                    <a:pt x="394462" y="0"/>
                  </a:cubicBezTo>
                  <a:close/>
                </a:path>
              </a:pathLst>
            </a:custGeom>
            <a:solidFill>
              <a:srgbClr val="D93B48"/>
            </a:solidFill>
          </p:spPr>
        </p:sp>
      </p:grpSp>
      <p:grpSp>
        <p:nvGrpSpPr>
          <p:cNvPr name="Group 9" id="9"/>
          <p:cNvGrpSpPr/>
          <p:nvPr/>
        </p:nvGrpSpPr>
        <p:grpSpPr>
          <a:xfrm rot="0">
            <a:off x="1325576" y="7984484"/>
            <a:ext cx="610430" cy="537920"/>
            <a:chOff x="0" y="0"/>
            <a:chExt cx="813907" cy="717227"/>
          </a:xfrm>
        </p:grpSpPr>
        <p:sp>
          <p:nvSpPr>
            <p:cNvPr name="Freeform 10" id="10"/>
            <p:cNvSpPr/>
            <p:nvPr/>
          </p:nvSpPr>
          <p:spPr>
            <a:xfrm flipH="false" flipV="false" rot="0">
              <a:off x="381" y="381"/>
              <a:ext cx="813562" cy="716407"/>
            </a:xfrm>
            <a:custGeom>
              <a:avLst/>
              <a:gdLst/>
              <a:ahLst/>
              <a:cxnLst/>
              <a:rect r="r" b="b" t="t" l="l"/>
              <a:pathLst>
                <a:path h="716407" w="813562">
                  <a:moveTo>
                    <a:pt x="406400" y="0"/>
                  </a:moveTo>
                  <a:cubicBezTo>
                    <a:pt x="452374" y="0"/>
                    <a:pt x="498856" y="8890"/>
                    <a:pt x="543560" y="27686"/>
                  </a:cubicBezTo>
                  <a:cubicBezTo>
                    <a:pt x="726694" y="103124"/>
                    <a:pt x="813562" y="312293"/>
                    <a:pt x="737235" y="494919"/>
                  </a:cubicBezTo>
                  <a:cubicBezTo>
                    <a:pt x="680593" y="632968"/>
                    <a:pt x="547370" y="716407"/>
                    <a:pt x="406400" y="716407"/>
                  </a:cubicBezTo>
                  <a:cubicBezTo>
                    <a:pt x="360807" y="716407"/>
                    <a:pt x="314452" y="707517"/>
                    <a:pt x="269240" y="689102"/>
                  </a:cubicBezTo>
                  <a:cubicBezTo>
                    <a:pt x="86868" y="613410"/>
                    <a:pt x="0" y="403860"/>
                    <a:pt x="75438" y="221488"/>
                  </a:cubicBezTo>
                  <a:cubicBezTo>
                    <a:pt x="132969" y="83566"/>
                    <a:pt x="266192" y="0"/>
                    <a:pt x="406400" y="0"/>
                  </a:cubicBezTo>
                  <a:close/>
                </a:path>
              </a:pathLst>
            </a:custGeom>
            <a:solidFill>
              <a:srgbClr val="010440"/>
            </a:solidFill>
          </p:spPr>
        </p:sp>
      </p:grpSp>
      <p:grpSp>
        <p:nvGrpSpPr>
          <p:cNvPr name="Group 11" id="11"/>
          <p:cNvGrpSpPr/>
          <p:nvPr/>
        </p:nvGrpSpPr>
        <p:grpSpPr>
          <a:xfrm rot="0">
            <a:off x="15938426" y="8704972"/>
            <a:ext cx="282056" cy="241808"/>
            <a:chOff x="0" y="0"/>
            <a:chExt cx="376075" cy="322411"/>
          </a:xfrm>
        </p:grpSpPr>
        <p:sp>
          <p:nvSpPr>
            <p:cNvPr name="Freeform 12" id="12"/>
            <p:cNvSpPr/>
            <p:nvPr/>
          </p:nvSpPr>
          <p:spPr>
            <a:xfrm flipH="false" flipV="false" rot="0">
              <a:off x="0" y="381"/>
              <a:ext cx="375666" cy="321564"/>
            </a:xfrm>
            <a:custGeom>
              <a:avLst/>
              <a:gdLst/>
              <a:ahLst/>
              <a:cxnLst/>
              <a:rect r="r" b="b" t="t" l="l"/>
              <a:pathLst>
                <a:path h="321564" w="375666">
                  <a:moveTo>
                    <a:pt x="161036" y="0"/>
                  </a:moveTo>
                  <a:cubicBezTo>
                    <a:pt x="304165" y="0"/>
                    <a:pt x="375666" y="172974"/>
                    <a:pt x="274320" y="274320"/>
                  </a:cubicBezTo>
                  <a:cubicBezTo>
                    <a:pt x="241554" y="307086"/>
                    <a:pt x="201549" y="321564"/>
                    <a:pt x="161925" y="321564"/>
                  </a:cubicBezTo>
                  <a:cubicBezTo>
                    <a:pt x="79248" y="321564"/>
                    <a:pt x="0" y="257683"/>
                    <a:pt x="0" y="160655"/>
                  </a:cubicBezTo>
                  <a:cubicBezTo>
                    <a:pt x="0" y="71628"/>
                    <a:pt x="71501" y="0"/>
                    <a:pt x="161036" y="0"/>
                  </a:cubicBezTo>
                  <a:close/>
                </a:path>
              </a:pathLst>
            </a:custGeom>
            <a:solidFill>
              <a:srgbClr val="9E9E9E"/>
            </a:solidFill>
          </p:spPr>
        </p:sp>
      </p:grpSp>
      <p:grpSp>
        <p:nvGrpSpPr>
          <p:cNvPr name="Group 13" id="13"/>
          <p:cNvGrpSpPr/>
          <p:nvPr/>
        </p:nvGrpSpPr>
        <p:grpSpPr>
          <a:xfrm rot="0">
            <a:off x="17486358" y="2287574"/>
            <a:ext cx="2594730" cy="2364102"/>
            <a:chOff x="0" y="0"/>
            <a:chExt cx="3459640" cy="3152136"/>
          </a:xfrm>
        </p:grpSpPr>
        <p:sp>
          <p:nvSpPr>
            <p:cNvPr name="Freeform 14" id="14"/>
            <p:cNvSpPr/>
            <p:nvPr/>
          </p:nvSpPr>
          <p:spPr>
            <a:xfrm flipH="false" flipV="false" rot="0">
              <a:off x="381" y="381"/>
              <a:ext cx="3459226" cy="3151251"/>
            </a:xfrm>
            <a:custGeom>
              <a:avLst/>
              <a:gdLst/>
              <a:ahLst/>
              <a:cxnLst/>
              <a:rect r="r" b="b" t="t" l="l"/>
              <a:pathLst>
                <a:path h="3151251" w="3459226">
                  <a:moveTo>
                    <a:pt x="1729613" y="0"/>
                  </a:moveTo>
                  <a:cubicBezTo>
                    <a:pt x="2132584" y="0"/>
                    <a:pt x="2535809" y="153797"/>
                    <a:pt x="2843403" y="461645"/>
                  </a:cubicBezTo>
                  <a:cubicBezTo>
                    <a:pt x="3459226" y="1076706"/>
                    <a:pt x="3459226" y="2074164"/>
                    <a:pt x="2843403" y="2689987"/>
                  </a:cubicBezTo>
                  <a:cubicBezTo>
                    <a:pt x="2535936" y="2997454"/>
                    <a:pt x="2132584" y="3151251"/>
                    <a:pt x="1729613" y="3151251"/>
                  </a:cubicBezTo>
                  <a:cubicBezTo>
                    <a:pt x="1326261" y="3151251"/>
                    <a:pt x="922909" y="2997454"/>
                    <a:pt x="615061" y="2689987"/>
                  </a:cubicBezTo>
                  <a:cubicBezTo>
                    <a:pt x="0" y="2074164"/>
                    <a:pt x="0" y="1076706"/>
                    <a:pt x="615061" y="461772"/>
                  </a:cubicBezTo>
                  <a:cubicBezTo>
                    <a:pt x="923036" y="153797"/>
                    <a:pt x="1326261" y="0"/>
                    <a:pt x="1729613" y="0"/>
                  </a:cubicBezTo>
                  <a:close/>
                </a:path>
              </a:pathLst>
            </a:custGeom>
            <a:solidFill>
              <a:srgbClr val="9E9E9E"/>
            </a:solidFill>
          </p:spPr>
        </p:sp>
      </p:grpSp>
      <p:grpSp>
        <p:nvGrpSpPr>
          <p:cNvPr name="Group 15" id="15"/>
          <p:cNvGrpSpPr/>
          <p:nvPr/>
        </p:nvGrpSpPr>
        <p:grpSpPr>
          <a:xfrm rot="0">
            <a:off x="1028700" y="3469624"/>
            <a:ext cx="332526" cy="302820"/>
            <a:chOff x="0" y="0"/>
            <a:chExt cx="443368" cy="403760"/>
          </a:xfrm>
        </p:grpSpPr>
        <p:sp>
          <p:nvSpPr>
            <p:cNvPr name="Freeform 16" id="16"/>
            <p:cNvSpPr/>
            <p:nvPr/>
          </p:nvSpPr>
          <p:spPr>
            <a:xfrm flipH="false" flipV="false" rot="0">
              <a:off x="0" y="0"/>
              <a:ext cx="442849" cy="403733"/>
            </a:xfrm>
            <a:custGeom>
              <a:avLst/>
              <a:gdLst/>
              <a:ahLst/>
              <a:cxnLst/>
              <a:rect r="r" b="b" t="t" l="l"/>
              <a:pathLst>
                <a:path h="403733" w="442849">
                  <a:moveTo>
                    <a:pt x="221488" y="0"/>
                  </a:moveTo>
                  <a:cubicBezTo>
                    <a:pt x="273431" y="0"/>
                    <a:pt x="324993" y="20066"/>
                    <a:pt x="364109" y="59182"/>
                  </a:cubicBezTo>
                  <a:cubicBezTo>
                    <a:pt x="442849" y="137922"/>
                    <a:pt x="442849" y="265684"/>
                    <a:pt x="364109" y="344551"/>
                  </a:cubicBezTo>
                  <a:cubicBezTo>
                    <a:pt x="324866" y="383794"/>
                    <a:pt x="273431" y="403733"/>
                    <a:pt x="221488" y="403733"/>
                  </a:cubicBezTo>
                  <a:cubicBezTo>
                    <a:pt x="169926" y="403733"/>
                    <a:pt x="118364" y="383667"/>
                    <a:pt x="78867" y="344551"/>
                  </a:cubicBezTo>
                  <a:cubicBezTo>
                    <a:pt x="0" y="265811"/>
                    <a:pt x="0" y="138049"/>
                    <a:pt x="78740" y="59182"/>
                  </a:cubicBezTo>
                  <a:cubicBezTo>
                    <a:pt x="118364" y="20066"/>
                    <a:pt x="169926" y="0"/>
                    <a:pt x="221488" y="0"/>
                  </a:cubicBezTo>
                  <a:close/>
                </a:path>
              </a:pathLst>
            </a:custGeom>
            <a:solidFill>
              <a:srgbClr val="9E9E9E"/>
            </a:solidFill>
          </p:spPr>
        </p:sp>
      </p:grpSp>
      <p:grpSp>
        <p:nvGrpSpPr>
          <p:cNvPr name="Group 17" id="17"/>
          <p:cNvGrpSpPr/>
          <p:nvPr/>
        </p:nvGrpSpPr>
        <p:grpSpPr>
          <a:xfrm rot="0">
            <a:off x="479112" y="2152000"/>
            <a:ext cx="260336" cy="219768"/>
            <a:chOff x="0" y="0"/>
            <a:chExt cx="347115" cy="293024"/>
          </a:xfrm>
        </p:grpSpPr>
        <p:sp>
          <p:nvSpPr>
            <p:cNvPr name="Freeform 18" id="18"/>
            <p:cNvSpPr/>
            <p:nvPr/>
          </p:nvSpPr>
          <p:spPr>
            <a:xfrm flipH="false" flipV="false" rot="0">
              <a:off x="381" y="0"/>
              <a:ext cx="346329" cy="292608"/>
            </a:xfrm>
            <a:custGeom>
              <a:avLst/>
              <a:gdLst/>
              <a:ahLst/>
              <a:cxnLst/>
              <a:rect r="r" b="b" t="t" l="l"/>
              <a:pathLst>
                <a:path h="292608" w="346329">
                  <a:moveTo>
                    <a:pt x="161925" y="0"/>
                  </a:moveTo>
                  <a:cubicBezTo>
                    <a:pt x="270510" y="0"/>
                    <a:pt x="346329" y="122174"/>
                    <a:pt x="285369" y="223139"/>
                  </a:cubicBezTo>
                  <a:cubicBezTo>
                    <a:pt x="256032" y="270383"/>
                    <a:pt x="208280" y="292608"/>
                    <a:pt x="161417" y="292608"/>
                  </a:cubicBezTo>
                  <a:cubicBezTo>
                    <a:pt x="98425" y="292608"/>
                    <a:pt x="35814" y="252984"/>
                    <a:pt x="18796" y="180594"/>
                  </a:cubicBezTo>
                  <a:cubicBezTo>
                    <a:pt x="0" y="102616"/>
                    <a:pt x="47752" y="23876"/>
                    <a:pt x="126492" y="4318"/>
                  </a:cubicBezTo>
                  <a:cubicBezTo>
                    <a:pt x="138430" y="1651"/>
                    <a:pt x="150368" y="0"/>
                    <a:pt x="161925" y="0"/>
                  </a:cubicBezTo>
                  <a:close/>
                </a:path>
              </a:pathLst>
            </a:custGeom>
            <a:solidFill>
              <a:srgbClr val="010440"/>
            </a:solidFill>
          </p:spPr>
        </p:sp>
      </p:grpSp>
      <p:grpSp>
        <p:nvGrpSpPr>
          <p:cNvPr name="Group 19" id="19"/>
          <p:cNvGrpSpPr/>
          <p:nvPr/>
        </p:nvGrpSpPr>
        <p:grpSpPr>
          <a:xfrm rot="0">
            <a:off x="2027020" y="8375966"/>
            <a:ext cx="989914" cy="899834"/>
            <a:chOff x="0" y="0"/>
            <a:chExt cx="1319885" cy="1199779"/>
          </a:xfrm>
        </p:grpSpPr>
        <p:sp>
          <p:nvSpPr>
            <p:cNvPr name="Freeform 20" id="20"/>
            <p:cNvSpPr/>
            <p:nvPr/>
          </p:nvSpPr>
          <p:spPr>
            <a:xfrm flipH="false" flipV="false" rot="0">
              <a:off x="381" y="0"/>
              <a:ext cx="1319022" cy="1199769"/>
            </a:xfrm>
            <a:custGeom>
              <a:avLst/>
              <a:gdLst/>
              <a:ahLst/>
              <a:cxnLst/>
              <a:rect r="r" b="b" t="t" l="l"/>
              <a:pathLst>
                <a:path h="1199769" w="1319022">
                  <a:moveTo>
                    <a:pt x="660146" y="0"/>
                  </a:moveTo>
                  <a:cubicBezTo>
                    <a:pt x="931926" y="0"/>
                    <a:pt x="1178052" y="186182"/>
                    <a:pt x="1243203" y="462534"/>
                  </a:cubicBezTo>
                  <a:cubicBezTo>
                    <a:pt x="1319022" y="784479"/>
                    <a:pt x="1119632" y="1107313"/>
                    <a:pt x="797306" y="1183132"/>
                  </a:cubicBezTo>
                  <a:cubicBezTo>
                    <a:pt x="750824" y="1194181"/>
                    <a:pt x="704469" y="1199769"/>
                    <a:pt x="658495" y="1199769"/>
                  </a:cubicBezTo>
                  <a:cubicBezTo>
                    <a:pt x="386715" y="1199769"/>
                    <a:pt x="140970" y="1013206"/>
                    <a:pt x="75819" y="737616"/>
                  </a:cubicBezTo>
                  <a:cubicBezTo>
                    <a:pt x="0" y="415671"/>
                    <a:pt x="199390" y="92456"/>
                    <a:pt x="521843" y="16129"/>
                  </a:cubicBezTo>
                  <a:cubicBezTo>
                    <a:pt x="567817" y="5080"/>
                    <a:pt x="614172" y="0"/>
                    <a:pt x="660146" y="0"/>
                  </a:cubicBezTo>
                  <a:close/>
                </a:path>
              </a:pathLst>
            </a:custGeom>
            <a:solidFill>
              <a:srgbClr val="D93B48"/>
            </a:solidFill>
          </p:spPr>
        </p:sp>
      </p:grpSp>
      <p:grpSp>
        <p:nvGrpSpPr>
          <p:cNvPr name="Group 21" id="21"/>
          <p:cNvGrpSpPr/>
          <p:nvPr/>
        </p:nvGrpSpPr>
        <p:grpSpPr>
          <a:xfrm rot="0">
            <a:off x="-178328" y="2869828"/>
            <a:ext cx="990234" cy="899834"/>
            <a:chOff x="0" y="0"/>
            <a:chExt cx="1320312" cy="1199779"/>
          </a:xfrm>
        </p:grpSpPr>
        <p:sp>
          <p:nvSpPr>
            <p:cNvPr name="Freeform 22" id="22"/>
            <p:cNvSpPr/>
            <p:nvPr/>
          </p:nvSpPr>
          <p:spPr>
            <a:xfrm flipH="false" flipV="false" rot="0">
              <a:off x="381" y="0"/>
              <a:ext cx="1319530" cy="1199388"/>
            </a:xfrm>
            <a:custGeom>
              <a:avLst/>
              <a:gdLst/>
              <a:ahLst/>
              <a:cxnLst/>
              <a:rect r="r" b="b" t="t" l="l"/>
              <a:pathLst>
                <a:path h="1199388" w="1319530">
                  <a:moveTo>
                    <a:pt x="660146" y="0"/>
                  </a:moveTo>
                  <a:cubicBezTo>
                    <a:pt x="932307" y="0"/>
                    <a:pt x="1178560" y="186182"/>
                    <a:pt x="1243711" y="462153"/>
                  </a:cubicBezTo>
                  <a:cubicBezTo>
                    <a:pt x="1319530" y="784606"/>
                    <a:pt x="1119759" y="1107440"/>
                    <a:pt x="797306" y="1183259"/>
                  </a:cubicBezTo>
                  <a:cubicBezTo>
                    <a:pt x="751332" y="1194308"/>
                    <a:pt x="704850" y="1199388"/>
                    <a:pt x="659257" y="1199388"/>
                  </a:cubicBezTo>
                  <a:cubicBezTo>
                    <a:pt x="387477" y="1199388"/>
                    <a:pt x="141732" y="1013714"/>
                    <a:pt x="76581" y="737743"/>
                  </a:cubicBezTo>
                  <a:cubicBezTo>
                    <a:pt x="0" y="414782"/>
                    <a:pt x="199771" y="91948"/>
                    <a:pt x="522224" y="16129"/>
                  </a:cubicBezTo>
                  <a:cubicBezTo>
                    <a:pt x="568579" y="5080"/>
                    <a:pt x="614680" y="0"/>
                    <a:pt x="660146" y="0"/>
                  </a:cubicBezTo>
                  <a:close/>
                </a:path>
              </a:pathLst>
            </a:custGeom>
            <a:solidFill>
              <a:srgbClr val="F2F2F2"/>
            </a:solidFill>
          </p:spPr>
        </p:sp>
      </p:grpSp>
      <p:grpSp>
        <p:nvGrpSpPr>
          <p:cNvPr name="Group 23" id="23"/>
          <p:cNvGrpSpPr/>
          <p:nvPr/>
        </p:nvGrpSpPr>
        <p:grpSpPr>
          <a:xfrm rot="0">
            <a:off x="-365846" y="6161486"/>
            <a:ext cx="970850" cy="850054"/>
            <a:chOff x="0" y="0"/>
            <a:chExt cx="1294467" cy="1133405"/>
          </a:xfrm>
        </p:grpSpPr>
        <p:sp>
          <p:nvSpPr>
            <p:cNvPr name="Freeform 24" id="24"/>
            <p:cNvSpPr/>
            <p:nvPr/>
          </p:nvSpPr>
          <p:spPr>
            <a:xfrm flipH="false" flipV="false" rot="0">
              <a:off x="0" y="0"/>
              <a:ext cx="1293876" cy="1133348"/>
            </a:xfrm>
            <a:custGeom>
              <a:avLst/>
              <a:gdLst/>
              <a:ahLst/>
              <a:cxnLst/>
              <a:rect r="r" b="b" t="t" l="l"/>
              <a:pathLst>
                <a:path h="1133348" w="1293876">
                  <a:moveTo>
                    <a:pt x="646303" y="0"/>
                  </a:moveTo>
                  <a:cubicBezTo>
                    <a:pt x="842137" y="0"/>
                    <a:pt x="1032256" y="101219"/>
                    <a:pt x="1137285" y="282829"/>
                  </a:cubicBezTo>
                  <a:cubicBezTo>
                    <a:pt x="1293876" y="553466"/>
                    <a:pt x="1201674" y="900176"/>
                    <a:pt x="931037" y="1056640"/>
                  </a:cubicBezTo>
                  <a:cubicBezTo>
                    <a:pt x="841502" y="1108837"/>
                    <a:pt x="744220" y="1133348"/>
                    <a:pt x="647573" y="1133348"/>
                  </a:cubicBezTo>
                  <a:cubicBezTo>
                    <a:pt x="452374" y="1133348"/>
                    <a:pt x="261620" y="1032129"/>
                    <a:pt x="156591" y="851154"/>
                  </a:cubicBezTo>
                  <a:cubicBezTo>
                    <a:pt x="0" y="580517"/>
                    <a:pt x="92837" y="233934"/>
                    <a:pt x="363347" y="76073"/>
                  </a:cubicBezTo>
                  <a:cubicBezTo>
                    <a:pt x="453009" y="24511"/>
                    <a:pt x="550291" y="0"/>
                    <a:pt x="646303" y="0"/>
                  </a:cubicBezTo>
                  <a:close/>
                </a:path>
              </a:pathLst>
            </a:custGeom>
            <a:solidFill>
              <a:srgbClr val="010440"/>
            </a:solidFill>
          </p:spPr>
        </p:sp>
      </p:grpSp>
      <p:grpSp>
        <p:nvGrpSpPr>
          <p:cNvPr name="Group 25" id="25"/>
          <p:cNvGrpSpPr/>
          <p:nvPr/>
        </p:nvGrpSpPr>
        <p:grpSpPr>
          <a:xfrm rot="-10800000">
            <a:off x="-465492" y="-2241150"/>
            <a:ext cx="3298754" cy="3298754"/>
            <a:chOff x="0" y="0"/>
            <a:chExt cx="4398339" cy="4398339"/>
          </a:xfrm>
        </p:grpSpPr>
        <p:sp>
          <p:nvSpPr>
            <p:cNvPr name="Freeform 26" id="26"/>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27" id="27"/>
          <p:cNvGrpSpPr/>
          <p:nvPr/>
        </p:nvGrpSpPr>
        <p:grpSpPr>
          <a:xfrm rot="-10800000">
            <a:off x="17484" y="-1758488"/>
            <a:ext cx="2332798" cy="2333116"/>
            <a:chOff x="0" y="0"/>
            <a:chExt cx="3110397" cy="3110821"/>
          </a:xfrm>
        </p:grpSpPr>
        <p:sp>
          <p:nvSpPr>
            <p:cNvPr name="Freeform 28" id="28"/>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29" id="29"/>
          <p:cNvGrpSpPr/>
          <p:nvPr/>
        </p:nvGrpSpPr>
        <p:grpSpPr>
          <a:xfrm rot="-10800000">
            <a:off x="2708884" y="175724"/>
            <a:ext cx="512366" cy="449438"/>
            <a:chOff x="0" y="0"/>
            <a:chExt cx="683155" cy="599251"/>
          </a:xfrm>
        </p:grpSpPr>
        <p:sp>
          <p:nvSpPr>
            <p:cNvPr name="Freeform 30" id="30"/>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grpSp>
        <p:nvGrpSpPr>
          <p:cNvPr name="Group 31" id="31"/>
          <p:cNvGrpSpPr/>
          <p:nvPr/>
        </p:nvGrpSpPr>
        <p:grpSpPr>
          <a:xfrm rot="-10800000">
            <a:off x="16079454" y="-2241150"/>
            <a:ext cx="3298754" cy="3298754"/>
            <a:chOff x="0" y="0"/>
            <a:chExt cx="4398339" cy="4398339"/>
          </a:xfrm>
        </p:grpSpPr>
        <p:sp>
          <p:nvSpPr>
            <p:cNvPr name="Freeform 32" id="32"/>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33" id="33"/>
          <p:cNvGrpSpPr/>
          <p:nvPr/>
        </p:nvGrpSpPr>
        <p:grpSpPr>
          <a:xfrm rot="-10800000">
            <a:off x="16562432" y="-1758331"/>
            <a:ext cx="2332798" cy="2333116"/>
            <a:chOff x="0" y="0"/>
            <a:chExt cx="3110397" cy="3110821"/>
          </a:xfrm>
        </p:grpSpPr>
        <p:sp>
          <p:nvSpPr>
            <p:cNvPr name="Freeform 34" id="34"/>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35" id="35"/>
          <p:cNvGrpSpPr/>
          <p:nvPr/>
        </p:nvGrpSpPr>
        <p:grpSpPr>
          <a:xfrm rot="-10800000">
            <a:off x="15426060" y="400443"/>
            <a:ext cx="512366" cy="449438"/>
            <a:chOff x="0" y="0"/>
            <a:chExt cx="683155" cy="599251"/>
          </a:xfrm>
        </p:grpSpPr>
        <p:sp>
          <p:nvSpPr>
            <p:cNvPr name="Freeform 36" id="36"/>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sp>
        <p:nvSpPr>
          <p:cNvPr name="Freeform 37" id="37"/>
          <p:cNvSpPr/>
          <p:nvPr/>
        </p:nvSpPr>
        <p:spPr>
          <a:xfrm flipH="false" flipV="false" rot="0">
            <a:off x="3272376" y="5564778"/>
            <a:ext cx="11889954" cy="2957626"/>
          </a:xfrm>
          <a:custGeom>
            <a:avLst/>
            <a:gdLst/>
            <a:ahLst/>
            <a:cxnLst/>
            <a:rect r="r" b="b" t="t" l="l"/>
            <a:pathLst>
              <a:path h="2957626" w="11889954">
                <a:moveTo>
                  <a:pt x="0" y="0"/>
                </a:moveTo>
                <a:lnTo>
                  <a:pt x="11889954" y="0"/>
                </a:lnTo>
                <a:lnTo>
                  <a:pt x="11889954" y="2957626"/>
                </a:lnTo>
                <a:lnTo>
                  <a:pt x="0" y="2957626"/>
                </a:lnTo>
                <a:lnTo>
                  <a:pt x="0" y="0"/>
                </a:lnTo>
                <a:close/>
              </a:path>
            </a:pathLst>
          </a:custGeom>
          <a:blipFill>
            <a:blip r:embed="rId5"/>
            <a:stretch>
              <a:fillRect l="0" t="0" r="0" b="0"/>
            </a:stretch>
          </a:blipFill>
        </p:spPr>
      </p:sp>
      <p:sp>
        <p:nvSpPr>
          <p:cNvPr name="TextBox 38" id="38"/>
          <p:cNvSpPr txBox="true"/>
          <p:nvPr/>
        </p:nvSpPr>
        <p:spPr>
          <a:xfrm rot="0">
            <a:off x="3872884" y="1158150"/>
            <a:ext cx="8958953" cy="619125"/>
          </a:xfrm>
          <a:prstGeom prst="rect">
            <a:avLst/>
          </a:prstGeom>
        </p:spPr>
        <p:txBody>
          <a:bodyPr anchor="t" rtlCol="false" tIns="0" lIns="0" bIns="0" rIns="0">
            <a:spAutoFit/>
          </a:bodyPr>
          <a:lstStyle/>
          <a:p>
            <a:pPr algn="ctr">
              <a:lnSpc>
                <a:spcPts val="4710"/>
              </a:lnSpc>
            </a:pPr>
            <a:r>
              <a:rPr lang="en-US" b="true" sz="3925">
                <a:solidFill>
                  <a:srgbClr val="D93B48"/>
                </a:solidFill>
                <a:latin typeface="Arimo Bold"/>
                <a:ea typeface="Arimo Bold"/>
                <a:cs typeface="Arimo Bold"/>
                <a:sym typeface="Arimo Bold"/>
              </a:rPr>
              <a:t>2. </a:t>
            </a:r>
            <a:r>
              <a:rPr lang="en-US" b="true" sz="3925" u="sng">
                <a:solidFill>
                  <a:srgbClr val="D93B48"/>
                </a:solidFill>
                <a:latin typeface="Arimo Bold"/>
                <a:ea typeface="Arimo Bold"/>
                <a:cs typeface="Arimo Bold"/>
                <a:sym typeface="Arimo Bold"/>
              </a:rPr>
              <a:t>Analyse des éléments duppliqués</a:t>
            </a:r>
          </a:p>
        </p:txBody>
      </p:sp>
      <p:sp>
        <p:nvSpPr>
          <p:cNvPr name="TextBox 39" id="39"/>
          <p:cNvSpPr txBox="true"/>
          <p:nvPr/>
        </p:nvSpPr>
        <p:spPr>
          <a:xfrm rot="0">
            <a:off x="4548041" y="2028522"/>
            <a:ext cx="6710125" cy="447675"/>
          </a:xfrm>
          <a:prstGeom prst="rect">
            <a:avLst/>
          </a:prstGeom>
        </p:spPr>
        <p:txBody>
          <a:bodyPr anchor="t" rtlCol="false" tIns="0" lIns="0" bIns="0" rIns="0">
            <a:spAutoFit/>
          </a:bodyPr>
          <a:lstStyle/>
          <a:p>
            <a:pPr algn="ctr">
              <a:lnSpc>
                <a:spcPts val="3376"/>
              </a:lnSpc>
              <a:spcBef>
                <a:spcPct val="0"/>
              </a:spcBef>
            </a:pPr>
            <a:r>
              <a:rPr lang="en-US" b="true" sz="2813">
                <a:solidFill>
                  <a:srgbClr val="000000"/>
                </a:solidFill>
                <a:latin typeface="Arimo Bold"/>
                <a:ea typeface="Arimo Bold"/>
                <a:cs typeface="Arimo Bold"/>
                <a:sym typeface="Arimo Bold"/>
              </a:rPr>
              <a:t>=&gt; pas de valeurs dupliqués (voir code)</a:t>
            </a:r>
          </a:p>
        </p:txBody>
      </p:sp>
      <p:sp>
        <p:nvSpPr>
          <p:cNvPr name="TextBox 40" id="40"/>
          <p:cNvSpPr txBox="true"/>
          <p:nvPr/>
        </p:nvSpPr>
        <p:spPr>
          <a:xfrm rot="0">
            <a:off x="3566618" y="3231852"/>
            <a:ext cx="8958953" cy="619125"/>
          </a:xfrm>
          <a:prstGeom prst="rect">
            <a:avLst/>
          </a:prstGeom>
        </p:spPr>
        <p:txBody>
          <a:bodyPr anchor="t" rtlCol="false" tIns="0" lIns="0" bIns="0" rIns="0">
            <a:spAutoFit/>
          </a:bodyPr>
          <a:lstStyle/>
          <a:p>
            <a:pPr algn="ctr">
              <a:lnSpc>
                <a:spcPts val="4710"/>
              </a:lnSpc>
            </a:pPr>
            <a:r>
              <a:rPr lang="en-US" b="true" sz="3925">
                <a:solidFill>
                  <a:srgbClr val="D93B48"/>
                </a:solidFill>
                <a:latin typeface="Arimo Bold"/>
                <a:ea typeface="Arimo Bold"/>
                <a:cs typeface="Arimo Bold"/>
                <a:sym typeface="Arimo Bold"/>
              </a:rPr>
              <a:t>3. </a:t>
            </a:r>
            <a:r>
              <a:rPr lang="en-US" b="true" sz="3925" u="sng">
                <a:solidFill>
                  <a:srgbClr val="D93B48"/>
                </a:solidFill>
                <a:latin typeface="Arimo Bold"/>
                <a:ea typeface="Arimo Bold"/>
                <a:cs typeface="Arimo Bold"/>
                <a:sym typeface="Arimo Bold"/>
              </a:rPr>
              <a:t>Analyse des colonnes inutiles</a:t>
            </a:r>
          </a:p>
        </p:txBody>
      </p:sp>
      <p:sp>
        <p:nvSpPr>
          <p:cNvPr name="TextBox 41" id="41"/>
          <p:cNvSpPr txBox="true"/>
          <p:nvPr/>
        </p:nvSpPr>
        <p:spPr>
          <a:xfrm rot="0">
            <a:off x="1790983" y="4098627"/>
            <a:ext cx="13900785" cy="857250"/>
          </a:xfrm>
          <a:prstGeom prst="rect">
            <a:avLst/>
          </a:prstGeom>
        </p:spPr>
        <p:txBody>
          <a:bodyPr anchor="t" rtlCol="false" tIns="0" lIns="0" bIns="0" rIns="0">
            <a:spAutoFit/>
          </a:bodyPr>
          <a:lstStyle/>
          <a:p>
            <a:pPr algn="ctr">
              <a:lnSpc>
                <a:spcPts val="3372"/>
              </a:lnSpc>
            </a:pPr>
            <a:r>
              <a:rPr lang="en-US" sz="2810" b="true">
                <a:solidFill>
                  <a:srgbClr val="000000"/>
                </a:solidFill>
                <a:latin typeface="Arimo Bold"/>
                <a:ea typeface="Arimo Bold"/>
                <a:cs typeface="Arimo Bold"/>
                <a:sym typeface="Arimo Bold"/>
              </a:rPr>
              <a:t>Après analyse de notre dataset , nous avons constaté que</a:t>
            </a:r>
          </a:p>
          <a:p>
            <a:pPr algn="ctr">
              <a:lnSpc>
                <a:spcPts val="3372"/>
              </a:lnSpc>
              <a:spcBef>
                <a:spcPct val="0"/>
              </a:spcBef>
            </a:pPr>
            <a:r>
              <a:rPr lang="en-US" b="true" sz="2810">
                <a:solidFill>
                  <a:srgbClr val="000000"/>
                </a:solidFill>
                <a:latin typeface="Arimo Bold"/>
                <a:ea typeface="Arimo Bold"/>
                <a:cs typeface="Arimo Bold"/>
                <a:sym typeface="Arimo Bold"/>
              </a:rPr>
              <a:t> les colonnes index et id sont inutiles  =&gt;  suppression de la colonnes id et index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3784056" y="7719802"/>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5652788" y="8708512"/>
            <a:ext cx="3298754" cy="3298754"/>
            <a:chOff x="0" y="0"/>
            <a:chExt cx="4398339" cy="4398339"/>
          </a:xfrm>
        </p:grpSpPr>
        <p:sp>
          <p:nvSpPr>
            <p:cNvPr name="Freeform 4" id="4"/>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A22933"/>
            </a:solidFill>
          </p:spPr>
        </p:sp>
      </p:grpSp>
      <p:grpSp>
        <p:nvGrpSpPr>
          <p:cNvPr name="Group 5" id="5"/>
          <p:cNvGrpSpPr/>
          <p:nvPr/>
        </p:nvGrpSpPr>
        <p:grpSpPr>
          <a:xfrm rot="0">
            <a:off x="17211010" y="7128756"/>
            <a:ext cx="2870078" cy="2736238"/>
            <a:chOff x="0" y="0"/>
            <a:chExt cx="3826771" cy="3648317"/>
          </a:xfrm>
        </p:grpSpPr>
        <p:sp>
          <p:nvSpPr>
            <p:cNvPr name="Freeform 6" id="6"/>
            <p:cNvSpPr/>
            <p:nvPr/>
          </p:nvSpPr>
          <p:spPr>
            <a:xfrm flipH="false" flipV="false" rot="0">
              <a:off x="381" y="381"/>
              <a:ext cx="3826002" cy="3647948"/>
            </a:xfrm>
            <a:custGeom>
              <a:avLst/>
              <a:gdLst/>
              <a:ahLst/>
              <a:cxnLst/>
              <a:rect r="r" b="b" t="t" l="l"/>
              <a:pathLst>
                <a:path h="3647948" w="3826002">
                  <a:moveTo>
                    <a:pt x="1823720" y="0"/>
                  </a:moveTo>
                  <a:cubicBezTo>
                    <a:pt x="2290572" y="0"/>
                    <a:pt x="2757297" y="178054"/>
                    <a:pt x="3113405" y="534543"/>
                  </a:cubicBezTo>
                  <a:cubicBezTo>
                    <a:pt x="3826002" y="1246632"/>
                    <a:pt x="3826002" y="2401316"/>
                    <a:pt x="3113405" y="3113405"/>
                  </a:cubicBezTo>
                  <a:cubicBezTo>
                    <a:pt x="2771394" y="3455416"/>
                    <a:pt x="2307590" y="3647948"/>
                    <a:pt x="1824228" y="3647948"/>
                  </a:cubicBezTo>
                  <a:cubicBezTo>
                    <a:pt x="1339977" y="3647948"/>
                    <a:pt x="876173" y="3455416"/>
                    <a:pt x="534162" y="3113405"/>
                  </a:cubicBezTo>
                  <a:cubicBezTo>
                    <a:pt x="192151" y="2771394"/>
                    <a:pt x="0" y="2307590"/>
                    <a:pt x="0" y="1823720"/>
                  </a:cubicBezTo>
                  <a:cubicBezTo>
                    <a:pt x="0" y="1339850"/>
                    <a:pt x="192151" y="876554"/>
                    <a:pt x="534162" y="534543"/>
                  </a:cubicBezTo>
                  <a:cubicBezTo>
                    <a:pt x="890143" y="178054"/>
                    <a:pt x="1356995" y="0"/>
                    <a:pt x="1823720" y="0"/>
                  </a:cubicBezTo>
                  <a:close/>
                </a:path>
              </a:pathLst>
            </a:custGeom>
            <a:solidFill>
              <a:srgbClr val="D93B48"/>
            </a:solidFill>
          </p:spPr>
        </p:sp>
      </p:grpSp>
      <p:grpSp>
        <p:nvGrpSpPr>
          <p:cNvPr name="Group 7" id="7"/>
          <p:cNvGrpSpPr/>
          <p:nvPr/>
        </p:nvGrpSpPr>
        <p:grpSpPr>
          <a:xfrm rot="0">
            <a:off x="873014" y="7118382"/>
            <a:ext cx="591584" cy="537920"/>
            <a:chOff x="0" y="0"/>
            <a:chExt cx="788779" cy="717227"/>
          </a:xfrm>
        </p:grpSpPr>
        <p:sp>
          <p:nvSpPr>
            <p:cNvPr name="Freeform 8" id="8"/>
            <p:cNvSpPr/>
            <p:nvPr/>
          </p:nvSpPr>
          <p:spPr>
            <a:xfrm flipH="false" flipV="false" rot="0">
              <a:off x="381" y="381"/>
              <a:ext cx="787908" cy="716280"/>
            </a:xfrm>
            <a:custGeom>
              <a:avLst/>
              <a:gdLst/>
              <a:ahLst/>
              <a:cxnLst/>
              <a:rect r="r" b="b" t="t" l="l"/>
              <a:pathLst>
                <a:path h="716280" w="787908">
                  <a:moveTo>
                    <a:pt x="394462" y="0"/>
                  </a:moveTo>
                  <a:cubicBezTo>
                    <a:pt x="556768" y="0"/>
                    <a:pt x="703707" y="110744"/>
                    <a:pt x="742823" y="275971"/>
                  </a:cubicBezTo>
                  <a:cubicBezTo>
                    <a:pt x="787908" y="468503"/>
                    <a:pt x="669163" y="661416"/>
                    <a:pt x="476631" y="706501"/>
                  </a:cubicBezTo>
                  <a:cubicBezTo>
                    <a:pt x="448564" y="713359"/>
                    <a:pt x="420878" y="716280"/>
                    <a:pt x="393573" y="716280"/>
                  </a:cubicBezTo>
                  <a:cubicBezTo>
                    <a:pt x="231775" y="716280"/>
                    <a:pt x="84328" y="605155"/>
                    <a:pt x="45593" y="440309"/>
                  </a:cubicBezTo>
                  <a:cubicBezTo>
                    <a:pt x="0" y="247904"/>
                    <a:pt x="119761" y="55372"/>
                    <a:pt x="312293" y="9398"/>
                  </a:cubicBezTo>
                  <a:cubicBezTo>
                    <a:pt x="339979" y="3048"/>
                    <a:pt x="367157" y="0"/>
                    <a:pt x="394462" y="0"/>
                  </a:cubicBezTo>
                  <a:close/>
                </a:path>
              </a:pathLst>
            </a:custGeom>
            <a:solidFill>
              <a:srgbClr val="D93B48"/>
            </a:solidFill>
          </p:spPr>
        </p:sp>
      </p:grpSp>
      <p:grpSp>
        <p:nvGrpSpPr>
          <p:cNvPr name="Group 9" id="9"/>
          <p:cNvGrpSpPr/>
          <p:nvPr/>
        </p:nvGrpSpPr>
        <p:grpSpPr>
          <a:xfrm rot="0">
            <a:off x="1325576" y="7984484"/>
            <a:ext cx="610430" cy="537920"/>
            <a:chOff x="0" y="0"/>
            <a:chExt cx="813907" cy="717227"/>
          </a:xfrm>
        </p:grpSpPr>
        <p:sp>
          <p:nvSpPr>
            <p:cNvPr name="Freeform 10" id="10"/>
            <p:cNvSpPr/>
            <p:nvPr/>
          </p:nvSpPr>
          <p:spPr>
            <a:xfrm flipH="false" flipV="false" rot="0">
              <a:off x="381" y="381"/>
              <a:ext cx="813562" cy="716407"/>
            </a:xfrm>
            <a:custGeom>
              <a:avLst/>
              <a:gdLst/>
              <a:ahLst/>
              <a:cxnLst/>
              <a:rect r="r" b="b" t="t" l="l"/>
              <a:pathLst>
                <a:path h="716407" w="813562">
                  <a:moveTo>
                    <a:pt x="406400" y="0"/>
                  </a:moveTo>
                  <a:cubicBezTo>
                    <a:pt x="452374" y="0"/>
                    <a:pt x="498856" y="8890"/>
                    <a:pt x="543560" y="27686"/>
                  </a:cubicBezTo>
                  <a:cubicBezTo>
                    <a:pt x="726694" y="103124"/>
                    <a:pt x="813562" y="312293"/>
                    <a:pt x="737235" y="494919"/>
                  </a:cubicBezTo>
                  <a:cubicBezTo>
                    <a:pt x="680593" y="632968"/>
                    <a:pt x="547370" y="716407"/>
                    <a:pt x="406400" y="716407"/>
                  </a:cubicBezTo>
                  <a:cubicBezTo>
                    <a:pt x="360807" y="716407"/>
                    <a:pt x="314452" y="707517"/>
                    <a:pt x="269240" y="689102"/>
                  </a:cubicBezTo>
                  <a:cubicBezTo>
                    <a:pt x="86868" y="613410"/>
                    <a:pt x="0" y="403860"/>
                    <a:pt x="75438" y="221488"/>
                  </a:cubicBezTo>
                  <a:cubicBezTo>
                    <a:pt x="132969" y="83566"/>
                    <a:pt x="266192" y="0"/>
                    <a:pt x="406400" y="0"/>
                  </a:cubicBezTo>
                  <a:close/>
                </a:path>
              </a:pathLst>
            </a:custGeom>
            <a:solidFill>
              <a:srgbClr val="010440"/>
            </a:solidFill>
          </p:spPr>
        </p:sp>
      </p:grpSp>
      <p:grpSp>
        <p:nvGrpSpPr>
          <p:cNvPr name="Group 11" id="11"/>
          <p:cNvGrpSpPr/>
          <p:nvPr/>
        </p:nvGrpSpPr>
        <p:grpSpPr>
          <a:xfrm rot="0">
            <a:off x="15938426" y="8704972"/>
            <a:ext cx="282056" cy="241808"/>
            <a:chOff x="0" y="0"/>
            <a:chExt cx="376075" cy="322411"/>
          </a:xfrm>
        </p:grpSpPr>
        <p:sp>
          <p:nvSpPr>
            <p:cNvPr name="Freeform 12" id="12"/>
            <p:cNvSpPr/>
            <p:nvPr/>
          </p:nvSpPr>
          <p:spPr>
            <a:xfrm flipH="false" flipV="false" rot="0">
              <a:off x="0" y="381"/>
              <a:ext cx="375666" cy="321564"/>
            </a:xfrm>
            <a:custGeom>
              <a:avLst/>
              <a:gdLst/>
              <a:ahLst/>
              <a:cxnLst/>
              <a:rect r="r" b="b" t="t" l="l"/>
              <a:pathLst>
                <a:path h="321564" w="375666">
                  <a:moveTo>
                    <a:pt x="161036" y="0"/>
                  </a:moveTo>
                  <a:cubicBezTo>
                    <a:pt x="304165" y="0"/>
                    <a:pt x="375666" y="172974"/>
                    <a:pt x="274320" y="274320"/>
                  </a:cubicBezTo>
                  <a:cubicBezTo>
                    <a:pt x="241554" y="307086"/>
                    <a:pt x="201549" y="321564"/>
                    <a:pt x="161925" y="321564"/>
                  </a:cubicBezTo>
                  <a:cubicBezTo>
                    <a:pt x="79248" y="321564"/>
                    <a:pt x="0" y="257683"/>
                    <a:pt x="0" y="160655"/>
                  </a:cubicBezTo>
                  <a:cubicBezTo>
                    <a:pt x="0" y="71628"/>
                    <a:pt x="71501" y="0"/>
                    <a:pt x="161036" y="0"/>
                  </a:cubicBezTo>
                  <a:close/>
                </a:path>
              </a:pathLst>
            </a:custGeom>
            <a:solidFill>
              <a:srgbClr val="9E9E9E"/>
            </a:solidFill>
          </p:spPr>
        </p:sp>
      </p:grpSp>
      <p:grpSp>
        <p:nvGrpSpPr>
          <p:cNvPr name="Group 13" id="13"/>
          <p:cNvGrpSpPr/>
          <p:nvPr/>
        </p:nvGrpSpPr>
        <p:grpSpPr>
          <a:xfrm rot="0">
            <a:off x="17486358" y="2287574"/>
            <a:ext cx="2594730" cy="2364102"/>
            <a:chOff x="0" y="0"/>
            <a:chExt cx="3459640" cy="3152136"/>
          </a:xfrm>
        </p:grpSpPr>
        <p:sp>
          <p:nvSpPr>
            <p:cNvPr name="Freeform 14" id="14"/>
            <p:cNvSpPr/>
            <p:nvPr/>
          </p:nvSpPr>
          <p:spPr>
            <a:xfrm flipH="false" flipV="false" rot="0">
              <a:off x="381" y="381"/>
              <a:ext cx="3459226" cy="3151251"/>
            </a:xfrm>
            <a:custGeom>
              <a:avLst/>
              <a:gdLst/>
              <a:ahLst/>
              <a:cxnLst/>
              <a:rect r="r" b="b" t="t" l="l"/>
              <a:pathLst>
                <a:path h="3151251" w="3459226">
                  <a:moveTo>
                    <a:pt x="1729613" y="0"/>
                  </a:moveTo>
                  <a:cubicBezTo>
                    <a:pt x="2132584" y="0"/>
                    <a:pt x="2535809" y="153797"/>
                    <a:pt x="2843403" y="461645"/>
                  </a:cubicBezTo>
                  <a:cubicBezTo>
                    <a:pt x="3459226" y="1076706"/>
                    <a:pt x="3459226" y="2074164"/>
                    <a:pt x="2843403" y="2689987"/>
                  </a:cubicBezTo>
                  <a:cubicBezTo>
                    <a:pt x="2535936" y="2997454"/>
                    <a:pt x="2132584" y="3151251"/>
                    <a:pt x="1729613" y="3151251"/>
                  </a:cubicBezTo>
                  <a:cubicBezTo>
                    <a:pt x="1326261" y="3151251"/>
                    <a:pt x="922909" y="2997454"/>
                    <a:pt x="615061" y="2689987"/>
                  </a:cubicBezTo>
                  <a:cubicBezTo>
                    <a:pt x="0" y="2074164"/>
                    <a:pt x="0" y="1076706"/>
                    <a:pt x="615061" y="461772"/>
                  </a:cubicBezTo>
                  <a:cubicBezTo>
                    <a:pt x="923036" y="153797"/>
                    <a:pt x="1326261" y="0"/>
                    <a:pt x="1729613" y="0"/>
                  </a:cubicBezTo>
                  <a:close/>
                </a:path>
              </a:pathLst>
            </a:custGeom>
            <a:solidFill>
              <a:srgbClr val="9E9E9E"/>
            </a:solidFill>
          </p:spPr>
        </p:sp>
      </p:grpSp>
      <p:grpSp>
        <p:nvGrpSpPr>
          <p:cNvPr name="Group 15" id="15"/>
          <p:cNvGrpSpPr/>
          <p:nvPr/>
        </p:nvGrpSpPr>
        <p:grpSpPr>
          <a:xfrm rot="0">
            <a:off x="1028700" y="3469624"/>
            <a:ext cx="332526" cy="302820"/>
            <a:chOff x="0" y="0"/>
            <a:chExt cx="443368" cy="403760"/>
          </a:xfrm>
        </p:grpSpPr>
        <p:sp>
          <p:nvSpPr>
            <p:cNvPr name="Freeform 16" id="16"/>
            <p:cNvSpPr/>
            <p:nvPr/>
          </p:nvSpPr>
          <p:spPr>
            <a:xfrm flipH="false" flipV="false" rot="0">
              <a:off x="0" y="0"/>
              <a:ext cx="442849" cy="403733"/>
            </a:xfrm>
            <a:custGeom>
              <a:avLst/>
              <a:gdLst/>
              <a:ahLst/>
              <a:cxnLst/>
              <a:rect r="r" b="b" t="t" l="l"/>
              <a:pathLst>
                <a:path h="403733" w="442849">
                  <a:moveTo>
                    <a:pt x="221488" y="0"/>
                  </a:moveTo>
                  <a:cubicBezTo>
                    <a:pt x="273431" y="0"/>
                    <a:pt x="324993" y="20066"/>
                    <a:pt x="364109" y="59182"/>
                  </a:cubicBezTo>
                  <a:cubicBezTo>
                    <a:pt x="442849" y="137922"/>
                    <a:pt x="442849" y="265684"/>
                    <a:pt x="364109" y="344551"/>
                  </a:cubicBezTo>
                  <a:cubicBezTo>
                    <a:pt x="324866" y="383794"/>
                    <a:pt x="273431" y="403733"/>
                    <a:pt x="221488" y="403733"/>
                  </a:cubicBezTo>
                  <a:cubicBezTo>
                    <a:pt x="169926" y="403733"/>
                    <a:pt x="118364" y="383667"/>
                    <a:pt x="78867" y="344551"/>
                  </a:cubicBezTo>
                  <a:cubicBezTo>
                    <a:pt x="0" y="265811"/>
                    <a:pt x="0" y="138049"/>
                    <a:pt x="78740" y="59182"/>
                  </a:cubicBezTo>
                  <a:cubicBezTo>
                    <a:pt x="118364" y="20066"/>
                    <a:pt x="169926" y="0"/>
                    <a:pt x="221488" y="0"/>
                  </a:cubicBezTo>
                  <a:close/>
                </a:path>
              </a:pathLst>
            </a:custGeom>
            <a:solidFill>
              <a:srgbClr val="9E9E9E"/>
            </a:solidFill>
          </p:spPr>
        </p:sp>
      </p:grpSp>
      <p:grpSp>
        <p:nvGrpSpPr>
          <p:cNvPr name="Group 17" id="17"/>
          <p:cNvGrpSpPr/>
          <p:nvPr/>
        </p:nvGrpSpPr>
        <p:grpSpPr>
          <a:xfrm rot="0">
            <a:off x="479112" y="2152000"/>
            <a:ext cx="260336" cy="219768"/>
            <a:chOff x="0" y="0"/>
            <a:chExt cx="347115" cy="293024"/>
          </a:xfrm>
        </p:grpSpPr>
        <p:sp>
          <p:nvSpPr>
            <p:cNvPr name="Freeform 18" id="18"/>
            <p:cNvSpPr/>
            <p:nvPr/>
          </p:nvSpPr>
          <p:spPr>
            <a:xfrm flipH="false" flipV="false" rot="0">
              <a:off x="381" y="0"/>
              <a:ext cx="346329" cy="292608"/>
            </a:xfrm>
            <a:custGeom>
              <a:avLst/>
              <a:gdLst/>
              <a:ahLst/>
              <a:cxnLst/>
              <a:rect r="r" b="b" t="t" l="l"/>
              <a:pathLst>
                <a:path h="292608" w="346329">
                  <a:moveTo>
                    <a:pt x="161925" y="0"/>
                  </a:moveTo>
                  <a:cubicBezTo>
                    <a:pt x="270510" y="0"/>
                    <a:pt x="346329" y="122174"/>
                    <a:pt x="285369" y="223139"/>
                  </a:cubicBezTo>
                  <a:cubicBezTo>
                    <a:pt x="256032" y="270383"/>
                    <a:pt x="208280" y="292608"/>
                    <a:pt x="161417" y="292608"/>
                  </a:cubicBezTo>
                  <a:cubicBezTo>
                    <a:pt x="98425" y="292608"/>
                    <a:pt x="35814" y="252984"/>
                    <a:pt x="18796" y="180594"/>
                  </a:cubicBezTo>
                  <a:cubicBezTo>
                    <a:pt x="0" y="102616"/>
                    <a:pt x="47752" y="23876"/>
                    <a:pt x="126492" y="4318"/>
                  </a:cubicBezTo>
                  <a:cubicBezTo>
                    <a:pt x="138430" y="1651"/>
                    <a:pt x="150368" y="0"/>
                    <a:pt x="161925" y="0"/>
                  </a:cubicBezTo>
                  <a:close/>
                </a:path>
              </a:pathLst>
            </a:custGeom>
            <a:solidFill>
              <a:srgbClr val="010440"/>
            </a:solidFill>
          </p:spPr>
        </p:sp>
      </p:grpSp>
      <p:grpSp>
        <p:nvGrpSpPr>
          <p:cNvPr name="Group 19" id="19"/>
          <p:cNvGrpSpPr/>
          <p:nvPr/>
        </p:nvGrpSpPr>
        <p:grpSpPr>
          <a:xfrm rot="0">
            <a:off x="2027020" y="8375966"/>
            <a:ext cx="989914" cy="899834"/>
            <a:chOff x="0" y="0"/>
            <a:chExt cx="1319885" cy="1199779"/>
          </a:xfrm>
        </p:grpSpPr>
        <p:sp>
          <p:nvSpPr>
            <p:cNvPr name="Freeform 20" id="20"/>
            <p:cNvSpPr/>
            <p:nvPr/>
          </p:nvSpPr>
          <p:spPr>
            <a:xfrm flipH="false" flipV="false" rot="0">
              <a:off x="381" y="0"/>
              <a:ext cx="1319022" cy="1199769"/>
            </a:xfrm>
            <a:custGeom>
              <a:avLst/>
              <a:gdLst/>
              <a:ahLst/>
              <a:cxnLst/>
              <a:rect r="r" b="b" t="t" l="l"/>
              <a:pathLst>
                <a:path h="1199769" w="1319022">
                  <a:moveTo>
                    <a:pt x="660146" y="0"/>
                  </a:moveTo>
                  <a:cubicBezTo>
                    <a:pt x="931926" y="0"/>
                    <a:pt x="1178052" y="186182"/>
                    <a:pt x="1243203" y="462534"/>
                  </a:cubicBezTo>
                  <a:cubicBezTo>
                    <a:pt x="1319022" y="784479"/>
                    <a:pt x="1119632" y="1107313"/>
                    <a:pt x="797306" y="1183132"/>
                  </a:cubicBezTo>
                  <a:cubicBezTo>
                    <a:pt x="750824" y="1194181"/>
                    <a:pt x="704469" y="1199769"/>
                    <a:pt x="658495" y="1199769"/>
                  </a:cubicBezTo>
                  <a:cubicBezTo>
                    <a:pt x="386715" y="1199769"/>
                    <a:pt x="140970" y="1013206"/>
                    <a:pt x="75819" y="737616"/>
                  </a:cubicBezTo>
                  <a:cubicBezTo>
                    <a:pt x="0" y="415671"/>
                    <a:pt x="199390" y="92456"/>
                    <a:pt x="521843" y="16129"/>
                  </a:cubicBezTo>
                  <a:cubicBezTo>
                    <a:pt x="567817" y="5080"/>
                    <a:pt x="614172" y="0"/>
                    <a:pt x="660146" y="0"/>
                  </a:cubicBezTo>
                  <a:close/>
                </a:path>
              </a:pathLst>
            </a:custGeom>
            <a:solidFill>
              <a:srgbClr val="D93B48"/>
            </a:solidFill>
          </p:spPr>
        </p:sp>
      </p:grpSp>
      <p:grpSp>
        <p:nvGrpSpPr>
          <p:cNvPr name="Group 21" id="21"/>
          <p:cNvGrpSpPr/>
          <p:nvPr/>
        </p:nvGrpSpPr>
        <p:grpSpPr>
          <a:xfrm rot="0">
            <a:off x="-178328" y="2869828"/>
            <a:ext cx="990234" cy="899834"/>
            <a:chOff x="0" y="0"/>
            <a:chExt cx="1320312" cy="1199779"/>
          </a:xfrm>
        </p:grpSpPr>
        <p:sp>
          <p:nvSpPr>
            <p:cNvPr name="Freeform 22" id="22"/>
            <p:cNvSpPr/>
            <p:nvPr/>
          </p:nvSpPr>
          <p:spPr>
            <a:xfrm flipH="false" flipV="false" rot="0">
              <a:off x="381" y="0"/>
              <a:ext cx="1319530" cy="1199388"/>
            </a:xfrm>
            <a:custGeom>
              <a:avLst/>
              <a:gdLst/>
              <a:ahLst/>
              <a:cxnLst/>
              <a:rect r="r" b="b" t="t" l="l"/>
              <a:pathLst>
                <a:path h="1199388" w="1319530">
                  <a:moveTo>
                    <a:pt x="660146" y="0"/>
                  </a:moveTo>
                  <a:cubicBezTo>
                    <a:pt x="932307" y="0"/>
                    <a:pt x="1178560" y="186182"/>
                    <a:pt x="1243711" y="462153"/>
                  </a:cubicBezTo>
                  <a:cubicBezTo>
                    <a:pt x="1319530" y="784606"/>
                    <a:pt x="1119759" y="1107440"/>
                    <a:pt x="797306" y="1183259"/>
                  </a:cubicBezTo>
                  <a:cubicBezTo>
                    <a:pt x="751332" y="1194308"/>
                    <a:pt x="704850" y="1199388"/>
                    <a:pt x="659257" y="1199388"/>
                  </a:cubicBezTo>
                  <a:cubicBezTo>
                    <a:pt x="387477" y="1199388"/>
                    <a:pt x="141732" y="1013714"/>
                    <a:pt x="76581" y="737743"/>
                  </a:cubicBezTo>
                  <a:cubicBezTo>
                    <a:pt x="0" y="414782"/>
                    <a:pt x="199771" y="91948"/>
                    <a:pt x="522224" y="16129"/>
                  </a:cubicBezTo>
                  <a:cubicBezTo>
                    <a:pt x="568579" y="5080"/>
                    <a:pt x="614680" y="0"/>
                    <a:pt x="660146" y="0"/>
                  </a:cubicBezTo>
                  <a:close/>
                </a:path>
              </a:pathLst>
            </a:custGeom>
            <a:solidFill>
              <a:srgbClr val="F2F2F2"/>
            </a:solidFill>
          </p:spPr>
        </p:sp>
      </p:grpSp>
      <p:grpSp>
        <p:nvGrpSpPr>
          <p:cNvPr name="Group 23" id="23"/>
          <p:cNvGrpSpPr/>
          <p:nvPr/>
        </p:nvGrpSpPr>
        <p:grpSpPr>
          <a:xfrm rot="0">
            <a:off x="-365846" y="6161486"/>
            <a:ext cx="970850" cy="850054"/>
            <a:chOff x="0" y="0"/>
            <a:chExt cx="1294467" cy="1133405"/>
          </a:xfrm>
        </p:grpSpPr>
        <p:sp>
          <p:nvSpPr>
            <p:cNvPr name="Freeform 24" id="24"/>
            <p:cNvSpPr/>
            <p:nvPr/>
          </p:nvSpPr>
          <p:spPr>
            <a:xfrm flipH="false" flipV="false" rot="0">
              <a:off x="0" y="0"/>
              <a:ext cx="1293876" cy="1133348"/>
            </a:xfrm>
            <a:custGeom>
              <a:avLst/>
              <a:gdLst/>
              <a:ahLst/>
              <a:cxnLst/>
              <a:rect r="r" b="b" t="t" l="l"/>
              <a:pathLst>
                <a:path h="1133348" w="1293876">
                  <a:moveTo>
                    <a:pt x="646303" y="0"/>
                  </a:moveTo>
                  <a:cubicBezTo>
                    <a:pt x="842137" y="0"/>
                    <a:pt x="1032256" y="101219"/>
                    <a:pt x="1137285" y="282829"/>
                  </a:cubicBezTo>
                  <a:cubicBezTo>
                    <a:pt x="1293876" y="553466"/>
                    <a:pt x="1201674" y="900176"/>
                    <a:pt x="931037" y="1056640"/>
                  </a:cubicBezTo>
                  <a:cubicBezTo>
                    <a:pt x="841502" y="1108837"/>
                    <a:pt x="744220" y="1133348"/>
                    <a:pt x="647573" y="1133348"/>
                  </a:cubicBezTo>
                  <a:cubicBezTo>
                    <a:pt x="452374" y="1133348"/>
                    <a:pt x="261620" y="1032129"/>
                    <a:pt x="156591" y="851154"/>
                  </a:cubicBezTo>
                  <a:cubicBezTo>
                    <a:pt x="0" y="580517"/>
                    <a:pt x="92837" y="233934"/>
                    <a:pt x="363347" y="76073"/>
                  </a:cubicBezTo>
                  <a:cubicBezTo>
                    <a:pt x="453009" y="24511"/>
                    <a:pt x="550291" y="0"/>
                    <a:pt x="646303" y="0"/>
                  </a:cubicBezTo>
                  <a:close/>
                </a:path>
              </a:pathLst>
            </a:custGeom>
            <a:solidFill>
              <a:srgbClr val="010440"/>
            </a:solidFill>
          </p:spPr>
        </p:sp>
      </p:grpSp>
      <p:grpSp>
        <p:nvGrpSpPr>
          <p:cNvPr name="Group 25" id="25"/>
          <p:cNvGrpSpPr/>
          <p:nvPr/>
        </p:nvGrpSpPr>
        <p:grpSpPr>
          <a:xfrm rot="-10800000">
            <a:off x="-465492" y="-2241150"/>
            <a:ext cx="3298754" cy="3298754"/>
            <a:chOff x="0" y="0"/>
            <a:chExt cx="4398339" cy="4398339"/>
          </a:xfrm>
        </p:grpSpPr>
        <p:sp>
          <p:nvSpPr>
            <p:cNvPr name="Freeform 26" id="26"/>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27" id="27"/>
          <p:cNvGrpSpPr/>
          <p:nvPr/>
        </p:nvGrpSpPr>
        <p:grpSpPr>
          <a:xfrm rot="-10800000">
            <a:off x="17484" y="-1758488"/>
            <a:ext cx="2332798" cy="2333116"/>
            <a:chOff x="0" y="0"/>
            <a:chExt cx="3110397" cy="3110821"/>
          </a:xfrm>
        </p:grpSpPr>
        <p:sp>
          <p:nvSpPr>
            <p:cNvPr name="Freeform 28" id="28"/>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29" id="29"/>
          <p:cNvGrpSpPr/>
          <p:nvPr/>
        </p:nvGrpSpPr>
        <p:grpSpPr>
          <a:xfrm rot="-10800000">
            <a:off x="2708884" y="175724"/>
            <a:ext cx="512366" cy="449438"/>
            <a:chOff x="0" y="0"/>
            <a:chExt cx="683155" cy="599251"/>
          </a:xfrm>
        </p:grpSpPr>
        <p:sp>
          <p:nvSpPr>
            <p:cNvPr name="Freeform 30" id="30"/>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grpSp>
        <p:nvGrpSpPr>
          <p:cNvPr name="Group 31" id="31"/>
          <p:cNvGrpSpPr/>
          <p:nvPr/>
        </p:nvGrpSpPr>
        <p:grpSpPr>
          <a:xfrm rot="-10800000">
            <a:off x="16079454" y="-2241150"/>
            <a:ext cx="3298754" cy="3298754"/>
            <a:chOff x="0" y="0"/>
            <a:chExt cx="4398339" cy="4398339"/>
          </a:xfrm>
        </p:grpSpPr>
        <p:sp>
          <p:nvSpPr>
            <p:cNvPr name="Freeform 32" id="32"/>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33" id="33"/>
          <p:cNvGrpSpPr/>
          <p:nvPr/>
        </p:nvGrpSpPr>
        <p:grpSpPr>
          <a:xfrm rot="-10800000">
            <a:off x="16562432" y="-1758331"/>
            <a:ext cx="2332798" cy="2333116"/>
            <a:chOff x="0" y="0"/>
            <a:chExt cx="3110397" cy="3110821"/>
          </a:xfrm>
        </p:grpSpPr>
        <p:sp>
          <p:nvSpPr>
            <p:cNvPr name="Freeform 34" id="34"/>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35" id="35"/>
          <p:cNvGrpSpPr/>
          <p:nvPr/>
        </p:nvGrpSpPr>
        <p:grpSpPr>
          <a:xfrm rot="-10800000">
            <a:off x="15426060" y="400443"/>
            <a:ext cx="512366" cy="449438"/>
            <a:chOff x="0" y="0"/>
            <a:chExt cx="683155" cy="599251"/>
          </a:xfrm>
        </p:grpSpPr>
        <p:sp>
          <p:nvSpPr>
            <p:cNvPr name="Freeform 36" id="36"/>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sp>
        <p:nvSpPr>
          <p:cNvPr name="Freeform 37" id="37"/>
          <p:cNvSpPr/>
          <p:nvPr/>
        </p:nvSpPr>
        <p:spPr>
          <a:xfrm flipH="false" flipV="false" rot="0">
            <a:off x="6197586" y="3097735"/>
            <a:ext cx="909638" cy="3774757"/>
          </a:xfrm>
          <a:custGeom>
            <a:avLst/>
            <a:gdLst/>
            <a:ahLst/>
            <a:cxnLst/>
            <a:rect r="r" b="b" t="t" l="l"/>
            <a:pathLst>
              <a:path h="3774757" w="909638">
                <a:moveTo>
                  <a:pt x="0" y="0"/>
                </a:moveTo>
                <a:lnTo>
                  <a:pt x="909638" y="0"/>
                </a:lnTo>
                <a:lnTo>
                  <a:pt x="909638" y="3774757"/>
                </a:lnTo>
                <a:lnTo>
                  <a:pt x="0" y="3774757"/>
                </a:lnTo>
                <a:lnTo>
                  <a:pt x="0" y="0"/>
                </a:lnTo>
                <a:close/>
              </a:path>
            </a:pathLst>
          </a:custGeom>
          <a:blipFill>
            <a:blip r:embed="rId5"/>
            <a:stretch>
              <a:fillRect l="-6718" t="-883" r="-6277" b="0"/>
            </a:stretch>
          </a:blipFill>
        </p:spPr>
      </p:sp>
      <p:sp>
        <p:nvSpPr>
          <p:cNvPr name="Freeform 38" id="38"/>
          <p:cNvSpPr/>
          <p:nvPr/>
        </p:nvSpPr>
        <p:spPr>
          <a:xfrm flipH="false" flipV="false" rot="0">
            <a:off x="8893406" y="3097735"/>
            <a:ext cx="909386" cy="3774811"/>
          </a:xfrm>
          <a:custGeom>
            <a:avLst/>
            <a:gdLst/>
            <a:ahLst/>
            <a:cxnLst/>
            <a:rect r="r" b="b" t="t" l="l"/>
            <a:pathLst>
              <a:path h="3774811" w="909386">
                <a:moveTo>
                  <a:pt x="0" y="0"/>
                </a:moveTo>
                <a:lnTo>
                  <a:pt x="909386" y="0"/>
                </a:lnTo>
                <a:lnTo>
                  <a:pt x="909386" y="3774811"/>
                </a:lnTo>
                <a:lnTo>
                  <a:pt x="0" y="3774811"/>
                </a:lnTo>
                <a:lnTo>
                  <a:pt x="0" y="0"/>
                </a:lnTo>
                <a:close/>
              </a:path>
            </a:pathLst>
          </a:custGeom>
          <a:blipFill>
            <a:blip r:embed="rId6"/>
            <a:stretch>
              <a:fillRect l="0" t="0" r="0" b="0"/>
            </a:stretch>
          </a:blipFill>
        </p:spPr>
      </p:sp>
      <p:sp>
        <p:nvSpPr>
          <p:cNvPr name="TextBox 39" id="39"/>
          <p:cNvSpPr txBox="true"/>
          <p:nvPr/>
        </p:nvSpPr>
        <p:spPr>
          <a:xfrm rot="0">
            <a:off x="3872884" y="1158150"/>
            <a:ext cx="8958953" cy="619125"/>
          </a:xfrm>
          <a:prstGeom prst="rect">
            <a:avLst/>
          </a:prstGeom>
        </p:spPr>
        <p:txBody>
          <a:bodyPr anchor="t" rtlCol="false" tIns="0" lIns="0" bIns="0" rIns="0">
            <a:spAutoFit/>
          </a:bodyPr>
          <a:lstStyle/>
          <a:p>
            <a:pPr algn="ctr">
              <a:lnSpc>
                <a:spcPts val="4710"/>
              </a:lnSpc>
            </a:pPr>
            <a:r>
              <a:rPr lang="en-US" b="true" sz="3925">
                <a:solidFill>
                  <a:srgbClr val="D93B48"/>
                </a:solidFill>
                <a:latin typeface="Arimo Bold"/>
                <a:ea typeface="Arimo Bold"/>
                <a:cs typeface="Arimo Bold"/>
                <a:sym typeface="Arimo Bold"/>
              </a:rPr>
              <a:t>4. </a:t>
            </a:r>
            <a:r>
              <a:rPr lang="en-US" b="true" sz="3925" u="sng">
                <a:solidFill>
                  <a:srgbClr val="D93B48"/>
                </a:solidFill>
                <a:latin typeface="Arimo Bold"/>
                <a:ea typeface="Arimo Bold"/>
                <a:cs typeface="Arimo Bold"/>
                <a:sym typeface="Arimo Bold"/>
              </a:rPr>
              <a:t>Ajustement des valeurs</a:t>
            </a:r>
          </a:p>
        </p:txBody>
      </p:sp>
      <p:sp>
        <p:nvSpPr>
          <p:cNvPr name="TextBox 40" id="40"/>
          <p:cNvSpPr txBox="true"/>
          <p:nvPr/>
        </p:nvSpPr>
        <p:spPr>
          <a:xfrm rot="0">
            <a:off x="2168331" y="2152000"/>
            <a:ext cx="13381554" cy="447675"/>
          </a:xfrm>
          <a:prstGeom prst="rect">
            <a:avLst/>
          </a:prstGeom>
        </p:spPr>
        <p:txBody>
          <a:bodyPr anchor="t" rtlCol="false" tIns="0" lIns="0" bIns="0" rIns="0">
            <a:spAutoFit/>
          </a:bodyPr>
          <a:lstStyle/>
          <a:p>
            <a:pPr algn="ctr">
              <a:lnSpc>
                <a:spcPts val="3376"/>
              </a:lnSpc>
              <a:spcBef>
                <a:spcPct val="0"/>
              </a:spcBef>
            </a:pPr>
            <a:r>
              <a:rPr lang="en-US" b="true" sz="2813">
                <a:solidFill>
                  <a:srgbClr val="000000"/>
                </a:solidFill>
                <a:latin typeface="Arimo Bold"/>
                <a:ea typeface="Arimo Bold"/>
                <a:cs typeface="Arimo Bold"/>
                <a:sym typeface="Arimo Bold"/>
              </a:rPr>
              <a:t>Puisque la variable age est exprimé par jours , on va faire la conversion en ans</a:t>
            </a:r>
          </a:p>
        </p:txBody>
      </p:sp>
      <p:sp>
        <p:nvSpPr>
          <p:cNvPr name="TextBox 41" id="41"/>
          <p:cNvSpPr txBox="true"/>
          <p:nvPr/>
        </p:nvSpPr>
        <p:spPr>
          <a:xfrm rot="0">
            <a:off x="7608840" y="4282377"/>
            <a:ext cx="865465" cy="923925"/>
          </a:xfrm>
          <a:prstGeom prst="rect">
            <a:avLst/>
          </a:prstGeom>
        </p:spPr>
        <p:txBody>
          <a:bodyPr anchor="t" rtlCol="false" tIns="0" lIns="0" bIns="0" rIns="0">
            <a:spAutoFit/>
          </a:bodyPr>
          <a:lstStyle/>
          <a:p>
            <a:pPr algn="ctr">
              <a:lnSpc>
                <a:spcPts val="7001"/>
              </a:lnSpc>
              <a:spcBef>
                <a:spcPct val="0"/>
              </a:spcBef>
            </a:pPr>
            <a:r>
              <a:rPr lang="en-US" sz="5834">
                <a:solidFill>
                  <a:srgbClr val="D93B48"/>
                </a:solidFill>
                <a:latin typeface="Arimo"/>
                <a:ea typeface="Arimo"/>
                <a:cs typeface="Arimo"/>
                <a:sym typeface="Arimo"/>
              </a:rPr>
              <a:t>=&gt;</a:t>
            </a:r>
          </a:p>
        </p:txBody>
      </p:sp>
      <p:sp>
        <p:nvSpPr>
          <p:cNvPr name="TextBox 42" id="42"/>
          <p:cNvSpPr txBox="true"/>
          <p:nvPr/>
        </p:nvSpPr>
        <p:spPr>
          <a:xfrm rot="0">
            <a:off x="5476926" y="7509559"/>
            <a:ext cx="5691426" cy="438150"/>
          </a:xfrm>
          <a:prstGeom prst="rect">
            <a:avLst/>
          </a:prstGeom>
        </p:spPr>
        <p:txBody>
          <a:bodyPr anchor="t" rtlCol="false" tIns="0" lIns="0" bIns="0" rIns="0">
            <a:spAutoFit/>
          </a:bodyPr>
          <a:lstStyle/>
          <a:p>
            <a:pPr algn="ctr">
              <a:lnSpc>
                <a:spcPts val="3371"/>
              </a:lnSpc>
              <a:spcBef>
                <a:spcPct val="0"/>
              </a:spcBef>
            </a:pPr>
            <a:r>
              <a:rPr lang="en-US" b="true" sz="2809">
                <a:solidFill>
                  <a:srgbClr val="D93B48"/>
                </a:solidFill>
                <a:latin typeface="Arimo Bold"/>
                <a:ea typeface="Arimo Bold"/>
                <a:cs typeface="Arimo Bold"/>
                <a:sym typeface="Arimo Bold"/>
              </a:rPr>
              <a:t>=&gt; Données plus compréhensible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10800000">
            <a:off x="8999652" y="10657630"/>
            <a:ext cx="885798" cy="886298"/>
            <a:chOff x="0" y="0"/>
            <a:chExt cx="1181064" cy="1181731"/>
          </a:xfrm>
        </p:grpSpPr>
        <p:sp>
          <p:nvSpPr>
            <p:cNvPr name="Freeform 3" id="3"/>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4" id="4"/>
          <p:cNvGrpSpPr/>
          <p:nvPr/>
        </p:nvGrpSpPr>
        <p:grpSpPr>
          <a:xfrm rot="-10800000">
            <a:off x="2887924" y="9869206"/>
            <a:ext cx="1200876" cy="1201384"/>
            <a:chOff x="0" y="0"/>
            <a:chExt cx="1601168" cy="1601845"/>
          </a:xfrm>
        </p:grpSpPr>
        <p:sp>
          <p:nvSpPr>
            <p:cNvPr name="Freeform 5" id="5"/>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010440"/>
            </a:solidFill>
          </p:spPr>
        </p:sp>
      </p:grpSp>
      <p:grpSp>
        <p:nvGrpSpPr>
          <p:cNvPr name="Group 6" id="6"/>
          <p:cNvGrpSpPr/>
          <p:nvPr/>
        </p:nvGrpSpPr>
        <p:grpSpPr>
          <a:xfrm rot="-10800000">
            <a:off x="4958678" y="10124600"/>
            <a:ext cx="690564" cy="690578"/>
            <a:chOff x="0" y="0"/>
            <a:chExt cx="920752" cy="920771"/>
          </a:xfrm>
        </p:grpSpPr>
        <p:sp>
          <p:nvSpPr>
            <p:cNvPr name="Freeform 7" id="7"/>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grpSp>
        <p:nvGrpSpPr>
          <p:cNvPr name="Group 8" id="8"/>
          <p:cNvGrpSpPr/>
          <p:nvPr/>
        </p:nvGrpSpPr>
        <p:grpSpPr>
          <a:xfrm rot="-10800000">
            <a:off x="12702828" y="10194452"/>
            <a:ext cx="1497592" cy="1361344"/>
            <a:chOff x="0" y="0"/>
            <a:chExt cx="1996789" cy="1815125"/>
          </a:xfrm>
        </p:grpSpPr>
        <p:sp>
          <p:nvSpPr>
            <p:cNvPr name="Freeform 9" id="9"/>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D93B48"/>
            </a:solidFill>
          </p:spPr>
        </p:sp>
      </p:grpSp>
      <p:sp>
        <p:nvSpPr>
          <p:cNvPr name="Freeform 10" id="10"/>
          <p:cNvSpPr/>
          <p:nvPr/>
        </p:nvSpPr>
        <p:spPr>
          <a:xfrm flipH="false" flipV="false" rot="0">
            <a:off x="-4826196" y="8127244"/>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10800000">
            <a:off x="-3757740" y="9196708"/>
            <a:ext cx="5161594" cy="5161216"/>
            <a:chOff x="0" y="0"/>
            <a:chExt cx="6882125" cy="6881621"/>
          </a:xfrm>
        </p:grpSpPr>
        <p:sp>
          <p:nvSpPr>
            <p:cNvPr name="Freeform 12" id="12"/>
            <p:cNvSpPr/>
            <p:nvPr/>
          </p:nvSpPr>
          <p:spPr>
            <a:xfrm flipH="false" flipV="false" rot="0">
              <a:off x="0" y="635"/>
              <a:ext cx="6881495" cy="6880987"/>
            </a:xfrm>
            <a:custGeom>
              <a:avLst/>
              <a:gdLst/>
              <a:ahLst/>
              <a:cxnLst/>
              <a:rect r="r" b="b" t="t" l="l"/>
              <a:pathLst>
                <a:path h="6880987" w="6881495">
                  <a:moveTo>
                    <a:pt x="3440684" y="0"/>
                  </a:moveTo>
                  <a:cubicBezTo>
                    <a:pt x="1540637" y="0"/>
                    <a:pt x="0" y="1540002"/>
                    <a:pt x="0" y="3440176"/>
                  </a:cubicBezTo>
                  <a:cubicBezTo>
                    <a:pt x="0" y="5340985"/>
                    <a:pt x="1540637" y="6880987"/>
                    <a:pt x="3440684" y="6880987"/>
                  </a:cubicBezTo>
                  <a:cubicBezTo>
                    <a:pt x="5340731" y="6880987"/>
                    <a:pt x="6881495" y="5340985"/>
                    <a:pt x="6881495" y="3440176"/>
                  </a:cubicBezTo>
                  <a:cubicBezTo>
                    <a:pt x="6881495" y="1540002"/>
                    <a:pt x="5340858" y="0"/>
                    <a:pt x="3440684" y="0"/>
                  </a:cubicBezTo>
                  <a:close/>
                </a:path>
              </a:pathLst>
            </a:custGeom>
            <a:solidFill>
              <a:srgbClr val="A22933"/>
            </a:solidFill>
          </p:spPr>
        </p:sp>
      </p:grpSp>
      <p:grpSp>
        <p:nvGrpSpPr>
          <p:cNvPr name="Group 13" id="13"/>
          <p:cNvGrpSpPr/>
          <p:nvPr/>
        </p:nvGrpSpPr>
        <p:grpSpPr>
          <a:xfrm rot="-10800000">
            <a:off x="15594224" y="9236648"/>
            <a:ext cx="3596830" cy="3276986"/>
            <a:chOff x="0" y="0"/>
            <a:chExt cx="4795773" cy="4369315"/>
          </a:xfrm>
        </p:grpSpPr>
        <p:sp>
          <p:nvSpPr>
            <p:cNvPr name="Freeform 14" id="14"/>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D93B48"/>
            </a:solidFill>
          </p:spPr>
        </p:sp>
      </p:grpSp>
      <p:grpSp>
        <p:nvGrpSpPr>
          <p:cNvPr name="Group 15" id="15"/>
          <p:cNvGrpSpPr/>
          <p:nvPr/>
        </p:nvGrpSpPr>
        <p:grpSpPr>
          <a:xfrm rot="-10800000">
            <a:off x="16686358" y="10232656"/>
            <a:ext cx="1419788" cy="1290788"/>
            <a:chOff x="0" y="0"/>
            <a:chExt cx="1893051" cy="1721051"/>
          </a:xfrm>
        </p:grpSpPr>
        <p:sp>
          <p:nvSpPr>
            <p:cNvPr name="Freeform 16" id="16"/>
            <p:cNvSpPr/>
            <p:nvPr/>
          </p:nvSpPr>
          <p:spPr>
            <a:xfrm flipH="false" flipV="false" rot="0">
              <a:off x="762" y="635"/>
              <a:ext cx="1891665" cy="1720469"/>
            </a:xfrm>
            <a:custGeom>
              <a:avLst/>
              <a:gdLst/>
              <a:ahLst/>
              <a:cxnLst/>
              <a:rect r="r" b="b" t="t" l="l"/>
              <a:pathLst>
                <a:path h="1720469" w="1891665">
                  <a:moveTo>
                    <a:pt x="945134" y="0"/>
                  </a:moveTo>
                  <a:cubicBezTo>
                    <a:pt x="555371" y="0"/>
                    <a:pt x="202184" y="266700"/>
                    <a:pt x="108839" y="663067"/>
                  </a:cubicBezTo>
                  <a:cubicBezTo>
                    <a:pt x="0" y="1124458"/>
                    <a:pt x="286639" y="1587754"/>
                    <a:pt x="748665" y="1697228"/>
                  </a:cubicBezTo>
                  <a:cubicBezTo>
                    <a:pt x="815086" y="1712722"/>
                    <a:pt x="882015" y="1720469"/>
                    <a:pt x="947801" y="1720469"/>
                  </a:cubicBezTo>
                  <a:cubicBezTo>
                    <a:pt x="1336929" y="1720469"/>
                    <a:pt x="1690116" y="1453769"/>
                    <a:pt x="1783461" y="1058037"/>
                  </a:cubicBezTo>
                  <a:cubicBezTo>
                    <a:pt x="1891665" y="595376"/>
                    <a:pt x="1606296" y="132080"/>
                    <a:pt x="1143635" y="23241"/>
                  </a:cubicBezTo>
                  <a:cubicBezTo>
                    <a:pt x="1077214" y="7112"/>
                    <a:pt x="1010793" y="0"/>
                    <a:pt x="945134" y="0"/>
                  </a:cubicBezTo>
                  <a:close/>
                </a:path>
              </a:pathLst>
            </a:custGeom>
            <a:solidFill>
              <a:srgbClr val="A22933"/>
            </a:solidFill>
          </p:spPr>
        </p:sp>
      </p:grpSp>
      <p:grpSp>
        <p:nvGrpSpPr>
          <p:cNvPr name="Group 17" id="17"/>
          <p:cNvGrpSpPr/>
          <p:nvPr/>
        </p:nvGrpSpPr>
        <p:grpSpPr>
          <a:xfrm rot="-10800000">
            <a:off x="14548950" y="1666538"/>
            <a:ext cx="874682" cy="813326"/>
            <a:chOff x="0" y="0"/>
            <a:chExt cx="1166243" cy="1084435"/>
          </a:xfrm>
        </p:grpSpPr>
        <p:sp>
          <p:nvSpPr>
            <p:cNvPr name="Freeform 18" id="18"/>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D93B48"/>
            </a:solidFill>
          </p:spPr>
        </p:sp>
      </p:grpSp>
      <p:grpSp>
        <p:nvGrpSpPr>
          <p:cNvPr name="Group 19" id="19"/>
          <p:cNvGrpSpPr/>
          <p:nvPr/>
        </p:nvGrpSpPr>
        <p:grpSpPr>
          <a:xfrm rot="-10800000">
            <a:off x="18179164" y="3186996"/>
            <a:ext cx="894980" cy="813810"/>
            <a:chOff x="0" y="0"/>
            <a:chExt cx="1193307" cy="1085080"/>
          </a:xfrm>
        </p:grpSpPr>
        <p:sp>
          <p:nvSpPr>
            <p:cNvPr name="Freeform 20" id="20"/>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A22933"/>
            </a:solidFill>
          </p:spPr>
        </p:sp>
      </p:grpSp>
      <p:grpSp>
        <p:nvGrpSpPr>
          <p:cNvPr name="Group 21" id="21"/>
          <p:cNvGrpSpPr/>
          <p:nvPr/>
        </p:nvGrpSpPr>
        <p:grpSpPr>
          <a:xfrm rot="-10800000">
            <a:off x="14014504" y="1053088"/>
            <a:ext cx="426710" cy="365828"/>
            <a:chOff x="0" y="0"/>
            <a:chExt cx="568947" cy="487771"/>
          </a:xfrm>
        </p:grpSpPr>
        <p:sp>
          <p:nvSpPr>
            <p:cNvPr name="Freeform 22" id="22"/>
            <p:cNvSpPr/>
            <p:nvPr/>
          </p:nvSpPr>
          <p:spPr>
            <a:xfrm flipH="false" flipV="false" rot="0">
              <a:off x="635" y="635"/>
              <a:ext cx="568325" cy="486410"/>
            </a:xfrm>
            <a:custGeom>
              <a:avLst/>
              <a:gdLst/>
              <a:ahLst/>
              <a:cxnLst/>
              <a:rect r="r" b="b" t="t" l="l"/>
              <a:pathLst>
                <a:path h="486410" w="568325">
                  <a:moveTo>
                    <a:pt x="324739" y="0"/>
                  </a:moveTo>
                  <a:cubicBezTo>
                    <a:pt x="108204" y="0"/>
                    <a:pt x="0" y="261620"/>
                    <a:pt x="153416" y="414909"/>
                  </a:cubicBezTo>
                  <a:cubicBezTo>
                    <a:pt x="203073" y="464566"/>
                    <a:pt x="263652" y="486410"/>
                    <a:pt x="323469" y="486410"/>
                  </a:cubicBezTo>
                  <a:cubicBezTo>
                    <a:pt x="448437" y="486410"/>
                    <a:pt x="568325" y="389763"/>
                    <a:pt x="568325" y="242824"/>
                  </a:cubicBezTo>
                  <a:cubicBezTo>
                    <a:pt x="568325" y="108204"/>
                    <a:pt x="460121" y="0"/>
                    <a:pt x="324739" y="0"/>
                  </a:cubicBezTo>
                  <a:close/>
                </a:path>
              </a:pathLst>
            </a:custGeom>
            <a:solidFill>
              <a:srgbClr val="9E9E9E"/>
            </a:solidFill>
          </p:spPr>
        </p:sp>
      </p:grpSp>
      <p:grpSp>
        <p:nvGrpSpPr>
          <p:cNvPr name="Group 23" id="23"/>
          <p:cNvGrpSpPr/>
          <p:nvPr/>
        </p:nvGrpSpPr>
        <p:grpSpPr>
          <a:xfrm rot="-10800000">
            <a:off x="17017836" y="6877580"/>
            <a:ext cx="3925440" cy="3576608"/>
            <a:chOff x="0" y="0"/>
            <a:chExt cx="5233920" cy="4768811"/>
          </a:xfrm>
        </p:grpSpPr>
        <p:sp>
          <p:nvSpPr>
            <p:cNvPr name="Freeform 24" id="24"/>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grpSp>
        <p:nvGrpSpPr>
          <p:cNvPr name="Group 25" id="25"/>
          <p:cNvGrpSpPr/>
          <p:nvPr/>
        </p:nvGrpSpPr>
        <p:grpSpPr>
          <a:xfrm rot="-10800000">
            <a:off x="2327424" y="-36964"/>
            <a:ext cx="982930" cy="982950"/>
            <a:chOff x="0" y="0"/>
            <a:chExt cx="1310573" cy="1310600"/>
          </a:xfrm>
        </p:grpSpPr>
        <p:sp>
          <p:nvSpPr>
            <p:cNvPr name="Freeform 26" id="26"/>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9E9E9E"/>
            </a:solidFill>
          </p:spPr>
        </p:sp>
      </p:grpSp>
      <p:grpSp>
        <p:nvGrpSpPr>
          <p:cNvPr name="Group 27" id="27"/>
          <p:cNvGrpSpPr/>
          <p:nvPr/>
        </p:nvGrpSpPr>
        <p:grpSpPr>
          <a:xfrm rot="-10800000">
            <a:off x="-1092126" y="-719350"/>
            <a:ext cx="2611000" cy="2611054"/>
            <a:chOff x="0" y="0"/>
            <a:chExt cx="3481333" cy="3481405"/>
          </a:xfrm>
        </p:grpSpPr>
        <p:sp>
          <p:nvSpPr>
            <p:cNvPr name="Freeform 28" id="28"/>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D93B48"/>
            </a:solidFill>
          </p:spPr>
        </p:sp>
      </p:grpSp>
      <p:grpSp>
        <p:nvGrpSpPr>
          <p:cNvPr name="Group 29" id="29"/>
          <p:cNvGrpSpPr/>
          <p:nvPr/>
        </p:nvGrpSpPr>
        <p:grpSpPr>
          <a:xfrm rot="-10800000">
            <a:off x="-567342" y="6877580"/>
            <a:ext cx="2086190" cy="2085266"/>
            <a:chOff x="0" y="0"/>
            <a:chExt cx="2781587" cy="2780355"/>
          </a:xfrm>
        </p:grpSpPr>
        <p:sp>
          <p:nvSpPr>
            <p:cNvPr name="Freeform 30" id="30"/>
            <p:cNvSpPr/>
            <p:nvPr/>
          </p:nvSpPr>
          <p:spPr>
            <a:xfrm flipH="false" flipV="false" rot="0">
              <a:off x="635" y="0"/>
              <a:ext cx="2780411" cy="2779649"/>
            </a:xfrm>
            <a:custGeom>
              <a:avLst/>
              <a:gdLst/>
              <a:ahLst/>
              <a:cxnLst/>
              <a:rect r="r" b="b" t="t" l="l"/>
              <a:pathLst>
                <a:path h="2779649" w="2780411">
                  <a:moveTo>
                    <a:pt x="1390523" y="0"/>
                  </a:moveTo>
                  <a:cubicBezTo>
                    <a:pt x="622427" y="0"/>
                    <a:pt x="0" y="622427"/>
                    <a:pt x="0" y="1389888"/>
                  </a:cubicBezTo>
                  <a:cubicBezTo>
                    <a:pt x="0" y="2157349"/>
                    <a:pt x="622427" y="2779649"/>
                    <a:pt x="1390523" y="2779649"/>
                  </a:cubicBezTo>
                  <a:cubicBezTo>
                    <a:pt x="2157984" y="2779649"/>
                    <a:pt x="2780411" y="2157222"/>
                    <a:pt x="2780411" y="1389761"/>
                  </a:cubicBezTo>
                  <a:cubicBezTo>
                    <a:pt x="2780411" y="622300"/>
                    <a:pt x="2157857" y="0"/>
                    <a:pt x="1390523" y="0"/>
                  </a:cubicBezTo>
                  <a:close/>
                </a:path>
              </a:pathLst>
            </a:custGeom>
            <a:solidFill>
              <a:srgbClr val="9E9E9E"/>
            </a:solidFill>
          </p:spPr>
        </p:sp>
      </p:grpSp>
      <p:grpSp>
        <p:nvGrpSpPr>
          <p:cNvPr name="Group 31" id="31"/>
          <p:cNvGrpSpPr/>
          <p:nvPr/>
        </p:nvGrpSpPr>
        <p:grpSpPr>
          <a:xfrm rot="-10800000">
            <a:off x="8898872" y="118666"/>
            <a:ext cx="1545434" cy="1361826"/>
            <a:chOff x="0" y="0"/>
            <a:chExt cx="2060579" cy="1815768"/>
          </a:xfrm>
        </p:grpSpPr>
        <p:sp>
          <p:nvSpPr>
            <p:cNvPr name="Freeform 32" id="32"/>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D93B48"/>
            </a:solidFill>
          </p:spPr>
        </p:sp>
      </p:grpSp>
      <p:grpSp>
        <p:nvGrpSpPr>
          <p:cNvPr name="Group 33" id="33"/>
          <p:cNvGrpSpPr/>
          <p:nvPr/>
        </p:nvGrpSpPr>
        <p:grpSpPr>
          <a:xfrm rot="-10800000">
            <a:off x="-314830" y="3290872"/>
            <a:ext cx="1498074" cy="1361344"/>
            <a:chOff x="0" y="0"/>
            <a:chExt cx="1997432" cy="1815125"/>
          </a:xfrm>
        </p:grpSpPr>
        <p:sp>
          <p:nvSpPr>
            <p:cNvPr name="Freeform 34" id="34"/>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010440"/>
            </a:solidFill>
          </p:spPr>
        </p:sp>
      </p:grpSp>
      <p:sp>
        <p:nvSpPr>
          <p:cNvPr name="Freeform 35" id="35"/>
          <p:cNvSpPr/>
          <p:nvPr/>
        </p:nvSpPr>
        <p:spPr>
          <a:xfrm flipH="false" flipV="false" rot="0">
            <a:off x="8939250" y="11865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921550" y="854930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7" id="37"/>
          <p:cNvSpPr/>
          <p:nvPr/>
        </p:nvSpPr>
        <p:spPr>
          <a:xfrm flipH="false" flipV="false" rot="0">
            <a:off x="15459704" y="-4706556"/>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8" id="38"/>
          <p:cNvSpPr txBox="true"/>
          <p:nvPr/>
        </p:nvSpPr>
        <p:spPr>
          <a:xfrm rot="0">
            <a:off x="3544475" y="4577377"/>
            <a:ext cx="10910354" cy="3762375"/>
          </a:xfrm>
          <a:prstGeom prst="rect">
            <a:avLst/>
          </a:prstGeom>
        </p:spPr>
        <p:txBody>
          <a:bodyPr anchor="t" rtlCol="false" tIns="0" lIns="0" bIns="0" rIns="0">
            <a:spAutoFit/>
          </a:bodyPr>
          <a:lstStyle/>
          <a:p>
            <a:pPr algn="r">
              <a:lnSpc>
                <a:spcPts val="14640"/>
              </a:lnSpc>
            </a:pPr>
            <a:r>
              <a:rPr lang="en-US" sz="12200">
                <a:solidFill>
                  <a:srgbClr val="A22933"/>
                </a:solidFill>
                <a:latin typeface="Arimo"/>
                <a:ea typeface="Arimo"/>
                <a:cs typeface="Arimo"/>
                <a:sym typeface="Arimo"/>
              </a:rPr>
              <a:t>Visualisation des données</a:t>
            </a:r>
          </a:p>
        </p:txBody>
      </p:sp>
      <p:sp>
        <p:nvSpPr>
          <p:cNvPr name="TextBox 39" id="39"/>
          <p:cNvSpPr txBox="true"/>
          <p:nvPr/>
        </p:nvSpPr>
        <p:spPr>
          <a:xfrm rot="0">
            <a:off x="11860109" y="2747216"/>
            <a:ext cx="2367750" cy="1905000"/>
          </a:xfrm>
          <a:prstGeom prst="rect">
            <a:avLst/>
          </a:prstGeom>
        </p:spPr>
        <p:txBody>
          <a:bodyPr anchor="t" rtlCol="false" tIns="0" lIns="0" bIns="0" rIns="0">
            <a:spAutoFit/>
          </a:bodyPr>
          <a:lstStyle/>
          <a:p>
            <a:pPr algn="r">
              <a:lnSpc>
                <a:spcPts val="14640"/>
              </a:lnSpc>
            </a:pPr>
            <a:r>
              <a:rPr lang="en-US" sz="12200">
                <a:solidFill>
                  <a:srgbClr val="A22933"/>
                </a:solidFill>
                <a:latin typeface="Arimo"/>
                <a:ea typeface="Arimo"/>
                <a:cs typeface="Arimo"/>
                <a:sym typeface="Arimo"/>
              </a:rPr>
              <a:t>04</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3784056" y="7719802"/>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5652788" y="8708512"/>
            <a:ext cx="3298754" cy="3298754"/>
            <a:chOff x="0" y="0"/>
            <a:chExt cx="4398339" cy="4398339"/>
          </a:xfrm>
        </p:grpSpPr>
        <p:sp>
          <p:nvSpPr>
            <p:cNvPr name="Freeform 4" id="4"/>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A22933"/>
            </a:solidFill>
          </p:spPr>
        </p:sp>
      </p:grpSp>
      <p:grpSp>
        <p:nvGrpSpPr>
          <p:cNvPr name="Group 5" id="5"/>
          <p:cNvGrpSpPr/>
          <p:nvPr/>
        </p:nvGrpSpPr>
        <p:grpSpPr>
          <a:xfrm rot="0">
            <a:off x="17211010" y="7128756"/>
            <a:ext cx="2870078" cy="2736238"/>
            <a:chOff x="0" y="0"/>
            <a:chExt cx="3826771" cy="3648317"/>
          </a:xfrm>
        </p:grpSpPr>
        <p:sp>
          <p:nvSpPr>
            <p:cNvPr name="Freeform 6" id="6"/>
            <p:cNvSpPr/>
            <p:nvPr/>
          </p:nvSpPr>
          <p:spPr>
            <a:xfrm flipH="false" flipV="false" rot="0">
              <a:off x="381" y="381"/>
              <a:ext cx="3826002" cy="3647948"/>
            </a:xfrm>
            <a:custGeom>
              <a:avLst/>
              <a:gdLst/>
              <a:ahLst/>
              <a:cxnLst/>
              <a:rect r="r" b="b" t="t" l="l"/>
              <a:pathLst>
                <a:path h="3647948" w="3826002">
                  <a:moveTo>
                    <a:pt x="1823720" y="0"/>
                  </a:moveTo>
                  <a:cubicBezTo>
                    <a:pt x="2290572" y="0"/>
                    <a:pt x="2757297" y="178054"/>
                    <a:pt x="3113405" y="534543"/>
                  </a:cubicBezTo>
                  <a:cubicBezTo>
                    <a:pt x="3826002" y="1246632"/>
                    <a:pt x="3826002" y="2401316"/>
                    <a:pt x="3113405" y="3113405"/>
                  </a:cubicBezTo>
                  <a:cubicBezTo>
                    <a:pt x="2771394" y="3455416"/>
                    <a:pt x="2307590" y="3647948"/>
                    <a:pt x="1824228" y="3647948"/>
                  </a:cubicBezTo>
                  <a:cubicBezTo>
                    <a:pt x="1339977" y="3647948"/>
                    <a:pt x="876173" y="3455416"/>
                    <a:pt x="534162" y="3113405"/>
                  </a:cubicBezTo>
                  <a:cubicBezTo>
                    <a:pt x="192151" y="2771394"/>
                    <a:pt x="0" y="2307590"/>
                    <a:pt x="0" y="1823720"/>
                  </a:cubicBezTo>
                  <a:cubicBezTo>
                    <a:pt x="0" y="1339850"/>
                    <a:pt x="192151" y="876554"/>
                    <a:pt x="534162" y="534543"/>
                  </a:cubicBezTo>
                  <a:cubicBezTo>
                    <a:pt x="890143" y="178054"/>
                    <a:pt x="1356995" y="0"/>
                    <a:pt x="1823720" y="0"/>
                  </a:cubicBezTo>
                  <a:close/>
                </a:path>
              </a:pathLst>
            </a:custGeom>
            <a:solidFill>
              <a:srgbClr val="D93B48"/>
            </a:solidFill>
          </p:spPr>
        </p:sp>
      </p:grpSp>
      <p:grpSp>
        <p:nvGrpSpPr>
          <p:cNvPr name="Group 7" id="7"/>
          <p:cNvGrpSpPr/>
          <p:nvPr/>
        </p:nvGrpSpPr>
        <p:grpSpPr>
          <a:xfrm rot="0">
            <a:off x="873014" y="7118382"/>
            <a:ext cx="591584" cy="537920"/>
            <a:chOff x="0" y="0"/>
            <a:chExt cx="788779" cy="717227"/>
          </a:xfrm>
        </p:grpSpPr>
        <p:sp>
          <p:nvSpPr>
            <p:cNvPr name="Freeform 8" id="8"/>
            <p:cNvSpPr/>
            <p:nvPr/>
          </p:nvSpPr>
          <p:spPr>
            <a:xfrm flipH="false" flipV="false" rot="0">
              <a:off x="381" y="381"/>
              <a:ext cx="787908" cy="716280"/>
            </a:xfrm>
            <a:custGeom>
              <a:avLst/>
              <a:gdLst/>
              <a:ahLst/>
              <a:cxnLst/>
              <a:rect r="r" b="b" t="t" l="l"/>
              <a:pathLst>
                <a:path h="716280" w="787908">
                  <a:moveTo>
                    <a:pt x="394462" y="0"/>
                  </a:moveTo>
                  <a:cubicBezTo>
                    <a:pt x="556768" y="0"/>
                    <a:pt x="703707" y="110744"/>
                    <a:pt x="742823" y="275971"/>
                  </a:cubicBezTo>
                  <a:cubicBezTo>
                    <a:pt x="787908" y="468503"/>
                    <a:pt x="669163" y="661416"/>
                    <a:pt x="476631" y="706501"/>
                  </a:cubicBezTo>
                  <a:cubicBezTo>
                    <a:pt x="448564" y="713359"/>
                    <a:pt x="420878" y="716280"/>
                    <a:pt x="393573" y="716280"/>
                  </a:cubicBezTo>
                  <a:cubicBezTo>
                    <a:pt x="231775" y="716280"/>
                    <a:pt x="84328" y="605155"/>
                    <a:pt x="45593" y="440309"/>
                  </a:cubicBezTo>
                  <a:cubicBezTo>
                    <a:pt x="0" y="247904"/>
                    <a:pt x="119761" y="55372"/>
                    <a:pt x="312293" y="9398"/>
                  </a:cubicBezTo>
                  <a:cubicBezTo>
                    <a:pt x="339979" y="3048"/>
                    <a:pt x="367157" y="0"/>
                    <a:pt x="394462" y="0"/>
                  </a:cubicBezTo>
                  <a:close/>
                </a:path>
              </a:pathLst>
            </a:custGeom>
            <a:solidFill>
              <a:srgbClr val="D93B48"/>
            </a:solidFill>
          </p:spPr>
        </p:sp>
      </p:grpSp>
      <p:grpSp>
        <p:nvGrpSpPr>
          <p:cNvPr name="Group 9" id="9"/>
          <p:cNvGrpSpPr/>
          <p:nvPr/>
        </p:nvGrpSpPr>
        <p:grpSpPr>
          <a:xfrm rot="0">
            <a:off x="1325576" y="7984484"/>
            <a:ext cx="610430" cy="537920"/>
            <a:chOff x="0" y="0"/>
            <a:chExt cx="813907" cy="717227"/>
          </a:xfrm>
        </p:grpSpPr>
        <p:sp>
          <p:nvSpPr>
            <p:cNvPr name="Freeform 10" id="10"/>
            <p:cNvSpPr/>
            <p:nvPr/>
          </p:nvSpPr>
          <p:spPr>
            <a:xfrm flipH="false" flipV="false" rot="0">
              <a:off x="381" y="381"/>
              <a:ext cx="813562" cy="716407"/>
            </a:xfrm>
            <a:custGeom>
              <a:avLst/>
              <a:gdLst/>
              <a:ahLst/>
              <a:cxnLst/>
              <a:rect r="r" b="b" t="t" l="l"/>
              <a:pathLst>
                <a:path h="716407" w="813562">
                  <a:moveTo>
                    <a:pt x="406400" y="0"/>
                  </a:moveTo>
                  <a:cubicBezTo>
                    <a:pt x="452374" y="0"/>
                    <a:pt x="498856" y="8890"/>
                    <a:pt x="543560" y="27686"/>
                  </a:cubicBezTo>
                  <a:cubicBezTo>
                    <a:pt x="726694" y="103124"/>
                    <a:pt x="813562" y="312293"/>
                    <a:pt x="737235" y="494919"/>
                  </a:cubicBezTo>
                  <a:cubicBezTo>
                    <a:pt x="680593" y="632968"/>
                    <a:pt x="547370" y="716407"/>
                    <a:pt x="406400" y="716407"/>
                  </a:cubicBezTo>
                  <a:cubicBezTo>
                    <a:pt x="360807" y="716407"/>
                    <a:pt x="314452" y="707517"/>
                    <a:pt x="269240" y="689102"/>
                  </a:cubicBezTo>
                  <a:cubicBezTo>
                    <a:pt x="86868" y="613410"/>
                    <a:pt x="0" y="403860"/>
                    <a:pt x="75438" y="221488"/>
                  </a:cubicBezTo>
                  <a:cubicBezTo>
                    <a:pt x="132969" y="83566"/>
                    <a:pt x="266192" y="0"/>
                    <a:pt x="406400" y="0"/>
                  </a:cubicBezTo>
                  <a:close/>
                </a:path>
              </a:pathLst>
            </a:custGeom>
            <a:solidFill>
              <a:srgbClr val="010440"/>
            </a:solidFill>
          </p:spPr>
        </p:sp>
      </p:grpSp>
      <p:grpSp>
        <p:nvGrpSpPr>
          <p:cNvPr name="Group 11" id="11"/>
          <p:cNvGrpSpPr/>
          <p:nvPr/>
        </p:nvGrpSpPr>
        <p:grpSpPr>
          <a:xfrm rot="0">
            <a:off x="15938426" y="8704972"/>
            <a:ext cx="282056" cy="241808"/>
            <a:chOff x="0" y="0"/>
            <a:chExt cx="376075" cy="322411"/>
          </a:xfrm>
        </p:grpSpPr>
        <p:sp>
          <p:nvSpPr>
            <p:cNvPr name="Freeform 12" id="12"/>
            <p:cNvSpPr/>
            <p:nvPr/>
          </p:nvSpPr>
          <p:spPr>
            <a:xfrm flipH="false" flipV="false" rot="0">
              <a:off x="0" y="381"/>
              <a:ext cx="375666" cy="321564"/>
            </a:xfrm>
            <a:custGeom>
              <a:avLst/>
              <a:gdLst/>
              <a:ahLst/>
              <a:cxnLst/>
              <a:rect r="r" b="b" t="t" l="l"/>
              <a:pathLst>
                <a:path h="321564" w="375666">
                  <a:moveTo>
                    <a:pt x="161036" y="0"/>
                  </a:moveTo>
                  <a:cubicBezTo>
                    <a:pt x="304165" y="0"/>
                    <a:pt x="375666" y="172974"/>
                    <a:pt x="274320" y="274320"/>
                  </a:cubicBezTo>
                  <a:cubicBezTo>
                    <a:pt x="241554" y="307086"/>
                    <a:pt x="201549" y="321564"/>
                    <a:pt x="161925" y="321564"/>
                  </a:cubicBezTo>
                  <a:cubicBezTo>
                    <a:pt x="79248" y="321564"/>
                    <a:pt x="0" y="257683"/>
                    <a:pt x="0" y="160655"/>
                  </a:cubicBezTo>
                  <a:cubicBezTo>
                    <a:pt x="0" y="71628"/>
                    <a:pt x="71501" y="0"/>
                    <a:pt x="161036" y="0"/>
                  </a:cubicBezTo>
                  <a:close/>
                </a:path>
              </a:pathLst>
            </a:custGeom>
            <a:solidFill>
              <a:srgbClr val="9E9E9E"/>
            </a:solidFill>
          </p:spPr>
        </p:sp>
      </p:grpSp>
      <p:grpSp>
        <p:nvGrpSpPr>
          <p:cNvPr name="Group 13" id="13"/>
          <p:cNvGrpSpPr/>
          <p:nvPr/>
        </p:nvGrpSpPr>
        <p:grpSpPr>
          <a:xfrm rot="0">
            <a:off x="17486358" y="2287574"/>
            <a:ext cx="2594730" cy="2364102"/>
            <a:chOff x="0" y="0"/>
            <a:chExt cx="3459640" cy="3152136"/>
          </a:xfrm>
        </p:grpSpPr>
        <p:sp>
          <p:nvSpPr>
            <p:cNvPr name="Freeform 14" id="14"/>
            <p:cNvSpPr/>
            <p:nvPr/>
          </p:nvSpPr>
          <p:spPr>
            <a:xfrm flipH="false" flipV="false" rot="0">
              <a:off x="381" y="381"/>
              <a:ext cx="3459226" cy="3151251"/>
            </a:xfrm>
            <a:custGeom>
              <a:avLst/>
              <a:gdLst/>
              <a:ahLst/>
              <a:cxnLst/>
              <a:rect r="r" b="b" t="t" l="l"/>
              <a:pathLst>
                <a:path h="3151251" w="3459226">
                  <a:moveTo>
                    <a:pt x="1729613" y="0"/>
                  </a:moveTo>
                  <a:cubicBezTo>
                    <a:pt x="2132584" y="0"/>
                    <a:pt x="2535809" y="153797"/>
                    <a:pt x="2843403" y="461645"/>
                  </a:cubicBezTo>
                  <a:cubicBezTo>
                    <a:pt x="3459226" y="1076706"/>
                    <a:pt x="3459226" y="2074164"/>
                    <a:pt x="2843403" y="2689987"/>
                  </a:cubicBezTo>
                  <a:cubicBezTo>
                    <a:pt x="2535936" y="2997454"/>
                    <a:pt x="2132584" y="3151251"/>
                    <a:pt x="1729613" y="3151251"/>
                  </a:cubicBezTo>
                  <a:cubicBezTo>
                    <a:pt x="1326261" y="3151251"/>
                    <a:pt x="922909" y="2997454"/>
                    <a:pt x="615061" y="2689987"/>
                  </a:cubicBezTo>
                  <a:cubicBezTo>
                    <a:pt x="0" y="2074164"/>
                    <a:pt x="0" y="1076706"/>
                    <a:pt x="615061" y="461772"/>
                  </a:cubicBezTo>
                  <a:cubicBezTo>
                    <a:pt x="923036" y="153797"/>
                    <a:pt x="1326261" y="0"/>
                    <a:pt x="1729613" y="0"/>
                  </a:cubicBezTo>
                  <a:close/>
                </a:path>
              </a:pathLst>
            </a:custGeom>
            <a:solidFill>
              <a:srgbClr val="9E9E9E"/>
            </a:solidFill>
          </p:spPr>
        </p:sp>
      </p:grpSp>
      <p:grpSp>
        <p:nvGrpSpPr>
          <p:cNvPr name="Group 15" id="15"/>
          <p:cNvGrpSpPr/>
          <p:nvPr/>
        </p:nvGrpSpPr>
        <p:grpSpPr>
          <a:xfrm rot="0">
            <a:off x="1028700" y="3469624"/>
            <a:ext cx="332526" cy="302820"/>
            <a:chOff x="0" y="0"/>
            <a:chExt cx="443368" cy="403760"/>
          </a:xfrm>
        </p:grpSpPr>
        <p:sp>
          <p:nvSpPr>
            <p:cNvPr name="Freeform 16" id="16"/>
            <p:cNvSpPr/>
            <p:nvPr/>
          </p:nvSpPr>
          <p:spPr>
            <a:xfrm flipH="false" flipV="false" rot="0">
              <a:off x="0" y="0"/>
              <a:ext cx="442849" cy="403733"/>
            </a:xfrm>
            <a:custGeom>
              <a:avLst/>
              <a:gdLst/>
              <a:ahLst/>
              <a:cxnLst/>
              <a:rect r="r" b="b" t="t" l="l"/>
              <a:pathLst>
                <a:path h="403733" w="442849">
                  <a:moveTo>
                    <a:pt x="221488" y="0"/>
                  </a:moveTo>
                  <a:cubicBezTo>
                    <a:pt x="273431" y="0"/>
                    <a:pt x="324993" y="20066"/>
                    <a:pt x="364109" y="59182"/>
                  </a:cubicBezTo>
                  <a:cubicBezTo>
                    <a:pt x="442849" y="137922"/>
                    <a:pt x="442849" y="265684"/>
                    <a:pt x="364109" y="344551"/>
                  </a:cubicBezTo>
                  <a:cubicBezTo>
                    <a:pt x="324866" y="383794"/>
                    <a:pt x="273431" y="403733"/>
                    <a:pt x="221488" y="403733"/>
                  </a:cubicBezTo>
                  <a:cubicBezTo>
                    <a:pt x="169926" y="403733"/>
                    <a:pt x="118364" y="383667"/>
                    <a:pt x="78867" y="344551"/>
                  </a:cubicBezTo>
                  <a:cubicBezTo>
                    <a:pt x="0" y="265811"/>
                    <a:pt x="0" y="138049"/>
                    <a:pt x="78740" y="59182"/>
                  </a:cubicBezTo>
                  <a:cubicBezTo>
                    <a:pt x="118364" y="20066"/>
                    <a:pt x="169926" y="0"/>
                    <a:pt x="221488" y="0"/>
                  </a:cubicBezTo>
                  <a:close/>
                </a:path>
              </a:pathLst>
            </a:custGeom>
            <a:solidFill>
              <a:srgbClr val="9E9E9E"/>
            </a:solidFill>
          </p:spPr>
        </p:sp>
      </p:grpSp>
      <p:grpSp>
        <p:nvGrpSpPr>
          <p:cNvPr name="Group 17" id="17"/>
          <p:cNvGrpSpPr/>
          <p:nvPr/>
        </p:nvGrpSpPr>
        <p:grpSpPr>
          <a:xfrm rot="0">
            <a:off x="479112" y="2152000"/>
            <a:ext cx="260336" cy="219768"/>
            <a:chOff x="0" y="0"/>
            <a:chExt cx="347115" cy="293024"/>
          </a:xfrm>
        </p:grpSpPr>
        <p:sp>
          <p:nvSpPr>
            <p:cNvPr name="Freeform 18" id="18"/>
            <p:cNvSpPr/>
            <p:nvPr/>
          </p:nvSpPr>
          <p:spPr>
            <a:xfrm flipH="false" flipV="false" rot="0">
              <a:off x="381" y="0"/>
              <a:ext cx="346329" cy="292608"/>
            </a:xfrm>
            <a:custGeom>
              <a:avLst/>
              <a:gdLst/>
              <a:ahLst/>
              <a:cxnLst/>
              <a:rect r="r" b="b" t="t" l="l"/>
              <a:pathLst>
                <a:path h="292608" w="346329">
                  <a:moveTo>
                    <a:pt x="161925" y="0"/>
                  </a:moveTo>
                  <a:cubicBezTo>
                    <a:pt x="270510" y="0"/>
                    <a:pt x="346329" y="122174"/>
                    <a:pt x="285369" y="223139"/>
                  </a:cubicBezTo>
                  <a:cubicBezTo>
                    <a:pt x="256032" y="270383"/>
                    <a:pt x="208280" y="292608"/>
                    <a:pt x="161417" y="292608"/>
                  </a:cubicBezTo>
                  <a:cubicBezTo>
                    <a:pt x="98425" y="292608"/>
                    <a:pt x="35814" y="252984"/>
                    <a:pt x="18796" y="180594"/>
                  </a:cubicBezTo>
                  <a:cubicBezTo>
                    <a:pt x="0" y="102616"/>
                    <a:pt x="47752" y="23876"/>
                    <a:pt x="126492" y="4318"/>
                  </a:cubicBezTo>
                  <a:cubicBezTo>
                    <a:pt x="138430" y="1651"/>
                    <a:pt x="150368" y="0"/>
                    <a:pt x="161925" y="0"/>
                  </a:cubicBezTo>
                  <a:close/>
                </a:path>
              </a:pathLst>
            </a:custGeom>
            <a:solidFill>
              <a:srgbClr val="010440"/>
            </a:solidFill>
          </p:spPr>
        </p:sp>
      </p:grpSp>
      <p:grpSp>
        <p:nvGrpSpPr>
          <p:cNvPr name="Group 19" id="19"/>
          <p:cNvGrpSpPr/>
          <p:nvPr/>
        </p:nvGrpSpPr>
        <p:grpSpPr>
          <a:xfrm rot="0">
            <a:off x="-178328" y="2869828"/>
            <a:ext cx="990234" cy="899834"/>
            <a:chOff x="0" y="0"/>
            <a:chExt cx="1320312" cy="1199779"/>
          </a:xfrm>
        </p:grpSpPr>
        <p:sp>
          <p:nvSpPr>
            <p:cNvPr name="Freeform 20" id="20"/>
            <p:cNvSpPr/>
            <p:nvPr/>
          </p:nvSpPr>
          <p:spPr>
            <a:xfrm flipH="false" flipV="false" rot="0">
              <a:off x="381" y="0"/>
              <a:ext cx="1319530" cy="1199388"/>
            </a:xfrm>
            <a:custGeom>
              <a:avLst/>
              <a:gdLst/>
              <a:ahLst/>
              <a:cxnLst/>
              <a:rect r="r" b="b" t="t" l="l"/>
              <a:pathLst>
                <a:path h="1199388" w="1319530">
                  <a:moveTo>
                    <a:pt x="660146" y="0"/>
                  </a:moveTo>
                  <a:cubicBezTo>
                    <a:pt x="932307" y="0"/>
                    <a:pt x="1178560" y="186182"/>
                    <a:pt x="1243711" y="462153"/>
                  </a:cubicBezTo>
                  <a:cubicBezTo>
                    <a:pt x="1319530" y="784606"/>
                    <a:pt x="1119759" y="1107440"/>
                    <a:pt x="797306" y="1183259"/>
                  </a:cubicBezTo>
                  <a:cubicBezTo>
                    <a:pt x="751332" y="1194308"/>
                    <a:pt x="704850" y="1199388"/>
                    <a:pt x="659257" y="1199388"/>
                  </a:cubicBezTo>
                  <a:cubicBezTo>
                    <a:pt x="387477" y="1199388"/>
                    <a:pt x="141732" y="1013714"/>
                    <a:pt x="76581" y="737743"/>
                  </a:cubicBezTo>
                  <a:cubicBezTo>
                    <a:pt x="0" y="414782"/>
                    <a:pt x="199771" y="91948"/>
                    <a:pt x="522224" y="16129"/>
                  </a:cubicBezTo>
                  <a:cubicBezTo>
                    <a:pt x="568579" y="5080"/>
                    <a:pt x="614680" y="0"/>
                    <a:pt x="660146" y="0"/>
                  </a:cubicBezTo>
                  <a:close/>
                </a:path>
              </a:pathLst>
            </a:custGeom>
            <a:solidFill>
              <a:srgbClr val="F2F2F2"/>
            </a:solidFill>
          </p:spPr>
        </p:sp>
      </p:grpSp>
      <p:grpSp>
        <p:nvGrpSpPr>
          <p:cNvPr name="Group 21" id="21"/>
          <p:cNvGrpSpPr/>
          <p:nvPr/>
        </p:nvGrpSpPr>
        <p:grpSpPr>
          <a:xfrm rot="0">
            <a:off x="-365846" y="6161486"/>
            <a:ext cx="970850" cy="850054"/>
            <a:chOff x="0" y="0"/>
            <a:chExt cx="1294467" cy="1133405"/>
          </a:xfrm>
        </p:grpSpPr>
        <p:sp>
          <p:nvSpPr>
            <p:cNvPr name="Freeform 22" id="22"/>
            <p:cNvSpPr/>
            <p:nvPr/>
          </p:nvSpPr>
          <p:spPr>
            <a:xfrm flipH="false" flipV="false" rot="0">
              <a:off x="0" y="0"/>
              <a:ext cx="1293876" cy="1133348"/>
            </a:xfrm>
            <a:custGeom>
              <a:avLst/>
              <a:gdLst/>
              <a:ahLst/>
              <a:cxnLst/>
              <a:rect r="r" b="b" t="t" l="l"/>
              <a:pathLst>
                <a:path h="1133348" w="1293876">
                  <a:moveTo>
                    <a:pt x="646303" y="0"/>
                  </a:moveTo>
                  <a:cubicBezTo>
                    <a:pt x="842137" y="0"/>
                    <a:pt x="1032256" y="101219"/>
                    <a:pt x="1137285" y="282829"/>
                  </a:cubicBezTo>
                  <a:cubicBezTo>
                    <a:pt x="1293876" y="553466"/>
                    <a:pt x="1201674" y="900176"/>
                    <a:pt x="931037" y="1056640"/>
                  </a:cubicBezTo>
                  <a:cubicBezTo>
                    <a:pt x="841502" y="1108837"/>
                    <a:pt x="744220" y="1133348"/>
                    <a:pt x="647573" y="1133348"/>
                  </a:cubicBezTo>
                  <a:cubicBezTo>
                    <a:pt x="452374" y="1133348"/>
                    <a:pt x="261620" y="1032129"/>
                    <a:pt x="156591" y="851154"/>
                  </a:cubicBezTo>
                  <a:cubicBezTo>
                    <a:pt x="0" y="580517"/>
                    <a:pt x="92837" y="233934"/>
                    <a:pt x="363347" y="76073"/>
                  </a:cubicBezTo>
                  <a:cubicBezTo>
                    <a:pt x="453009" y="24511"/>
                    <a:pt x="550291" y="0"/>
                    <a:pt x="646303" y="0"/>
                  </a:cubicBezTo>
                  <a:close/>
                </a:path>
              </a:pathLst>
            </a:custGeom>
            <a:solidFill>
              <a:srgbClr val="010440"/>
            </a:solidFill>
          </p:spPr>
        </p:sp>
      </p:grpSp>
      <p:grpSp>
        <p:nvGrpSpPr>
          <p:cNvPr name="Group 23" id="23"/>
          <p:cNvGrpSpPr/>
          <p:nvPr/>
        </p:nvGrpSpPr>
        <p:grpSpPr>
          <a:xfrm rot="-10800000">
            <a:off x="-465492" y="-2241150"/>
            <a:ext cx="3298754" cy="3298754"/>
            <a:chOff x="0" y="0"/>
            <a:chExt cx="4398339" cy="4398339"/>
          </a:xfrm>
        </p:grpSpPr>
        <p:sp>
          <p:nvSpPr>
            <p:cNvPr name="Freeform 24" id="24"/>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25" id="25"/>
          <p:cNvGrpSpPr/>
          <p:nvPr/>
        </p:nvGrpSpPr>
        <p:grpSpPr>
          <a:xfrm rot="-10800000">
            <a:off x="17484" y="-1758488"/>
            <a:ext cx="2332798" cy="2333116"/>
            <a:chOff x="0" y="0"/>
            <a:chExt cx="3110397" cy="3110821"/>
          </a:xfrm>
        </p:grpSpPr>
        <p:sp>
          <p:nvSpPr>
            <p:cNvPr name="Freeform 26" id="26"/>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27" id="27"/>
          <p:cNvGrpSpPr/>
          <p:nvPr/>
        </p:nvGrpSpPr>
        <p:grpSpPr>
          <a:xfrm rot="-10800000">
            <a:off x="2708884" y="175724"/>
            <a:ext cx="512366" cy="449438"/>
            <a:chOff x="0" y="0"/>
            <a:chExt cx="683155" cy="599251"/>
          </a:xfrm>
        </p:grpSpPr>
        <p:sp>
          <p:nvSpPr>
            <p:cNvPr name="Freeform 28" id="28"/>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grpSp>
        <p:nvGrpSpPr>
          <p:cNvPr name="Group 29" id="29"/>
          <p:cNvGrpSpPr/>
          <p:nvPr/>
        </p:nvGrpSpPr>
        <p:grpSpPr>
          <a:xfrm rot="-10800000">
            <a:off x="16079454" y="-2241150"/>
            <a:ext cx="3298754" cy="3298754"/>
            <a:chOff x="0" y="0"/>
            <a:chExt cx="4398339" cy="4398339"/>
          </a:xfrm>
        </p:grpSpPr>
        <p:sp>
          <p:nvSpPr>
            <p:cNvPr name="Freeform 30" id="30"/>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31" id="31"/>
          <p:cNvGrpSpPr/>
          <p:nvPr/>
        </p:nvGrpSpPr>
        <p:grpSpPr>
          <a:xfrm rot="-10800000">
            <a:off x="16562432" y="-1758331"/>
            <a:ext cx="2332798" cy="2333116"/>
            <a:chOff x="0" y="0"/>
            <a:chExt cx="3110397" cy="3110821"/>
          </a:xfrm>
        </p:grpSpPr>
        <p:sp>
          <p:nvSpPr>
            <p:cNvPr name="Freeform 32" id="32"/>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33" id="33"/>
          <p:cNvGrpSpPr/>
          <p:nvPr/>
        </p:nvGrpSpPr>
        <p:grpSpPr>
          <a:xfrm rot="-10800000">
            <a:off x="15426060" y="400443"/>
            <a:ext cx="512366" cy="449438"/>
            <a:chOff x="0" y="0"/>
            <a:chExt cx="683155" cy="599251"/>
          </a:xfrm>
        </p:grpSpPr>
        <p:sp>
          <p:nvSpPr>
            <p:cNvPr name="Freeform 34" id="34"/>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sp>
        <p:nvSpPr>
          <p:cNvPr name="Freeform 35" id="35"/>
          <p:cNvSpPr/>
          <p:nvPr/>
        </p:nvSpPr>
        <p:spPr>
          <a:xfrm flipH="false" flipV="false" rot="0">
            <a:off x="3221250" y="2875975"/>
            <a:ext cx="7636017" cy="6571022"/>
          </a:xfrm>
          <a:custGeom>
            <a:avLst/>
            <a:gdLst/>
            <a:ahLst/>
            <a:cxnLst/>
            <a:rect r="r" b="b" t="t" l="l"/>
            <a:pathLst>
              <a:path h="6571022" w="7636017">
                <a:moveTo>
                  <a:pt x="0" y="0"/>
                </a:moveTo>
                <a:lnTo>
                  <a:pt x="7636017" y="0"/>
                </a:lnTo>
                <a:lnTo>
                  <a:pt x="7636017" y="6571022"/>
                </a:lnTo>
                <a:lnTo>
                  <a:pt x="0" y="6571022"/>
                </a:lnTo>
                <a:lnTo>
                  <a:pt x="0" y="0"/>
                </a:lnTo>
                <a:close/>
              </a:path>
            </a:pathLst>
          </a:custGeom>
          <a:blipFill>
            <a:blip r:embed="rId5"/>
            <a:stretch>
              <a:fillRect l="0" t="0" r="0" b="0"/>
            </a:stretch>
          </a:blipFill>
        </p:spPr>
      </p:sp>
      <p:sp>
        <p:nvSpPr>
          <p:cNvPr name="TextBox 36" id="36"/>
          <p:cNvSpPr txBox="true"/>
          <p:nvPr/>
        </p:nvSpPr>
        <p:spPr>
          <a:xfrm rot="0">
            <a:off x="3583200" y="147149"/>
            <a:ext cx="11413593" cy="1209675"/>
          </a:xfrm>
          <a:prstGeom prst="rect">
            <a:avLst/>
          </a:prstGeom>
        </p:spPr>
        <p:txBody>
          <a:bodyPr anchor="t" rtlCol="false" tIns="0" lIns="0" bIns="0" rIns="0">
            <a:spAutoFit/>
          </a:bodyPr>
          <a:lstStyle/>
          <a:p>
            <a:pPr algn="ctr">
              <a:lnSpc>
                <a:spcPts val="4710"/>
              </a:lnSpc>
            </a:pPr>
            <a:r>
              <a:rPr lang="en-US" b="true" sz="3925">
                <a:solidFill>
                  <a:srgbClr val="D93B48"/>
                </a:solidFill>
                <a:latin typeface="Arimo Bold"/>
                <a:ea typeface="Arimo Bold"/>
                <a:cs typeface="Arimo Bold"/>
                <a:sym typeface="Arimo Bold"/>
              </a:rPr>
              <a:t>1. </a:t>
            </a:r>
            <a:r>
              <a:rPr lang="en-US" b="true" sz="3925" u="sng">
                <a:solidFill>
                  <a:srgbClr val="D93B48"/>
                </a:solidFill>
                <a:latin typeface="Arimo Bold"/>
                <a:ea typeface="Arimo Bold"/>
                <a:cs typeface="Arimo Bold"/>
                <a:sym typeface="Arimo Bold"/>
              </a:rPr>
              <a:t>Visualisation de la matrice de corrélation avec un heatmap</a:t>
            </a:r>
          </a:p>
        </p:txBody>
      </p:sp>
      <p:sp>
        <p:nvSpPr>
          <p:cNvPr name="TextBox 37" id="37"/>
          <p:cNvSpPr txBox="true"/>
          <p:nvPr/>
        </p:nvSpPr>
        <p:spPr>
          <a:xfrm rot="0">
            <a:off x="11165614" y="3601984"/>
            <a:ext cx="6882515" cy="857250"/>
          </a:xfrm>
          <a:prstGeom prst="rect">
            <a:avLst/>
          </a:prstGeom>
        </p:spPr>
        <p:txBody>
          <a:bodyPr anchor="t" rtlCol="false" tIns="0" lIns="0" bIns="0" rIns="0">
            <a:spAutoFit/>
          </a:bodyPr>
          <a:lstStyle/>
          <a:p>
            <a:pPr algn="l">
              <a:lnSpc>
                <a:spcPts val="3372"/>
              </a:lnSpc>
            </a:pPr>
            <a:r>
              <a:rPr lang="en-US" sz="2810" u="sng" b="true">
                <a:solidFill>
                  <a:srgbClr val="D93B48"/>
                </a:solidFill>
                <a:latin typeface="Arimo Bold"/>
                <a:ea typeface="Arimo Bold"/>
                <a:cs typeface="Arimo Bold"/>
                <a:sym typeface="Arimo Bold"/>
              </a:rPr>
              <a:t>r proches de -1</a:t>
            </a:r>
            <a:r>
              <a:rPr lang="en-US" sz="2810" b="true">
                <a:solidFill>
                  <a:srgbClr val="000000"/>
                </a:solidFill>
                <a:latin typeface="Arimo Bold"/>
                <a:ea typeface="Arimo Bold"/>
                <a:cs typeface="Arimo Bold"/>
                <a:sym typeface="Arimo Bold"/>
              </a:rPr>
              <a:t> =&gt; Corrélation négative</a:t>
            </a:r>
          </a:p>
          <a:p>
            <a:pPr algn="l">
              <a:lnSpc>
                <a:spcPts val="3372"/>
              </a:lnSpc>
              <a:spcBef>
                <a:spcPct val="0"/>
              </a:spcBef>
            </a:pPr>
            <a:r>
              <a:rPr lang="en-US" b="true" sz="2810">
                <a:solidFill>
                  <a:srgbClr val="000000"/>
                </a:solidFill>
                <a:latin typeface="Arimo Bold"/>
                <a:ea typeface="Arimo Bold"/>
                <a:cs typeface="Arimo Bold"/>
                <a:sym typeface="Arimo Bold"/>
              </a:rPr>
              <a:t>si l’un augumente l’autre diminue</a:t>
            </a:r>
          </a:p>
        </p:txBody>
      </p:sp>
      <p:sp>
        <p:nvSpPr>
          <p:cNvPr name="TextBox 38" id="38"/>
          <p:cNvSpPr txBox="true"/>
          <p:nvPr/>
        </p:nvSpPr>
        <p:spPr>
          <a:xfrm rot="0">
            <a:off x="11165614" y="4677573"/>
            <a:ext cx="7065236" cy="857250"/>
          </a:xfrm>
          <a:prstGeom prst="rect">
            <a:avLst/>
          </a:prstGeom>
        </p:spPr>
        <p:txBody>
          <a:bodyPr anchor="t" rtlCol="false" tIns="0" lIns="0" bIns="0" rIns="0">
            <a:spAutoFit/>
          </a:bodyPr>
          <a:lstStyle/>
          <a:p>
            <a:pPr algn="l">
              <a:lnSpc>
                <a:spcPts val="3372"/>
              </a:lnSpc>
            </a:pPr>
            <a:r>
              <a:rPr lang="en-US" sz="2810" u="sng" b="true">
                <a:solidFill>
                  <a:srgbClr val="D93B48"/>
                </a:solidFill>
                <a:latin typeface="Arimo Bold"/>
                <a:ea typeface="Arimo Bold"/>
                <a:cs typeface="Arimo Bold"/>
                <a:sym typeface="Arimo Bold"/>
              </a:rPr>
              <a:t>r proches de 0</a:t>
            </a:r>
            <a:r>
              <a:rPr lang="en-US" sz="2810" b="true">
                <a:solidFill>
                  <a:srgbClr val="000000"/>
                </a:solidFill>
                <a:latin typeface="Arimo Bold"/>
                <a:ea typeface="Arimo Bold"/>
                <a:cs typeface="Arimo Bold"/>
                <a:sym typeface="Arimo Bold"/>
              </a:rPr>
              <a:t> =&gt; Faible corrélation </a:t>
            </a:r>
          </a:p>
          <a:p>
            <a:pPr algn="l">
              <a:lnSpc>
                <a:spcPts val="3372"/>
              </a:lnSpc>
              <a:spcBef>
                <a:spcPct val="0"/>
              </a:spcBef>
            </a:pPr>
            <a:r>
              <a:rPr lang="en-US" b="true" sz="2810">
                <a:solidFill>
                  <a:srgbClr val="000000"/>
                </a:solidFill>
                <a:latin typeface="Arimo Bold"/>
                <a:ea typeface="Arimo Bold"/>
                <a:cs typeface="Arimo Bold"/>
                <a:sym typeface="Arimo Bold"/>
              </a:rPr>
              <a:t>Les deux variables sont indépendantes</a:t>
            </a:r>
          </a:p>
        </p:txBody>
      </p:sp>
      <p:sp>
        <p:nvSpPr>
          <p:cNvPr name="TextBox 39" id="39"/>
          <p:cNvSpPr txBox="true"/>
          <p:nvPr/>
        </p:nvSpPr>
        <p:spPr>
          <a:xfrm rot="0">
            <a:off x="11165614" y="5871745"/>
            <a:ext cx="6676401" cy="1695450"/>
          </a:xfrm>
          <a:prstGeom prst="rect">
            <a:avLst/>
          </a:prstGeom>
        </p:spPr>
        <p:txBody>
          <a:bodyPr anchor="t" rtlCol="false" tIns="0" lIns="0" bIns="0" rIns="0">
            <a:spAutoFit/>
          </a:bodyPr>
          <a:lstStyle/>
          <a:p>
            <a:pPr algn="l">
              <a:lnSpc>
                <a:spcPts val="3372"/>
              </a:lnSpc>
            </a:pPr>
            <a:r>
              <a:rPr lang="en-US" sz="2810" u="sng" b="true">
                <a:solidFill>
                  <a:srgbClr val="D93B48"/>
                </a:solidFill>
                <a:latin typeface="Arimo Bold"/>
                <a:ea typeface="Arimo Bold"/>
                <a:cs typeface="Arimo Bold"/>
                <a:sym typeface="Arimo Bold"/>
              </a:rPr>
              <a:t>r proches de 1</a:t>
            </a:r>
            <a:r>
              <a:rPr lang="en-US" sz="2810" b="true">
                <a:solidFill>
                  <a:srgbClr val="000000"/>
                </a:solidFill>
                <a:latin typeface="Arimo Bold"/>
                <a:ea typeface="Arimo Bold"/>
                <a:cs typeface="Arimo Bold"/>
                <a:sym typeface="Arimo Bold"/>
              </a:rPr>
              <a:t> =&gt; Corrélation positive</a:t>
            </a:r>
          </a:p>
          <a:p>
            <a:pPr algn="l">
              <a:lnSpc>
                <a:spcPts val="3372"/>
              </a:lnSpc>
              <a:spcBef>
                <a:spcPct val="0"/>
              </a:spcBef>
            </a:pPr>
            <a:r>
              <a:rPr lang="en-US" b="true" sz="2810">
                <a:solidFill>
                  <a:srgbClr val="000000"/>
                </a:solidFill>
                <a:latin typeface="Arimo Bold"/>
                <a:ea typeface="Arimo Bold"/>
                <a:cs typeface="Arimo Bold"/>
                <a:sym typeface="Arimo Bold"/>
              </a:rPr>
              <a:t>lorsque la valeur d'une variable augmente, l'autre augmente de manière proportionnelle.</a:t>
            </a:r>
          </a:p>
        </p:txBody>
      </p:sp>
      <p:sp>
        <p:nvSpPr>
          <p:cNvPr name="TextBox 40" id="40"/>
          <p:cNvSpPr txBox="true"/>
          <p:nvPr/>
        </p:nvSpPr>
        <p:spPr>
          <a:xfrm rot="0">
            <a:off x="4632511" y="1753591"/>
            <a:ext cx="10199507" cy="857250"/>
          </a:xfrm>
          <a:prstGeom prst="rect">
            <a:avLst/>
          </a:prstGeom>
        </p:spPr>
        <p:txBody>
          <a:bodyPr anchor="t" rtlCol="false" tIns="0" lIns="0" bIns="0" rIns="0">
            <a:spAutoFit/>
          </a:bodyPr>
          <a:lstStyle/>
          <a:p>
            <a:pPr algn="ctr">
              <a:lnSpc>
                <a:spcPts val="3371"/>
              </a:lnSpc>
              <a:spcBef>
                <a:spcPct val="0"/>
              </a:spcBef>
            </a:pPr>
            <a:r>
              <a:rPr lang="en-US" b="true" sz="2809">
                <a:solidFill>
                  <a:srgbClr val="000000"/>
                </a:solidFill>
                <a:latin typeface="Arimo Bold"/>
                <a:ea typeface="Arimo Bold"/>
                <a:cs typeface="Arimo Bold"/>
                <a:sym typeface="Arimo Bold"/>
              </a:rPr>
              <a:t>La matrice de corrélation affiche les coefficients de corrélation entre chaque paire de variables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5400000">
            <a:off x="19316566" y="3078250"/>
            <a:ext cx="100" cy="30904"/>
            <a:chOff x="0" y="0"/>
            <a:chExt cx="133" cy="41205"/>
          </a:xfrm>
        </p:grpSpPr>
        <p:sp>
          <p:nvSpPr>
            <p:cNvPr name="Freeform 3" id="3"/>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sp>
        <p:nvSpPr>
          <p:cNvPr name="Freeform 4" id="4"/>
          <p:cNvSpPr/>
          <p:nvPr/>
        </p:nvSpPr>
        <p:spPr>
          <a:xfrm flipH="false" flipV="false" rot="0">
            <a:off x="-4873426" y="-4915744"/>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10800000">
            <a:off x="15746994" y="-2622150"/>
            <a:ext cx="3298754" cy="3298754"/>
            <a:chOff x="0" y="0"/>
            <a:chExt cx="4398339" cy="4398339"/>
          </a:xfrm>
        </p:grpSpPr>
        <p:sp>
          <p:nvSpPr>
            <p:cNvPr name="Freeform 6" id="6"/>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7" id="7"/>
          <p:cNvGrpSpPr/>
          <p:nvPr/>
        </p:nvGrpSpPr>
        <p:grpSpPr>
          <a:xfrm rot="-10800000">
            <a:off x="16229974" y="-2139488"/>
            <a:ext cx="2332798" cy="2333116"/>
            <a:chOff x="0" y="0"/>
            <a:chExt cx="3110397" cy="3110821"/>
          </a:xfrm>
        </p:grpSpPr>
        <p:sp>
          <p:nvSpPr>
            <p:cNvPr name="Freeform 8" id="8"/>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9" id="9"/>
          <p:cNvGrpSpPr/>
          <p:nvPr/>
        </p:nvGrpSpPr>
        <p:grpSpPr>
          <a:xfrm rot="-10800000">
            <a:off x="82716" y="9605548"/>
            <a:ext cx="2870078" cy="2736238"/>
            <a:chOff x="0" y="0"/>
            <a:chExt cx="3826771" cy="3648317"/>
          </a:xfrm>
        </p:grpSpPr>
        <p:sp>
          <p:nvSpPr>
            <p:cNvPr name="Freeform 10" id="10"/>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11" id="11"/>
          <p:cNvGrpSpPr/>
          <p:nvPr/>
        </p:nvGrpSpPr>
        <p:grpSpPr>
          <a:xfrm rot="-10800000">
            <a:off x="984790" y="10507622"/>
            <a:ext cx="931778" cy="931778"/>
            <a:chOff x="0" y="0"/>
            <a:chExt cx="1242371" cy="1242371"/>
          </a:xfrm>
        </p:grpSpPr>
        <p:sp>
          <p:nvSpPr>
            <p:cNvPr name="Freeform 12" id="12"/>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3" id="13"/>
          <p:cNvGrpSpPr/>
          <p:nvPr/>
        </p:nvGrpSpPr>
        <p:grpSpPr>
          <a:xfrm rot="-10800000">
            <a:off x="16367808" y="9928348"/>
            <a:ext cx="909098" cy="827004"/>
            <a:chOff x="0" y="0"/>
            <a:chExt cx="1212131" cy="1102672"/>
          </a:xfrm>
        </p:grpSpPr>
        <p:sp>
          <p:nvSpPr>
            <p:cNvPr name="Freeform 14" id="14"/>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5" id="15"/>
          <p:cNvGrpSpPr/>
          <p:nvPr/>
        </p:nvGrpSpPr>
        <p:grpSpPr>
          <a:xfrm rot="-10800000">
            <a:off x="236206" y="1380988"/>
            <a:ext cx="610430" cy="537920"/>
            <a:chOff x="0" y="0"/>
            <a:chExt cx="813907" cy="717227"/>
          </a:xfrm>
        </p:grpSpPr>
        <p:sp>
          <p:nvSpPr>
            <p:cNvPr name="Freeform 16" id="16"/>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grpSp>
        <p:nvGrpSpPr>
          <p:cNvPr name="Group 17" id="17"/>
          <p:cNvGrpSpPr/>
          <p:nvPr/>
        </p:nvGrpSpPr>
        <p:grpSpPr>
          <a:xfrm rot="-10800000">
            <a:off x="17761626" y="4497644"/>
            <a:ext cx="387788" cy="353290"/>
            <a:chOff x="0" y="0"/>
            <a:chExt cx="517051" cy="471053"/>
          </a:xfrm>
        </p:grpSpPr>
        <p:sp>
          <p:nvSpPr>
            <p:cNvPr name="Freeform 18" id="18"/>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19" id="19"/>
          <p:cNvGrpSpPr/>
          <p:nvPr/>
        </p:nvGrpSpPr>
        <p:grpSpPr>
          <a:xfrm rot="-10800000">
            <a:off x="17485168" y="6101324"/>
            <a:ext cx="2594730" cy="2364102"/>
            <a:chOff x="0" y="0"/>
            <a:chExt cx="3459640" cy="3152136"/>
          </a:xfrm>
        </p:grpSpPr>
        <p:sp>
          <p:nvSpPr>
            <p:cNvPr name="Freeform 20" id="20"/>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grpSp>
        <p:nvGrpSpPr>
          <p:cNvPr name="Group 21" id="21"/>
          <p:cNvGrpSpPr/>
          <p:nvPr/>
        </p:nvGrpSpPr>
        <p:grpSpPr>
          <a:xfrm rot="-10800000">
            <a:off x="17394122" y="9006372"/>
            <a:ext cx="649720" cy="649720"/>
            <a:chOff x="0" y="0"/>
            <a:chExt cx="866293" cy="866293"/>
          </a:xfrm>
        </p:grpSpPr>
        <p:sp>
          <p:nvSpPr>
            <p:cNvPr name="Freeform 22" id="22"/>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3" id="23"/>
          <p:cNvGrpSpPr/>
          <p:nvPr/>
        </p:nvGrpSpPr>
        <p:grpSpPr>
          <a:xfrm rot="-10800000">
            <a:off x="-501496" y="9605550"/>
            <a:ext cx="1177738" cy="1177418"/>
            <a:chOff x="0" y="0"/>
            <a:chExt cx="1570317" cy="1569891"/>
          </a:xfrm>
        </p:grpSpPr>
        <p:sp>
          <p:nvSpPr>
            <p:cNvPr name="Freeform 24" id="24"/>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5" id="25"/>
          <p:cNvGrpSpPr/>
          <p:nvPr/>
        </p:nvGrpSpPr>
        <p:grpSpPr>
          <a:xfrm rot="-10800000">
            <a:off x="375160" y="9179814"/>
            <a:ext cx="332526" cy="302820"/>
            <a:chOff x="0" y="0"/>
            <a:chExt cx="443368" cy="403760"/>
          </a:xfrm>
        </p:grpSpPr>
        <p:sp>
          <p:nvSpPr>
            <p:cNvPr name="Freeform 26" id="26"/>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7" id="27"/>
          <p:cNvGrpSpPr/>
          <p:nvPr/>
        </p:nvGrpSpPr>
        <p:grpSpPr>
          <a:xfrm rot="-10800000">
            <a:off x="15359006" y="-205276"/>
            <a:ext cx="512366" cy="449438"/>
            <a:chOff x="0" y="0"/>
            <a:chExt cx="683155" cy="599251"/>
          </a:xfrm>
        </p:grpSpPr>
        <p:sp>
          <p:nvSpPr>
            <p:cNvPr name="Freeform 28" id="28"/>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grpSp>
        <p:nvGrpSpPr>
          <p:cNvPr name="Group 29" id="29"/>
          <p:cNvGrpSpPr/>
          <p:nvPr/>
        </p:nvGrpSpPr>
        <p:grpSpPr>
          <a:xfrm rot="-10800000">
            <a:off x="2644330" y="258542"/>
            <a:ext cx="395454" cy="365428"/>
            <a:chOff x="0" y="0"/>
            <a:chExt cx="527272" cy="487237"/>
          </a:xfrm>
        </p:grpSpPr>
        <p:sp>
          <p:nvSpPr>
            <p:cNvPr name="Freeform 30" id="30"/>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31" id="31"/>
          <p:cNvGrpSpPr/>
          <p:nvPr/>
        </p:nvGrpSpPr>
        <p:grpSpPr>
          <a:xfrm rot="-10800000">
            <a:off x="1137100" y="-205308"/>
            <a:ext cx="989914" cy="899834"/>
            <a:chOff x="0" y="0"/>
            <a:chExt cx="1319885" cy="1199779"/>
          </a:xfrm>
        </p:grpSpPr>
        <p:sp>
          <p:nvSpPr>
            <p:cNvPr name="Freeform 32" id="32"/>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33" id="33"/>
          <p:cNvGrpSpPr/>
          <p:nvPr/>
        </p:nvGrpSpPr>
        <p:grpSpPr>
          <a:xfrm rot="-10800000">
            <a:off x="18287402" y="4635954"/>
            <a:ext cx="990232" cy="899834"/>
            <a:chOff x="0" y="0"/>
            <a:chExt cx="1320309" cy="1199779"/>
          </a:xfrm>
        </p:grpSpPr>
        <p:sp>
          <p:nvSpPr>
            <p:cNvPr name="Freeform 34" id="34"/>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5" id="35"/>
          <p:cNvSpPr/>
          <p:nvPr/>
        </p:nvSpPr>
        <p:spPr>
          <a:xfrm flipH="false" flipV="false" rot="0">
            <a:off x="15106518" y="-111030"/>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7419282" y="8696370"/>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7" id="37"/>
          <p:cNvSpPr/>
          <p:nvPr/>
        </p:nvSpPr>
        <p:spPr>
          <a:xfrm flipH="false" flipV="false" rot="0">
            <a:off x="236206" y="193628"/>
            <a:ext cx="11077730" cy="9734321"/>
          </a:xfrm>
          <a:custGeom>
            <a:avLst/>
            <a:gdLst/>
            <a:ahLst/>
            <a:cxnLst/>
            <a:rect r="r" b="b" t="t" l="l"/>
            <a:pathLst>
              <a:path h="9734321" w="11077730">
                <a:moveTo>
                  <a:pt x="0" y="0"/>
                </a:moveTo>
                <a:lnTo>
                  <a:pt x="11077730" y="0"/>
                </a:lnTo>
                <a:lnTo>
                  <a:pt x="11077730" y="9734321"/>
                </a:lnTo>
                <a:lnTo>
                  <a:pt x="0" y="9734321"/>
                </a:lnTo>
                <a:lnTo>
                  <a:pt x="0" y="0"/>
                </a:lnTo>
                <a:close/>
              </a:path>
            </a:pathLst>
          </a:custGeom>
          <a:blipFill>
            <a:blip r:embed="rId7"/>
            <a:stretch>
              <a:fillRect l="0" t="-1357" r="0" b="-1357"/>
            </a:stretch>
          </a:blipFill>
        </p:spPr>
      </p:sp>
      <p:sp>
        <p:nvSpPr>
          <p:cNvPr name="TextBox 38" id="38"/>
          <p:cNvSpPr txBox="true"/>
          <p:nvPr/>
        </p:nvSpPr>
        <p:spPr>
          <a:xfrm rot="0">
            <a:off x="11374924" y="2254175"/>
            <a:ext cx="6386702" cy="5029200"/>
          </a:xfrm>
          <a:prstGeom prst="rect">
            <a:avLst/>
          </a:prstGeom>
        </p:spPr>
        <p:txBody>
          <a:bodyPr anchor="t" rtlCol="false" tIns="0" lIns="0" bIns="0" rIns="0">
            <a:spAutoFit/>
          </a:bodyPr>
          <a:lstStyle/>
          <a:p>
            <a:pPr algn="ctr">
              <a:lnSpc>
                <a:spcPts val="5640"/>
              </a:lnSpc>
            </a:pPr>
            <a:r>
              <a:rPr lang="en-US" sz="4700">
                <a:solidFill>
                  <a:srgbClr val="010440"/>
                </a:solidFill>
                <a:latin typeface="Arimo"/>
                <a:ea typeface="Arimo"/>
                <a:cs typeface="Arimo"/>
                <a:sym typeface="Arimo"/>
              </a:rPr>
              <a:t>Cette ensemble des courbes represente la l’influence de certains critères (age, genre, taille,alcool...) sur la santé cardio-vasculaire de patient.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5400000">
            <a:off x="19316566" y="3078250"/>
            <a:ext cx="100" cy="30904"/>
            <a:chOff x="0" y="0"/>
            <a:chExt cx="133" cy="41205"/>
          </a:xfrm>
        </p:grpSpPr>
        <p:sp>
          <p:nvSpPr>
            <p:cNvPr name="Freeform 3" id="3"/>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sp>
        <p:nvSpPr>
          <p:cNvPr name="Freeform 4" id="4"/>
          <p:cNvSpPr/>
          <p:nvPr/>
        </p:nvSpPr>
        <p:spPr>
          <a:xfrm flipH="false" flipV="false" rot="0">
            <a:off x="-4873426" y="-4915744"/>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10800000">
            <a:off x="16229974" y="-2139488"/>
            <a:ext cx="2332798" cy="2333116"/>
            <a:chOff x="0" y="0"/>
            <a:chExt cx="3110397" cy="3110821"/>
          </a:xfrm>
        </p:grpSpPr>
        <p:sp>
          <p:nvSpPr>
            <p:cNvPr name="Freeform 6" id="6"/>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7" id="7"/>
          <p:cNvGrpSpPr/>
          <p:nvPr/>
        </p:nvGrpSpPr>
        <p:grpSpPr>
          <a:xfrm rot="-10800000">
            <a:off x="82716" y="9605548"/>
            <a:ext cx="2870078" cy="2736238"/>
            <a:chOff x="0" y="0"/>
            <a:chExt cx="3826771" cy="3648317"/>
          </a:xfrm>
        </p:grpSpPr>
        <p:sp>
          <p:nvSpPr>
            <p:cNvPr name="Freeform 8" id="8"/>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9" id="9"/>
          <p:cNvGrpSpPr/>
          <p:nvPr/>
        </p:nvGrpSpPr>
        <p:grpSpPr>
          <a:xfrm rot="-10800000">
            <a:off x="984790" y="10507622"/>
            <a:ext cx="931778" cy="931778"/>
            <a:chOff x="0" y="0"/>
            <a:chExt cx="1242371" cy="1242371"/>
          </a:xfrm>
        </p:grpSpPr>
        <p:sp>
          <p:nvSpPr>
            <p:cNvPr name="Freeform 10" id="10"/>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1" id="11"/>
          <p:cNvGrpSpPr/>
          <p:nvPr/>
        </p:nvGrpSpPr>
        <p:grpSpPr>
          <a:xfrm rot="-10800000">
            <a:off x="16367808" y="9928348"/>
            <a:ext cx="909098" cy="827004"/>
            <a:chOff x="0" y="0"/>
            <a:chExt cx="1212131" cy="1102672"/>
          </a:xfrm>
        </p:grpSpPr>
        <p:sp>
          <p:nvSpPr>
            <p:cNvPr name="Freeform 12" id="12"/>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3" id="13"/>
          <p:cNvGrpSpPr/>
          <p:nvPr/>
        </p:nvGrpSpPr>
        <p:grpSpPr>
          <a:xfrm rot="-10800000">
            <a:off x="17761626" y="4497644"/>
            <a:ext cx="387788" cy="353290"/>
            <a:chOff x="0" y="0"/>
            <a:chExt cx="517051" cy="471053"/>
          </a:xfrm>
        </p:grpSpPr>
        <p:sp>
          <p:nvSpPr>
            <p:cNvPr name="Freeform 14" id="14"/>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15" id="15"/>
          <p:cNvGrpSpPr/>
          <p:nvPr/>
        </p:nvGrpSpPr>
        <p:grpSpPr>
          <a:xfrm rot="-10800000">
            <a:off x="17718982" y="6332268"/>
            <a:ext cx="2594730" cy="2364102"/>
            <a:chOff x="0" y="0"/>
            <a:chExt cx="3459640" cy="3152136"/>
          </a:xfrm>
        </p:grpSpPr>
        <p:sp>
          <p:nvSpPr>
            <p:cNvPr name="Freeform 16" id="16"/>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grpSp>
        <p:nvGrpSpPr>
          <p:cNvPr name="Group 17" id="17"/>
          <p:cNvGrpSpPr/>
          <p:nvPr/>
        </p:nvGrpSpPr>
        <p:grpSpPr>
          <a:xfrm rot="-10800000">
            <a:off x="17394122" y="9006372"/>
            <a:ext cx="649720" cy="649720"/>
            <a:chOff x="0" y="0"/>
            <a:chExt cx="866293" cy="866293"/>
          </a:xfrm>
        </p:grpSpPr>
        <p:sp>
          <p:nvSpPr>
            <p:cNvPr name="Freeform 18" id="18"/>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19" id="19"/>
          <p:cNvGrpSpPr/>
          <p:nvPr/>
        </p:nvGrpSpPr>
        <p:grpSpPr>
          <a:xfrm rot="-10800000">
            <a:off x="-501496" y="9605550"/>
            <a:ext cx="1177738" cy="1177418"/>
            <a:chOff x="0" y="0"/>
            <a:chExt cx="1570317" cy="1569891"/>
          </a:xfrm>
        </p:grpSpPr>
        <p:sp>
          <p:nvSpPr>
            <p:cNvPr name="Freeform 20" id="20"/>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1" id="21"/>
          <p:cNvGrpSpPr/>
          <p:nvPr/>
        </p:nvGrpSpPr>
        <p:grpSpPr>
          <a:xfrm rot="-10800000">
            <a:off x="375160" y="9179814"/>
            <a:ext cx="332526" cy="302820"/>
            <a:chOff x="0" y="0"/>
            <a:chExt cx="443368" cy="403760"/>
          </a:xfrm>
        </p:grpSpPr>
        <p:sp>
          <p:nvSpPr>
            <p:cNvPr name="Freeform 22" id="22"/>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3" id="23"/>
          <p:cNvGrpSpPr/>
          <p:nvPr/>
        </p:nvGrpSpPr>
        <p:grpSpPr>
          <a:xfrm rot="-10800000">
            <a:off x="15359006" y="-205276"/>
            <a:ext cx="512366" cy="449438"/>
            <a:chOff x="0" y="0"/>
            <a:chExt cx="683155" cy="599251"/>
          </a:xfrm>
        </p:grpSpPr>
        <p:sp>
          <p:nvSpPr>
            <p:cNvPr name="Freeform 24" id="24"/>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grpSp>
        <p:nvGrpSpPr>
          <p:cNvPr name="Group 25" id="25"/>
          <p:cNvGrpSpPr/>
          <p:nvPr/>
        </p:nvGrpSpPr>
        <p:grpSpPr>
          <a:xfrm rot="-10800000">
            <a:off x="16112249" y="-1748152"/>
            <a:ext cx="3298754" cy="3298754"/>
            <a:chOff x="0" y="0"/>
            <a:chExt cx="4398339" cy="4398339"/>
          </a:xfrm>
        </p:grpSpPr>
        <p:sp>
          <p:nvSpPr>
            <p:cNvPr name="Freeform 26" id="26"/>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27" id="27"/>
          <p:cNvGrpSpPr/>
          <p:nvPr/>
        </p:nvGrpSpPr>
        <p:grpSpPr>
          <a:xfrm rot="-10800000">
            <a:off x="2644330" y="258542"/>
            <a:ext cx="395454" cy="365428"/>
            <a:chOff x="0" y="0"/>
            <a:chExt cx="527272" cy="487237"/>
          </a:xfrm>
        </p:grpSpPr>
        <p:sp>
          <p:nvSpPr>
            <p:cNvPr name="Freeform 28" id="28"/>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29" id="29"/>
          <p:cNvGrpSpPr/>
          <p:nvPr/>
        </p:nvGrpSpPr>
        <p:grpSpPr>
          <a:xfrm rot="-10800000">
            <a:off x="1137100" y="-205308"/>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31" id="31"/>
          <p:cNvGrpSpPr/>
          <p:nvPr/>
        </p:nvGrpSpPr>
        <p:grpSpPr>
          <a:xfrm rot="-10800000">
            <a:off x="18287402" y="4635954"/>
            <a:ext cx="990232" cy="899834"/>
            <a:chOff x="0" y="0"/>
            <a:chExt cx="1320309"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7419282" y="8696370"/>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541421" y="193628"/>
            <a:ext cx="6946128" cy="5393325"/>
          </a:xfrm>
          <a:custGeom>
            <a:avLst/>
            <a:gdLst/>
            <a:ahLst/>
            <a:cxnLst/>
            <a:rect r="r" b="b" t="t" l="l"/>
            <a:pathLst>
              <a:path h="5393325" w="6946128">
                <a:moveTo>
                  <a:pt x="0" y="0"/>
                </a:moveTo>
                <a:lnTo>
                  <a:pt x="6946128" y="0"/>
                </a:lnTo>
                <a:lnTo>
                  <a:pt x="6946128" y="5393325"/>
                </a:lnTo>
                <a:lnTo>
                  <a:pt x="0" y="5393325"/>
                </a:lnTo>
                <a:lnTo>
                  <a:pt x="0" y="0"/>
                </a:lnTo>
                <a:close/>
              </a:path>
            </a:pathLst>
          </a:custGeom>
          <a:blipFill>
            <a:blip r:embed="rId7"/>
            <a:stretch>
              <a:fillRect l="0" t="0" r="0" b="0"/>
            </a:stretch>
          </a:blipFill>
        </p:spPr>
      </p:sp>
      <p:grpSp>
        <p:nvGrpSpPr>
          <p:cNvPr name="Group 35" id="35"/>
          <p:cNvGrpSpPr/>
          <p:nvPr/>
        </p:nvGrpSpPr>
        <p:grpSpPr>
          <a:xfrm rot="-10800000">
            <a:off x="236208" y="694526"/>
            <a:ext cx="610430" cy="537920"/>
            <a:chOff x="0" y="0"/>
            <a:chExt cx="813907" cy="717227"/>
          </a:xfrm>
        </p:grpSpPr>
        <p:sp>
          <p:nvSpPr>
            <p:cNvPr name="Freeform 36" id="36"/>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sp>
        <p:nvSpPr>
          <p:cNvPr name="Freeform 37" id="37"/>
          <p:cNvSpPr/>
          <p:nvPr/>
        </p:nvSpPr>
        <p:spPr>
          <a:xfrm flipH="false" flipV="false" rot="0">
            <a:off x="7753834" y="441256"/>
            <a:ext cx="9965148" cy="4944859"/>
          </a:xfrm>
          <a:custGeom>
            <a:avLst/>
            <a:gdLst/>
            <a:ahLst/>
            <a:cxnLst/>
            <a:rect r="r" b="b" t="t" l="l"/>
            <a:pathLst>
              <a:path h="4944859" w="9965148">
                <a:moveTo>
                  <a:pt x="0" y="0"/>
                </a:moveTo>
                <a:lnTo>
                  <a:pt x="9965148" y="0"/>
                </a:lnTo>
                <a:lnTo>
                  <a:pt x="9965148" y="4944859"/>
                </a:lnTo>
                <a:lnTo>
                  <a:pt x="0" y="4944859"/>
                </a:lnTo>
                <a:lnTo>
                  <a:pt x="0" y="0"/>
                </a:lnTo>
                <a:close/>
              </a:path>
            </a:pathLst>
          </a:custGeom>
          <a:blipFill>
            <a:blip r:embed="rId8"/>
            <a:stretch>
              <a:fillRect l="0" t="0" r="0" b="0"/>
            </a:stretch>
          </a:blipFill>
        </p:spPr>
      </p:sp>
      <p:sp>
        <p:nvSpPr>
          <p:cNvPr name="Freeform 38" id="38"/>
          <p:cNvSpPr/>
          <p:nvPr/>
        </p:nvSpPr>
        <p:spPr>
          <a:xfrm flipH="false" flipV="false" rot="0">
            <a:off x="3665038" y="8603645"/>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9" id="39"/>
          <p:cNvSpPr/>
          <p:nvPr/>
        </p:nvSpPr>
        <p:spPr>
          <a:xfrm flipH="false" flipV="false" rot="0">
            <a:off x="87373" y="5841950"/>
            <a:ext cx="13325226" cy="3649727"/>
          </a:xfrm>
          <a:custGeom>
            <a:avLst/>
            <a:gdLst/>
            <a:ahLst/>
            <a:cxnLst/>
            <a:rect r="r" b="b" t="t" l="l"/>
            <a:pathLst>
              <a:path h="3649727" w="13325226">
                <a:moveTo>
                  <a:pt x="0" y="0"/>
                </a:moveTo>
                <a:lnTo>
                  <a:pt x="13325226" y="0"/>
                </a:lnTo>
                <a:lnTo>
                  <a:pt x="13325226" y="3649727"/>
                </a:lnTo>
                <a:lnTo>
                  <a:pt x="0" y="3649727"/>
                </a:lnTo>
                <a:lnTo>
                  <a:pt x="0" y="0"/>
                </a:lnTo>
                <a:close/>
              </a:path>
            </a:pathLst>
          </a:custGeom>
          <a:blipFill>
            <a:blip r:embed="rId9"/>
            <a:stretch>
              <a:fillRect l="0" t="0" r="0" b="0"/>
            </a:stretch>
          </a:blipFill>
        </p:spPr>
      </p:sp>
      <p:sp>
        <p:nvSpPr>
          <p:cNvPr name="TextBox 40" id="40"/>
          <p:cNvSpPr txBox="true"/>
          <p:nvPr/>
        </p:nvSpPr>
        <p:spPr>
          <a:xfrm rot="0">
            <a:off x="13631141" y="5614715"/>
            <a:ext cx="4231706" cy="4323690"/>
          </a:xfrm>
          <a:prstGeom prst="rect">
            <a:avLst/>
          </a:prstGeom>
        </p:spPr>
        <p:txBody>
          <a:bodyPr anchor="t" rtlCol="false" tIns="0" lIns="0" bIns="0" rIns="0">
            <a:spAutoFit/>
          </a:bodyPr>
          <a:lstStyle/>
          <a:p>
            <a:pPr algn="ctr">
              <a:lnSpc>
                <a:spcPts val="3776"/>
              </a:lnSpc>
            </a:pPr>
            <a:r>
              <a:rPr lang="en-US" sz="3146">
                <a:solidFill>
                  <a:srgbClr val="010440"/>
                </a:solidFill>
                <a:latin typeface="Arimo"/>
                <a:ea typeface="Arimo"/>
                <a:cs typeface="Arimo"/>
                <a:sym typeface="Arimo"/>
              </a:rPr>
              <a:t>Ces histogrammes representent la distribution des patients selon la pression sanguine, le taux du cholestérol, la consommation d’alcool et tabac par statut cardio-vasculaire.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10800000">
            <a:off x="8999652" y="10657630"/>
            <a:ext cx="885798" cy="886298"/>
            <a:chOff x="0" y="0"/>
            <a:chExt cx="1181064" cy="1181731"/>
          </a:xfrm>
        </p:grpSpPr>
        <p:sp>
          <p:nvSpPr>
            <p:cNvPr name="Freeform 3" id="3"/>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4" id="4"/>
          <p:cNvGrpSpPr/>
          <p:nvPr/>
        </p:nvGrpSpPr>
        <p:grpSpPr>
          <a:xfrm rot="-10800000">
            <a:off x="2887924" y="9869206"/>
            <a:ext cx="1200876" cy="1201384"/>
            <a:chOff x="0" y="0"/>
            <a:chExt cx="1601168" cy="1601845"/>
          </a:xfrm>
        </p:grpSpPr>
        <p:sp>
          <p:nvSpPr>
            <p:cNvPr name="Freeform 5" id="5"/>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010440"/>
            </a:solidFill>
          </p:spPr>
        </p:sp>
      </p:grpSp>
      <p:grpSp>
        <p:nvGrpSpPr>
          <p:cNvPr name="Group 6" id="6"/>
          <p:cNvGrpSpPr/>
          <p:nvPr/>
        </p:nvGrpSpPr>
        <p:grpSpPr>
          <a:xfrm rot="-10800000">
            <a:off x="4958678" y="10124600"/>
            <a:ext cx="690564" cy="690578"/>
            <a:chOff x="0" y="0"/>
            <a:chExt cx="920752" cy="920771"/>
          </a:xfrm>
        </p:grpSpPr>
        <p:sp>
          <p:nvSpPr>
            <p:cNvPr name="Freeform 7" id="7"/>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grpSp>
        <p:nvGrpSpPr>
          <p:cNvPr name="Group 8" id="8"/>
          <p:cNvGrpSpPr/>
          <p:nvPr/>
        </p:nvGrpSpPr>
        <p:grpSpPr>
          <a:xfrm rot="-10800000">
            <a:off x="12702828" y="10194452"/>
            <a:ext cx="1497592" cy="1361344"/>
            <a:chOff x="0" y="0"/>
            <a:chExt cx="1996789" cy="1815125"/>
          </a:xfrm>
        </p:grpSpPr>
        <p:sp>
          <p:nvSpPr>
            <p:cNvPr name="Freeform 9" id="9"/>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D93B48"/>
            </a:solidFill>
          </p:spPr>
        </p:sp>
      </p:grpSp>
      <p:sp>
        <p:nvSpPr>
          <p:cNvPr name="Freeform 10" id="10"/>
          <p:cNvSpPr/>
          <p:nvPr/>
        </p:nvSpPr>
        <p:spPr>
          <a:xfrm flipH="false" flipV="false" rot="0">
            <a:off x="-4826196" y="8127244"/>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10800000">
            <a:off x="-3757740" y="9196708"/>
            <a:ext cx="5161594" cy="5161216"/>
            <a:chOff x="0" y="0"/>
            <a:chExt cx="6882125" cy="6881621"/>
          </a:xfrm>
        </p:grpSpPr>
        <p:sp>
          <p:nvSpPr>
            <p:cNvPr name="Freeform 12" id="12"/>
            <p:cNvSpPr/>
            <p:nvPr/>
          </p:nvSpPr>
          <p:spPr>
            <a:xfrm flipH="false" flipV="false" rot="0">
              <a:off x="0" y="635"/>
              <a:ext cx="6881495" cy="6880987"/>
            </a:xfrm>
            <a:custGeom>
              <a:avLst/>
              <a:gdLst/>
              <a:ahLst/>
              <a:cxnLst/>
              <a:rect r="r" b="b" t="t" l="l"/>
              <a:pathLst>
                <a:path h="6880987" w="6881495">
                  <a:moveTo>
                    <a:pt x="3440684" y="0"/>
                  </a:moveTo>
                  <a:cubicBezTo>
                    <a:pt x="1540637" y="0"/>
                    <a:pt x="0" y="1540002"/>
                    <a:pt x="0" y="3440176"/>
                  </a:cubicBezTo>
                  <a:cubicBezTo>
                    <a:pt x="0" y="5340985"/>
                    <a:pt x="1540637" y="6880987"/>
                    <a:pt x="3440684" y="6880987"/>
                  </a:cubicBezTo>
                  <a:cubicBezTo>
                    <a:pt x="5340731" y="6880987"/>
                    <a:pt x="6881495" y="5340985"/>
                    <a:pt x="6881495" y="3440176"/>
                  </a:cubicBezTo>
                  <a:cubicBezTo>
                    <a:pt x="6881495" y="1540002"/>
                    <a:pt x="5340858" y="0"/>
                    <a:pt x="3440684" y="0"/>
                  </a:cubicBezTo>
                  <a:close/>
                </a:path>
              </a:pathLst>
            </a:custGeom>
            <a:solidFill>
              <a:srgbClr val="A22933"/>
            </a:solidFill>
          </p:spPr>
        </p:sp>
      </p:grpSp>
      <p:grpSp>
        <p:nvGrpSpPr>
          <p:cNvPr name="Group 13" id="13"/>
          <p:cNvGrpSpPr/>
          <p:nvPr/>
        </p:nvGrpSpPr>
        <p:grpSpPr>
          <a:xfrm rot="-10800000">
            <a:off x="15594224" y="9236648"/>
            <a:ext cx="3596830" cy="3276986"/>
            <a:chOff x="0" y="0"/>
            <a:chExt cx="4795773" cy="4369315"/>
          </a:xfrm>
        </p:grpSpPr>
        <p:sp>
          <p:nvSpPr>
            <p:cNvPr name="Freeform 14" id="14"/>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D93B48"/>
            </a:solidFill>
          </p:spPr>
        </p:sp>
      </p:grpSp>
      <p:grpSp>
        <p:nvGrpSpPr>
          <p:cNvPr name="Group 15" id="15"/>
          <p:cNvGrpSpPr/>
          <p:nvPr/>
        </p:nvGrpSpPr>
        <p:grpSpPr>
          <a:xfrm rot="-10800000">
            <a:off x="16686358" y="10232656"/>
            <a:ext cx="1419788" cy="1290788"/>
            <a:chOff x="0" y="0"/>
            <a:chExt cx="1893051" cy="1721051"/>
          </a:xfrm>
        </p:grpSpPr>
        <p:sp>
          <p:nvSpPr>
            <p:cNvPr name="Freeform 16" id="16"/>
            <p:cNvSpPr/>
            <p:nvPr/>
          </p:nvSpPr>
          <p:spPr>
            <a:xfrm flipH="false" flipV="false" rot="0">
              <a:off x="762" y="635"/>
              <a:ext cx="1891665" cy="1720469"/>
            </a:xfrm>
            <a:custGeom>
              <a:avLst/>
              <a:gdLst/>
              <a:ahLst/>
              <a:cxnLst/>
              <a:rect r="r" b="b" t="t" l="l"/>
              <a:pathLst>
                <a:path h="1720469" w="1891665">
                  <a:moveTo>
                    <a:pt x="945134" y="0"/>
                  </a:moveTo>
                  <a:cubicBezTo>
                    <a:pt x="555371" y="0"/>
                    <a:pt x="202184" y="266700"/>
                    <a:pt x="108839" y="663067"/>
                  </a:cubicBezTo>
                  <a:cubicBezTo>
                    <a:pt x="0" y="1124458"/>
                    <a:pt x="286639" y="1587754"/>
                    <a:pt x="748665" y="1697228"/>
                  </a:cubicBezTo>
                  <a:cubicBezTo>
                    <a:pt x="815086" y="1712722"/>
                    <a:pt x="882015" y="1720469"/>
                    <a:pt x="947801" y="1720469"/>
                  </a:cubicBezTo>
                  <a:cubicBezTo>
                    <a:pt x="1336929" y="1720469"/>
                    <a:pt x="1690116" y="1453769"/>
                    <a:pt x="1783461" y="1058037"/>
                  </a:cubicBezTo>
                  <a:cubicBezTo>
                    <a:pt x="1891665" y="595376"/>
                    <a:pt x="1606296" y="132080"/>
                    <a:pt x="1143635" y="23241"/>
                  </a:cubicBezTo>
                  <a:cubicBezTo>
                    <a:pt x="1077214" y="7112"/>
                    <a:pt x="1010793" y="0"/>
                    <a:pt x="945134" y="0"/>
                  </a:cubicBezTo>
                  <a:close/>
                </a:path>
              </a:pathLst>
            </a:custGeom>
            <a:solidFill>
              <a:srgbClr val="A22933"/>
            </a:solidFill>
          </p:spPr>
        </p:sp>
      </p:grpSp>
      <p:grpSp>
        <p:nvGrpSpPr>
          <p:cNvPr name="Group 17" id="17"/>
          <p:cNvGrpSpPr/>
          <p:nvPr/>
        </p:nvGrpSpPr>
        <p:grpSpPr>
          <a:xfrm rot="-10800000">
            <a:off x="14548950" y="1666538"/>
            <a:ext cx="874682" cy="813326"/>
            <a:chOff x="0" y="0"/>
            <a:chExt cx="1166243" cy="1084435"/>
          </a:xfrm>
        </p:grpSpPr>
        <p:sp>
          <p:nvSpPr>
            <p:cNvPr name="Freeform 18" id="18"/>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D93B48"/>
            </a:solidFill>
          </p:spPr>
        </p:sp>
      </p:grpSp>
      <p:grpSp>
        <p:nvGrpSpPr>
          <p:cNvPr name="Group 19" id="19"/>
          <p:cNvGrpSpPr/>
          <p:nvPr/>
        </p:nvGrpSpPr>
        <p:grpSpPr>
          <a:xfrm rot="-10800000">
            <a:off x="18179164" y="3186996"/>
            <a:ext cx="894980" cy="813810"/>
            <a:chOff x="0" y="0"/>
            <a:chExt cx="1193307" cy="1085080"/>
          </a:xfrm>
        </p:grpSpPr>
        <p:sp>
          <p:nvSpPr>
            <p:cNvPr name="Freeform 20" id="20"/>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A22933"/>
            </a:solidFill>
          </p:spPr>
        </p:sp>
      </p:grpSp>
      <p:grpSp>
        <p:nvGrpSpPr>
          <p:cNvPr name="Group 21" id="21"/>
          <p:cNvGrpSpPr/>
          <p:nvPr/>
        </p:nvGrpSpPr>
        <p:grpSpPr>
          <a:xfrm rot="-10800000">
            <a:off x="14014504" y="1053088"/>
            <a:ext cx="426710" cy="365828"/>
            <a:chOff x="0" y="0"/>
            <a:chExt cx="568947" cy="487771"/>
          </a:xfrm>
        </p:grpSpPr>
        <p:sp>
          <p:nvSpPr>
            <p:cNvPr name="Freeform 22" id="22"/>
            <p:cNvSpPr/>
            <p:nvPr/>
          </p:nvSpPr>
          <p:spPr>
            <a:xfrm flipH="false" flipV="false" rot="0">
              <a:off x="635" y="635"/>
              <a:ext cx="568325" cy="486410"/>
            </a:xfrm>
            <a:custGeom>
              <a:avLst/>
              <a:gdLst/>
              <a:ahLst/>
              <a:cxnLst/>
              <a:rect r="r" b="b" t="t" l="l"/>
              <a:pathLst>
                <a:path h="486410" w="568325">
                  <a:moveTo>
                    <a:pt x="324739" y="0"/>
                  </a:moveTo>
                  <a:cubicBezTo>
                    <a:pt x="108204" y="0"/>
                    <a:pt x="0" y="261620"/>
                    <a:pt x="153416" y="414909"/>
                  </a:cubicBezTo>
                  <a:cubicBezTo>
                    <a:pt x="203073" y="464566"/>
                    <a:pt x="263652" y="486410"/>
                    <a:pt x="323469" y="486410"/>
                  </a:cubicBezTo>
                  <a:cubicBezTo>
                    <a:pt x="448437" y="486410"/>
                    <a:pt x="568325" y="389763"/>
                    <a:pt x="568325" y="242824"/>
                  </a:cubicBezTo>
                  <a:cubicBezTo>
                    <a:pt x="568325" y="108204"/>
                    <a:pt x="460121" y="0"/>
                    <a:pt x="324739" y="0"/>
                  </a:cubicBezTo>
                  <a:close/>
                </a:path>
              </a:pathLst>
            </a:custGeom>
            <a:solidFill>
              <a:srgbClr val="9E9E9E"/>
            </a:solidFill>
          </p:spPr>
        </p:sp>
      </p:grpSp>
      <p:grpSp>
        <p:nvGrpSpPr>
          <p:cNvPr name="Group 23" id="23"/>
          <p:cNvGrpSpPr/>
          <p:nvPr/>
        </p:nvGrpSpPr>
        <p:grpSpPr>
          <a:xfrm rot="-10800000">
            <a:off x="17017836" y="6877580"/>
            <a:ext cx="3925440" cy="3576608"/>
            <a:chOff x="0" y="0"/>
            <a:chExt cx="5233920" cy="4768811"/>
          </a:xfrm>
        </p:grpSpPr>
        <p:sp>
          <p:nvSpPr>
            <p:cNvPr name="Freeform 24" id="24"/>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grpSp>
        <p:nvGrpSpPr>
          <p:cNvPr name="Group 25" id="25"/>
          <p:cNvGrpSpPr/>
          <p:nvPr/>
        </p:nvGrpSpPr>
        <p:grpSpPr>
          <a:xfrm rot="-10800000">
            <a:off x="2327424" y="-36964"/>
            <a:ext cx="982930" cy="982950"/>
            <a:chOff x="0" y="0"/>
            <a:chExt cx="1310573" cy="1310600"/>
          </a:xfrm>
        </p:grpSpPr>
        <p:sp>
          <p:nvSpPr>
            <p:cNvPr name="Freeform 26" id="26"/>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9E9E9E"/>
            </a:solidFill>
          </p:spPr>
        </p:sp>
      </p:grpSp>
      <p:grpSp>
        <p:nvGrpSpPr>
          <p:cNvPr name="Group 27" id="27"/>
          <p:cNvGrpSpPr/>
          <p:nvPr/>
        </p:nvGrpSpPr>
        <p:grpSpPr>
          <a:xfrm rot="-10800000">
            <a:off x="-1092126" y="-719350"/>
            <a:ext cx="2611000" cy="2611054"/>
            <a:chOff x="0" y="0"/>
            <a:chExt cx="3481333" cy="3481405"/>
          </a:xfrm>
        </p:grpSpPr>
        <p:sp>
          <p:nvSpPr>
            <p:cNvPr name="Freeform 28" id="28"/>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D93B48"/>
            </a:solidFill>
          </p:spPr>
        </p:sp>
      </p:grpSp>
      <p:grpSp>
        <p:nvGrpSpPr>
          <p:cNvPr name="Group 29" id="29"/>
          <p:cNvGrpSpPr/>
          <p:nvPr/>
        </p:nvGrpSpPr>
        <p:grpSpPr>
          <a:xfrm rot="-10800000">
            <a:off x="-567342" y="6877580"/>
            <a:ext cx="2086190" cy="2085266"/>
            <a:chOff x="0" y="0"/>
            <a:chExt cx="2781587" cy="2780355"/>
          </a:xfrm>
        </p:grpSpPr>
        <p:sp>
          <p:nvSpPr>
            <p:cNvPr name="Freeform 30" id="30"/>
            <p:cNvSpPr/>
            <p:nvPr/>
          </p:nvSpPr>
          <p:spPr>
            <a:xfrm flipH="false" flipV="false" rot="0">
              <a:off x="635" y="0"/>
              <a:ext cx="2780411" cy="2779649"/>
            </a:xfrm>
            <a:custGeom>
              <a:avLst/>
              <a:gdLst/>
              <a:ahLst/>
              <a:cxnLst/>
              <a:rect r="r" b="b" t="t" l="l"/>
              <a:pathLst>
                <a:path h="2779649" w="2780411">
                  <a:moveTo>
                    <a:pt x="1390523" y="0"/>
                  </a:moveTo>
                  <a:cubicBezTo>
                    <a:pt x="622427" y="0"/>
                    <a:pt x="0" y="622427"/>
                    <a:pt x="0" y="1389888"/>
                  </a:cubicBezTo>
                  <a:cubicBezTo>
                    <a:pt x="0" y="2157349"/>
                    <a:pt x="622427" y="2779649"/>
                    <a:pt x="1390523" y="2779649"/>
                  </a:cubicBezTo>
                  <a:cubicBezTo>
                    <a:pt x="2157984" y="2779649"/>
                    <a:pt x="2780411" y="2157222"/>
                    <a:pt x="2780411" y="1389761"/>
                  </a:cubicBezTo>
                  <a:cubicBezTo>
                    <a:pt x="2780411" y="622300"/>
                    <a:pt x="2157857" y="0"/>
                    <a:pt x="1390523" y="0"/>
                  </a:cubicBezTo>
                  <a:close/>
                </a:path>
              </a:pathLst>
            </a:custGeom>
            <a:solidFill>
              <a:srgbClr val="9E9E9E"/>
            </a:solidFill>
          </p:spPr>
        </p:sp>
      </p:grpSp>
      <p:grpSp>
        <p:nvGrpSpPr>
          <p:cNvPr name="Group 31" id="31"/>
          <p:cNvGrpSpPr/>
          <p:nvPr/>
        </p:nvGrpSpPr>
        <p:grpSpPr>
          <a:xfrm rot="-10800000">
            <a:off x="8898872" y="118666"/>
            <a:ext cx="1545434" cy="1361826"/>
            <a:chOff x="0" y="0"/>
            <a:chExt cx="2060579" cy="1815768"/>
          </a:xfrm>
        </p:grpSpPr>
        <p:sp>
          <p:nvSpPr>
            <p:cNvPr name="Freeform 32" id="32"/>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D93B48"/>
            </a:solidFill>
          </p:spPr>
        </p:sp>
      </p:grpSp>
      <p:grpSp>
        <p:nvGrpSpPr>
          <p:cNvPr name="Group 33" id="33"/>
          <p:cNvGrpSpPr/>
          <p:nvPr/>
        </p:nvGrpSpPr>
        <p:grpSpPr>
          <a:xfrm rot="-10800000">
            <a:off x="-314830" y="3290872"/>
            <a:ext cx="1498074" cy="1361344"/>
            <a:chOff x="0" y="0"/>
            <a:chExt cx="1997432" cy="1815125"/>
          </a:xfrm>
        </p:grpSpPr>
        <p:sp>
          <p:nvSpPr>
            <p:cNvPr name="Freeform 34" id="34"/>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010440"/>
            </a:solidFill>
          </p:spPr>
        </p:sp>
      </p:grpSp>
      <p:sp>
        <p:nvSpPr>
          <p:cNvPr name="Freeform 35" id="35"/>
          <p:cNvSpPr/>
          <p:nvPr/>
        </p:nvSpPr>
        <p:spPr>
          <a:xfrm flipH="false" flipV="false" rot="0">
            <a:off x="8939250" y="11865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921550" y="854930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7" id="37"/>
          <p:cNvSpPr/>
          <p:nvPr/>
        </p:nvSpPr>
        <p:spPr>
          <a:xfrm flipH="false" flipV="false" rot="0">
            <a:off x="15459704" y="-4706556"/>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8" id="38"/>
          <p:cNvSpPr txBox="true"/>
          <p:nvPr/>
        </p:nvSpPr>
        <p:spPr>
          <a:xfrm rot="0">
            <a:off x="2882440" y="4397232"/>
            <a:ext cx="12436200" cy="3762375"/>
          </a:xfrm>
          <a:prstGeom prst="rect">
            <a:avLst/>
          </a:prstGeom>
        </p:spPr>
        <p:txBody>
          <a:bodyPr anchor="t" rtlCol="false" tIns="0" lIns="0" bIns="0" rIns="0">
            <a:spAutoFit/>
          </a:bodyPr>
          <a:lstStyle/>
          <a:p>
            <a:pPr algn="r">
              <a:lnSpc>
                <a:spcPts val="14640"/>
              </a:lnSpc>
            </a:pPr>
            <a:r>
              <a:rPr lang="en-US" sz="12200">
                <a:solidFill>
                  <a:srgbClr val="A22933"/>
                </a:solidFill>
                <a:latin typeface="Arimo"/>
                <a:ea typeface="Arimo"/>
                <a:cs typeface="Arimo"/>
                <a:sym typeface="Arimo"/>
              </a:rPr>
              <a:t>Algorithmes de Machine Learning</a:t>
            </a:r>
          </a:p>
        </p:txBody>
      </p:sp>
      <p:sp>
        <p:nvSpPr>
          <p:cNvPr name="TextBox 39" id="39"/>
          <p:cNvSpPr txBox="true"/>
          <p:nvPr/>
        </p:nvSpPr>
        <p:spPr>
          <a:xfrm rot="0">
            <a:off x="12830629" y="2622739"/>
            <a:ext cx="2367750" cy="1905000"/>
          </a:xfrm>
          <a:prstGeom prst="rect">
            <a:avLst/>
          </a:prstGeom>
        </p:spPr>
        <p:txBody>
          <a:bodyPr anchor="t" rtlCol="false" tIns="0" lIns="0" bIns="0" rIns="0">
            <a:spAutoFit/>
          </a:bodyPr>
          <a:lstStyle/>
          <a:p>
            <a:pPr algn="r">
              <a:lnSpc>
                <a:spcPts val="14640"/>
              </a:lnSpc>
            </a:pPr>
            <a:r>
              <a:rPr lang="en-US" sz="12200">
                <a:solidFill>
                  <a:srgbClr val="A22933"/>
                </a:solidFill>
                <a:latin typeface="Arimo"/>
                <a:ea typeface="Arimo"/>
                <a:cs typeface="Arimo"/>
                <a:sym typeface="Arimo"/>
              </a:rPr>
              <a:t>05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5400000">
            <a:off x="-605450" y="6159640"/>
            <a:ext cx="15440" cy="27042"/>
            <a:chOff x="0" y="0"/>
            <a:chExt cx="20587" cy="36056"/>
          </a:xfrm>
        </p:grpSpPr>
        <p:sp>
          <p:nvSpPr>
            <p:cNvPr name="Freeform 3" id="3"/>
            <p:cNvSpPr/>
            <p:nvPr/>
          </p:nvSpPr>
          <p:spPr>
            <a:xfrm flipH="false" flipV="false" rot="0">
              <a:off x="0" y="0"/>
              <a:ext cx="20574" cy="36068"/>
            </a:xfrm>
            <a:custGeom>
              <a:avLst/>
              <a:gdLst/>
              <a:ahLst/>
              <a:cxnLst/>
              <a:rect r="r" b="b" t="t" l="l"/>
              <a:pathLst>
                <a:path h="36068" w="20574">
                  <a:moveTo>
                    <a:pt x="0" y="0"/>
                  </a:moveTo>
                  <a:lnTo>
                    <a:pt x="20574" y="20574"/>
                  </a:lnTo>
                  <a:lnTo>
                    <a:pt x="5080" y="36068"/>
                  </a:lnTo>
                  <a:lnTo>
                    <a:pt x="0" y="36068"/>
                  </a:lnTo>
                  <a:lnTo>
                    <a:pt x="0" y="0"/>
                  </a:lnTo>
                  <a:close/>
                </a:path>
              </a:pathLst>
            </a:custGeom>
            <a:solidFill>
              <a:srgbClr val="262022"/>
            </a:solidFill>
          </p:spPr>
        </p:sp>
      </p:grpSp>
      <p:grpSp>
        <p:nvGrpSpPr>
          <p:cNvPr name="Group 4" id="4"/>
          <p:cNvGrpSpPr/>
          <p:nvPr/>
        </p:nvGrpSpPr>
        <p:grpSpPr>
          <a:xfrm rot="-5400000">
            <a:off x="-901586" y="6777036"/>
            <a:ext cx="100" cy="30904"/>
            <a:chOff x="0" y="0"/>
            <a:chExt cx="133" cy="41205"/>
          </a:xfrm>
        </p:grpSpPr>
        <p:sp>
          <p:nvSpPr>
            <p:cNvPr name="Freeform 5" id="5"/>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sp>
        <p:nvSpPr>
          <p:cNvPr name="Freeform 6" id="6"/>
          <p:cNvSpPr/>
          <p:nvPr/>
        </p:nvSpPr>
        <p:spPr>
          <a:xfrm flipH="false" flipV="false" rot="0">
            <a:off x="16498512" y="7579550"/>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stretch>
              <a:fillRect l="0" t="0" r="0" b="0"/>
            </a:stretch>
          </a:blipFill>
        </p:spPr>
      </p:sp>
      <p:grpSp>
        <p:nvGrpSpPr>
          <p:cNvPr name="Group 7" id="7"/>
          <p:cNvGrpSpPr/>
          <p:nvPr/>
        </p:nvGrpSpPr>
        <p:grpSpPr>
          <a:xfrm rot="0">
            <a:off x="-630666" y="9209588"/>
            <a:ext cx="3298754" cy="3298754"/>
            <a:chOff x="0" y="0"/>
            <a:chExt cx="4398339" cy="4398339"/>
          </a:xfrm>
        </p:grpSpPr>
        <p:sp>
          <p:nvSpPr>
            <p:cNvPr name="Freeform 8" id="8"/>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9" id="9"/>
          <p:cNvGrpSpPr/>
          <p:nvPr/>
        </p:nvGrpSpPr>
        <p:grpSpPr>
          <a:xfrm rot="0">
            <a:off x="-147690" y="9692564"/>
            <a:ext cx="2332798" cy="2333116"/>
            <a:chOff x="0" y="0"/>
            <a:chExt cx="3110397" cy="3110821"/>
          </a:xfrm>
        </p:grpSpPr>
        <p:sp>
          <p:nvSpPr>
            <p:cNvPr name="Freeform 10" id="10"/>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11" id="11"/>
          <p:cNvGrpSpPr/>
          <p:nvPr/>
        </p:nvGrpSpPr>
        <p:grpSpPr>
          <a:xfrm rot="0">
            <a:off x="15462288" y="-2455594"/>
            <a:ext cx="2870078" cy="2736238"/>
            <a:chOff x="0" y="0"/>
            <a:chExt cx="3826771" cy="3648317"/>
          </a:xfrm>
        </p:grpSpPr>
        <p:sp>
          <p:nvSpPr>
            <p:cNvPr name="Freeform 12" id="12"/>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13" id="13"/>
          <p:cNvGrpSpPr/>
          <p:nvPr/>
        </p:nvGrpSpPr>
        <p:grpSpPr>
          <a:xfrm rot="0">
            <a:off x="16498512" y="-1553208"/>
            <a:ext cx="931778" cy="931778"/>
            <a:chOff x="0" y="0"/>
            <a:chExt cx="1242371" cy="1242371"/>
          </a:xfrm>
        </p:grpSpPr>
        <p:sp>
          <p:nvSpPr>
            <p:cNvPr name="Freeform 14" id="14"/>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5" id="15"/>
          <p:cNvGrpSpPr/>
          <p:nvPr/>
        </p:nvGrpSpPr>
        <p:grpSpPr>
          <a:xfrm rot="0">
            <a:off x="1138176" y="-869160"/>
            <a:ext cx="909098" cy="827004"/>
            <a:chOff x="0" y="0"/>
            <a:chExt cx="1212131" cy="1102672"/>
          </a:xfrm>
        </p:grpSpPr>
        <p:sp>
          <p:nvSpPr>
            <p:cNvPr name="Freeform 16" id="16"/>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7" id="17"/>
          <p:cNvGrpSpPr/>
          <p:nvPr/>
        </p:nvGrpSpPr>
        <p:grpSpPr>
          <a:xfrm rot="0">
            <a:off x="17568444" y="7967284"/>
            <a:ext cx="610430" cy="537920"/>
            <a:chOff x="0" y="0"/>
            <a:chExt cx="813907" cy="717227"/>
          </a:xfrm>
        </p:grpSpPr>
        <p:sp>
          <p:nvSpPr>
            <p:cNvPr name="Freeform 18" id="18"/>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grpSp>
        <p:nvGrpSpPr>
          <p:cNvPr name="Group 19" id="19"/>
          <p:cNvGrpSpPr/>
          <p:nvPr/>
        </p:nvGrpSpPr>
        <p:grpSpPr>
          <a:xfrm rot="0">
            <a:off x="383891" y="5005242"/>
            <a:ext cx="653454" cy="595322"/>
            <a:chOff x="0" y="0"/>
            <a:chExt cx="517051" cy="471053"/>
          </a:xfrm>
        </p:grpSpPr>
        <p:sp>
          <p:nvSpPr>
            <p:cNvPr name="Freeform 20" id="20"/>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21" id="21"/>
          <p:cNvGrpSpPr/>
          <p:nvPr/>
        </p:nvGrpSpPr>
        <p:grpSpPr>
          <a:xfrm rot="0">
            <a:off x="371238" y="230100"/>
            <a:ext cx="649720" cy="649720"/>
            <a:chOff x="0" y="0"/>
            <a:chExt cx="866293" cy="866293"/>
          </a:xfrm>
        </p:grpSpPr>
        <p:sp>
          <p:nvSpPr>
            <p:cNvPr name="Freeform 22" id="22"/>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3" id="23"/>
          <p:cNvGrpSpPr/>
          <p:nvPr/>
        </p:nvGrpSpPr>
        <p:grpSpPr>
          <a:xfrm rot="0">
            <a:off x="17738838" y="-896778"/>
            <a:ext cx="1177738" cy="1177418"/>
            <a:chOff x="0" y="0"/>
            <a:chExt cx="1570317" cy="1569891"/>
          </a:xfrm>
        </p:grpSpPr>
        <p:sp>
          <p:nvSpPr>
            <p:cNvPr name="Freeform 24" id="24"/>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5" id="25"/>
          <p:cNvGrpSpPr/>
          <p:nvPr/>
        </p:nvGrpSpPr>
        <p:grpSpPr>
          <a:xfrm rot="0">
            <a:off x="17707394" y="403558"/>
            <a:ext cx="332526" cy="302820"/>
            <a:chOff x="0" y="0"/>
            <a:chExt cx="443368" cy="403760"/>
          </a:xfrm>
        </p:grpSpPr>
        <p:sp>
          <p:nvSpPr>
            <p:cNvPr name="Freeform 26" id="26"/>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7" id="27"/>
          <p:cNvGrpSpPr/>
          <p:nvPr/>
        </p:nvGrpSpPr>
        <p:grpSpPr>
          <a:xfrm rot="0">
            <a:off x="15375296" y="9262220"/>
            <a:ext cx="395454" cy="365428"/>
            <a:chOff x="0" y="0"/>
            <a:chExt cx="527272" cy="487237"/>
          </a:xfrm>
        </p:grpSpPr>
        <p:sp>
          <p:nvSpPr>
            <p:cNvPr name="Freeform 28" id="28"/>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29" id="29"/>
          <p:cNvGrpSpPr/>
          <p:nvPr/>
        </p:nvGrpSpPr>
        <p:grpSpPr>
          <a:xfrm rot="0">
            <a:off x="16288068" y="9191666"/>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31" id="31"/>
          <p:cNvGrpSpPr/>
          <p:nvPr/>
        </p:nvGrpSpPr>
        <p:grpSpPr>
          <a:xfrm rot="0">
            <a:off x="16469270" y="598352"/>
            <a:ext cx="990232" cy="899834"/>
            <a:chOff x="0" y="0"/>
            <a:chExt cx="1320309"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13662592" y="403558"/>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13662592" y="8846276"/>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5" id="35"/>
          <p:cNvGrpSpPr/>
          <p:nvPr/>
        </p:nvGrpSpPr>
        <p:grpSpPr>
          <a:xfrm rot="0">
            <a:off x="127708" y="8505178"/>
            <a:ext cx="512366" cy="449438"/>
            <a:chOff x="0" y="0"/>
            <a:chExt cx="683155" cy="599251"/>
          </a:xfrm>
        </p:grpSpPr>
        <p:sp>
          <p:nvSpPr>
            <p:cNvPr name="Freeform 36" id="36"/>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grpSp>
        <p:nvGrpSpPr>
          <p:cNvPr name="Group 37" id="37"/>
          <p:cNvGrpSpPr/>
          <p:nvPr/>
        </p:nvGrpSpPr>
        <p:grpSpPr>
          <a:xfrm rot="0">
            <a:off x="-1664818" y="1420766"/>
            <a:ext cx="2594730" cy="2364102"/>
            <a:chOff x="0" y="0"/>
            <a:chExt cx="3459640" cy="3152136"/>
          </a:xfrm>
        </p:grpSpPr>
        <p:sp>
          <p:nvSpPr>
            <p:cNvPr name="Freeform 38" id="38"/>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sp>
        <p:nvSpPr>
          <p:cNvPr name="TextBox 39" id="39"/>
          <p:cNvSpPr txBox="true"/>
          <p:nvPr/>
        </p:nvSpPr>
        <p:spPr>
          <a:xfrm rot="0">
            <a:off x="2517915" y="1975122"/>
            <a:ext cx="10938563" cy="542925"/>
          </a:xfrm>
          <a:prstGeom prst="rect">
            <a:avLst/>
          </a:prstGeom>
        </p:spPr>
        <p:txBody>
          <a:bodyPr anchor="t" rtlCol="false" tIns="0" lIns="0" bIns="0" rIns="0">
            <a:spAutoFit/>
          </a:bodyPr>
          <a:lstStyle/>
          <a:p>
            <a:pPr algn="l">
              <a:lnSpc>
                <a:spcPts val="4127"/>
              </a:lnSpc>
              <a:spcBef>
                <a:spcPct val="0"/>
              </a:spcBef>
            </a:pPr>
            <a:r>
              <a:rPr lang="en-US" sz="3439">
                <a:solidFill>
                  <a:srgbClr val="010440"/>
                </a:solidFill>
                <a:latin typeface="Arimo"/>
                <a:ea typeface="Arimo"/>
                <a:cs typeface="Arimo"/>
                <a:sym typeface="Arimo"/>
              </a:rPr>
              <a:t>Avant l’application des algorithmes  :</a:t>
            </a:r>
          </a:p>
        </p:txBody>
      </p:sp>
      <p:sp>
        <p:nvSpPr>
          <p:cNvPr name="TextBox 40" id="40"/>
          <p:cNvSpPr txBox="true"/>
          <p:nvPr/>
        </p:nvSpPr>
        <p:spPr>
          <a:xfrm rot="0">
            <a:off x="2517915" y="3325387"/>
            <a:ext cx="10938563" cy="2200275"/>
          </a:xfrm>
          <a:prstGeom prst="rect">
            <a:avLst/>
          </a:prstGeom>
        </p:spPr>
        <p:txBody>
          <a:bodyPr anchor="t" rtlCol="false" tIns="0" lIns="0" bIns="0" rIns="0">
            <a:spAutoFit/>
          </a:bodyPr>
          <a:lstStyle/>
          <a:p>
            <a:pPr algn="l">
              <a:lnSpc>
                <a:spcPts val="3480"/>
              </a:lnSpc>
            </a:pPr>
            <a:r>
              <a:rPr lang="en-US" sz="2900" u="sng">
                <a:solidFill>
                  <a:srgbClr val="D93B48"/>
                </a:solidFill>
                <a:latin typeface="Arimo"/>
                <a:ea typeface="Arimo"/>
                <a:cs typeface="Arimo"/>
                <a:sym typeface="Arimo"/>
              </a:rPr>
              <a:t>Normaliser les données </a:t>
            </a:r>
            <a:r>
              <a:rPr lang="en-US" sz="2900">
                <a:solidFill>
                  <a:srgbClr val="010440"/>
                </a:solidFill>
                <a:latin typeface="Arimo"/>
                <a:ea typeface="Arimo"/>
                <a:cs typeface="Arimo"/>
                <a:sym typeface="Arimo"/>
              </a:rPr>
              <a:t>: </a:t>
            </a:r>
          </a:p>
          <a:p>
            <a:pPr algn="l">
              <a:lnSpc>
                <a:spcPts val="3480"/>
              </a:lnSpc>
              <a:spcBef>
                <a:spcPct val="0"/>
              </a:spcBef>
            </a:pPr>
            <a:r>
              <a:rPr lang="en-US" sz="2900">
                <a:solidFill>
                  <a:srgbClr val="010440"/>
                </a:solidFill>
                <a:latin typeface="Arimo"/>
                <a:ea typeface="Arimo"/>
                <a:cs typeface="Arimo"/>
                <a:sym typeface="Arimo"/>
              </a:rPr>
              <a:t>transformer les valeurs de vos données </a:t>
            </a:r>
            <a:r>
              <a:rPr lang="en-US" b="true" sz="2900">
                <a:solidFill>
                  <a:srgbClr val="680A00"/>
                </a:solidFill>
                <a:latin typeface="Arimo Bold"/>
                <a:ea typeface="Arimo Bold"/>
                <a:cs typeface="Arimo Bold"/>
                <a:sym typeface="Arimo Bold"/>
              </a:rPr>
              <a:t>pour qu'elles soient sur une échelle commune</a:t>
            </a:r>
            <a:r>
              <a:rPr lang="en-US" sz="2900">
                <a:solidFill>
                  <a:srgbClr val="010440"/>
                </a:solidFill>
                <a:latin typeface="Arimo"/>
                <a:ea typeface="Arimo"/>
                <a:cs typeface="Arimo"/>
                <a:sym typeface="Arimo"/>
              </a:rPr>
              <a:t>, sans les écarter de leur distribution d'origine. Cela améliore l'efficacité et la précision des algorithmes de machine learning</a:t>
            </a:r>
          </a:p>
        </p:txBody>
      </p:sp>
      <p:sp>
        <p:nvSpPr>
          <p:cNvPr name="TextBox 41" id="41"/>
          <p:cNvSpPr txBox="true"/>
          <p:nvPr/>
        </p:nvSpPr>
        <p:spPr>
          <a:xfrm rot="0">
            <a:off x="2517915" y="5836142"/>
            <a:ext cx="10938563" cy="2638425"/>
          </a:xfrm>
          <a:prstGeom prst="rect">
            <a:avLst/>
          </a:prstGeom>
        </p:spPr>
        <p:txBody>
          <a:bodyPr anchor="t" rtlCol="false" tIns="0" lIns="0" bIns="0" rIns="0">
            <a:spAutoFit/>
          </a:bodyPr>
          <a:lstStyle/>
          <a:p>
            <a:pPr algn="l">
              <a:lnSpc>
                <a:spcPts val="3480"/>
              </a:lnSpc>
            </a:pPr>
            <a:r>
              <a:rPr lang="en-US" sz="2900" u="sng">
                <a:solidFill>
                  <a:srgbClr val="D93B48"/>
                </a:solidFill>
                <a:latin typeface="Arimo"/>
                <a:ea typeface="Arimo"/>
                <a:cs typeface="Arimo"/>
                <a:sym typeface="Arimo"/>
              </a:rPr>
              <a:t>Diviser les données en ensemble d'entraînement et de test </a:t>
            </a:r>
            <a:r>
              <a:rPr lang="en-US" sz="2900">
                <a:solidFill>
                  <a:srgbClr val="010440"/>
                </a:solidFill>
                <a:latin typeface="Arimo"/>
                <a:ea typeface="Arimo"/>
                <a:cs typeface="Arimo"/>
                <a:sym typeface="Arimo"/>
              </a:rPr>
              <a:t>: </a:t>
            </a:r>
          </a:p>
          <a:p>
            <a:pPr algn="l">
              <a:lnSpc>
                <a:spcPts val="3480"/>
              </a:lnSpc>
            </a:pPr>
            <a:r>
              <a:rPr lang="en-US" sz="2900">
                <a:solidFill>
                  <a:srgbClr val="010440"/>
                </a:solidFill>
                <a:latin typeface="Arimo"/>
                <a:ea typeface="Arimo"/>
                <a:cs typeface="Arimo"/>
                <a:sym typeface="Arimo"/>
              </a:rPr>
              <a:t>garantit que notre modèle n'est pas seulement performant sur les données sur lesquelles il a été entraîné, mais qu'il peut également bien fonctionner sur de nouvelles données.</a:t>
            </a:r>
          </a:p>
          <a:p>
            <a:pPr algn="l" marL="626111" indent="-313055" lvl="1">
              <a:lnSpc>
                <a:spcPts val="3480"/>
              </a:lnSpc>
              <a:buFont typeface="Arial"/>
              <a:buChar char="•"/>
            </a:pPr>
            <a:r>
              <a:rPr lang="en-US" sz="2900">
                <a:solidFill>
                  <a:srgbClr val="010440"/>
                </a:solidFill>
                <a:latin typeface="Arimo"/>
                <a:ea typeface="Arimo"/>
                <a:cs typeface="Arimo"/>
                <a:sym typeface="Arimo"/>
              </a:rPr>
              <a:t> </a:t>
            </a:r>
            <a:r>
              <a:rPr lang="en-US" b="true" sz="2900">
                <a:solidFill>
                  <a:srgbClr val="680A00"/>
                </a:solidFill>
                <a:latin typeface="Arimo Bold"/>
                <a:ea typeface="Arimo Bold"/>
                <a:cs typeface="Arimo Bold"/>
                <a:sym typeface="Arimo Bold"/>
              </a:rPr>
              <a:t>30% de données de test </a:t>
            </a:r>
          </a:p>
          <a:p>
            <a:pPr algn="l" marL="626111" indent="-313055" lvl="1">
              <a:lnSpc>
                <a:spcPts val="3480"/>
              </a:lnSpc>
              <a:buFont typeface="Arial"/>
              <a:buChar char="•"/>
            </a:pPr>
            <a:r>
              <a:rPr lang="en-US" b="true" sz="2900">
                <a:solidFill>
                  <a:srgbClr val="680A00"/>
                </a:solidFill>
                <a:latin typeface="Arimo Bold"/>
                <a:ea typeface="Arimo Bold"/>
                <a:cs typeface="Arimo Bold"/>
                <a:sym typeface="Arimo Bold"/>
              </a:rPr>
              <a:t> 70% d’entrainements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5400000">
            <a:off x="-605450" y="6159640"/>
            <a:ext cx="15440" cy="27042"/>
            <a:chOff x="0" y="0"/>
            <a:chExt cx="20587" cy="36056"/>
          </a:xfrm>
        </p:grpSpPr>
        <p:sp>
          <p:nvSpPr>
            <p:cNvPr name="Freeform 3" id="3"/>
            <p:cNvSpPr/>
            <p:nvPr/>
          </p:nvSpPr>
          <p:spPr>
            <a:xfrm flipH="false" flipV="false" rot="0">
              <a:off x="0" y="0"/>
              <a:ext cx="20574" cy="36068"/>
            </a:xfrm>
            <a:custGeom>
              <a:avLst/>
              <a:gdLst/>
              <a:ahLst/>
              <a:cxnLst/>
              <a:rect r="r" b="b" t="t" l="l"/>
              <a:pathLst>
                <a:path h="36068" w="20574">
                  <a:moveTo>
                    <a:pt x="0" y="0"/>
                  </a:moveTo>
                  <a:lnTo>
                    <a:pt x="20574" y="20574"/>
                  </a:lnTo>
                  <a:lnTo>
                    <a:pt x="5080" y="36068"/>
                  </a:lnTo>
                  <a:lnTo>
                    <a:pt x="0" y="36068"/>
                  </a:lnTo>
                  <a:lnTo>
                    <a:pt x="0" y="0"/>
                  </a:lnTo>
                  <a:close/>
                </a:path>
              </a:pathLst>
            </a:custGeom>
            <a:solidFill>
              <a:srgbClr val="262022"/>
            </a:solidFill>
          </p:spPr>
        </p:sp>
      </p:grpSp>
      <p:grpSp>
        <p:nvGrpSpPr>
          <p:cNvPr name="Group 4" id="4"/>
          <p:cNvGrpSpPr/>
          <p:nvPr/>
        </p:nvGrpSpPr>
        <p:grpSpPr>
          <a:xfrm rot="-5400000">
            <a:off x="-901586" y="6777036"/>
            <a:ext cx="100" cy="30904"/>
            <a:chOff x="0" y="0"/>
            <a:chExt cx="133" cy="41205"/>
          </a:xfrm>
        </p:grpSpPr>
        <p:sp>
          <p:nvSpPr>
            <p:cNvPr name="Freeform 5" id="5"/>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sp>
        <p:nvSpPr>
          <p:cNvPr name="Freeform 6" id="6"/>
          <p:cNvSpPr/>
          <p:nvPr/>
        </p:nvSpPr>
        <p:spPr>
          <a:xfrm flipH="false" flipV="false" rot="0">
            <a:off x="16498512" y="7579550"/>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630666" y="9209588"/>
            <a:ext cx="3298754" cy="3298754"/>
            <a:chOff x="0" y="0"/>
            <a:chExt cx="4398339" cy="4398339"/>
          </a:xfrm>
        </p:grpSpPr>
        <p:sp>
          <p:nvSpPr>
            <p:cNvPr name="Freeform 8" id="8"/>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9" id="9"/>
          <p:cNvGrpSpPr/>
          <p:nvPr/>
        </p:nvGrpSpPr>
        <p:grpSpPr>
          <a:xfrm rot="0">
            <a:off x="-147690" y="9692564"/>
            <a:ext cx="2332798" cy="2333116"/>
            <a:chOff x="0" y="0"/>
            <a:chExt cx="3110397" cy="3110821"/>
          </a:xfrm>
        </p:grpSpPr>
        <p:sp>
          <p:nvSpPr>
            <p:cNvPr name="Freeform 10" id="10"/>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11" id="11"/>
          <p:cNvGrpSpPr/>
          <p:nvPr/>
        </p:nvGrpSpPr>
        <p:grpSpPr>
          <a:xfrm rot="0">
            <a:off x="15462288" y="-2455594"/>
            <a:ext cx="2870078" cy="2736238"/>
            <a:chOff x="0" y="0"/>
            <a:chExt cx="3826771" cy="3648317"/>
          </a:xfrm>
        </p:grpSpPr>
        <p:sp>
          <p:nvSpPr>
            <p:cNvPr name="Freeform 12" id="12"/>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13" id="13"/>
          <p:cNvGrpSpPr/>
          <p:nvPr/>
        </p:nvGrpSpPr>
        <p:grpSpPr>
          <a:xfrm rot="0">
            <a:off x="16498512" y="-1553208"/>
            <a:ext cx="931778" cy="931778"/>
            <a:chOff x="0" y="0"/>
            <a:chExt cx="1242371" cy="1242371"/>
          </a:xfrm>
        </p:grpSpPr>
        <p:sp>
          <p:nvSpPr>
            <p:cNvPr name="Freeform 14" id="14"/>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5" id="15"/>
          <p:cNvGrpSpPr/>
          <p:nvPr/>
        </p:nvGrpSpPr>
        <p:grpSpPr>
          <a:xfrm rot="0">
            <a:off x="1138176" y="-869160"/>
            <a:ext cx="909098" cy="827004"/>
            <a:chOff x="0" y="0"/>
            <a:chExt cx="1212131" cy="1102672"/>
          </a:xfrm>
        </p:grpSpPr>
        <p:sp>
          <p:nvSpPr>
            <p:cNvPr name="Freeform 16" id="16"/>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7" id="17"/>
          <p:cNvGrpSpPr/>
          <p:nvPr/>
        </p:nvGrpSpPr>
        <p:grpSpPr>
          <a:xfrm rot="0">
            <a:off x="17568444" y="7967284"/>
            <a:ext cx="610430" cy="537920"/>
            <a:chOff x="0" y="0"/>
            <a:chExt cx="813907" cy="717227"/>
          </a:xfrm>
        </p:grpSpPr>
        <p:sp>
          <p:nvSpPr>
            <p:cNvPr name="Freeform 18" id="18"/>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grpSp>
        <p:nvGrpSpPr>
          <p:cNvPr name="Group 19" id="19"/>
          <p:cNvGrpSpPr/>
          <p:nvPr/>
        </p:nvGrpSpPr>
        <p:grpSpPr>
          <a:xfrm rot="0">
            <a:off x="383891" y="5005242"/>
            <a:ext cx="653454" cy="595322"/>
            <a:chOff x="0" y="0"/>
            <a:chExt cx="517051" cy="471053"/>
          </a:xfrm>
        </p:grpSpPr>
        <p:sp>
          <p:nvSpPr>
            <p:cNvPr name="Freeform 20" id="20"/>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21" id="21"/>
          <p:cNvGrpSpPr/>
          <p:nvPr/>
        </p:nvGrpSpPr>
        <p:grpSpPr>
          <a:xfrm rot="0">
            <a:off x="371238" y="230100"/>
            <a:ext cx="649720" cy="649720"/>
            <a:chOff x="0" y="0"/>
            <a:chExt cx="866293" cy="866293"/>
          </a:xfrm>
        </p:grpSpPr>
        <p:sp>
          <p:nvSpPr>
            <p:cNvPr name="Freeform 22" id="22"/>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3" id="23"/>
          <p:cNvGrpSpPr/>
          <p:nvPr/>
        </p:nvGrpSpPr>
        <p:grpSpPr>
          <a:xfrm rot="0">
            <a:off x="17738838" y="-896778"/>
            <a:ext cx="1177738" cy="1177418"/>
            <a:chOff x="0" y="0"/>
            <a:chExt cx="1570317" cy="1569891"/>
          </a:xfrm>
        </p:grpSpPr>
        <p:sp>
          <p:nvSpPr>
            <p:cNvPr name="Freeform 24" id="24"/>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5" id="25"/>
          <p:cNvGrpSpPr/>
          <p:nvPr/>
        </p:nvGrpSpPr>
        <p:grpSpPr>
          <a:xfrm rot="0">
            <a:off x="17707394" y="403558"/>
            <a:ext cx="332526" cy="302820"/>
            <a:chOff x="0" y="0"/>
            <a:chExt cx="443368" cy="403760"/>
          </a:xfrm>
        </p:grpSpPr>
        <p:sp>
          <p:nvSpPr>
            <p:cNvPr name="Freeform 26" id="26"/>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7" id="27"/>
          <p:cNvGrpSpPr/>
          <p:nvPr/>
        </p:nvGrpSpPr>
        <p:grpSpPr>
          <a:xfrm rot="0">
            <a:off x="15375296" y="9262220"/>
            <a:ext cx="395454" cy="365428"/>
            <a:chOff x="0" y="0"/>
            <a:chExt cx="527272" cy="487237"/>
          </a:xfrm>
        </p:grpSpPr>
        <p:sp>
          <p:nvSpPr>
            <p:cNvPr name="Freeform 28" id="28"/>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29" id="29"/>
          <p:cNvGrpSpPr/>
          <p:nvPr/>
        </p:nvGrpSpPr>
        <p:grpSpPr>
          <a:xfrm rot="0">
            <a:off x="16288068" y="9191666"/>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31" id="31"/>
          <p:cNvGrpSpPr/>
          <p:nvPr/>
        </p:nvGrpSpPr>
        <p:grpSpPr>
          <a:xfrm rot="0">
            <a:off x="16469270" y="598352"/>
            <a:ext cx="990232" cy="899834"/>
            <a:chOff x="0" y="0"/>
            <a:chExt cx="1320309"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13662592" y="403558"/>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13662592" y="8846276"/>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5" id="35"/>
          <p:cNvGrpSpPr/>
          <p:nvPr/>
        </p:nvGrpSpPr>
        <p:grpSpPr>
          <a:xfrm rot="0">
            <a:off x="127708" y="8505178"/>
            <a:ext cx="512366" cy="449438"/>
            <a:chOff x="0" y="0"/>
            <a:chExt cx="683155" cy="599251"/>
          </a:xfrm>
        </p:grpSpPr>
        <p:sp>
          <p:nvSpPr>
            <p:cNvPr name="Freeform 36" id="36"/>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grpSp>
        <p:nvGrpSpPr>
          <p:cNvPr name="Group 37" id="37"/>
          <p:cNvGrpSpPr/>
          <p:nvPr/>
        </p:nvGrpSpPr>
        <p:grpSpPr>
          <a:xfrm rot="0">
            <a:off x="-1664818" y="1420766"/>
            <a:ext cx="2594730" cy="2364102"/>
            <a:chOff x="0" y="0"/>
            <a:chExt cx="3459640" cy="3152136"/>
          </a:xfrm>
        </p:grpSpPr>
        <p:sp>
          <p:nvSpPr>
            <p:cNvPr name="Freeform 38" id="38"/>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sp>
        <p:nvSpPr>
          <p:cNvPr name="Freeform 39" id="39"/>
          <p:cNvSpPr/>
          <p:nvPr/>
        </p:nvSpPr>
        <p:spPr>
          <a:xfrm flipH="false" flipV="false" rot="0">
            <a:off x="10091754" y="2361100"/>
            <a:ext cx="7367748" cy="6118247"/>
          </a:xfrm>
          <a:custGeom>
            <a:avLst/>
            <a:gdLst/>
            <a:ahLst/>
            <a:cxnLst/>
            <a:rect r="r" b="b" t="t" l="l"/>
            <a:pathLst>
              <a:path h="6118247" w="7367748">
                <a:moveTo>
                  <a:pt x="0" y="0"/>
                </a:moveTo>
                <a:lnTo>
                  <a:pt x="7367748" y="0"/>
                </a:lnTo>
                <a:lnTo>
                  <a:pt x="7367748" y="6118248"/>
                </a:lnTo>
                <a:lnTo>
                  <a:pt x="0" y="6118248"/>
                </a:lnTo>
                <a:lnTo>
                  <a:pt x="0" y="0"/>
                </a:lnTo>
                <a:close/>
              </a:path>
            </a:pathLst>
          </a:custGeom>
          <a:blipFill>
            <a:blip r:embed="rId7"/>
            <a:stretch>
              <a:fillRect l="0" t="0" r="0" b="0"/>
            </a:stretch>
          </a:blipFill>
        </p:spPr>
      </p:sp>
      <p:sp>
        <p:nvSpPr>
          <p:cNvPr name="TextBox 40" id="40"/>
          <p:cNvSpPr txBox="true"/>
          <p:nvPr/>
        </p:nvSpPr>
        <p:spPr>
          <a:xfrm rot="0">
            <a:off x="1138176" y="832602"/>
            <a:ext cx="15225150" cy="1095375"/>
          </a:xfrm>
          <a:prstGeom prst="rect">
            <a:avLst/>
          </a:prstGeom>
        </p:spPr>
        <p:txBody>
          <a:bodyPr anchor="t" rtlCol="false" tIns="0" lIns="0" bIns="0" rIns="0">
            <a:spAutoFit/>
          </a:bodyPr>
          <a:lstStyle/>
          <a:p>
            <a:pPr algn="ctr">
              <a:lnSpc>
                <a:spcPts val="8400"/>
              </a:lnSpc>
            </a:pPr>
            <a:r>
              <a:rPr lang="en-US" sz="7000">
                <a:solidFill>
                  <a:srgbClr val="FF000A"/>
                </a:solidFill>
                <a:latin typeface="Arimo"/>
                <a:ea typeface="Arimo"/>
                <a:cs typeface="Arimo"/>
                <a:sym typeface="Arimo"/>
              </a:rPr>
              <a:t> La régression logistique </a:t>
            </a:r>
          </a:p>
        </p:txBody>
      </p:sp>
      <p:sp>
        <p:nvSpPr>
          <p:cNvPr name="TextBox 41" id="41"/>
          <p:cNvSpPr txBox="true"/>
          <p:nvPr/>
        </p:nvSpPr>
        <p:spPr>
          <a:xfrm rot="0">
            <a:off x="1037345" y="3074986"/>
            <a:ext cx="9131891" cy="4733925"/>
          </a:xfrm>
          <a:prstGeom prst="rect">
            <a:avLst/>
          </a:prstGeom>
        </p:spPr>
        <p:txBody>
          <a:bodyPr anchor="t" rtlCol="false" tIns="0" lIns="0" bIns="0" rIns="0">
            <a:spAutoFit/>
          </a:bodyPr>
          <a:lstStyle/>
          <a:p>
            <a:pPr algn="l" marL="611068" indent="-305534" lvl="1">
              <a:lnSpc>
                <a:spcPts val="3396"/>
              </a:lnSpc>
              <a:buFont typeface="Arial"/>
              <a:buChar char="•"/>
            </a:pPr>
            <a:r>
              <a:rPr lang="en-US" sz="2830">
                <a:solidFill>
                  <a:srgbClr val="010440"/>
                </a:solidFill>
                <a:latin typeface="Arimo"/>
                <a:ea typeface="Arimo"/>
                <a:cs typeface="Arimo"/>
                <a:sym typeface="Arimo"/>
              </a:rPr>
              <a:t>La régression logistique </a:t>
            </a:r>
            <a:r>
              <a:rPr lang="en-US" sz="2830">
                <a:solidFill>
                  <a:srgbClr val="680A00"/>
                </a:solidFill>
                <a:latin typeface="Arimo"/>
                <a:ea typeface="Arimo"/>
                <a:cs typeface="Arimo"/>
                <a:sym typeface="Arimo"/>
              </a:rPr>
              <a:t>prédit une probabilité qu'une observation appartienne à la classe indiquant la présence d'une maladie cardiovasculaire (classe 1).</a:t>
            </a:r>
          </a:p>
          <a:p>
            <a:pPr algn="l" marL="611068" indent="-305534" lvl="1">
              <a:lnSpc>
                <a:spcPts val="3396"/>
              </a:lnSpc>
              <a:buFont typeface="Arial"/>
              <a:buChar char="•"/>
            </a:pPr>
            <a:r>
              <a:rPr lang="en-US" sz="2830">
                <a:solidFill>
                  <a:srgbClr val="010440"/>
                </a:solidFill>
                <a:latin typeface="Arimo"/>
                <a:ea typeface="Arimo"/>
                <a:cs typeface="Arimo"/>
                <a:sym typeface="Arimo"/>
              </a:rPr>
              <a:t>Elle utilise la fonction sigmoïde pour transformer les prédictions linéaires  en probabilités qui se situent entre 0 et 1.</a:t>
            </a:r>
          </a:p>
          <a:p>
            <a:pPr algn="l" marL="611068" indent="-305534" lvl="1">
              <a:lnSpc>
                <a:spcPts val="3396"/>
              </a:lnSpc>
              <a:buFont typeface="Arial"/>
              <a:buChar char="•"/>
            </a:pPr>
            <a:r>
              <a:rPr lang="en-US" sz="2830">
                <a:solidFill>
                  <a:srgbClr val="010440"/>
                </a:solidFill>
                <a:latin typeface="Arimo"/>
                <a:ea typeface="Arimo"/>
                <a:cs typeface="Arimo"/>
                <a:sym typeface="Arimo"/>
              </a:rPr>
              <a:t>Si la probabilité est ≥ 0,5, on prédit la classe 1.</a:t>
            </a:r>
          </a:p>
          <a:p>
            <a:pPr algn="l" marL="611068" indent="-305534" lvl="1">
              <a:lnSpc>
                <a:spcPts val="3396"/>
              </a:lnSpc>
              <a:buFont typeface="Arial"/>
              <a:buChar char="•"/>
            </a:pPr>
            <a:r>
              <a:rPr lang="en-US" sz="2830">
                <a:solidFill>
                  <a:srgbClr val="010440"/>
                </a:solidFill>
                <a:latin typeface="Arimo"/>
                <a:ea typeface="Arimo"/>
                <a:cs typeface="Arimo"/>
                <a:sym typeface="Arimo"/>
              </a:rPr>
              <a:t>Si elle est &lt; 0,5, on prédit la classe 0.</a:t>
            </a:r>
          </a:p>
          <a:p>
            <a:pPr algn="l">
              <a:lnSpc>
                <a:spcPts val="3396"/>
              </a:lnSpc>
            </a:pPr>
          </a:p>
          <a:p>
            <a:pPr algn="l">
              <a:lnSpc>
                <a:spcPts val="3396"/>
              </a:lnSpc>
            </a:pPr>
          </a:p>
          <a:p>
            <a:pPr algn="l">
              <a:lnSpc>
                <a:spcPts val="3396"/>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4873426" y="-4915744"/>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5746994" y="-2622150"/>
            <a:ext cx="3298754" cy="3298754"/>
            <a:chOff x="0" y="0"/>
            <a:chExt cx="4398339" cy="4398339"/>
          </a:xfrm>
        </p:grpSpPr>
        <p:sp>
          <p:nvSpPr>
            <p:cNvPr name="Freeform 4" id="4"/>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5" id="5"/>
          <p:cNvGrpSpPr/>
          <p:nvPr/>
        </p:nvGrpSpPr>
        <p:grpSpPr>
          <a:xfrm rot="-10800000">
            <a:off x="16229974" y="-2139488"/>
            <a:ext cx="2332798" cy="2333116"/>
            <a:chOff x="0" y="0"/>
            <a:chExt cx="3110397" cy="3110821"/>
          </a:xfrm>
        </p:grpSpPr>
        <p:sp>
          <p:nvSpPr>
            <p:cNvPr name="Freeform 6" id="6"/>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7" id="7"/>
          <p:cNvGrpSpPr/>
          <p:nvPr/>
        </p:nvGrpSpPr>
        <p:grpSpPr>
          <a:xfrm rot="-10800000">
            <a:off x="82716" y="9605548"/>
            <a:ext cx="2870078" cy="2736238"/>
            <a:chOff x="0" y="0"/>
            <a:chExt cx="3826771" cy="3648317"/>
          </a:xfrm>
        </p:grpSpPr>
        <p:sp>
          <p:nvSpPr>
            <p:cNvPr name="Freeform 8" id="8"/>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9" id="9"/>
          <p:cNvGrpSpPr/>
          <p:nvPr/>
        </p:nvGrpSpPr>
        <p:grpSpPr>
          <a:xfrm rot="-10800000">
            <a:off x="16367808" y="9928348"/>
            <a:ext cx="909098" cy="827004"/>
            <a:chOff x="0" y="0"/>
            <a:chExt cx="1212131" cy="1102672"/>
          </a:xfrm>
        </p:grpSpPr>
        <p:sp>
          <p:nvSpPr>
            <p:cNvPr name="Freeform 10" id="10"/>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1" id="11"/>
          <p:cNvGrpSpPr/>
          <p:nvPr/>
        </p:nvGrpSpPr>
        <p:grpSpPr>
          <a:xfrm rot="-10800000">
            <a:off x="236206" y="1715738"/>
            <a:ext cx="610430" cy="537920"/>
            <a:chOff x="0" y="0"/>
            <a:chExt cx="813907" cy="717227"/>
          </a:xfrm>
        </p:grpSpPr>
        <p:sp>
          <p:nvSpPr>
            <p:cNvPr name="Freeform 12" id="12"/>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grpSp>
        <p:nvGrpSpPr>
          <p:cNvPr name="Group 13" id="13"/>
          <p:cNvGrpSpPr/>
          <p:nvPr/>
        </p:nvGrpSpPr>
        <p:grpSpPr>
          <a:xfrm rot="-10800000">
            <a:off x="17761626" y="4497644"/>
            <a:ext cx="387788" cy="353290"/>
            <a:chOff x="0" y="0"/>
            <a:chExt cx="517051" cy="471053"/>
          </a:xfrm>
        </p:grpSpPr>
        <p:sp>
          <p:nvSpPr>
            <p:cNvPr name="Freeform 14" id="14"/>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15" id="15"/>
          <p:cNvGrpSpPr/>
          <p:nvPr/>
        </p:nvGrpSpPr>
        <p:grpSpPr>
          <a:xfrm rot="-10800000">
            <a:off x="17485168" y="6101324"/>
            <a:ext cx="2594730" cy="2364102"/>
            <a:chOff x="0" y="0"/>
            <a:chExt cx="3459640" cy="3152136"/>
          </a:xfrm>
        </p:grpSpPr>
        <p:sp>
          <p:nvSpPr>
            <p:cNvPr name="Freeform 16" id="16"/>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grpSp>
        <p:nvGrpSpPr>
          <p:cNvPr name="Group 17" id="17"/>
          <p:cNvGrpSpPr/>
          <p:nvPr/>
        </p:nvGrpSpPr>
        <p:grpSpPr>
          <a:xfrm rot="-10800000">
            <a:off x="17394122" y="9006372"/>
            <a:ext cx="649720" cy="649720"/>
            <a:chOff x="0" y="0"/>
            <a:chExt cx="866293" cy="866293"/>
          </a:xfrm>
        </p:grpSpPr>
        <p:sp>
          <p:nvSpPr>
            <p:cNvPr name="Freeform 18" id="18"/>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19" id="19"/>
          <p:cNvGrpSpPr/>
          <p:nvPr/>
        </p:nvGrpSpPr>
        <p:grpSpPr>
          <a:xfrm rot="-10800000">
            <a:off x="-501496" y="9605550"/>
            <a:ext cx="1177738" cy="1177418"/>
            <a:chOff x="0" y="0"/>
            <a:chExt cx="1570317" cy="1569891"/>
          </a:xfrm>
        </p:grpSpPr>
        <p:sp>
          <p:nvSpPr>
            <p:cNvPr name="Freeform 20" id="20"/>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1" id="21"/>
          <p:cNvGrpSpPr/>
          <p:nvPr/>
        </p:nvGrpSpPr>
        <p:grpSpPr>
          <a:xfrm rot="-10800000">
            <a:off x="375160" y="9179814"/>
            <a:ext cx="332526" cy="302820"/>
            <a:chOff x="0" y="0"/>
            <a:chExt cx="443368" cy="403760"/>
          </a:xfrm>
        </p:grpSpPr>
        <p:sp>
          <p:nvSpPr>
            <p:cNvPr name="Freeform 22" id="22"/>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3" id="23"/>
          <p:cNvGrpSpPr/>
          <p:nvPr/>
        </p:nvGrpSpPr>
        <p:grpSpPr>
          <a:xfrm rot="-10800000">
            <a:off x="15359006" y="-205276"/>
            <a:ext cx="512366" cy="449438"/>
            <a:chOff x="0" y="0"/>
            <a:chExt cx="683155" cy="599251"/>
          </a:xfrm>
        </p:grpSpPr>
        <p:sp>
          <p:nvSpPr>
            <p:cNvPr name="Freeform 24" id="24"/>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grpSp>
        <p:nvGrpSpPr>
          <p:cNvPr name="Group 25" id="25"/>
          <p:cNvGrpSpPr/>
          <p:nvPr/>
        </p:nvGrpSpPr>
        <p:grpSpPr>
          <a:xfrm rot="-10800000">
            <a:off x="2644330" y="258542"/>
            <a:ext cx="395454" cy="365428"/>
            <a:chOff x="0" y="0"/>
            <a:chExt cx="527272" cy="487237"/>
          </a:xfrm>
        </p:grpSpPr>
        <p:sp>
          <p:nvSpPr>
            <p:cNvPr name="Freeform 26" id="26"/>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27" id="27"/>
          <p:cNvGrpSpPr/>
          <p:nvPr/>
        </p:nvGrpSpPr>
        <p:grpSpPr>
          <a:xfrm rot="-10800000">
            <a:off x="1137100" y="-205308"/>
            <a:ext cx="989914" cy="899834"/>
            <a:chOff x="0" y="0"/>
            <a:chExt cx="1319885" cy="1199779"/>
          </a:xfrm>
        </p:grpSpPr>
        <p:sp>
          <p:nvSpPr>
            <p:cNvPr name="Freeform 28" id="28"/>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29" id="29"/>
          <p:cNvGrpSpPr/>
          <p:nvPr/>
        </p:nvGrpSpPr>
        <p:grpSpPr>
          <a:xfrm rot="-10800000">
            <a:off x="18287402" y="4635954"/>
            <a:ext cx="990232" cy="899834"/>
            <a:chOff x="0" y="0"/>
            <a:chExt cx="1320309" cy="1199779"/>
          </a:xfrm>
        </p:grpSpPr>
        <p:sp>
          <p:nvSpPr>
            <p:cNvPr name="Freeform 30" id="30"/>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1" id="31"/>
          <p:cNvSpPr/>
          <p:nvPr/>
        </p:nvSpPr>
        <p:spPr>
          <a:xfrm flipH="false" flipV="false" rot="0">
            <a:off x="14789018" y="-42980"/>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2" id="32"/>
          <p:cNvSpPr/>
          <p:nvPr/>
        </p:nvSpPr>
        <p:spPr>
          <a:xfrm flipH="false" flipV="false" rot="0">
            <a:off x="-7483632" y="-42980"/>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3" id="33"/>
          <p:cNvSpPr txBox="true"/>
          <p:nvPr/>
        </p:nvSpPr>
        <p:spPr>
          <a:xfrm rot="0">
            <a:off x="2578855" y="2174063"/>
            <a:ext cx="2367750" cy="1032525"/>
          </a:xfrm>
          <a:prstGeom prst="rect">
            <a:avLst/>
          </a:prstGeom>
        </p:spPr>
        <p:txBody>
          <a:bodyPr anchor="t" rtlCol="false" tIns="0" lIns="0" bIns="0" rIns="0">
            <a:spAutoFit/>
          </a:bodyPr>
          <a:lstStyle/>
          <a:p>
            <a:pPr algn="ctr">
              <a:lnSpc>
                <a:spcPts val="7200"/>
              </a:lnSpc>
            </a:pPr>
            <a:r>
              <a:rPr lang="en-US" sz="6000">
                <a:solidFill>
                  <a:srgbClr val="A22933"/>
                </a:solidFill>
                <a:latin typeface="Arimo"/>
                <a:ea typeface="Arimo"/>
                <a:cs typeface="Arimo"/>
                <a:sym typeface="Arimo"/>
              </a:rPr>
              <a:t>01</a:t>
            </a:r>
          </a:p>
        </p:txBody>
      </p:sp>
      <p:sp>
        <p:nvSpPr>
          <p:cNvPr name="TextBox 34" id="34"/>
          <p:cNvSpPr txBox="true"/>
          <p:nvPr/>
        </p:nvSpPr>
        <p:spPr>
          <a:xfrm rot="0">
            <a:off x="6885355" y="3105012"/>
            <a:ext cx="4489950" cy="1819275"/>
          </a:xfrm>
          <a:prstGeom prst="rect">
            <a:avLst/>
          </a:prstGeom>
        </p:spPr>
        <p:txBody>
          <a:bodyPr anchor="t" rtlCol="false" tIns="0" lIns="0" bIns="0" rIns="0">
            <a:spAutoFit/>
          </a:bodyPr>
          <a:lstStyle/>
          <a:p>
            <a:pPr algn="ctr">
              <a:lnSpc>
                <a:spcPts val="4800"/>
              </a:lnSpc>
            </a:pPr>
            <a:r>
              <a:rPr lang="en-US" sz="4000">
                <a:solidFill>
                  <a:srgbClr val="010440"/>
                </a:solidFill>
                <a:latin typeface="Arimo"/>
                <a:ea typeface="Arimo"/>
                <a:cs typeface="Arimo"/>
                <a:sym typeface="Arimo"/>
              </a:rPr>
              <a:t>Exploration et Analyse des données</a:t>
            </a:r>
          </a:p>
        </p:txBody>
      </p:sp>
      <p:sp>
        <p:nvSpPr>
          <p:cNvPr name="TextBox 35" id="35"/>
          <p:cNvSpPr txBox="true"/>
          <p:nvPr/>
        </p:nvSpPr>
        <p:spPr>
          <a:xfrm rot="0">
            <a:off x="7946455" y="2174063"/>
            <a:ext cx="2367750" cy="942975"/>
          </a:xfrm>
          <a:prstGeom prst="rect">
            <a:avLst/>
          </a:prstGeom>
        </p:spPr>
        <p:txBody>
          <a:bodyPr anchor="t" rtlCol="false" tIns="0" lIns="0" bIns="0" rIns="0">
            <a:spAutoFit/>
          </a:bodyPr>
          <a:lstStyle/>
          <a:p>
            <a:pPr algn="ctr">
              <a:lnSpc>
                <a:spcPts val="7200"/>
              </a:lnSpc>
            </a:pPr>
            <a:r>
              <a:rPr lang="en-US" sz="6000">
                <a:solidFill>
                  <a:srgbClr val="A22933"/>
                </a:solidFill>
                <a:latin typeface="Arimo"/>
                <a:ea typeface="Arimo"/>
                <a:cs typeface="Arimo"/>
                <a:sym typeface="Arimo"/>
              </a:rPr>
              <a:t>02</a:t>
            </a:r>
          </a:p>
        </p:txBody>
      </p:sp>
      <p:sp>
        <p:nvSpPr>
          <p:cNvPr name="TextBox 36" id="36"/>
          <p:cNvSpPr txBox="true"/>
          <p:nvPr/>
        </p:nvSpPr>
        <p:spPr>
          <a:xfrm rot="0">
            <a:off x="12009555" y="3105012"/>
            <a:ext cx="4733550" cy="1219200"/>
          </a:xfrm>
          <a:prstGeom prst="rect">
            <a:avLst/>
          </a:prstGeom>
        </p:spPr>
        <p:txBody>
          <a:bodyPr anchor="t" rtlCol="false" tIns="0" lIns="0" bIns="0" rIns="0">
            <a:spAutoFit/>
          </a:bodyPr>
          <a:lstStyle/>
          <a:p>
            <a:pPr algn="ctr">
              <a:lnSpc>
                <a:spcPts val="4800"/>
              </a:lnSpc>
            </a:pPr>
            <a:r>
              <a:rPr lang="en-US" sz="4000">
                <a:solidFill>
                  <a:srgbClr val="010440"/>
                </a:solidFill>
                <a:latin typeface="Arimo"/>
                <a:ea typeface="Arimo"/>
                <a:cs typeface="Arimo"/>
                <a:sym typeface="Arimo"/>
              </a:rPr>
              <a:t>Prétraitement des données</a:t>
            </a:r>
          </a:p>
        </p:txBody>
      </p:sp>
      <p:sp>
        <p:nvSpPr>
          <p:cNvPr name="TextBox 37" id="37"/>
          <p:cNvSpPr txBox="true"/>
          <p:nvPr/>
        </p:nvSpPr>
        <p:spPr>
          <a:xfrm rot="0">
            <a:off x="13126155" y="2174063"/>
            <a:ext cx="2500350" cy="1032525"/>
          </a:xfrm>
          <a:prstGeom prst="rect">
            <a:avLst/>
          </a:prstGeom>
        </p:spPr>
        <p:txBody>
          <a:bodyPr anchor="t" rtlCol="false" tIns="0" lIns="0" bIns="0" rIns="0">
            <a:spAutoFit/>
          </a:bodyPr>
          <a:lstStyle/>
          <a:p>
            <a:pPr algn="ctr">
              <a:lnSpc>
                <a:spcPts val="7200"/>
              </a:lnSpc>
            </a:pPr>
            <a:r>
              <a:rPr lang="en-US" sz="6000">
                <a:solidFill>
                  <a:srgbClr val="A22933"/>
                </a:solidFill>
                <a:latin typeface="Arimo"/>
                <a:ea typeface="Arimo"/>
                <a:cs typeface="Arimo"/>
                <a:sym typeface="Arimo"/>
              </a:rPr>
              <a:t>03</a:t>
            </a:r>
          </a:p>
        </p:txBody>
      </p:sp>
      <p:sp>
        <p:nvSpPr>
          <p:cNvPr name="TextBox 38" id="38"/>
          <p:cNvSpPr txBox="true"/>
          <p:nvPr/>
        </p:nvSpPr>
        <p:spPr>
          <a:xfrm rot="0">
            <a:off x="1517755" y="6207970"/>
            <a:ext cx="4489950" cy="1219200"/>
          </a:xfrm>
          <a:prstGeom prst="rect">
            <a:avLst/>
          </a:prstGeom>
        </p:spPr>
        <p:txBody>
          <a:bodyPr anchor="t" rtlCol="false" tIns="0" lIns="0" bIns="0" rIns="0">
            <a:spAutoFit/>
          </a:bodyPr>
          <a:lstStyle/>
          <a:p>
            <a:pPr algn="ctr">
              <a:lnSpc>
                <a:spcPts val="4800"/>
              </a:lnSpc>
            </a:pPr>
            <a:r>
              <a:rPr lang="en-US" sz="4000">
                <a:solidFill>
                  <a:srgbClr val="010440"/>
                </a:solidFill>
                <a:latin typeface="Arimo"/>
                <a:ea typeface="Arimo"/>
                <a:cs typeface="Arimo"/>
                <a:sym typeface="Arimo"/>
              </a:rPr>
              <a:t>Visualisation des données</a:t>
            </a:r>
          </a:p>
        </p:txBody>
      </p:sp>
      <p:sp>
        <p:nvSpPr>
          <p:cNvPr name="TextBox 39" id="39"/>
          <p:cNvSpPr txBox="true"/>
          <p:nvPr/>
        </p:nvSpPr>
        <p:spPr>
          <a:xfrm rot="0">
            <a:off x="2578855" y="5277021"/>
            <a:ext cx="2367750" cy="1032525"/>
          </a:xfrm>
          <a:prstGeom prst="rect">
            <a:avLst/>
          </a:prstGeom>
        </p:spPr>
        <p:txBody>
          <a:bodyPr anchor="t" rtlCol="false" tIns="0" lIns="0" bIns="0" rIns="0">
            <a:spAutoFit/>
          </a:bodyPr>
          <a:lstStyle/>
          <a:p>
            <a:pPr algn="ctr">
              <a:lnSpc>
                <a:spcPts val="7200"/>
              </a:lnSpc>
            </a:pPr>
            <a:r>
              <a:rPr lang="en-US" sz="6000">
                <a:solidFill>
                  <a:srgbClr val="A22933"/>
                </a:solidFill>
                <a:latin typeface="Arimo"/>
                <a:ea typeface="Arimo"/>
                <a:cs typeface="Arimo"/>
                <a:sym typeface="Arimo"/>
              </a:rPr>
              <a:t>04</a:t>
            </a:r>
          </a:p>
        </p:txBody>
      </p:sp>
      <p:sp>
        <p:nvSpPr>
          <p:cNvPr name="TextBox 40" id="40"/>
          <p:cNvSpPr txBox="true"/>
          <p:nvPr/>
        </p:nvSpPr>
        <p:spPr>
          <a:xfrm rot="0">
            <a:off x="6885355" y="6217495"/>
            <a:ext cx="4489950" cy="1209675"/>
          </a:xfrm>
          <a:prstGeom prst="rect">
            <a:avLst/>
          </a:prstGeom>
        </p:spPr>
        <p:txBody>
          <a:bodyPr anchor="t" rtlCol="false" tIns="0" lIns="0" bIns="0" rIns="0">
            <a:spAutoFit/>
          </a:bodyPr>
          <a:lstStyle/>
          <a:p>
            <a:pPr algn="ctr">
              <a:lnSpc>
                <a:spcPts val="4799"/>
              </a:lnSpc>
            </a:pPr>
            <a:r>
              <a:rPr lang="en-US" sz="3999">
                <a:solidFill>
                  <a:srgbClr val="010440"/>
                </a:solidFill>
                <a:latin typeface="Arimo"/>
                <a:ea typeface="Arimo"/>
                <a:cs typeface="Arimo"/>
                <a:sym typeface="Arimo"/>
              </a:rPr>
              <a:t>Algorithmes de Machine Learning</a:t>
            </a:r>
          </a:p>
        </p:txBody>
      </p:sp>
      <p:sp>
        <p:nvSpPr>
          <p:cNvPr name="TextBox 41" id="41"/>
          <p:cNvSpPr txBox="true"/>
          <p:nvPr/>
        </p:nvSpPr>
        <p:spPr>
          <a:xfrm rot="0">
            <a:off x="7946455" y="5277021"/>
            <a:ext cx="2367750" cy="1032525"/>
          </a:xfrm>
          <a:prstGeom prst="rect">
            <a:avLst/>
          </a:prstGeom>
        </p:spPr>
        <p:txBody>
          <a:bodyPr anchor="t" rtlCol="false" tIns="0" lIns="0" bIns="0" rIns="0">
            <a:spAutoFit/>
          </a:bodyPr>
          <a:lstStyle/>
          <a:p>
            <a:pPr algn="ctr">
              <a:lnSpc>
                <a:spcPts val="7200"/>
              </a:lnSpc>
            </a:pPr>
            <a:r>
              <a:rPr lang="en-US" sz="6000">
                <a:solidFill>
                  <a:srgbClr val="A22933"/>
                </a:solidFill>
                <a:latin typeface="Arimo"/>
                <a:ea typeface="Arimo"/>
                <a:cs typeface="Arimo"/>
                <a:sym typeface="Arimo"/>
              </a:rPr>
              <a:t>05</a:t>
            </a:r>
          </a:p>
        </p:txBody>
      </p:sp>
      <p:sp>
        <p:nvSpPr>
          <p:cNvPr name="TextBox 42" id="42"/>
          <p:cNvSpPr txBox="true"/>
          <p:nvPr/>
        </p:nvSpPr>
        <p:spPr>
          <a:xfrm rot="0">
            <a:off x="12009555" y="6207970"/>
            <a:ext cx="4733550" cy="1219200"/>
          </a:xfrm>
          <a:prstGeom prst="rect">
            <a:avLst/>
          </a:prstGeom>
        </p:spPr>
        <p:txBody>
          <a:bodyPr anchor="t" rtlCol="false" tIns="0" lIns="0" bIns="0" rIns="0">
            <a:spAutoFit/>
          </a:bodyPr>
          <a:lstStyle/>
          <a:p>
            <a:pPr algn="ctr">
              <a:lnSpc>
                <a:spcPts val="4800"/>
              </a:lnSpc>
            </a:pPr>
            <a:r>
              <a:rPr lang="en-US" sz="4000">
                <a:solidFill>
                  <a:srgbClr val="010440"/>
                </a:solidFill>
                <a:latin typeface="Arimo"/>
                <a:ea typeface="Arimo"/>
                <a:cs typeface="Arimo"/>
                <a:sym typeface="Arimo"/>
              </a:rPr>
              <a:t>comparaison et sélection de modèle</a:t>
            </a:r>
          </a:p>
        </p:txBody>
      </p:sp>
      <p:sp>
        <p:nvSpPr>
          <p:cNvPr name="TextBox 43" id="43"/>
          <p:cNvSpPr txBox="true"/>
          <p:nvPr/>
        </p:nvSpPr>
        <p:spPr>
          <a:xfrm rot="0">
            <a:off x="13126155" y="5277021"/>
            <a:ext cx="2500350" cy="1032525"/>
          </a:xfrm>
          <a:prstGeom prst="rect">
            <a:avLst/>
          </a:prstGeom>
        </p:spPr>
        <p:txBody>
          <a:bodyPr anchor="t" rtlCol="false" tIns="0" lIns="0" bIns="0" rIns="0">
            <a:spAutoFit/>
          </a:bodyPr>
          <a:lstStyle/>
          <a:p>
            <a:pPr algn="ctr">
              <a:lnSpc>
                <a:spcPts val="7200"/>
              </a:lnSpc>
            </a:pPr>
            <a:r>
              <a:rPr lang="en-US" sz="6000">
                <a:solidFill>
                  <a:srgbClr val="A22933"/>
                </a:solidFill>
                <a:latin typeface="Arimo"/>
                <a:ea typeface="Arimo"/>
                <a:cs typeface="Arimo"/>
                <a:sym typeface="Arimo"/>
              </a:rPr>
              <a:t>06</a:t>
            </a:r>
          </a:p>
        </p:txBody>
      </p:sp>
      <p:sp>
        <p:nvSpPr>
          <p:cNvPr name="TextBox 44" id="44"/>
          <p:cNvSpPr txBox="true"/>
          <p:nvPr/>
        </p:nvSpPr>
        <p:spPr>
          <a:xfrm rot="0">
            <a:off x="1531425" y="403156"/>
            <a:ext cx="15225150" cy="1095375"/>
          </a:xfrm>
          <a:prstGeom prst="rect">
            <a:avLst/>
          </a:prstGeom>
        </p:spPr>
        <p:txBody>
          <a:bodyPr anchor="t" rtlCol="false" tIns="0" lIns="0" bIns="0" rIns="0">
            <a:spAutoFit/>
          </a:bodyPr>
          <a:lstStyle/>
          <a:p>
            <a:pPr algn="ctr">
              <a:lnSpc>
                <a:spcPts val="8400"/>
              </a:lnSpc>
            </a:pPr>
            <a:r>
              <a:rPr lang="en-US" sz="7000">
                <a:solidFill>
                  <a:srgbClr val="010440"/>
                </a:solidFill>
                <a:latin typeface="Arimo"/>
                <a:ea typeface="Arimo"/>
                <a:cs typeface="Arimo"/>
                <a:sym typeface="Arimo"/>
              </a:rPr>
              <a:t>Table des matières</a:t>
            </a:r>
          </a:p>
        </p:txBody>
      </p:sp>
      <p:sp>
        <p:nvSpPr>
          <p:cNvPr name="TextBox 45" id="45"/>
          <p:cNvSpPr txBox="true"/>
          <p:nvPr/>
        </p:nvSpPr>
        <p:spPr>
          <a:xfrm rot="0">
            <a:off x="1517755" y="3067887"/>
            <a:ext cx="4489950" cy="619125"/>
          </a:xfrm>
          <a:prstGeom prst="rect">
            <a:avLst/>
          </a:prstGeom>
        </p:spPr>
        <p:txBody>
          <a:bodyPr anchor="t" rtlCol="false" tIns="0" lIns="0" bIns="0" rIns="0">
            <a:spAutoFit/>
          </a:bodyPr>
          <a:lstStyle/>
          <a:p>
            <a:pPr algn="ctr">
              <a:lnSpc>
                <a:spcPts val="4800"/>
              </a:lnSpc>
            </a:pPr>
            <a:r>
              <a:rPr lang="en-US" sz="4000">
                <a:solidFill>
                  <a:srgbClr val="010440"/>
                </a:solidFill>
                <a:latin typeface="Arimo"/>
                <a:ea typeface="Arimo"/>
                <a:cs typeface="Arimo"/>
                <a:sym typeface="Arimo"/>
              </a:rPr>
              <a:t>Introduction</a:t>
            </a:r>
          </a:p>
        </p:txBody>
      </p:sp>
      <p:sp>
        <p:nvSpPr>
          <p:cNvPr name="TextBox 46" id="46"/>
          <p:cNvSpPr txBox="true"/>
          <p:nvPr/>
        </p:nvSpPr>
        <p:spPr>
          <a:xfrm rot="0">
            <a:off x="7946455" y="7732001"/>
            <a:ext cx="2500350" cy="942975"/>
          </a:xfrm>
          <a:prstGeom prst="rect">
            <a:avLst/>
          </a:prstGeom>
        </p:spPr>
        <p:txBody>
          <a:bodyPr anchor="t" rtlCol="false" tIns="0" lIns="0" bIns="0" rIns="0">
            <a:spAutoFit/>
          </a:bodyPr>
          <a:lstStyle/>
          <a:p>
            <a:pPr algn="ctr">
              <a:lnSpc>
                <a:spcPts val="7200"/>
              </a:lnSpc>
            </a:pPr>
            <a:r>
              <a:rPr lang="en-US" sz="6000">
                <a:solidFill>
                  <a:srgbClr val="A22933"/>
                </a:solidFill>
                <a:latin typeface="Arimo"/>
                <a:ea typeface="Arimo"/>
                <a:cs typeface="Arimo"/>
                <a:sym typeface="Arimo"/>
              </a:rPr>
              <a:t>07</a:t>
            </a:r>
          </a:p>
        </p:txBody>
      </p:sp>
      <p:sp>
        <p:nvSpPr>
          <p:cNvPr name="TextBox 47" id="47"/>
          <p:cNvSpPr txBox="true"/>
          <p:nvPr/>
        </p:nvSpPr>
        <p:spPr>
          <a:xfrm rot="0">
            <a:off x="6951655" y="8712107"/>
            <a:ext cx="4489950" cy="619125"/>
          </a:xfrm>
          <a:prstGeom prst="rect">
            <a:avLst/>
          </a:prstGeom>
        </p:spPr>
        <p:txBody>
          <a:bodyPr anchor="t" rtlCol="false" tIns="0" lIns="0" bIns="0" rIns="0">
            <a:spAutoFit/>
          </a:bodyPr>
          <a:lstStyle/>
          <a:p>
            <a:pPr algn="ctr">
              <a:lnSpc>
                <a:spcPts val="4800"/>
              </a:lnSpc>
            </a:pPr>
            <a:r>
              <a:rPr lang="en-US" sz="4000">
                <a:solidFill>
                  <a:srgbClr val="010440"/>
                </a:solidFill>
                <a:latin typeface="Arimo"/>
                <a:ea typeface="Arimo"/>
                <a:cs typeface="Arimo"/>
                <a:sym typeface="Arimo"/>
              </a:rPr>
              <a:t>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5400000">
            <a:off x="-605450" y="6159640"/>
            <a:ext cx="15440" cy="27042"/>
            <a:chOff x="0" y="0"/>
            <a:chExt cx="20587" cy="36056"/>
          </a:xfrm>
        </p:grpSpPr>
        <p:sp>
          <p:nvSpPr>
            <p:cNvPr name="Freeform 3" id="3"/>
            <p:cNvSpPr/>
            <p:nvPr/>
          </p:nvSpPr>
          <p:spPr>
            <a:xfrm flipH="false" flipV="false" rot="0">
              <a:off x="0" y="0"/>
              <a:ext cx="20574" cy="36068"/>
            </a:xfrm>
            <a:custGeom>
              <a:avLst/>
              <a:gdLst/>
              <a:ahLst/>
              <a:cxnLst/>
              <a:rect r="r" b="b" t="t" l="l"/>
              <a:pathLst>
                <a:path h="36068" w="20574">
                  <a:moveTo>
                    <a:pt x="0" y="0"/>
                  </a:moveTo>
                  <a:lnTo>
                    <a:pt x="20574" y="20574"/>
                  </a:lnTo>
                  <a:lnTo>
                    <a:pt x="5080" y="36068"/>
                  </a:lnTo>
                  <a:lnTo>
                    <a:pt x="0" y="36068"/>
                  </a:lnTo>
                  <a:lnTo>
                    <a:pt x="0" y="0"/>
                  </a:lnTo>
                  <a:close/>
                </a:path>
              </a:pathLst>
            </a:custGeom>
            <a:solidFill>
              <a:srgbClr val="262022"/>
            </a:solidFill>
          </p:spPr>
        </p:sp>
      </p:grpSp>
      <p:grpSp>
        <p:nvGrpSpPr>
          <p:cNvPr name="Group 4" id="4"/>
          <p:cNvGrpSpPr/>
          <p:nvPr/>
        </p:nvGrpSpPr>
        <p:grpSpPr>
          <a:xfrm rot="-5400000">
            <a:off x="-901586" y="6777036"/>
            <a:ext cx="100" cy="30904"/>
            <a:chOff x="0" y="0"/>
            <a:chExt cx="133" cy="41205"/>
          </a:xfrm>
        </p:grpSpPr>
        <p:sp>
          <p:nvSpPr>
            <p:cNvPr name="Freeform 5" id="5"/>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sp>
        <p:nvSpPr>
          <p:cNvPr name="Freeform 6" id="6"/>
          <p:cNvSpPr/>
          <p:nvPr/>
        </p:nvSpPr>
        <p:spPr>
          <a:xfrm flipH="false" flipV="false" rot="0">
            <a:off x="16498512" y="7579550"/>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stretch>
              <a:fillRect l="0" t="0" r="0" b="0"/>
            </a:stretch>
          </a:blipFill>
        </p:spPr>
      </p:sp>
      <p:grpSp>
        <p:nvGrpSpPr>
          <p:cNvPr name="Group 7" id="7"/>
          <p:cNvGrpSpPr/>
          <p:nvPr/>
        </p:nvGrpSpPr>
        <p:grpSpPr>
          <a:xfrm rot="0">
            <a:off x="-630666" y="9209588"/>
            <a:ext cx="3298754" cy="3298754"/>
            <a:chOff x="0" y="0"/>
            <a:chExt cx="4398339" cy="4398339"/>
          </a:xfrm>
        </p:grpSpPr>
        <p:sp>
          <p:nvSpPr>
            <p:cNvPr name="Freeform 8" id="8"/>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9" id="9"/>
          <p:cNvGrpSpPr/>
          <p:nvPr/>
        </p:nvGrpSpPr>
        <p:grpSpPr>
          <a:xfrm rot="0">
            <a:off x="-147690" y="9692564"/>
            <a:ext cx="2332798" cy="2333116"/>
            <a:chOff x="0" y="0"/>
            <a:chExt cx="3110397" cy="3110821"/>
          </a:xfrm>
        </p:grpSpPr>
        <p:sp>
          <p:nvSpPr>
            <p:cNvPr name="Freeform 10" id="10"/>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11" id="11"/>
          <p:cNvGrpSpPr/>
          <p:nvPr/>
        </p:nvGrpSpPr>
        <p:grpSpPr>
          <a:xfrm rot="0">
            <a:off x="15462288" y="-2455594"/>
            <a:ext cx="2870078" cy="2736238"/>
            <a:chOff x="0" y="0"/>
            <a:chExt cx="3826771" cy="3648317"/>
          </a:xfrm>
        </p:grpSpPr>
        <p:sp>
          <p:nvSpPr>
            <p:cNvPr name="Freeform 12" id="12"/>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13" id="13"/>
          <p:cNvGrpSpPr/>
          <p:nvPr/>
        </p:nvGrpSpPr>
        <p:grpSpPr>
          <a:xfrm rot="0">
            <a:off x="16498512" y="-1553208"/>
            <a:ext cx="931778" cy="931778"/>
            <a:chOff x="0" y="0"/>
            <a:chExt cx="1242371" cy="1242371"/>
          </a:xfrm>
        </p:grpSpPr>
        <p:sp>
          <p:nvSpPr>
            <p:cNvPr name="Freeform 14" id="14"/>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5" id="15"/>
          <p:cNvGrpSpPr/>
          <p:nvPr/>
        </p:nvGrpSpPr>
        <p:grpSpPr>
          <a:xfrm rot="0">
            <a:off x="1138176" y="-869160"/>
            <a:ext cx="909098" cy="827004"/>
            <a:chOff x="0" y="0"/>
            <a:chExt cx="1212131" cy="1102672"/>
          </a:xfrm>
        </p:grpSpPr>
        <p:sp>
          <p:nvSpPr>
            <p:cNvPr name="Freeform 16" id="16"/>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7" id="17"/>
          <p:cNvGrpSpPr/>
          <p:nvPr/>
        </p:nvGrpSpPr>
        <p:grpSpPr>
          <a:xfrm rot="0">
            <a:off x="17568444" y="7967284"/>
            <a:ext cx="610430" cy="537920"/>
            <a:chOff x="0" y="0"/>
            <a:chExt cx="813907" cy="717227"/>
          </a:xfrm>
        </p:grpSpPr>
        <p:sp>
          <p:nvSpPr>
            <p:cNvPr name="Freeform 18" id="18"/>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grpSp>
        <p:nvGrpSpPr>
          <p:cNvPr name="Group 19" id="19"/>
          <p:cNvGrpSpPr/>
          <p:nvPr/>
        </p:nvGrpSpPr>
        <p:grpSpPr>
          <a:xfrm rot="0">
            <a:off x="383891" y="5005242"/>
            <a:ext cx="653454" cy="595322"/>
            <a:chOff x="0" y="0"/>
            <a:chExt cx="517051" cy="471053"/>
          </a:xfrm>
        </p:grpSpPr>
        <p:sp>
          <p:nvSpPr>
            <p:cNvPr name="Freeform 20" id="20"/>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21" id="21"/>
          <p:cNvGrpSpPr/>
          <p:nvPr/>
        </p:nvGrpSpPr>
        <p:grpSpPr>
          <a:xfrm rot="0">
            <a:off x="371238" y="230100"/>
            <a:ext cx="649720" cy="649720"/>
            <a:chOff x="0" y="0"/>
            <a:chExt cx="866293" cy="866293"/>
          </a:xfrm>
        </p:grpSpPr>
        <p:sp>
          <p:nvSpPr>
            <p:cNvPr name="Freeform 22" id="22"/>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3" id="23"/>
          <p:cNvGrpSpPr/>
          <p:nvPr/>
        </p:nvGrpSpPr>
        <p:grpSpPr>
          <a:xfrm rot="0">
            <a:off x="17738838" y="-896778"/>
            <a:ext cx="1177738" cy="1177418"/>
            <a:chOff x="0" y="0"/>
            <a:chExt cx="1570317" cy="1569891"/>
          </a:xfrm>
        </p:grpSpPr>
        <p:sp>
          <p:nvSpPr>
            <p:cNvPr name="Freeform 24" id="24"/>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5" id="25"/>
          <p:cNvGrpSpPr/>
          <p:nvPr/>
        </p:nvGrpSpPr>
        <p:grpSpPr>
          <a:xfrm rot="0">
            <a:off x="17707394" y="403558"/>
            <a:ext cx="332526" cy="302820"/>
            <a:chOff x="0" y="0"/>
            <a:chExt cx="443368" cy="403760"/>
          </a:xfrm>
        </p:grpSpPr>
        <p:sp>
          <p:nvSpPr>
            <p:cNvPr name="Freeform 26" id="26"/>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7" id="27"/>
          <p:cNvGrpSpPr/>
          <p:nvPr/>
        </p:nvGrpSpPr>
        <p:grpSpPr>
          <a:xfrm rot="0">
            <a:off x="15375296" y="9262220"/>
            <a:ext cx="395454" cy="365428"/>
            <a:chOff x="0" y="0"/>
            <a:chExt cx="527272" cy="487237"/>
          </a:xfrm>
        </p:grpSpPr>
        <p:sp>
          <p:nvSpPr>
            <p:cNvPr name="Freeform 28" id="28"/>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29" id="29"/>
          <p:cNvGrpSpPr/>
          <p:nvPr/>
        </p:nvGrpSpPr>
        <p:grpSpPr>
          <a:xfrm rot="0">
            <a:off x="16288068" y="9191666"/>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31" id="31"/>
          <p:cNvGrpSpPr/>
          <p:nvPr/>
        </p:nvGrpSpPr>
        <p:grpSpPr>
          <a:xfrm rot="0">
            <a:off x="16469270" y="598352"/>
            <a:ext cx="990232" cy="899834"/>
            <a:chOff x="0" y="0"/>
            <a:chExt cx="1320309"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13662592" y="403558"/>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13662592" y="8846276"/>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5" id="35"/>
          <p:cNvGrpSpPr/>
          <p:nvPr/>
        </p:nvGrpSpPr>
        <p:grpSpPr>
          <a:xfrm rot="0">
            <a:off x="127708" y="8505178"/>
            <a:ext cx="512366" cy="449438"/>
            <a:chOff x="0" y="0"/>
            <a:chExt cx="683155" cy="599251"/>
          </a:xfrm>
        </p:grpSpPr>
        <p:sp>
          <p:nvSpPr>
            <p:cNvPr name="Freeform 36" id="36"/>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grpSp>
        <p:nvGrpSpPr>
          <p:cNvPr name="Group 37" id="37"/>
          <p:cNvGrpSpPr/>
          <p:nvPr/>
        </p:nvGrpSpPr>
        <p:grpSpPr>
          <a:xfrm rot="0">
            <a:off x="-1664818" y="1420766"/>
            <a:ext cx="2594730" cy="2364102"/>
            <a:chOff x="0" y="0"/>
            <a:chExt cx="3459640" cy="3152136"/>
          </a:xfrm>
        </p:grpSpPr>
        <p:sp>
          <p:nvSpPr>
            <p:cNvPr name="Freeform 38" id="38"/>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sp>
        <p:nvSpPr>
          <p:cNvPr name="TextBox 39" id="39"/>
          <p:cNvSpPr txBox="true"/>
          <p:nvPr/>
        </p:nvSpPr>
        <p:spPr>
          <a:xfrm rot="0">
            <a:off x="4696377" y="2425105"/>
            <a:ext cx="9213035" cy="4829175"/>
          </a:xfrm>
          <a:prstGeom prst="rect">
            <a:avLst/>
          </a:prstGeom>
        </p:spPr>
        <p:txBody>
          <a:bodyPr anchor="t" rtlCol="false" tIns="0" lIns="0" bIns="0" rIns="0">
            <a:spAutoFit/>
          </a:bodyPr>
          <a:lstStyle/>
          <a:p>
            <a:pPr algn="l">
              <a:lnSpc>
                <a:spcPts val="3476"/>
              </a:lnSpc>
            </a:pPr>
            <a:r>
              <a:rPr lang="en-US" sz="2896" b="true">
                <a:solidFill>
                  <a:srgbClr val="010440"/>
                </a:solidFill>
                <a:latin typeface="Arimo Bold"/>
                <a:ea typeface="Arimo Bold"/>
                <a:cs typeface="Arimo Bold"/>
                <a:sym typeface="Arimo Bold"/>
              </a:rPr>
              <a:t>Il classe un nouvel exemple en fonction de la majorité des voisins les plus proches.</a:t>
            </a:r>
          </a:p>
          <a:p>
            <a:pPr algn="l">
              <a:lnSpc>
                <a:spcPts val="3476"/>
              </a:lnSpc>
            </a:pPr>
          </a:p>
          <a:p>
            <a:pPr algn="l" marL="625453" indent="-312727" lvl="1">
              <a:lnSpc>
                <a:spcPts val="3476"/>
              </a:lnSpc>
              <a:buFont typeface="Arial"/>
              <a:buChar char="•"/>
            </a:pPr>
            <a:r>
              <a:rPr lang="en-US" sz="2896" u="sng">
                <a:solidFill>
                  <a:srgbClr val="010440"/>
                </a:solidFill>
                <a:latin typeface="Arimo"/>
                <a:ea typeface="Arimo"/>
                <a:cs typeface="Arimo"/>
                <a:sym typeface="Arimo"/>
              </a:rPr>
              <a:t>Calcul de la distance </a:t>
            </a:r>
            <a:r>
              <a:rPr lang="en-US" sz="2896">
                <a:solidFill>
                  <a:srgbClr val="010440"/>
                </a:solidFill>
                <a:latin typeface="Arimo"/>
                <a:ea typeface="Arimo"/>
                <a:cs typeface="Arimo"/>
                <a:sym typeface="Arimo"/>
              </a:rPr>
              <a:t>: entre le nouvel exemple et tous les exemples d'entraînement.</a:t>
            </a:r>
          </a:p>
          <a:p>
            <a:pPr algn="l" marL="625453" indent="-312727" lvl="1">
              <a:lnSpc>
                <a:spcPts val="3476"/>
              </a:lnSpc>
              <a:buFont typeface="Arial"/>
              <a:buChar char="•"/>
            </a:pPr>
            <a:r>
              <a:rPr lang="en-US" sz="2896" u="sng">
                <a:solidFill>
                  <a:srgbClr val="010440"/>
                </a:solidFill>
                <a:latin typeface="Arimo"/>
                <a:ea typeface="Arimo"/>
                <a:cs typeface="Arimo"/>
                <a:sym typeface="Arimo"/>
              </a:rPr>
              <a:t>Trouver les K voisins les plus proches</a:t>
            </a:r>
            <a:r>
              <a:rPr lang="en-US" sz="2896">
                <a:solidFill>
                  <a:srgbClr val="010440"/>
                </a:solidFill>
                <a:latin typeface="Arimo"/>
                <a:ea typeface="Arimo"/>
                <a:cs typeface="Arimo"/>
                <a:sym typeface="Arimo"/>
              </a:rPr>
              <a:t> : La valeur de K est un hyperparamètre que vous choisissez.</a:t>
            </a:r>
          </a:p>
          <a:p>
            <a:pPr algn="l" marL="625453" indent="-312727" lvl="1">
              <a:lnSpc>
                <a:spcPts val="3476"/>
              </a:lnSpc>
              <a:buFont typeface="Arial"/>
              <a:buChar char="•"/>
            </a:pPr>
            <a:r>
              <a:rPr lang="en-US" sz="2896" u="sng">
                <a:solidFill>
                  <a:srgbClr val="010440"/>
                </a:solidFill>
                <a:latin typeface="Arimo"/>
                <a:ea typeface="Arimo"/>
                <a:cs typeface="Arimo"/>
                <a:sym typeface="Arimo"/>
              </a:rPr>
              <a:t>Vote majoritaire</a:t>
            </a:r>
            <a:r>
              <a:rPr lang="en-US" sz="2896">
                <a:solidFill>
                  <a:srgbClr val="010440"/>
                </a:solidFill>
                <a:latin typeface="Arimo"/>
                <a:ea typeface="Arimo"/>
                <a:cs typeface="Arimo"/>
                <a:sym typeface="Arimo"/>
              </a:rPr>
              <a:t>  : Si la majorité des K voisins appartiennent à une certaine classe, alors le nouvel exemple sera classé dans cette classe.</a:t>
            </a:r>
          </a:p>
          <a:p>
            <a:pPr algn="l">
              <a:lnSpc>
                <a:spcPts val="3476"/>
              </a:lnSpc>
              <a:spcBef>
                <a:spcPct val="0"/>
              </a:spcBef>
            </a:pPr>
          </a:p>
        </p:txBody>
      </p:sp>
      <p:sp>
        <p:nvSpPr>
          <p:cNvPr name="Freeform 40" id="40"/>
          <p:cNvSpPr/>
          <p:nvPr/>
        </p:nvSpPr>
        <p:spPr>
          <a:xfrm flipH="false" flipV="false" rot="0">
            <a:off x="5146394" y="7074132"/>
            <a:ext cx="7553749" cy="1431046"/>
          </a:xfrm>
          <a:custGeom>
            <a:avLst/>
            <a:gdLst/>
            <a:ahLst/>
            <a:cxnLst/>
            <a:rect r="r" b="b" t="t" l="l"/>
            <a:pathLst>
              <a:path h="1431046" w="7553749">
                <a:moveTo>
                  <a:pt x="0" y="0"/>
                </a:moveTo>
                <a:lnTo>
                  <a:pt x="7553749" y="0"/>
                </a:lnTo>
                <a:lnTo>
                  <a:pt x="7553749" y="1431046"/>
                </a:lnTo>
                <a:lnTo>
                  <a:pt x="0" y="1431046"/>
                </a:lnTo>
                <a:lnTo>
                  <a:pt x="0" y="0"/>
                </a:lnTo>
                <a:close/>
              </a:path>
            </a:pathLst>
          </a:custGeom>
          <a:blipFill>
            <a:blip r:embed="rId6"/>
            <a:stretch>
              <a:fillRect l="0" t="0" r="0" b="0"/>
            </a:stretch>
          </a:blipFill>
        </p:spPr>
      </p:sp>
      <p:sp>
        <p:nvSpPr>
          <p:cNvPr name="TextBox 41" id="41"/>
          <p:cNvSpPr txBox="true"/>
          <p:nvPr/>
        </p:nvSpPr>
        <p:spPr>
          <a:xfrm rot="0">
            <a:off x="1138176" y="516868"/>
            <a:ext cx="15225150" cy="1095375"/>
          </a:xfrm>
          <a:prstGeom prst="rect">
            <a:avLst/>
          </a:prstGeom>
        </p:spPr>
        <p:txBody>
          <a:bodyPr anchor="t" rtlCol="false" tIns="0" lIns="0" bIns="0" rIns="0">
            <a:spAutoFit/>
          </a:bodyPr>
          <a:lstStyle/>
          <a:p>
            <a:pPr algn="ctr">
              <a:lnSpc>
                <a:spcPts val="8400"/>
              </a:lnSpc>
            </a:pPr>
            <a:r>
              <a:rPr lang="en-US" sz="7000">
                <a:solidFill>
                  <a:srgbClr val="FF000A"/>
                </a:solidFill>
                <a:latin typeface="Arimo"/>
                <a:ea typeface="Arimo"/>
                <a:cs typeface="Arimo"/>
                <a:sym typeface="Arimo"/>
              </a:rPr>
              <a:t>k-plus proches voisins (KNN)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5400000">
            <a:off x="-605450" y="6159640"/>
            <a:ext cx="15440" cy="27042"/>
            <a:chOff x="0" y="0"/>
            <a:chExt cx="20587" cy="36056"/>
          </a:xfrm>
        </p:grpSpPr>
        <p:sp>
          <p:nvSpPr>
            <p:cNvPr name="Freeform 3" id="3"/>
            <p:cNvSpPr/>
            <p:nvPr/>
          </p:nvSpPr>
          <p:spPr>
            <a:xfrm flipH="false" flipV="false" rot="0">
              <a:off x="0" y="0"/>
              <a:ext cx="20574" cy="36068"/>
            </a:xfrm>
            <a:custGeom>
              <a:avLst/>
              <a:gdLst/>
              <a:ahLst/>
              <a:cxnLst/>
              <a:rect r="r" b="b" t="t" l="l"/>
              <a:pathLst>
                <a:path h="36068" w="20574">
                  <a:moveTo>
                    <a:pt x="0" y="0"/>
                  </a:moveTo>
                  <a:lnTo>
                    <a:pt x="20574" y="20574"/>
                  </a:lnTo>
                  <a:lnTo>
                    <a:pt x="5080" y="36068"/>
                  </a:lnTo>
                  <a:lnTo>
                    <a:pt x="0" y="36068"/>
                  </a:lnTo>
                  <a:lnTo>
                    <a:pt x="0" y="0"/>
                  </a:lnTo>
                  <a:close/>
                </a:path>
              </a:pathLst>
            </a:custGeom>
            <a:solidFill>
              <a:srgbClr val="262022"/>
            </a:solidFill>
          </p:spPr>
        </p:sp>
      </p:grpSp>
      <p:grpSp>
        <p:nvGrpSpPr>
          <p:cNvPr name="Group 4" id="4"/>
          <p:cNvGrpSpPr/>
          <p:nvPr/>
        </p:nvGrpSpPr>
        <p:grpSpPr>
          <a:xfrm rot="-5400000">
            <a:off x="-901586" y="6777036"/>
            <a:ext cx="100" cy="30904"/>
            <a:chOff x="0" y="0"/>
            <a:chExt cx="133" cy="41205"/>
          </a:xfrm>
        </p:grpSpPr>
        <p:sp>
          <p:nvSpPr>
            <p:cNvPr name="Freeform 5" id="5"/>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sp>
        <p:nvSpPr>
          <p:cNvPr name="Freeform 6" id="6"/>
          <p:cNvSpPr/>
          <p:nvPr/>
        </p:nvSpPr>
        <p:spPr>
          <a:xfrm flipH="false" flipV="false" rot="0">
            <a:off x="16498512" y="7579550"/>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stretch>
              <a:fillRect l="0" t="0" r="0" b="0"/>
            </a:stretch>
          </a:blipFill>
        </p:spPr>
      </p:sp>
      <p:grpSp>
        <p:nvGrpSpPr>
          <p:cNvPr name="Group 7" id="7"/>
          <p:cNvGrpSpPr/>
          <p:nvPr/>
        </p:nvGrpSpPr>
        <p:grpSpPr>
          <a:xfrm rot="0">
            <a:off x="-630666" y="9209588"/>
            <a:ext cx="3298754" cy="3298754"/>
            <a:chOff x="0" y="0"/>
            <a:chExt cx="4398339" cy="4398339"/>
          </a:xfrm>
        </p:grpSpPr>
        <p:sp>
          <p:nvSpPr>
            <p:cNvPr name="Freeform 8" id="8"/>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9" id="9"/>
          <p:cNvGrpSpPr/>
          <p:nvPr/>
        </p:nvGrpSpPr>
        <p:grpSpPr>
          <a:xfrm rot="0">
            <a:off x="-147690" y="9692564"/>
            <a:ext cx="2332798" cy="2333116"/>
            <a:chOff x="0" y="0"/>
            <a:chExt cx="3110397" cy="3110821"/>
          </a:xfrm>
        </p:grpSpPr>
        <p:sp>
          <p:nvSpPr>
            <p:cNvPr name="Freeform 10" id="10"/>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11" id="11"/>
          <p:cNvGrpSpPr/>
          <p:nvPr/>
        </p:nvGrpSpPr>
        <p:grpSpPr>
          <a:xfrm rot="0">
            <a:off x="15462288" y="-2455594"/>
            <a:ext cx="2870078" cy="2736238"/>
            <a:chOff x="0" y="0"/>
            <a:chExt cx="3826771" cy="3648317"/>
          </a:xfrm>
        </p:grpSpPr>
        <p:sp>
          <p:nvSpPr>
            <p:cNvPr name="Freeform 12" id="12"/>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13" id="13"/>
          <p:cNvGrpSpPr/>
          <p:nvPr/>
        </p:nvGrpSpPr>
        <p:grpSpPr>
          <a:xfrm rot="0">
            <a:off x="16498512" y="-1553208"/>
            <a:ext cx="931778" cy="931778"/>
            <a:chOff x="0" y="0"/>
            <a:chExt cx="1242371" cy="1242371"/>
          </a:xfrm>
        </p:grpSpPr>
        <p:sp>
          <p:nvSpPr>
            <p:cNvPr name="Freeform 14" id="14"/>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5" id="15"/>
          <p:cNvGrpSpPr/>
          <p:nvPr/>
        </p:nvGrpSpPr>
        <p:grpSpPr>
          <a:xfrm rot="0">
            <a:off x="1138176" y="-869160"/>
            <a:ext cx="909098" cy="827004"/>
            <a:chOff x="0" y="0"/>
            <a:chExt cx="1212131" cy="1102672"/>
          </a:xfrm>
        </p:grpSpPr>
        <p:sp>
          <p:nvSpPr>
            <p:cNvPr name="Freeform 16" id="16"/>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7" id="17"/>
          <p:cNvGrpSpPr/>
          <p:nvPr/>
        </p:nvGrpSpPr>
        <p:grpSpPr>
          <a:xfrm rot="0">
            <a:off x="17568444" y="7967284"/>
            <a:ext cx="610430" cy="537920"/>
            <a:chOff x="0" y="0"/>
            <a:chExt cx="813907" cy="717227"/>
          </a:xfrm>
        </p:grpSpPr>
        <p:sp>
          <p:nvSpPr>
            <p:cNvPr name="Freeform 18" id="18"/>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grpSp>
        <p:nvGrpSpPr>
          <p:cNvPr name="Group 19" id="19"/>
          <p:cNvGrpSpPr/>
          <p:nvPr/>
        </p:nvGrpSpPr>
        <p:grpSpPr>
          <a:xfrm rot="0">
            <a:off x="383891" y="5005242"/>
            <a:ext cx="653454" cy="595322"/>
            <a:chOff x="0" y="0"/>
            <a:chExt cx="517051" cy="471053"/>
          </a:xfrm>
        </p:grpSpPr>
        <p:sp>
          <p:nvSpPr>
            <p:cNvPr name="Freeform 20" id="20"/>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21" id="21"/>
          <p:cNvGrpSpPr/>
          <p:nvPr/>
        </p:nvGrpSpPr>
        <p:grpSpPr>
          <a:xfrm rot="0">
            <a:off x="371238" y="230100"/>
            <a:ext cx="649720" cy="649720"/>
            <a:chOff x="0" y="0"/>
            <a:chExt cx="866293" cy="866293"/>
          </a:xfrm>
        </p:grpSpPr>
        <p:sp>
          <p:nvSpPr>
            <p:cNvPr name="Freeform 22" id="22"/>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3" id="23"/>
          <p:cNvGrpSpPr/>
          <p:nvPr/>
        </p:nvGrpSpPr>
        <p:grpSpPr>
          <a:xfrm rot="0">
            <a:off x="17738838" y="-896778"/>
            <a:ext cx="1177738" cy="1177418"/>
            <a:chOff x="0" y="0"/>
            <a:chExt cx="1570317" cy="1569891"/>
          </a:xfrm>
        </p:grpSpPr>
        <p:sp>
          <p:nvSpPr>
            <p:cNvPr name="Freeform 24" id="24"/>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5" id="25"/>
          <p:cNvGrpSpPr/>
          <p:nvPr/>
        </p:nvGrpSpPr>
        <p:grpSpPr>
          <a:xfrm rot="0">
            <a:off x="17707394" y="403558"/>
            <a:ext cx="332526" cy="302820"/>
            <a:chOff x="0" y="0"/>
            <a:chExt cx="443368" cy="403760"/>
          </a:xfrm>
        </p:grpSpPr>
        <p:sp>
          <p:nvSpPr>
            <p:cNvPr name="Freeform 26" id="26"/>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7" id="27"/>
          <p:cNvGrpSpPr/>
          <p:nvPr/>
        </p:nvGrpSpPr>
        <p:grpSpPr>
          <a:xfrm rot="0">
            <a:off x="15375296" y="9262220"/>
            <a:ext cx="395454" cy="365428"/>
            <a:chOff x="0" y="0"/>
            <a:chExt cx="527272" cy="487237"/>
          </a:xfrm>
        </p:grpSpPr>
        <p:sp>
          <p:nvSpPr>
            <p:cNvPr name="Freeform 28" id="28"/>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29" id="29"/>
          <p:cNvGrpSpPr/>
          <p:nvPr/>
        </p:nvGrpSpPr>
        <p:grpSpPr>
          <a:xfrm rot="0">
            <a:off x="16288068" y="9191666"/>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31" id="31"/>
          <p:cNvGrpSpPr/>
          <p:nvPr/>
        </p:nvGrpSpPr>
        <p:grpSpPr>
          <a:xfrm rot="0">
            <a:off x="16469270" y="598352"/>
            <a:ext cx="990232" cy="899834"/>
            <a:chOff x="0" y="0"/>
            <a:chExt cx="1320309"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13662592" y="403558"/>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13662592" y="8846276"/>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0" y="2705496"/>
            <a:ext cx="9714527" cy="6024401"/>
          </a:xfrm>
          <a:custGeom>
            <a:avLst/>
            <a:gdLst/>
            <a:ahLst/>
            <a:cxnLst/>
            <a:rect r="r" b="b" t="t" l="l"/>
            <a:pathLst>
              <a:path h="6024401" w="9714527">
                <a:moveTo>
                  <a:pt x="0" y="0"/>
                </a:moveTo>
                <a:lnTo>
                  <a:pt x="9714527" y="0"/>
                </a:lnTo>
                <a:lnTo>
                  <a:pt x="9714527" y="6024401"/>
                </a:lnTo>
                <a:lnTo>
                  <a:pt x="0" y="6024401"/>
                </a:lnTo>
                <a:lnTo>
                  <a:pt x="0" y="0"/>
                </a:lnTo>
                <a:close/>
              </a:path>
            </a:pathLst>
          </a:custGeom>
          <a:blipFill>
            <a:blip r:embed="rId6"/>
            <a:stretch>
              <a:fillRect l="-4852" t="-1216" r="-6488" b="0"/>
            </a:stretch>
          </a:blipFill>
        </p:spPr>
      </p:sp>
      <p:grpSp>
        <p:nvGrpSpPr>
          <p:cNvPr name="Group 36" id="36"/>
          <p:cNvGrpSpPr/>
          <p:nvPr/>
        </p:nvGrpSpPr>
        <p:grpSpPr>
          <a:xfrm rot="0">
            <a:off x="127708" y="8505178"/>
            <a:ext cx="512366" cy="449438"/>
            <a:chOff x="0" y="0"/>
            <a:chExt cx="683155" cy="599251"/>
          </a:xfrm>
        </p:grpSpPr>
        <p:sp>
          <p:nvSpPr>
            <p:cNvPr name="Freeform 37" id="37"/>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grpSp>
        <p:nvGrpSpPr>
          <p:cNvPr name="Group 38" id="38"/>
          <p:cNvGrpSpPr/>
          <p:nvPr/>
        </p:nvGrpSpPr>
        <p:grpSpPr>
          <a:xfrm rot="0">
            <a:off x="-1664818" y="1420766"/>
            <a:ext cx="2594730" cy="2364102"/>
            <a:chOff x="0" y="0"/>
            <a:chExt cx="3459640" cy="3152136"/>
          </a:xfrm>
        </p:grpSpPr>
        <p:sp>
          <p:nvSpPr>
            <p:cNvPr name="Freeform 39" id="39"/>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sp>
        <p:nvSpPr>
          <p:cNvPr name="TextBox 40" id="40"/>
          <p:cNvSpPr txBox="true"/>
          <p:nvPr/>
        </p:nvSpPr>
        <p:spPr>
          <a:xfrm rot="0">
            <a:off x="1751601" y="250671"/>
            <a:ext cx="15225150" cy="1095375"/>
          </a:xfrm>
          <a:prstGeom prst="rect">
            <a:avLst/>
          </a:prstGeom>
        </p:spPr>
        <p:txBody>
          <a:bodyPr anchor="t" rtlCol="false" tIns="0" lIns="0" bIns="0" rIns="0">
            <a:spAutoFit/>
          </a:bodyPr>
          <a:lstStyle/>
          <a:p>
            <a:pPr algn="ctr">
              <a:lnSpc>
                <a:spcPts val="8400"/>
              </a:lnSpc>
            </a:pPr>
            <a:r>
              <a:rPr lang="en-US" sz="7000">
                <a:solidFill>
                  <a:srgbClr val="FF000A"/>
                </a:solidFill>
                <a:latin typeface="Arimo"/>
                <a:ea typeface="Arimo"/>
                <a:cs typeface="Arimo"/>
                <a:sym typeface="Arimo"/>
              </a:rPr>
              <a:t>Arbre de décisions </a:t>
            </a:r>
          </a:p>
        </p:txBody>
      </p:sp>
      <p:sp>
        <p:nvSpPr>
          <p:cNvPr name="TextBox 41" id="41"/>
          <p:cNvSpPr txBox="true"/>
          <p:nvPr/>
        </p:nvSpPr>
        <p:spPr>
          <a:xfrm rot="0">
            <a:off x="9364176" y="2593292"/>
            <a:ext cx="8432415" cy="5705475"/>
          </a:xfrm>
          <a:prstGeom prst="rect">
            <a:avLst/>
          </a:prstGeom>
        </p:spPr>
        <p:txBody>
          <a:bodyPr anchor="t" rtlCol="false" tIns="0" lIns="0" bIns="0" rIns="0">
            <a:spAutoFit/>
          </a:bodyPr>
          <a:lstStyle/>
          <a:p>
            <a:pPr algn="l" marL="625453" indent="-312727" lvl="1">
              <a:lnSpc>
                <a:spcPts val="3476"/>
              </a:lnSpc>
              <a:buFont typeface="Arial"/>
              <a:buChar char="•"/>
            </a:pPr>
            <a:r>
              <a:rPr lang="en-US" sz="2896">
                <a:solidFill>
                  <a:srgbClr val="010440"/>
                </a:solidFill>
                <a:latin typeface="Arimo"/>
                <a:ea typeface="Arimo"/>
                <a:cs typeface="Arimo"/>
                <a:sym typeface="Arimo"/>
              </a:rPr>
              <a:t>Divise l'espace des données en segments à l'aide de questions successives sur les caractéristiques.</a:t>
            </a:r>
          </a:p>
          <a:p>
            <a:pPr algn="l" marL="625453" indent="-312727" lvl="1">
              <a:lnSpc>
                <a:spcPts val="3476"/>
              </a:lnSpc>
              <a:buFont typeface="Arial"/>
              <a:buChar char="•"/>
            </a:pPr>
            <a:r>
              <a:rPr lang="en-US" sz="2896">
                <a:solidFill>
                  <a:srgbClr val="010440"/>
                </a:solidFill>
                <a:latin typeface="Arimo"/>
                <a:ea typeface="Arimo"/>
                <a:cs typeface="Arimo"/>
                <a:sym typeface="Arimo"/>
              </a:rPr>
              <a:t>Les nœuds internes représentent des conditions (ex. : "âge &gt; 50 ans").</a:t>
            </a:r>
          </a:p>
          <a:p>
            <a:pPr algn="l" marL="625453" indent="-312727" lvl="1">
              <a:lnSpc>
                <a:spcPts val="3476"/>
              </a:lnSpc>
              <a:buFont typeface="Arial"/>
              <a:buChar char="•"/>
            </a:pPr>
            <a:r>
              <a:rPr lang="en-US" sz="2896">
                <a:solidFill>
                  <a:srgbClr val="010440"/>
                </a:solidFill>
                <a:latin typeface="Arimo"/>
                <a:ea typeface="Arimo"/>
                <a:cs typeface="Arimo"/>
                <a:sym typeface="Arimo"/>
              </a:rPr>
              <a:t>Les feuilles correspondent aux décisions finales (ex. : classe 0 ou 1 dans notre cas).</a:t>
            </a:r>
          </a:p>
          <a:p>
            <a:pPr algn="l">
              <a:lnSpc>
                <a:spcPts val="3476"/>
              </a:lnSpc>
              <a:spcBef>
                <a:spcPct val="0"/>
              </a:spcBef>
            </a:pPr>
            <a:r>
              <a:rPr lang="en-US" sz="2896">
                <a:solidFill>
                  <a:srgbClr val="010440"/>
                </a:solidFill>
                <a:latin typeface="Arimo"/>
                <a:ea typeface="Arimo"/>
                <a:cs typeface="Arimo"/>
                <a:sym typeface="Arimo"/>
              </a:rPr>
              <a:t>  </a:t>
            </a:r>
          </a:p>
          <a:p>
            <a:pPr algn="l">
              <a:lnSpc>
                <a:spcPts val="3476"/>
              </a:lnSpc>
              <a:spcBef>
                <a:spcPct val="0"/>
              </a:spcBef>
            </a:pPr>
            <a:r>
              <a:rPr lang="en-US" sz="2896">
                <a:solidFill>
                  <a:srgbClr val="010440"/>
                </a:solidFill>
                <a:latin typeface="Arimo"/>
                <a:ea typeface="Arimo"/>
                <a:cs typeface="Arimo"/>
                <a:sym typeface="Arimo"/>
              </a:rPr>
              <a:t>Construction de l'arbre :</a:t>
            </a:r>
          </a:p>
          <a:p>
            <a:pPr algn="l" marL="625453" indent="-312727" lvl="1">
              <a:lnSpc>
                <a:spcPts val="3476"/>
              </a:lnSpc>
              <a:spcBef>
                <a:spcPct val="0"/>
              </a:spcBef>
              <a:buFont typeface="Arial"/>
              <a:buChar char="•"/>
            </a:pPr>
            <a:r>
              <a:rPr lang="en-US" sz="2896">
                <a:solidFill>
                  <a:srgbClr val="010440"/>
                </a:solidFill>
                <a:latin typeface="Arimo"/>
                <a:ea typeface="Arimo"/>
                <a:cs typeface="Arimo"/>
                <a:sym typeface="Arimo"/>
              </a:rPr>
              <a:t>Basée sur des critères tels que le gain d'information, l'entropie, ou la réduction de l'impureté (Gini).</a:t>
            </a:r>
          </a:p>
          <a:p>
            <a:pPr algn="l">
              <a:lnSpc>
                <a:spcPts val="3476"/>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05450" y="6159640"/>
            <a:ext cx="15440" cy="27042"/>
            <a:chOff x="0" y="0"/>
            <a:chExt cx="20587" cy="36056"/>
          </a:xfrm>
        </p:grpSpPr>
        <p:sp>
          <p:nvSpPr>
            <p:cNvPr name="Freeform 3" id="3"/>
            <p:cNvSpPr/>
            <p:nvPr/>
          </p:nvSpPr>
          <p:spPr>
            <a:xfrm flipH="false" flipV="false" rot="0">
              <a:off x="0" y="0"/>
              <a:ext cx="20574" cy="36068"/>
            </a:xfrm>
            <a:custGeom>
              <a:avLst/>
              <a:gdLst/>
              <a:ahLst/>
              <a:cxnLst/>
              <a:rect r="r" b="b" t="t" l="l"/>
              <a:pathLst>
                <a:path h="36068" w="20574">
                  <a:moveTo>
                    <a:pt x="0" y="0"/>
                  </a:moveTo>
                  <a:lnTo>
                    <a:pt x="20574" y="20574"/>
                  </a:lnTo>
                  <a:lnTo>
                    <a:pt x="5080" y="36068"/>
                  </a:lnTo>
                  <a:lnTo>
                    <a:pt x="0" y="36068"/>
                  </a:lnTo>
                  <a:lnTo>
                    <a:pt x="0" y="0"/>
                  </a:lnTo>
                  <a:close/>
                </a:path>
              </a:pathLst>
            </a:custGeom>
            <a:solidFill>
              <a:srgbClr val="262022"/>
            </a:solidFill>
          </p:spPr>
        </p:sp>
      </p:grpSp>
      <p:grpSp>
        <p:nvGrpSpPr>
          <p:cNvPr name="Group 4" id="4"/>
          <p:cNvGrpSpPr/>
          <p:nvPr/>
        </p:nvGrpSpPr>
        <p:grpSpPr>
          <a:xfrm rot="-5400000">
            <a:off x="-901586" y="6777036"/>
            <a:ext cx="100" cy="30904"/>
            <a:chOff x="0" y="0"/>
            <a:chExt cx="133" cy="41205"/>
          </a:xfrm>
        </p:grpSpPr>
        <p:sp>
          <p:nvSpPr>
            <p:cNvPr name="Freeform 5" id="5"/>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sp>
        <p:nvSpPr>
          <p:cNvPr name="Freeform 6" id="6"/>
          <p:cNvSpPr/>
          <p:nvPr/>
        </p:nvSpPr>
        <p:spPr>
          <a:xfrm flipH="false" flipV="false" rot="0">
            <a:off x="16498512" y="7579550"/>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stretch>
              <a:fillRect l="0" t="0" r="0" b="0"/>
            </a:stretch>
          </a:blipFill>
        </p:spPr>
      </p:sp>
      <p:grpSp>
        <p:nvGrpSpPr>
          <p:cNvPr name="Group 7" id="7"/>
          <p:cNvGrpSpPr/>
          <p:nvPr/>
        </p:nvGrpSpPr>
        <p:grpSpPr>
          <a:xfrm rot="0">
            <a:off x="-630666" y="9209588"/>
            <a:ext cx="3298754" cy="3298754"/>
            <a:chOff x="0" y="0"/>
            <a:chExt cx="4398339" cy="4398339"/>
          </a:xfrm>
        </p:grpSpPr>
        <p:sp>
          <p:nvSpPr>
            <p:cNvPr name="Freeform 8" id="8"/>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9" id="9"/>
          <p:cNvGrpSpPr/>
          <p:nvPr/>
        </p:nvGrpSpPr>
        <p:grpSpPr>
          <a:xfrm rot="0">
            <a:off x="-147690" y="9692564"/>
            <a:ext cx="2332798" cy="2333116"/>
            <a:chOff x="0" y="0"/>
            <a:chExt cx="3110397" cy="3110821"/>
          </a:xfrm>
        </p:grpSpPr>
        <p:sp>
          <p:nvSpPr>
            <p:cNvPr name="Freeform 10" id="10"/>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11" id="11"/>
          <p:cNvGrpSpPr/>
          <p:nvPr/>
        </p:nvGrpSpPr>
        <p:grpSpPr>
          <a:xfrm rot="0">
            <a:off x="15462288" y="-2455594"/>
            <a:ext cx="2870078" cy="2736238"/>
            <a:chOff x="0" y="0"/>
            <a:chExt cx="3826771" cy="3648317"/>
          </a:xfrm>
        </p:grpSpPr>
        <p:sp>
          <p:nvSpPr>
            <p:cNvPr name="Freeform 12" id="12"/>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13" id="13"/>
          <p:cNvGrpSpPr/>
          <p:nvPr/>
        </p:nvGrpSpPr>
        <p:grpSpPr>
          <a:xfrm rot="0">
            <a:off x="16498512" y="-1553208"/>
            <a:ext cx="931778" cy="931778"/>
            <a:chOff x="0" y="0"/>
            <a:chExt cx="1242371" cy="1242371"/>
          </a:xfrm>
        </p:grpSpPr>
        <p:sp>
          <p:nvSpPr>
            <p:cNvPr name="Freeform 14" id="14"/>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5" id="15"/>
          <p:cNvGrpSpPr/>
          <p:nvPr/>
        </p:nvGrpSpPr>
        <p:grpSpPr>
          <a:xfrm rot="0">
            <a:off x="1138176" y="-869160"/>
            <a:ext cx="909098" cy="827004"/>
            <a:chOff x="0" y="0"/>
            <a:chExt cx="1212131" cy="1102672"/>
          </a:xfrm>
        </p:grpSpPr>
        <p:sp>
          <p:nvSpPr>
            <p:cNvPr name="Freeform 16" id="16"/>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7" id="17"/>
          <p:cNvGrpSpPr/>
          <p:nvPr/>
        </p:nvGrpSpPr>
        <p:grpSpPr>
          <a:xfrm rot="0">
            <a:off x="17568444" y="7967284"/>
            <a:ext cx="610430" cy="537920"/>
            <a:chOff x="0" y="0"/>
            <a:chExt cx="813907" cy="717227"/>
          </a:xfrm>
        </p:grpSpPr>
        <p:sp>
          <p:nvSpPr>
            <p:cNvPr name="Freeform 18" id="18"/>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grpSp>
        <p:nvGrpSpPr>
          <p:cNvPr name="Group 19" id="19"/>
          <p:cNvGrpSpPr/>
          <p:nvPr/>
        </p:nvGrpSpPr>
        <p:grpSpPr>
          <a:xfrm rot="0">
            <a:off x="383891" y="5005242"/>
            <a:ext cx="653454" cy="595322"/>
            <a:chOff x="0" y="0"/>
            <a:chExt cx="517051" cy="471053"/>
          </a:xfrm>
        </p:grpSpPr>
        <p:sp>
          <p:nvSpPr>
            <p:cNvPr name="Freeform 20" id="20"/>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21" id="21"/>
          <p:cNvGrpSpPr/>
          <p:nvPr/>
        </p:nvGrpSpPr>
        <p:grpSpPr>
          <a:xfrm rot="0">
            <a:off x="371238" y="230100"/>
            <a:ext cx="649720" cy="649720"/>
            <a:chOff x="0" y="0"/>
            <a:chExt cx="866293" cy="866293"/>
          </a:xfrm>
        </p:grpSpPr>
        <p:sp>
          <p:nvSpPr>
            <p:cNvPr name="Freeform 22" id="22"/>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3" id="23"/>
          <p:cNvGrpSpPr/>
          <p:nvPr/>
        </p:nvGrpSpPr>
        <p:grpSpPr>
          <a:xfrm rot="0">
            <a:off x="17738838" y="-896778"/>
            <a:ext cx="1177738" cy="1177418"/>
            <a:chOff x="0" y="0"/>
            <a:chExt cx="1570317" cy="1569891"/>
          </a:xfrm>
        </p:grpSpPr>
        <p:sp>
          <p:nvSpPr>
            <p:cNvPr name="Freeform 24" id="24"/>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5" id="25"/>
          <p:cNvGrpSpPr/>
          <p:nvPr/>
        </p:nvGrpSpPr>
        <p:grpSpPr>
          <a:xfrm rot="0">
            <a:off x="17707394" y="403558"/>
            <a:ext cx="332526" cy="302820"/>
            <a:chOff x="0" y="0"/>
            <a:chExt cx="443368" cy="403760"/>
          </a:xfrm>
        </p:grpSpPr>
        <p:sp>
          <p:nvSpPr>
            <p:cNvPr name="Freeform 26" id="26"/>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7" id="27"/>
          <p:cNvGrpSpPr/>
          <p:nvPr/>
        </p:nvGrpSpPr>
        <p:grpSpPr>
          <a:xfrm rot="0">
            <a:off x="15375296" y="9262220"/>
            <a:ext cx="395454" cy="365428"/>
            <a:chOff x="0" y="0"/>
            <a:chExt cx="527272" cy="487237"/>
          </a:xfrm>
        </p:grpSpPr>
        <p:sp>
          <p:nvSpPr>
            <p:cNvPr name="Freeform 28" id="28"/>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29" id="29"/>
          <p:cNvGrpSpPr/>
          <p:nvPr/>
        </p:nvGrpSpPr>
        <p:grpSpPr>
          <a:xfrm rot="0">
            <a:off x="16288068" y="9191666"/>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31" id="31"/>
          <p:cNvGrpSpPr/>
          <p:nvPr/>
        </p:nvGrpSpPr>
        <p:grpSpPr>
          <a:xfrm rot="0">
            <a:off x="16469270" y="598352"/>
            <a:ext cx="990232" cy="899834"/>
            <a:chOff x="0" y="0"/>
            <a:chExt cx="1320309"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13662592" y="403558"/>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13662592" y="8846276"/>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886084" y="3053509"/>
            <a:ext cx="11254429" cy="6254743"/>
          </a:xfrm>
          <a:custGeom>
            <a:avLst/>
            <a:gdLst/>
            <a:ahLst/>
            <a:cxnLst/>
            <a:rect r="r" b="b" t="t" l="l"/>
            <a:pathLst>
              <a:path h="6254743" w="11254429">
                <a:moveTo>
                  <a:pt x="0" y="0"/>
                </a:moveTo>
                <a:lnTo>
                  <a:pt x="11254429" y="0"/>
                </a:lnTo>
                <a:lnTo>
                  <a:pt x="11254429" y="6254744"/>
                </a:lnTo>
                <a:lnTo>
                  <a:pt x="0" y="6254744"/>
                </a:lnTo>
                <a:lnTo>
                  <a:pt x="0" y="0"/>
                </a:lnTo>
                <a:close/>
              </a:path>
            </a:pathLst>
          </a:custGeom>
          <a:blipFill>
            <a:blip r:embed="rId6"/>
            <a:stretch>
              <a:fillRect l="0" t="0" r="0" b="-13583"/>
            </a:stretch>
          </a:blipFill>
        </p:spPr>
      </p:sp>
      <p:grpSp>
        <p:nvGrpSpPr>
          <p:cNvPr name="Group 36" id="36"/>
          <p:cNvGrpSpPr/>
          <p:nvPr/>
        </p:nvGrpSpPr>
        <p:grpSpPr>
          <a:xfrm rot="0">
            <a:off x="-1664818" y="1420766"/>
            <a:ext cx="2594730" cy="2364102"/>
            <a:chOff x="0" y="0"/>
            <a:chExt cx="3459640" cy="3152136"/>
          </a:xfrm>
        </p:grpSpPr>
        <p:sp>
          <p:nvSpPr>
            <p:cNvPr name="Freeform 37" id="37"/>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grpSp>
        <p:nvGrpSpPr>
          <p:cNvPr name="Group 38" id="38"/>
          <p:cNvGrpSpPr/>
          <p:nvPr/>
        </p:nvGrpSpPr>
        <p:grpSpPr>
          <a:xfrm rot="0">
            <a:off x="127708" y="8505178"/>
            <a:ext cx="512366" cy="449438"/>
            <a:chOff x="0" y="0"/>
            <a:chExt cx="683155" cy="599251"/>
          </a:xfrm>
        </p:grpSpPr>
        <p:sp>
          <p:nvSpPr>
            <p:cNvPr name="Freeform 39" id="39"/>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sp>
        <p:nvSpPr>
          <p:cNvPr name="TextBox 40" id="40"/>
          <p:cNvSpPr txBox="true"/>
          <p:nvPr/>
        </p:nvSpPr>
        <p:spPr>
          <a:xfrm rot="0">
            <a:off x="1751601" y="325391"/>
            <a:ext cx="15225150" cy="1095375"/>
          </a:xfrm>
          <a:prstGeom prst="rect">
            <a:avLst/>
          </a:prstGeom>
        </p:spPr>
        <p:txBody>
          <a:bodyPr anchor="t" rtlCol="false" tIns="0" lIns="0" bIns="0" rIns="0">
            <a:spAutoFit/>
          </a:bodyPr>
          <a:lstStyle/>
          <a:p>
            <a:pPr algn="ctr">
              <a:lnSpc>
                <a:spcPts val="8400"/>
              </a:lnSpc>
            </a:pPr>
            <a:r>
              <a:rPr lang="en-US" sz="7000">
                <a:solidFill>
                  <a:srgbClr val="FF000A"/>
                </a:solidFill>
                <a:latin typeface="Arimo"/>
                <a:ea typeface="Arimo"/>
                <a:cs typeface="Arimo"/>
                <a:sym typeface="Arimo"/>
              </a:rPr>
              <a:t>Forêt Aléatoire</a:t>
            </a:r>
          </a:p>
        </p:txBody>
      </p:sp>
      <p:sp>
        <p:nvSpPr>
          <p:cNvPr name="TextBox 41" id="41"/>
          <p:cNvSpPr txBox="true"/>
          <p:nvPr/>
        </p:nvSpPr>
        <p:spPr>
          <a:xfrm rot="0">
            <a:off x="9168269" y="2276339"/>
            <a:ext cx="8262021" cy="7458075"/>
          </a:xfrm>
          <a:prstGeom prst="rect">
            <a:avLst/>
          </a:prstGeom>
        </p:spPr>
        <p:txBody>
          <a:bodyPr anchor="t" rtlCol="false" tIns="0" lIns="0" bIns="0" rIns="0">
            <a:spAutoFit/>
          </a:bodyPr>
          <a:lstStyle/>
          <a:p>
            <a:pPr algn="l" marL="625453" indent="-312727" lvl="1">
              <a:lnSpc>
                <a:spcPts val="3476"/>
              </a:lnSpc>
              <a:buFont typeface="Arial"/>
              <a:buChar char="•"/>
            </a:pPr>
            <a:r>
              <a:rPr lang="en-US" sz="2896">
                <a:solidFill>
                  <a:srgbClr val="010440"/>
                </a:solidFill>
                <a:latin typeface="Arimo"/>
                <a:ea typeface="Arimo"/>
                <a:cs typeface="Arimo"/>
                <a:sym typeface="Arimo"/>
              </a:rPr>
              <a:t>Entraîne plusieurs arbres de décision sur des sous-échantillons aléatoires des données.</a:t>
            </a:r>
          </a:p>
          <a:p>
            <a:pPr algn="l" marL="625453" indent="-312727" lvl="1">
              <a:lnSpc>
                <a:spcPts val="3476"/>
              </a:lnSpc>
              <a:buFont typeface="Arial"/>
              <a:buChar char="•"/>
            </a:pPr>
            <a:r>
              <a:rPr lang="en-US" sz="2896">
                <a:solidFill>
                  <a:srgbClr val="010440"/>
                </a:solidFill>
                <a:latin typeface="Arimo"/>
                <a:ea typeface="Arimo"/>
                <a:cs typeface="Arimo"/>
                <a:sym typeface="Arimo"/>
              </a:rPr>
              <a:t>Combine leurs prédictions par Vote majoritaire </a:t>
            </a:r>
          </a:p>
          <a:p>
            <a:pPr algn="l">
              <a:lnSpc>
                <a:spcPts val="3476"/>
              </a:lnSpc>
            </a:pPr>
          </a:p>
          <a:p>
            <a:pPr algn="l" marL="625453" indent="-312727" lvl="1">
              <a:lnSpc>
                <a:spcPts val="3476"/>
              </a:lnSpc>
              <a:buFont typeface="Arial"/>
              <a:buChar char="•"/>
            </a:pPr>
            <a:r>
              <a:rPr lang="en-US" sz="2896">
                <a:solidFill>
                  <a:srgbClr val="010440"/>
                </a:solidFill>
                <a:latin typeface="Arimo"/>
                <a:ea typeface="Arimo"/>
                <a:cs typeface="Arimo"/>
                <a:sym typeface="Arimo"/>
              </a:rPr>
              <a:t> Avantages :</a:t>
            </a:r>
          </a:p>
          <a:p>
            <a:pPr algn="l" marL="1250906" indent="-416969" lvl="2">
              <a:lnSpc>
                <a:spcPts val="3476"/>
              </a:lnSpc>
              <a:buFont typeface="Arial"/>
              <a:buChar char="⚬"/>
            </a:pPr>
            <a:r>
              <a:rPr lang="en-US" sz="2896">
                <a:solidFill>
                  <a:srgbClr val="010440"/>
                </a:solidFill>
                <a:latin typeface="Arimo"/>
                <a:ea typeface="Arimo"/>
                <a:cs typeface="Arimo"/>
                <a:sym typeface="Arimo"/>
              </a:rPr>
              <a:t>Performant même sur des données bruyantes.</a:t>
            </a:r>
          </a:p>
          <a:p>
            <a:pPr algn="l" marL="1250906" indent="-416969" lvl="2">
              <a:lnSpc>
                <a:spcPts val="3476"/>
              </a:lnSpc>
              <a:buFont typeface="Arial"/>
              <a:buChar char="⚬"/>
            </a:pPr>
            <a:r>
              <a:rPr lang="en-US" sz="2896">
                <a:solidFill>
                  <a:srgbClr val="010440"/>
                </a:solidFill>
                <a:latin typeface="Arimo"/>
                <a:ea typeface="Arimo"/>
                <a:cs typeface="Arimo"/>
                <a:sym typeface="Arimo"/>
              </a:rPr>
              <a:t>Moins sujet au surapprentissage par rapport aux arbres de décision individuels.</a:t>
            </a:r>
          </a:p>
          <a:p>
            <a:pPr algn="l" marL="625453" indent="-312727" lvl="1">
              <a:lnSpc>
                <a:spcPts val="3476"/>
              </a:lnSpc>
              <a:buFont typeface="Arial"/>
              <a:buChar char="•"/>
            </a:pPr>
            <a:r>
              <a:rPr lang="en-US" sz="2896">
                <a:solidFill>
                  <a:srgbClr val="010440"/>
                </a:solidFill>
                <a:latin typeface="Arimo"/>
                <a:ea typeface="Arimo"/>
                <a:cs typeface="Arimo"/>
                <a:sym typeface="Arimo"/>
              </a:rPr>
              <a:t>Limites :</a:t>
            </a:r>
          </a:p>
          <a:p>
            <a:pPr algn="l" marL="1250906" indent="-416969" lvl="2">
              <a:lnSpc>
                <a:spcPts val="3476"/>
              </a:lnSpc>
              <a:buFont typeface="Arial"/>
              <a:buChar char="⚬"/>
            </a:pPr>
            <a:r>
              <a:rPr lang="en-US" sz="2896">
                <a:solidFill>
                  <a:srgbClr val="010440"/>
                </a:solidFill>
                <a:latin typeface="Arimo"/>
                <a:ea typeface="Arimo"/>
                <a:cs typeface="Arimo"/>
                <a:sym typeface="Arimo"/>
              </a:rPr>
              <a:t>Moins interprétable que les arbres de décision.</a:t>
            </a:r>
          </a:p>
          <a:p>
            <a:pPr algn="l" marL="1250906" indent="-416969" lvl="2">
              <a:lnSpc>
                <a:spcPts val="3476"/>
              </a:lnSpc>
              <a:spcBef>
                <a:spcPct val="0"/>
              </a:spcBef>
              <a:buFont typeface="Arial"/>
              <a:buChar char="⚬"/>
            </a:pPr>
            <a:r>
              <a:rPr lang="en-US" sz="2896">
                <a:solidFill>
                  <a:srgbClr val="010440"/>
                </a:solidFill>
                <a:latin typeface="Arimo"/>
                <a:ea typeface="Arimo"/>
                <a:cs typeface="Arimo"/>
                <a:sym typeface="Arimo"/>
              </a:rPr>
              <a:t>Plus coûteux en calcul, notamment pour les ensembles de données volumineux.</a:t>
            </a:r>
          </a:p>
          <a:p>
            <a:pPr algn="l">
              <a:lnSpc>
                <a:spcPts val="3476"/>
              </a:lnSpc>
              <a:spcBef>
                <a:spcPct val="0"/>
              </a:spcBef>
            </a:pPr>
          </a:p>
          <a:p>
            <a:pPr algn="l">
              <a:lnSpc>
                <a:spcPts val="3476"/>
              </a:lnSpc>
              <a:spcBef>
                <a:spcPct val="0"/>
              </a:spcBef>
            </a:pPr>
          </a:p>
          <a:p>
            <a:pPr algn="l">
              <a:lnSpc>
                <a:spcPts val="3476"/>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5400000">
            <a:off x="-605450" y="6159640"/>
            <a:ext cx="15440" cy="27042"/>
            <a:chOff x="0" y="0"/>
            <a:chExt cx="20587" cy="36056"/>
          </a:xfrm>
        </p:grpSpPr>
        <p:sp>
          <p:nvSpPr>
            <p:cNvPr name="Freeform 3" id="3"/>
            <p:cNvSpPr/>
            <p:nvPr/>
          </p:nvSpPr>
          <p:spPr>
            <a:xfrm flipH="false" flipV="false" rot="0">
              <a:off x="0" y="0"/>
              <a:ext cx="20574" cy="36068"/>
            </a:xfrm>
            <a:custGeom>
              <a:avLst/>
              <a:gdLst/>
              <a:ahLst/>
              <a:cxnLst/>
              <a:rect r="r" b="b" t="t" l="l"/>
              <a:pathLst>
                <a:path h="36068" w="20574">
                  <a:moveTo>
                    <a:pt x="0" y="0"/>
                  </a:moveTo>
                  <a:lnTo>
                    <a:pt x="20574" y="20574"/>
                  </a:lnTo>
                  <a:lnTo>
                    <a:pt x="5080" y="36068"/>
                  </a:lnTo>
                  <a:lnTo>
                    <a:pt x="0" y="36068"/>
                  </a:lnTo>
                  <a:lnTo>
                    <a:pt x="0" y="0"/>
                  </a:lnTo>
                  <a:close/>
                </a:path>
              </a:pathLst>
            </a:custGeom>
            <a:solidFill>
              <a:srgbClr val="262022"/>
            </a:solidFill>
          </p:spPr>
        </p:sp>
      </p:grpSp>
      <p:grpSp>
        <p:nvGrpSpPr>
          <p:cNvPr name="Group 4" id="4"/>
          <p:cNvGrpSpPr/>
          <p:nvPr/>
        </p:nvGrpSpPr>
        <p:grpSpPr>
          <a:xfrm rot="-5400000">
            <a:off x="-901586" y="6777036"/>
            <a:ext cx="100" cy="30904"/>
            <a:chOff x="0" y="0"/>
            <a:chExt cx="133" cy="41205"/>
          </a:xfrm>
        </p:grpSpPr>
        <p:sp>
          <p:nvSpPr>
            <p:cNvPr name="Freeform 5" id="5"/>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sp>
        <p:nvSpPr>
          <p:cNvPr name="Freeform 6" id="6"/>
          <p:cNvSpPr/>
          <p:nvPr/>
        </p:nvSpPr>
        <p:spPr>
          <a:xfrm flipH="false" flipV="false" rot="0">
            <a:off x="16498512" y="7579550"/>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stretch>
              <a:fillRect l="0" t="0" r="0" b="0"/>
            </a:stretch>
          </a:blipFill>
        </p:spPr>
      </p:sp>
      <p:grpSp>
        <p:nvGrpSpPr>
          <p:cNvPr name="Group 7" id="7"/>
          <p:cNvGrpSpPr/>
          <p:nvPr/>
        </p:nvGrpSpPr>
        <p:grpSpPr>
          <a:xfrm rot="0">
            <a:off x="-630666" y="9209588"/>
            <a:ext cx="3298754" cy="3298754"/>
            <a:chOff x="0" y="0"/>
            <a:chExt cx="4398339" cy="4398339"/>
          </a:xfrm>
        </p:grpSpPr>
        <p:sp>
          <p:nvSpPr>
            <p:cNvPr name="Freeform 8" id="8"/>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D93B48"/>
            </a:solidFill>
          </p:spPr>
        </p:sp>
      </p:grpSp>
      <p:grpSp>
        <p:nvGrpSpPr>
          <p:cNvPr name="Group 9" id="9"/>
          <p:cNvGrpSpPr/>
          <p:nvPr/>
        </p:nvGrpSpPr>
        <p:grpSpPr>
          <a:xfrm rot="0">
            <a:off x="-147690" y="9692564"/>
            <a:ext cx="2332798" cy="2333116"/>
            <a:chOff x="0" y="0"/>
            <a:chExt cx="3110397" cy="3110821"/>
          </a:xfrm>
        </p:grpSpPr>
        <p:sp>
          <p:nvSpPr>
            <p:cNvPr name="Freeform 10" id="10"/>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A22933"/>
            </a:solidFill>
          </p:spPr>
        </p:sp>
      </p:grpSp>
      <p:grpSp>
        <p:nvGrpSpPr>
          <p:cNvPr name="Group 11" id="11"/>
          <p:cNvGrpSpPr/>
          <p:nvPr/>
        </p:nvGrpSpPr>
        <p:grpSpPr>
          <a:xfrm rot="0">
            <a:off x="15462288" y="-2455594"/>
            <a:ext cx="2870078" cy="2736238"/>
            <a:chOff x="0" y="0"/>
            <a:chExt cx="3826771" cy="3648317"/>
          </a:xfrm>
        </p:grpSpPr>
        <p:sp>
          <p:nvSpPr>
            <p:cNvPr name="Freeform 12" id="12"/>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13" id="13"/>
          <p:cNvGrpSpPr/>
          <p:nvPr/>
        </p:nvGrpSpPr>
        <p:grpSpPr>
          <a:xfrm rot="0">
            <a:off x="16498512" y="-1553208"/>
            <a:ext cx="931778" cy="931778"/>
            <a:chOff x="0" y="0"/>
            <a:chExt cx="1242371" cy="1242371"/>
          </a:xfrm>
        </p:grpSpPr>
        <p:sp>
          <p:nvSpPr>
            <p:cNvPr name="Freeform 14" id="14"/>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5" id="15"/>
          <p:cNvGrpSpPr/>
          <p:nvPr/>
        </p:nvGrpSpPr>
        <p:grpSpPr>
          <a:xfrm rot="0">
            <a:off x="1138176" y="-869160"/>
            <a:ext cx="909098" cy="827004"/>
            <a:chOff x="0" y="0"/>
            <a:chExt cx="1212131" cy="1102672"/>
          </a:xfrm>
        </p:grpSpPr>
        <p:sp>
          <p:nvSpPr>
            <p:cNvPr name="Freeform 16" id="16"/>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9E9E9E"/>
            </a:solidFill>
          </p:spPr>
        </p:sp>
      </p:grpSp>
      <p:grpSp>
        <p:nvGrpSpPr>
          <p:cNvPr name="Group 17" id="17"/>
          <p:cNvGrpSpPr/>
          <p:nvPr/>
        </p:nvGrpSpPr>
        <p:grpSpPr>
          <a:xfrm rot="0">
            <a:off x="17568444" y="7967284"/>
            <a:ext cx="610430" cy="537920"/>
            <a:chOff x="0" y="0"/>
            <a:chExt cx="813907" cy="717227"/>
          </a:xfrm>
        </p:grpSpPr>
        <p:sp>
          <p:nvSpPr>
            <p:cNvPr name="Freeform 18" id="18"/>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010440"/>
            </a:solidFill>
          </p:spPr>
        </p:sp>
      </p:grpSp>
      <p:grpSp>
        <p:nvGrpSpPr>
          <p:cNvPr name="Group 19" id="19"/>
          <p:cNvGrpSpPr/>
          <p:nvPr/>
        </p:nvGrpSpPr>
        <p:grpSpPr>
          <a:xfrm rot="0">
            <a:off x="383891" y="5005242"/>
            <a:ext cx="653454" cy="595322"/>
            <a:chOff x="0" y="0"/>
            <a:chExt cx="517051" cy="471053"/>
          </a:xfrm>
        </p:grpSpPr>
        <p:sp>
          <p:nvSpPr>
            <p:cNvPr name="Freeform 20" id="20"/>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010440"/>
            </a:solidFill>
          </p:spPr>
        </p:sp>
      </p:grpSp>
      <p:grpSp>
        <p:nvGrpSpPr>
          <p:cNvPr name="Group 21" id="21"/>
          <p:cNvGrpSpPr/>
          <p:nvPr/>
        </p:nvGrpSpPr>
        <p:grpSpPr>
          <a:xfrm rot="0">
            <a:off x="371238" y="230100"/>
            <a:ext cx="649720" cy="649720"/>
            <a:chOff x="0" y="0"/>
            <a:chExt cx="866293" cy="866293"/>
          </a:xfrm>
        </p:grpSpPr>
        <p:sp>
          <p:nvSpPr>
            <p:cNvPr name="Freeform 22" id="22"/>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3" id="23"/>
          <p:cNvGrpSpPr/>
          <p:nvPr/>
        </p:nvGrpSpPr>
        <p:grpSpPr>
          <a:xfrm rot="0">
            <a:off x="17738838" y="-896778"/>
            <a:ext cx="1177738" cy="1177418"/>
            <a:chOff x="0" y="0"/>
            <a:chExt cx="1570317" cy="1569891"/>
          </a:xfrm>
        </p:grpSpPr>
        <p:sp>
          <p:nvSpPr>
            <p:cNvPr name="Freeform 24" id="24"/>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5" id="25"/>
          <p:cNvGrpSpPr/>
          <p:nvPr/>
        </p:nvGrpSpPr>
        <p:grpSpPr>
          <a:xfrm rot="0">
            <a:off x="17707394" y="403558"/>
            <a:ext cx="332526" cy="302820"/>
            <a:chOff x="0" y="0"/>
            <a:chExt cx="443368" cy="403760"/>
          </a:xfrm>
        </p:grpSpPr>
        <p:sp>
          <p:nvSpPr>
            <p:cNvPr name="Freeform 26" id="26"/>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7" id="27"/>
          <p:cNvGrpSpPr/>
          <p:nvPr/>
        </p:nvGrpSpPr>
        <p:grpSpPr>
          <a:xfrm rot="0">
            <a:off x="15375296" y="9262220"/>
            <a:ext cx="395454" cy="365428"/>
            <a:chOff x="0" y="0"/>
            <a:chExt cx="527272" cy="487237"/>
          </a:xfrm>
        </p:grpSpPr>
        <p:sp>
          <p:nvSpPr>
            <p:cNvPr name="Freeform 28" id="28"/>
            <p:cNvSpPr/>
            <p:nvPr/>
          </p:nvSpPr>
          <p:spPr>
            <a:xfrm flipH="false" flipV="false" rot="0">
              <a:off x="0" y="0"/>
              <a:ext cx="527304" cy="486791"/>
            </a:xfrm>
            <a:custGeom>
              <a:avLst/>
              <a:gdLst/>
              <a:ahLst/>
              <a:cxnLst/>
              <a:rect r="r" b="b" t="t" l="l"/>
              <a:pathLst>
                <a:path h="486791" w="527304">
                  <a:moveTo>
                    <a:pt x="258953" y="0"/>
                  </a:moveTo>
                  <a:cubicBezTo>
                    <a:pt x="182245" y="0"/>
                    <a:pt x="108585" y="36576"/>
                    <a:pt x="62230" y="100457"/>
                  </a:cubicBezTo>
                  <a:cubicBezTo>
                    <a:pt x="4699" y="180594"/>
                    <a:pt x="0" y="286639"/>
                    <a:pt x="51943" y="370967"/>
                  </a:cubicBezTo>
                  <a:cubicBezTo>
                    <a:pt x="96266" y="443738"/>
                    <a:pt x="175514" y="486791"/>
                    <a:pt x="259334" y="486791"/>
                  </a:cubicBezTo>
                  <a:cubicBezTo>
                    <a:pt x="271653" y="486791"/>
                    <a:pt x="284861" y="485902"/>
                    <a:pt x="297688" y="483870"/>
                  </a:cubicBezTo>
                  <a:cubicBezTo>
                    <a:pt x="394335" y="468503"/>
                    <a:pt x="473202" y="395732"/>
                    <a:pt x="495681" y="300736"/>
                  </a:cubicBezTo>
                  <a:cubicBezTo>
                    <a:pt x="527304" y="169545"/>
                    <a:pt x="446786" y="38354"/>
                    <a:pt x="316484" y="6858"/>
                  </a:cubicBezTo>
                  <a:cubicBezTo>
                    <a:pt x="297307" y="2540"/>
                    <a:pt x="278130" y="0"/>
                    <a:pt x="258953" y="0"/>
                  </a:cubicBezTo>
                  <a:close/>
                </a:path>
              </a:pathLst>
            </a:custGeom>
            <a:solidFill>
              <a:srgbClr val="010440"/>
            </a:solidFill>
          </p:spPr>
        </p:sp>
      </p:grpSp>
      <p:grpSp>
        <p:nvGrpSpPr>
          <p:cNvPr name="Group 29" id="29"/>
          <p:cNvGrpSpPr/>
          <p:nvPr/>
        </p:nvGrpSpPr>
        <p:grpSpPr>
          <a:xfrm rot="0">
            <a:off x="16288068" y="9191666"/>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A22933"/>
            </a:solidFill>
          </p:spPr>
        </p:sp>
      </p:grpSp>
      <p:grpSp>
        <p:nvGrpSpPr>
          <p:cNvPr name="Group 31" id="31"/>
          <p:cNvGrpSpPr/>
          <p:nvPr/>
        </p:nvGrpSpPr>
        <p:grpSpPr>
          <a:xfrm rot="0">
            <a:off x="16469270" y="598352"/>
            <a:ext cx="990232" cy="899834"/>
            <a:chOff x="0" y="0"/>
            <a:chExt cx="1320309"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13662592" y="403558"/>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13662592" y="8846276"/>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5" id="35"/>
          <p:cNvGrpSpPr/>
          <p:nvPr/>
        </p:nvGrpSpPr>
        <p:grpSpPr>
          <a:xfrm rot="0">
            <a:off x="-1664818" y="1420766"/>
            <a:ext cx="2594730" cy="2364102"/>
            <a:chOff x="0" y="0"/>
            <a:chExt cx="3459640" cy="3152136"/>
          </a:xfrm>
        </p:grpSpPr>
        <p:sp>
          <p:nvSpPr>
            <p:cNvPr name="Freeform 36" id="36"/>
            <p:cNvSpPr/>
            <p:nvPr/>
          </p:nvSpPr>
          <p:spPr>
            <a:xfrm flipH="false" flipV="false" rot="0">
              <a:off x="0" y="381"/>
              <a:ext cx="3459226" cy="3151378"/>
            </a:xfrm>
            <a:custGeom>
              <a:avLst/>
              <a:gdLst/>
              <a:ahLst/>
              <a:cxnLst/>
              <a:rect r="r" b="b" t="t" l="l"/>
              <a:pathLst>
                <a:path h="3151378" w="3459226">
                  <a:moveTo>
                    <a:pt x="1729613" y="0"/>
                  </a:moveTo>
                  <a:cubicBezTo>
                    <a:pt x="1326642" y="0"/>
                    <a:pt x="923417" y="153797"/>
                    <a:pt x="615823" y="461645"/>
                  </a:cubicBezTo>
                  <a:cubicBezTo>
                    <a:pt x="0" y="1076706"/>
                    <a:pt x="0" y="2074164"/>
                    <a:pt x="615823" y="2690114"/>
                  </a:cubicBezTo>
                  <a:cubicBezTo>
                    <a:pt x="923290" y="2997581"/>
                    <a:pt x="1326642" y="3151378"/>
                    <a:pt x="1729613" y="3151378"/>
                  </a:cubicBezTo>
                  <a:cubicBezTo>
                    <a:pt x="2132965" y="3151378"/>
                    <a:pt x="2536317" y="2997581"/>
                    <a:pt x="2844165" y="2690114"/>
                  </a:cubicBezTo>
                  <a:cubicBezTo>
                    <a:pt x="3459226" y="2074291"/>
                    <a:pt x="3459226" y="1076833"/>
                    <a:pt x="2844165" y="461772"/>
                  </a:cubicBezTo>
                  <a:cubicBezTo>
                    <a:pt x="2536317" y="153797"/>
                    <a:pt x="2132965" y="0"/>
                    <a:pt x="1729613" y="0"/>
                  </a:cubicBezTo>
                  <a:close/>
                </a:path>
              </a:pathLst>
            </a:custGeom>
            <a:solidFill>
              <a:srgbClr val="9E9E9E"/>
            </a:solidFill>
          </p:spPr>
        </p:sp>
      </p:grpSp>
      <p:grpSp>
        <p:nvGrpSpPr>
          <p:cNvPr name="Group 37" id="37"/>
          <p:cNvGrpSpPr/>
          <p:nvPr/>
        </p:nvGrpSpPr>
        <p:grpSpPr>
          <a:xfrm rot="0">
            <a:off x="127708" y="8505178"/>
            <a:ext cx="512366" cy="449438"/>
            <a:chOff x="0" y="0"/>
            <a:chExt cx="683155" cy="599251"/>
          </a:xfrm>
        </p:grpSpPr>
        <p:sp>
          <p:nvSpPr>
            <p:cNvPr name="Freeform 38" id="38"/>
            <p:cNvSpPr/>
            <p:nvPr/>
          </p:nvSpPr>
          <p:spPr>
            <a:xfrm flipH="false" flipV="false" rot="0">
              <a:off x="0" y="0"/>
              <a:ext cx="683260" cy="599313"/>
            </a:xfrm>
            <a:custGeom>
              <a:avLst/>
              <a:gdLst/>
              <a:ahLst/>
              <a:cxnLst/>
              <a:rect r="r" b="b" t="t" l="l"/>
              <a:pathLst>
                <a:path h="599313" w="683260">
                  <a:moveTo>
                    <a:pt x="340741" y="0"/>
                  </a:moveTo>
                  <a:cubicBezTo>
                    <a:pt x="287909" y="0"/>
                    <a:pt x="233807" y="14478"/>
                    <a:pt x="185293" y="44323"/>
                  </a:cubicBezTo>
                  <a:cubicBezTo>
                    <a:pt x="44323" y="130810"/>
                    <a:pt x="0" y="315214"/>
                    <a:pt x="86487" y="456184"/>
                  </a:cubicBezTo>
                  <a:cubicBezTo>
                    <a:pt x="143129" y="548640"/>
                    <a:pt x="241046" y="599313"/>
                    <a:pt x="341630" y="599313"/>
                  </a:cubicBezTo>
                  <a:cubicBezTo>
                    <a:pt x="394843" y="599313"/>
                    <a:pt x="448945" y="584835"/>
                    <a:pt x="497967" y="554990"/>
                  </a:cubicBezTo>
                  <a:cubicBezTo>
                    <a:pt x="638937" y="468503"/>
                    <a:pt x="683260" y="284099"/>
                    <a:pt x="596773" y="143510"/>
                  </a:cubicBezTo>
                  <a:cubicBezTo>
                    <a:pt x="540004" y="51054"/>
                    <a:pt x="441706" y="0"/>
                    <a:pt x="340741" y="0"/>
                  </a:cubicBezTo>
                  <a:close/>
                </a:path>
              </a:pathLst>
            </a:custGeom>
            <a:solidFill>
              <a:srgbClr val="010440"/>
            </a:solidFill>
          </p:spPr>
        </p:sp>
      </p:grpSp>
      <p:sp>
        <p:nvSpPr>
          <p:cNvPr name="TextBox 39" id="39"/>
          <p:cNvSpPr txBox="true"/>
          <p:nvPr/>
        </p:nvSpPr>
        <p:spPr>
          <a:xfrm rot="0">
            <a:off x="1751601" y="334916"/>
            <a:ext cx="15225150" cy="2143125"/>
          </a:xfrm>
          <a:prstGeom prst="rect">
            <a:avLst/>
          </a:prstGeom>
        </p:spPr>
        <p:txBody>
          <a:bodyPr anchor="t" rtlCol="false" tIns="0" lIns="0" bIns="0" rIns="0">
            <a:spAutoFit/>
          </a:bodyPr>
          <a:lstStyle/>
          <a:p>
            <a:pPr algn="ctr">
              <a:lnSpc>
                <a:spcPts val="8399"/>
              </a:lnSpc>
            </a:pPr>
            <a:r>
              <a:rPr lang="en-US" sz="6999">
                <a:solidFill>
                  <a:srgbClr val="FF000A"/>
                </a:solidFill>
                <a:latin typeface="Arimo"/>
                <a:ea typeface="Arimo"/>
                <a:cs typeface="Arimo"/>
                <a:sym typeface="Arimo"/>
              </a:rPr>
              <a:t>Gradient Boosting Machine </a:t>
            </a:r>
          </a:p>
          <a:p>
            <a:pPr algn="ctr">
              <a:lnSpc>
                <a:spcPts val="8400"/>
              </a:lnSpc>
            </a:pPr>
            <a:r>
              <a:rPr lang="en-US" sz="7000">
                <a:solidFill>
                  <a:srgbClr val="FF000A"/>
                </a:solidFill>
                <a:latin typeface="Arimo"/>
                <a:ea typeface="Arimo"/>
                <a:cs typeface="Arimo"/>
                <a:sym typeface="Arimo"/>
              </a:rPr>
              <a:t>(GBM)</a:t>
            </a:r>
          </a:p>
        </p:txBody>
      </p:sp>
      <p:sp>
        <p:nvSpPr>
          <p:cNvPr name="TextBox 40" id="40"/>
          <p:cNvSpPr txBox="true"/>
          <p:nvPr/>
        </p:nvSpPr>
        <p:spPr>
          <a:xfrm rot="0">
            <a:off x="2559146" y="3237879"/>
            <a:ext cx="14900356" cy="5267325"/>
          </a:xfrm>
          <a:prstGeom prst="rect">
            <a:avLst/>
          </a:prstGeom>
        </p:spPr>
        <p:txBody>
          <a:bodyPr anchor="t" rtlCol="false" tIns="0" lIns="0" bIns="0" rIns="0">
            <a:spAutoFit/>
          </a:bodyPr>
          <a:lstStyle/>
          <a:p>
            <a:pPr algn="ctr">
              <a:lnSpc>
                <a:spcPts val="3480"/>
              </a:lnSpc>
            </a:pPr>
            <a:r>
              <a:rPr lang="en-US" sz="2900">
                <a:solidFill>
                  <a:srgbClr val="010440"/>
                </a:solidFill>
                <a:latin typeface="Arimo"/>
                <a:ea typeface="Arimo"/>
                <a:cs typeface="Arimo"/>
                <a:sym typeface="Arimo"/>
              </a:rPr>
              <a:t>combinaison de plusieurs modèles faibles (souvent des arbres de décision) pour créer un modèle global plus robuste</a:t>
            </a:r>
          </a:p>
          <a:p>
            <a:pPr algn="ctr">
              <a:lnSpc>
                <a:spcPts val="3480"/>
              </a:lnSpc>
            </a:pPr>
          </a:p>
          <a:p>
            <a:pPr algn="l" marL="626111" indent="-313055" lvl="1">
              <a:lnSpc>
                <a:spcPts val="3480"/>
              </a:lnSpc>
              <a:buFont typeface="Arial"/>
              <a:buChar char="•"/>
            </a:pPr>
            <a:r>
              <a:rPr lang="en-US" sz="2900">
                <a:solidFill>
                  <a:srgbClr val="010440"/>
                </a:solidFill>
                <a:latin typeface="Arimo"/>
                <a:ea typeface="Arimo"/>
                <a:cs typeface="Arimo"/>
                <a:sym typeface="Arimo"/>
              </a:rPr>
              <a:t>Initialiser un modèle GBM avec des hyperparamètres de base.</a:t>
            </a:r>
          </a:p>
          <a:p>
            <a:pPr algn="l" marL="626111" indent="-313055" lvl="1">
              <a:lnSpc>
                <a:spcPts val="3480"/>
              </a:lnSpc>
              <a:buFont typeface="Arial"/>
              <a:buChar char="•"/>
            </a:pPr>
            <a:r>
              <a:rPr lang="en-US" sz="2900">
                <a:solidFill>
                  <a:srgbClr val="010440"/>
                </a:solidFill>
                <a:latin typeface="Arimo"/>
                <a:ea typeface="Arimo"/>
                <a:cs typeface="Arimo"/>
                <a:sym typeface="Arimo"/>
              </a:rPr>
              <a:t>définition des:  Nombre d'arbres / Taux d'apprentissage / Profondeur maximale des arbres / Réplicabilité</a:t>
            </a:r>
          </a:p>
          <a:p>
            <a:pPr algn="l" marL="626111" indent="-313055" lvl="1">
              <a:lnSpc>
                <a:spcPts val="3480"/>
              </a:lnSpc>
              <a:buFont typeface="Arial"/>
              <a:buChar char="•"/>
            </a:pPr>
            <a:r>
              <a:rPr lang="en-US" sz="2900">
                <a:solidFill>
                  <a:srgbClr val="010440"/>
                </a:solidFill>
                <a:latin typeface="Arimo"/>
                <a:ea typeface="Arimo"/>
                <a:cs typeface="Arimo"/>
                <a:sym typeface="Arimo"/>
              </a:rPr>
              <a:t>Le GBM apprend itérativement en ajustant les erreurs (résidus) des prédictions précédentes.</a:t>
            </a:r>
          </a:p>
          <a:p>
            <a:pPr algn="l" marL="626111" indent="-313055" lvl="1">
              <a:lnSpc>
                <a:spcPts val="3480"/>
              </a:lnSpc>
              <a:buFont typeface="Arial"/>
              <a:buChar char="•"/>
            </a:pPr>
            <a:r>
              <a:rPr lang="en-US" sz="2900">
                <a:solidFill>
                  <a:srgbClr val="010440"/>
                </a:solidFill>
                <a:latin typeface="Arimo"/>
                <a:ea typeface="Arimo"/>
                <a:cs typeface="Arimo"/>
                <a:sym typeface="Arimo"/>
              </a:rPr>
              <a:t>Chaque arbre est entraîné pour minimiser une fonction de perte, telle que la log-loss dans un problème de classification.</a:t>
            </a:r>
          </a:p>
          <a:p>
            <a:pPr algn="l" marL="626111" indent="-313055" lvl="1">
              <a:lnSpc>
                <a:spcPts val="3480"/>
              </a:lnSpc>
              <a:buFont typeface="Arial"/>
              <a:buChar char="•"/>
            </a:pPr>
            <a:r>
              <a:rPr lang="en-US" sz="2900">
                <a:solidFill>
                  <a:srgbClr val="010440"/>
                </a:solidFill>
                <a:latin typeface="Arimo"/>
                <a:ea typeface="Arimo"/>
                <a:cs typeface="Arimo"/>
                <a:sym typeface="Arimo"/>
              </a:rPr>
              <a:t>Le modèle utilise les arbres entraînés pour prédire les probabilités des classes ou les classes elles-mêmes.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012938" y="11224262"/>
            <a:ext cx="50096" cy="44350"/>
            <a:chOff x="0" y="0"/>
            <a:chExt cx="66795" cy="59133"/>
          </a:xfrm>
        </p:grpSpPr>
        <p:sp>
          <p:nvSpPr>
            <p:cNvPr name="Freeform 3" id="3"/>
            <p:cNvSpPr/>
            <p:nvPr/>
          </p:nvSpPr>
          <p:spPr>
            <a:xfrm flipH="false" flipV="false" rot="0">
              <a:off x="0" y="0"/>
              <a:ext cx="66802" cy="59055"/>
            </a:xfrm>
            <a:custGeom>
              <a:avLst/>
              <a:gdLst/>
              <a:ahLst/>
              <a:cxnLst/>
              <a:rect r="r" b="b" t="t" l="l"/>
              <a:pathLst>
                <a:path h="59055" w="66802">
                  <a:moveTo>
                    <a:pt x="0" y="0"/>
                  </a:moveTo>
                  <a:lnTo>
                    <a:pt x="66802" y="59055"/>
                  </a:lnTo>
                  <a:lnTo>
                    <a:pt x="0" y="59055"/>
                  </a:lnTo>
                  <a:lnTo>
                    <a:pt x="0" y="0"/>
                  </a:lnTo>
                  <a:close/>
                </a:path>
              </a:pathLst>
            </a:custGeom>
            <a:solidFill>
              <a:srgbClr val="F2F2F2"/>
            </a:solidFill>
          </p:spPr>
        </p:sp>
      </p:grpSp>
      <p:grpSp>
        <p:nvGrpSpPr>
          <p:cNvPr name="Group 4" id="4"/>
          <p:cNvGrpSpPr/>
          <p:nvPr/>
        </p:nvGrpSpPr>
        <p:grpSpPr>
          <a:xfrm rot="0">
            <a:off x="12246958" y="11236974"/>
            <a:ext cx="15440" cy="27042"/>
            <a:chOff x="0" y="0"/>
            <a:chExt cx="20587" cy="36056"/>
          </a:xfrm>
        </p:grpSpPr>
        <p:sp>
          <p:nvSpPr>
            <p:cNvPr name="Freeform 5" id="5"/>
            <p:cNvSpPr/>
            <p:nvPr/>
          </p:nvSpPr>
          <p:spPr>
            <a:xfrm flipH="false" flipV="false" rot="0">
              <a:off x="0" y="0"/>
              <a:ext cx="20574" cy="36068"/>
            </a:xfrm>
            <a:custGeom>
              <a:avLst/>
              <a:gdLst/>
              <a:ahLst/>
              <a:cxnLst/>
              <a:rect r="r" b="b" t="t" l="l"/>
              <a:pathLst>
                <a:path h="36068" w="20574">
                  <a:moveTo>
                    <a:pt x="0" y="0"/>
                  </a:moveTo>
                  <a:lnTo>
                    <a:pt x="20574" y="20574"/>
                  </a:lnTo>
                  <a:lnTo>
                    <a:pt x="5080" y="36068"/>
                  </a:lnTo>
                  <a:lnTo>
                    <a:pt x="0" y="36068"/>
                  </a:lnTo>
                  <a:lnTo>
                    <a:pt x="0" y="0"/>
                  </a:lnTo>
                  <a:close/>
                </a:path>
              </a:pathLst>
            </a:custGeom>
            <a:solidFill>
              <a:srgbClr val="262022"/>
            </a:solidFill>
          </p:spPr>
        </p:sp>
      </p:grpSp>
      <p:grpSp>
        <p:nvGrpSpPr>
          <p:cNvPr name="Group 6" id="6"/>
          <p:cNvGrpSpPr/>
          <p:nvPr/>
        </p:nvGrpSpPr>
        <p:grpSpPr>
          <a:xfrm rot="-10800000">
            <a:off x="9406352" y="9717904"/>
            <a:ext cx="885798" cy="886298"/>
            <a:chOff x="0" y="0"/>
            <a:chExt cx="1181064" cy="1181731"/>
          </a:xfrm>
        </p:grpSpPr>
        <p:sp>
          <p:nvSpPr>
            <p:cNvPr name="Freeform 7" id="7"/>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8" id="8"/>
          <p:cNvGrpSpPr/>
          <p:nvPr/>
        </p:nvGrpSpPr>
        <p:grpSpPr>
          <a:xfrm rot="-10800000">
            <a:off x="3176524" y="9636380"/>
            <a:ext cx="1200876" cy="1201384"/>
            <a:chOff x="0" y="0"/>
            <a:chExt cx="1601168" cy="1601845"/>
          </a:xfrm>
        </p:grpSpPr>
        <p:sp>
          <p:nvSpPr>
            <p:cNvPr name="Freeform 9" id="9"/>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010440"/>
            </a:solidFill>
          </p:spPr>
        </p:sp>
      </p:grpSp>
      <p:grpSp>
        <p:nvGrpSpPr>
          <p:cNvPr name="Group 10" id="10"/>
          <p:cNvGrpSpPr/>
          <p:nvPr/>
        </p:nvGrpSpPr>
        <p:grpSpPr>
          <a:xfrm rot="-10800000">
            <a:off x="5299778" y="9394776"/>
            <a:ext cx="690564" cy="690578"/>
            <a:chOff x="0" y="0"/>
            <a:chExt cx="920752" cy="920771"/>
          </a:xfrm>
        </p:grpSpPr>
        <p:sp>
          <p:nvSpPr>
            <p:cNvPr name="Freeform 11" id="11"/>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grpSp>
        <p:nvGrpSpPr>
          <p:cNvPr name="Group 12" id="12"/>
          <p:cNvGrpSpPr/>
          <p:nvPr/>
        </p:nvGrpSpPr>
        <p:grpSpPr>
          <a:xfrm rot="-10800000">
            <a:off x="13371928" y="9556402"/>
            <a:ext cx="1497592" cy="1361344"/>
            <a:chOff x="0" y="0"/>
            <a:chExt cx="1996789" cy="1815125"/>
          </a:xfrm>
        </p:grpSpPr>
        <p:sp>
          <p:nvSpPr>
            <p:cNvPr name="Freeform 13" id="13"/>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D93B48"/>
            </a:solidFill>
          </p:spPr>
        </p:sp>
      </p:grpSp>
      <p:sp>
        <p:nvSpPr>
          <p:cNvPr name="Freeform 14" id="14"/>
          <p:cNvSpPr/>
          <p:nvPr/>
        </p:nvSpPr>
        <p:spPr>
          <a:xfrm flipH="false" flipV="false" rot="0">
            <a:off x="-4564896" y="7600668"/>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10800000">
            <a:off x="-3496440" y="8670132"/>
            <a:ext cx="5161594" cy="5161216"/>
            <a:chOff x="0" y="0"/>
            <a:chExt cx="6882125" cy="6881621"/>
          </a:xfrm>
        </p:grpSpPr>
        <p:sp>
          <p:nvSpPr>
            <p:cNvPr name="Freeform 16" id="16"/>
            <p:cNvSpPr/>
            <p:nvPr/>
          </p:nvSpPr>
          <p:spPr>
            <a:xfrm flipH="false" flipV="false" rot="0">
              <a:off x="0" y="635"/>
              <a:ext cx="6881495" cy="6880987"/>
            </a:xfrm>
            <a:custGeom>
              <a:avLst/>
              <a:gdLst/>
              <a:ahLst/>
              <a:cxnLst/>
              <a:rect r="r" b="b" t="t" l="l"/>
              <a:pathLst>
                <a:path h="6880987" w="6881495">
                  <a:moveTo>
                    <a:pt x="3440684" y="0"/>
                  </a:moveTo>
                  <a:cubicBezTo>
                    <a:pt x="1540637" y="0"/>
                    <a:pt x="0" y="1540002"/>
                    <a:pt x="0" y="3440176"/>
                  </a:cubicBezTo>
                  <a:cubicBezTo>
                    <a:pt x="0" y="5340985"/>
                    <a:pt x="1540637" y="6880987"/>
                    <a:pt x="3440684" y="6880987"/>
                  </a:cubicBezTo>
                  <a:cubicBezTo>
                    <a:pt x="5340731" y="6880987"/>
                    <a:pt x="6881495" y="5340985"/>
                    <a:pt x="6881495" y="3440176"/>
                  </a:cubicBezTo>
                  <a:cubicBezTo>
                    <a:pt x="6881495" y="1540002"/>
                    <a:pt x="5340858" y="0"/>
                    <a:pt x="3440684" y="0"/>
                  </a:cubicBezTo>
                  <a:close/>
                </a:path>
              </a:pathLst>
            </a:custGeom>
            <a:solidFill>
              <a:srgbClr val="A22933"/>
            </a:solidFill>
          </p:spPr>
        </p:sp>
      </p:grpSp>
      <p:grpSp>
        <p:nvGrpSpPr>
          <p:cNvPr name="Group 17" id="17"/>
          <p:cNvGrpSpPr/>
          <p:nvPr/>
        </p:nvGrpSpPr>
        <p:grpSpPr>
          <a:xfrm rot="-10800000">
            <a:off x="16000924" y="8296922"/>
            <a:ext cx="3596830" cy="3276986"/>
            <a:chOff x="0" y="0"/>
            <a:chExt cx="4795773" cy="4369315"/>
          </a:xfrm>
        </p:grpSpPr>
        <p:sp>
          <p:nvSpPr>
            <p:cNvPr name="Freeform 18" id="18"/>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D93B48"/>
            </a:solidFill>
          </p:spPr>
        </p:sp>
      </p:grpSp>
      <p:grpSp>
        <p:nvGrpSpPr>
          <p:cNvPr name="Group 19" id="19"/>
          <p:cNvGrpSpPr/>
          <p:nvPr/>
        </p:nvGrpSpPr>
        <p:grpSpPr>
          <a:xfrm rot="-10800000">
            <a:off x="17093058" y="9292930"/>
            <a:ext cx="1419788" cy="1290788"/>
            <a:chOff x="0" y="0"/>
            <a:chExt cx="1893051" cy="1721051"/>
          </a:xfrm>
        </p:grpSpPr>
        <p:sp>
          <p:nvSpPr>
            <p:cNvPr name="Freeform 20" id="20"/>
            <p:cNvSpPr/>
            <p:nvPr/>
          </p:nvSpPr>
          <p:spPr>
            <a:xfrm flipH="false" flipV="false" rot="0">
              <a:off x="762" y="635"/>
              <a:ext cx="1891665" cy="1720469"/>
            </a:xfrm>
            <a:custGeom>
              <a:avLst/>
              <a:gdLst/>
              <a:ahLst/>
              <a:cxnLst/>
              <a:rect r="r" b="b" t="t" l="l"/>
              <a:pathLst>
                <a:path h="1720469" w="1891665">
                  <a:moveTo>
                    <a:pt x="945134" y="0"/>
                  </a:moveTo>
                  <a:cubicBezTo>
                    <a:pt x="555371" y="0"/>
                    <a:pt x="202184" y="266700"/>
                    <a:pt x="108839" y="663067"/>
                  </a:cubicBezTo>
                  <a:cubicBezTo>
                    <a:pt x="0" y="1124458"/>
                    <a:pt x="286639" y="1587754"/>
                    <a:pt x="748665" y="1697228"/>
                  </a:cubicBezTo>
                  <a:cubicBezTo>
                    <a:pt x="815086" y="1712722"/>
                    <a:pt x="882015" y="1720469"/>
                    <a:pt x="947801" y="1720469"/>
                  </a:cubicBezTo>
                  <a:cubicBezTo>
                    <a:pt x="1336929" y="1720469"/>
                    <a:pt x="1690116" y="1453769"/>
                    <a:pt x="1783461" y="1058037"/>
                  </a:cubicBezTo>
                  <a:cubicBezTo>
                    <a:pt x="1891665" y="595376"/>
                    <a:pt x="1606296" y="132080"/>
                    <a:pt x="1143635" y="23241"/>
                  </a:cubicBezTo>
                  <a:cubicBezTo>
                    <a:pt x="1077214" y="7112"/>
                    <a:pt x="1010793" y="0"/>
                    <a:pt x="945134" y="0"/>
                  </a:cubicBezTo>
                  <a:close/>
                </a:path>
              </a:pathLst>
            </a:custGeom>
            <a:solidFill>
              <a:srgbClr val="A22933"/>
            </a:solidFill>
          </p:spPr>
        </p:sp>
      </p:grpSp>
      <p:grpSp>
        <p:nvGrpSpPr>
          <p:cNvPr name="Group 21" id="21"/>
          <p:cNvGrpSpPr/>
          <p:nvPr/>
        </p:nvGrpSpPr>
        <p:grpSpPr>
          <a:xfrm rot="-10800000">
            <a:off x="15614850" y="310112"/>
            <a:ext cx="874682" cy="813326"/>
            <a:chOff x="0" y="0"/>
            <a:chExt cx="1166243" cy="1084435"/>
          </a:xfrm>
        </p:grpSpPr>
        <p:sp>
          <p:nvSpPr>
            <p:cNvPr name="Freeform 22" id="22"/>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D93B48"/>
            </a:solidFill>
          </p:spPr>
        </p:sp>
      </p:grpSp>
      <p:grpSp>
        <p:nvGrpSpPr>
          <p:cNvPr name="Group 23" id="23"/>
          <p:cNvGrpSpPr/>
          <p:nvPr/>
        </p:nvGrpSpPr>
        <p:grpSpPr>
          <a:xfrm rot="-10800000">
            <a:off x="18585864" y="2247272"/>
            <a:ext cx="894980" cy="813810"/>
            <a:chOff x="0" y="0"/>
            <a:chExt cx="1193307" cy="1085080"/>
          </a:xfrm>
        </p:grpSpPr>
        <p:sp>
          <p:nvSpPr>
            <p:cNvPr name="Freeform 24" id="24"/>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A22933"/>
            </a:solidFill>
          </p:spPr>
        </p:sp>
      </p:grpSp>
      <p:grpSp>
        <p:nvGrpSpPr>
          <p:cNvPr name="Group 25" id="25"/>
          <p:cNvGrpSpPr/>
          <p:nvPr/>
        </p:nvGrpSpPr>
        <p:grpSpPr>
          <a:xfrm rot="-10800000">
            <a:off x="15011604" y="-55738"/>
            <a:ext cx="426710" cy="365828"/>
            <a:chOff x="0" y="0"/>
            <a:chExt cx="568947" cy="487771"/>
          </a:xfrm>
        </p:grpSpPr>
        <p:sp>
          <p:nvSpPr>
            <p:cNvPr name="Freeform 26" id="26"/>
            <p:cNvSpPr/>
            <p:nvPr/>
          </p:nvSpPr>
          <p:spPr>
            <a:xfrm flipH="false" flipV="false" rot="0">
              <a:off x="635" y="635"/>
              <a:ext cx="568325" cy="486410"/>
            </a:xfrm>
            <a:custGeom>
              <a:avLst/>
              <a:gdLst/>
              <a:ahLst/>
              <a:cxnLst/>
              <a:rect r="r" b="b" t="t" l="l"/>
              <a:pathLst>
                <a:path h="486410" w="568325">
                  <a:moveTo>
                    <a:pt x="324739" y="0"/>
                  </a:moveTo>
                  <a:cubicBezTo>
                    <a:pt x="108204" y="0"/>
                    <a:pt x="0" y="261620"/>
                    <a:pt x="153416" y="414909"/>
                  </a:cubicBezTo>
                  <a:cubicBezTo>
                    <a:pt x="203073" y="464566"/>
                    <a:pt x="263652" y="486410"/>
                    <a:pt x="323469" y="486410"/>
                  </a:cubicBezTo>
                  <a:cubicBezTo>
                    <a:pt x="448437" y="486410"/>
                    <a:pt x="568325" y="389763"/>
                    <a:pt x="568325" y="242824"/>
                  </a:cubicBezTo>
                  <a:cubicBezTo>
                    <a:pt x="568325" y="108204"/>
                    <a:pt x="460121" y="0"/>
                    <a:pt x="324739" y="0"/>
                  </a:cubicBezTo>
                  <a:close/>
                </a:path>
              </a:pathLst>
            </a:custGeom>
            <a:solidFill>
              <a:srgbClr val="9E9E9E"/>
            </a:solidFill>
          </p:spPr>
        </p:sp>
      </p:grpSp>
      <p:grpSp>
        <p:nvGrpSpPr>
          <p:cNvPr name="Group 27" id="27"/>
          <p:cNvGrpSpPr/>
          <p:nvPr/>
        </p:nvGrpSpPr>
        <p:grpSpPr>
          <a:xfrm rot="-10800000">
            <a:off x="17424536" y="5937856"/>
            <a:ext cx="3925440" cy="3576608"/>
            <a:chOff x="0" y="0"/>
            <a:chExt cx="5233920" cy="4768811"/>
          </a:xfrm>
        </p:grpSpPr>
        <p:sp>
          <p:nvSpPr>
            <p:cNvPr name="Freeform 28" id="28"/>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grpSp>
        <p:nvGrpSpPr>
          <p:cNvPr name="Group 29" id="29"/>
          <p:cNvGrpSpPr/>
          <p:nvPr/>
        </p:nvGrpSpPr>
        <p:grpSpPr>
          <a:xfrm rot="-10800000">
            <a:off x="2734124" y="-976690"/>
            <a:ext cx="982930" cy="982950"/>
            <a:chOff x="0" y="0"/>
            <a:chExt cx="1310573" cy="1310600"/>
          </a:xfrm>
        </p:grpSpPr>
        <p:sp>
          <p:nvSpPr>
            <p:cNvPr name="Freeform 30" id="30"/>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9E9E9E"/>
            </a:solidFill>
          </p:spPr>
        </p:sp>
      </p:grpSp>
      <p:grpSp>
        <p:nvGrpSpPr>
          <p:cNvPr name="Group 31" id="31"/>
          <p:cNvGrpSpPr/>
          <p:nvPr/>
        </p:nvGrpSpPr>
        <p:grpSpPr>
          <a:xfrm rot="-10800000">
            <a:off x="-685426" y="-1659076"/>
            <a:ext cx="2611000" cy="2611054"/>
            <a:chOff x="0" y="0"/>
            <a:chExt cx="3481333" cy="3481405"/>
          </a:xfrm>
        </p:grpSpPr>
        <p:sp>
          <p:nvSpPr>
            <p:cNvPr name="Freeform 32" id="32"/>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D93B48"/>
            </a:solidFill>
          </p:spPr>
        </p:sp>
      </p:grpSp>
      <p:grpSp>
        <p:nvGrpSpPr>
          <p:cNvPr name="Group 33" id="33"/>
          <p:cNvGrpSpPr/>
          <p:nvPr/>
        </p:nvGrpSpPr>
        <p:grpSpPr>
          <a:xfrm rot="-10800000">
            <a:off x="-942292" y="6584880"/>
            <a:ext cx="2086190" cy="2085266"/>
            <a:chOff x="0" y="0"/>
            <a:chExt cx="2781587" cy="2780355"/>
          </a:xfrm>
        </p:grpSpPr>
        <p:sp>
          <p:nvSpPr>
            <p:cNvPr name="Freeform 34" id="34"/>
            <p:cNvSpPr/>
            <p:nvPr/>
          </p:nvSpPr>
          <p:spPr>
            <a:xfrm flipH="false" flipV="false" rot="0">
              <a:off x="635" y="0"/>
              <a:ext cx="2780411" cy="2779649"/>
            </a:xfrm>
            <a:custGeom>
              <a:avLst/>
              <a:gdLst/>
              <a:ahLst/>
              <a:cxnLst/>
              <a:rect r="r" b="b" t="t" l="l"/>
              <a:pathLst>
                <a:path h="2779649" w="2780411">
                  <a:moveTo>
                    <a:pt x="1390523" y="0"/>
                  </a:moveTo>
                  <a:cubicBezTo>
                    <a:pt x="622427" y="0"/>
                    <a:pt x="0" y="622427"/>
                    <a:pt x="0" y="1389888"/>
                  </a:cubicBezTo>
                  <a:cubicBezTo>
                    <a:pt x="0" y="2157349"/>
                    <a:pt x="622427" y="2779649"/>
                    <a:pt x="1390523" y="2779649"/>
                  </a:cubicBezTo>
                  <a:cubicBezTo>
                    <a:pt x="2157984" y="2779649"/>
                    <a:pt x="2780411" y="2157222"/>
                    <a:pt x="2780411" y="1389761"/>
                  </a:cubicBezTo>
                  <a:cubicBezTo>
                    <a:pt x="2780411" y="622300"/>
                    <a:pt x="2157857" y="0"/>
                    <a:pt x="1390523" y="0"/>
                  </a:cubicBezTo>
                  <a:close/>
                </a:path>
              </a:pathLst>
            </a:custGeom>
            <a:solidFill>
              <a:srgbClr val="9E9E9E"/>
            </a:solidFill>
          </p:spPr>
        </p:sp>
      </p:grpSp>
      <p:grpSp>
        <p:nvGrpSpPr>
          <p:cNvPr name="Group 35" id="35"/>
          <p:cNvGrpSpPr/>
          <p:nvPr/>
        </p:nvGrpSpPr>
        <p:grpSpPr>
          <a:xfrm rot="-10800000">
            <a:off x="9305572" y="-821058"/>
            <a:ext cx="1545434" cy="1361826"/>
            <a:chOff x="0" y="0"/>
            <a:chExt cx="2060579" cy="1815768"/>
          </a:xfrm>
        </p:grpSpPr>
        <p:sp>
          <p:nvSpPr>
            <p:cNvPr name="Freeform 36" id="36"/>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D93B48"/>
            </a:solidFill>
          </p:spPr>
        </p:sp>
      </p:grpSp>
      <p:grpSp>
        <p:nvGrpSpPr>
          <p:cNvPr name="Group 37" id="37"/>
          <p:cNvGrpSpPr/>
          <p:nvPr/>
        </p:nvGrpSpPr>
        <p:grpSpPr>
          <a:xfrm rot="-10800000">
            <a:off x="-648230" y="1918248"/>
            <a:ext cx="1498074" cy="1361344"/>
            <a:chOff x="0" y="0"/>
            <a:chExt cx="1997432" cy="1815125"/>
          </a:xfrm>
        </p:grpSpPr>
        <p:sp>
          <p:nvSpPr>
            <p:cNvPr name="Freeform 38" id="38"/>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010440"/>
            </a:solidFill>
          </p:spPr>
        </p:sp>
      </p:grpSp>
      <p:sp>
        <p:nvSpPr>
          <p:cNvPr name="Freeform 39" id="39"/>
          <p:cNvSpPr/>
          <p:nvPr/>
        </p:nvSpPr>
        <p:spPr>
          <a:xfrm flipH="false" flipV="false" rot="0">
            <a:off x="-7319660" y="-238410"/>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0" id="40"/>
          <p:cNvSpPr/>
          <p:nvPr/>
        </p:nvSpPr>
        <p:spPr>
          <a:xfrm flipH="false" flipV="false" rot="0">
            <a:off x="11720500" y="8723528"/>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1" id="41"/>
          <p:cNvSpPr/>
          <p:nvPr/>
        </p:nvSpPr>
        <p:spPr>
          <a:xfrm flipH="false" flipV="false" rot="0">
            <a:off x="15866404" y="-5646282"/>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42" id="42"/>
          <p:cNvSpPr/>
          <p:nvPr/>
        </p:nvSpPr>
        <p:spPr>
          <a:xfrm>
            <a:off x="5574379" y="5108325"/>
            <a:ext cx="7322243" cy="19050"/>
          </a:xfrm>
          <a:prstGeom prst="line">
            <a:avLst/>
          </a:prstGeom>
          <a:ln cap="rnd" w="19050">
            <a:solidFill>
              <a:srgbClr val="9E9E9E"/>
            </a:solidFill>
            <a:prstDash val="solid"/>
            <a:headEnd type="oval" len="lg" w="lg"/>
            <a:tailEnd type="oval" len="lg" w="lg"/>
          </a:ln>
        </p:spPr>
      </p:sp>
      <p:sp>
        <p:nvSpPr>
          <p:cNvPr name="TextBox 43" id="43"/>
          <p:cNvSpPr txBox="true"/>
          <p:nvPr/>
        </p:nvSpPr>
        <p:spPr>
          <a:xfrm rot="0">
            <a:off x="1297725" y="1060998"/>
            <a:ext cx="15941132" cy="857250"/>
          </a:xfrm>
          <a:prstGeom prst="rect">
            <a:avLst/>
          </a:prstGeom>
        </p:spPr>
        <p:txBody>
          <a:bodyPr anchor="t" rtlCol="false" tIns="0" lIns="0" bIns="0" rIns="0">
            <a:spAutoFit/>
          </a:bodyPr>
          <a:lstStyle/>
          <a:p>
            <a:pPr algn="l">
              <a:lnSpc>
                <a:spcPts val="3359"/>
              </a:lnSpc>
            </a:pPr>
            <a:r>
              <a:rPr lang="en-US" sz="2799">
                <a:solidFill>
                  <a:srgbClr val="010440"/>
                </a:solidFill>
                <a:latin typeface="Arimo"/>
                <a:ea typeface="Arimo"/>
                <a:cs typeface="Arimo"/>
                <a:sym typeface="Arimo"/>
              </a:rPr>
              <a:t>Pour chaque modèle développé on a utilisé le GridSearch </a:t>
            </a:r>
            <a:r>
              <a:rPr lang="en-US" sz="2799">
                <a:solidFill>
                  <a:srgbClr val="680A00"/>
                </a:solidFill>
                <a:latin typeface="Arimo"/>
                <a:ea typeface="Arimo"/>
                <a:cs typeface="Arimo"/>
                <a:sym typeface="Arimo"/>
              </a:rPr>
              <a:t>Une méthode de recherche exhaustive de la meilleure combinaison d'hyperparamètres. </a:t>
            </a:r>
            <a:r>
              <a:rPr lang="en-US" sz="2799">
                <a:solidFill>
                  <a:srgbClr val="010440"/>
                </a:solidFill>
                <a:latin typeface="Arimo"/>
                <a:ea typeface="Arimo"/>
                <a:cs typeface="Arimo"/>
                <a:sym typeface="Arimo"/>
              </a:rPr>
              <a:t>qui nous a donné ces résultats</a:t>
            </a:r>
          </a:p>
        </p:txBody>
      </p:sp>
      <p:sp>
        <p:nvSpPr>
          <p:cNvPr name="TextBox 44" id="44"/>
          <p:cNvSpPr txBox="true"/>
          <p:nvPr/>
        </p:nvSpPr>
        <p:spPr>
          <a:xfrm rot="0">
            <a:off x="2244670" y="2238375"/>
            <a:ext cx="14848388" cy="7019925"/>
          </a:xfrm>
          <a:prstGeom prst="rect">
            <a:avLst/>
          </a:prstGeom>
        </p:spPr>
        <p:txBody>
          <a:bodyPr anchor="t" rtlCol="false" tIns="0" lIns="0" bIns="0" rIns="0">
            <a:spAutoFit/>
          </a:bodyPr>
          <a:lstStyle/>
          <a:p>
            <a:pPr algn="l">
              <a:lnSpc>
                <a:spcPts val="3479"/>
              </a:lnSpc>
            </a:pPr>
            <a:r>
              <a:rPr lang="en-US" sz="2899">
                <a:solidFill>
                  <a:srgbClr val="010440"/>
                </a:solidFill>
                <a:latin typeface="Arimo"/>
                <a:ea typeface="Arimo"/>
                <a:cs typeface="Arimo"/>
                <a:sym typeface="Arimo"/>
              </a:rPr>
              <a:t>Scores de validation croisée et meilleurs hyperparamètres pour chaque modèle : </a:t>
            </a:r>
          </a:p>
          <a:p>
            <a:pPr algn="l">
              <a:lnSpc>
                <a:spcPts val="3479"/>
              </a:lnSpc>
            </a:pPr>
            <a:r>
              <a:rPr lang="en-US" sz="2899">
                <a:solidFill>
                  <a:srgbClr val="010440"/>
                </a:solidFill>
                <a:latin typeface="Arimo"/>
                <a:ea typeface="Arimo"/>
                <a:cs typeface="Arimo"/>
                <a:sym typeface="Arimo"/>
              </a:rPr>
              <a:t>KNN :  </a:t>
            </a:r>
          </a:p>
          <a:p>
            <a:pPr algn="l">
              <a:lnSpc>
                <a:spcPts val="3479"/>
              </a:lnSpc>
            </a:pPr>
            <a:r>
              <a:rPr lang="en-US" sz="2899">
                <a:solidFill>
                  <a:srgbClr val="010440"/>
                </a:solidFill>
                <a:latin typeface="Arimo"/>
                <a:ea typeface="Arimo"/>
                <a:cs typeface="Arimo"/>
                <a:sym typeface="Arimo"/>
              </a:rPr>
              <a:t>Score : 0.7069  </a:t>
            </a:r>
          </a:p>
          <a:p>
            <a:pPr algn="l">
              <a:lnSpc>
                <a:spcPts val="3479"/>
              </a:lnSpc>
            </a:pPr>
            <a:r>
              <a:rPr lang="en-US" sz="2899">
                <a:solidFill>
                  <a:srgbClr val="010440"/>
                </a:solidFill>
                <a:latin typeface="Arimo"/>
                <a:ea typeface="Arimo"/>
                <a:cs typeface="Arimo"/>
                <a:sym typeface="Arimo"/>
              </a:rPr>
              <a:t>Meilleurs hyperparamètres : {'n_neighbors': 9, 'weights': 'uniform'} </a:t>
            </a:r>
          </a:p>
          <a:p>
            <a:pPr algn="l">
              <a:lnSpc>
                <a:spcPts val="3479"/>
              </a:lnSpc>
            </a:pPr>
            <a:r>
              <a:rPr lang="en-US" sz="2899">
                <a:solidFill>
                  <a:srgbClr val="010440"/>
                </a:solidFill>
                <a:latin typeface="Arimo"/>
                <a:ea typeface="Arimo"/>
                <a:cs typeface="Arimo"/>
                <a:sym typeface="Arimo"/>
              </a:rPr>
              <a:t>Random Forest :  </a:t>
            </a:r>
          </a:p>
          <a:p>
            <a:pPr algn="l">
              <a:lnSpc>
                <a:spcPts val="3479"/>
              </a:lnSpc>
            </a:pPr>
            <a:r>
              <a:rPr lang="en-US" sz="2899">
                <a:solidFill>
                  <a:srgbClr val="010440"/>
                </a:solidFill>
                <a:latin typeface="Arimo"/>
                <a:ea typeface="Arimo"/>
                <a:cs typeface="Arimo"/>
                <a:sym typeface="Arimo"/>
              </a:rPr>
              <a:t>Score : 0.7351  </a:t>
            </a:r>
          </a:p>
          <a:p>
            <a:pPr algn="l">
              <a:lnSpc>
                <a:spcPts val="3479"/>
              </a:lnSpc>
            </a:pPr>
            <a:r>
              <a:rPr lang="en-US" sz="2899">
                <a:solidFill>
                  <a:srgbClr val="010440"/>
                </a:solidFill>
                <a:latin typeface="Arimo"/>
                <a:ea typeface="Arimo"/>
                <a:cs typeface="Arimo"/>
                <a:sym typeface="Arimo"/>
              </a:rPr>
              <a:t>Meilleurs hyperparamètres : {'max_depth': 10, 'min_samples_split': 2, 'n_estimators': 200} </a:t>
            </a:r>
          </a:p>
          <a:p>
            <a:pPr algn="l">
              <a:lnSpc>
                <a:spcPts val="3479"/>
              </a:lnSpc>
            </a:pPr>
            <a:r>
              <a:rPr lang="en-US" sz="2899">
                <a:solidFill>
                  <a:srgbClr val="010440"/>
                </a:solidFill>
                <a:latin typeface="Arimo"/>
                <a:ea typeface="Arimo"/>
                <a:cs typeface="Arimo"/>
                <a:sym typeface="Arimo"/>
              </a:rPr>
              <a:t>Decision Tree :  </a:t>
            </a:r>
          </a:p>
          <a:p>
            <a:pPr algn="l">
              <a:lnSpc>
                <a:spcPts val="3479"/>
              </a:lnSpc>
            </a:pPr>
            <a:r>
              <a:rPr lang="en-US" sz="2899">
                <a:solidFill>
                  <a:srgbClr val="010440"/>
                </a:solidFill>
                <a:latin typeface="Arimo"/>
                <a:ea typeface="Arimo"/>
                <a:cs typeface="Arimo"/>
                <a:sym typeface="Arimo"/>
              </a:rPr>
              <a:t>Score : 0.7283  </a:t>
            </a:r>
          </a:p>
          <a:p>
            <a:pPr algn="l">
              <a:lnSpc>
                <a:spcPts val="3479"/>
              </a:lnSpc>
            </a:pPr>
            <a:r>
              <a:rPr lang="en-US" sz="2899">
                <a:solidFill>
                  <a:srgbClr val="010440"/>
                </a:solidFill>
                <a:latin typeface="Arimo"/>
                <a:ea typeface="Arimo"/>
                <a:cs typeface="Arimo"/>
                <a:sym typeface="Arimo"/>
              </a:rPr>
              <a:t>Meilleurs hyperparamètres : {'max_depth': 10, 'min_samples_split': 5} </a:t>
            </a:r>
          </a:p>
          <a:p>
            <a:pPr algn="l">
              <a:lnSpc>
                <a:spcPts val="3479"/>
              </a:lnSpc>
            </a:pPr>
            <a:r>
              <a:rPr lang="en-US" sz="2899">
                <a:solidFill>
                  <a:srgbClr val="010440"/>
                </a:solidFill>
                <a:latin typeface="Arimo"/>
                <a:ea typeface="Arimo"/>
                <a:cs typeface="Arimo"/>
                <a:sym typeface="Arimo"/>
              </a:rPr>
              <a:t>Logistic Regression :  </a:t>
            </a:r>
          </a:p>
          <a:p>
            <a:pPr algn="l">
              <a:lnSpc>
                <a:spcPts val="3479"/>
              </a:lnSpc>
            </a:pPr>
            <a:r>
              <a:rPr lang="en-US" sz="2899">
                <a:solidFill>
                  <a:srgbClr val="010440"/>
                </a:solidFill>
                <a:latin typeface="Arimo"/>
                <a:ea typeface="Arimo"/>
                <a:cs typeface="Arimo"/>
                <a:sym typeface="Arimo"/>
              </a:rPr>
              <a:t>Score : 0.7226  </a:t>
            </a:r>
          </a:p>
          <a:p>
            <a:pPr algn="l">
              <a:lnSpc>
                <a:spcPts val="3479"/>
              </a:lnSpc>
            </a:pPr>
            <a:r>
              <a:rPr lang="en-US" sz="2899">
                <a:solidFill>
                  <a:srgbClr val="010440"/>
                </a:solidFill>
                <a:latin typeface="Arimo"/>
                <a:ea typeface="Arimo"/>
                <a:cs typeface="Arimo"/>
                <a:sym typeface="Arimo"/>
              </a:rPr>
              <a:t>Meilleurs hyperparamètres : {'C': 10, 'solver': 'liblinear'} </a:t>
            </a:r>
          </a:p>
          <a:p>
            <a:pPr algn="l">
              <a:lnSpc>
                <a:spcPts val="3479"/>
              </a:lnSpc>
            </a:pPr>
            <a:r>
              <a:rPr lang="en-US" sz="2899">
                <a:solidFill>
                  <a:srgbClr val="010440"/>
                </a:solidFill>
                <a:latin typeface="Arimo"/>
                <a:ea typeface="Arimo"/>
                <a:cs typeface="Arimo"/>
                <a:sym typeface="Arimo"/>
              </a:rPr>
              <a:t>GBM :  </a:t>
            </a:r>
          </a:p>
          <a:p>
            <a:pPr algn="l">
              <a:lnSpc>
                <a:spcPts val="3479"/>
              </a:lnSpc>
            </a:pPr>
            <a:r>
              <a:rPr lang="en-US" sz="2899">
                <a:solidFill>
                  <a:srgbClr val="010440"/>
                </a:solidFill>
                <a:latin typeface="Arimo"/>
                <a:ea typeface="Arimo"/>
                <a:cs typeface="Arimo"/>
                <a:sym typeface="Arimo"/>
              </a:rPr>
              <a:t>Score : 0.7364  </a:t>
            </a:r>
          </a:p>
          <a:p>
            <a:pPr algn="l">
              <a:lnSpc>
                <a:spcPts val="3479"/>
              </a:lnSpc>
            </a:pPr>
            <a:r>
              <a:rPr lang="en-US" sz="2899">
                <a:solidFill>
                  <a:srgbClr val="010440"/>
                </a:solidFill>
                <a:latin typeface="Arimo"/>
                <a:ea typeface="Arimo"/>
                <a:cs typeface="Arimo"/>
                <a:sym typeface="Arimo"/>
              </a:rPr>
              <a:t>Meilleurs hyperparamètres : {'learning_rate': 0.1, 'max_depth': 5, 'n_estimators': 100}</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10800000">
            <a:off x="8999652" y="10657630"/>
            <a:ext cx="885798" cy="886298"/>
            <a:chOff x="0" y="0"/>
            <a:chExt cx="1181064" cy="1181731"/>
          </a:xfrm>
        </p:grpSpPr>
        <p:sp>
          <p:nvSpPr>
            <p:cNvPr name="Freeform 3" id="3"/>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4" id="4"/>
          <p:cNvGrpSpPr/>
          <p:nvPr/>
        </p:nvGrpSpPr>
        <p:grpSpPr>
          <a:xfrm rot="-10800000">
            <a:off x="2887924" y="9869206"/>
            <a:ext cx="1200876" cy="1201384"/>
            <a:chOff x="0" y="0"/>
            <a:chExt cx="1601168" cy="1601845"/>
          </a:xfrm>
        </p:grpSpPr>
        <p:sp>
          <p:nvSpPr>
            <p:cNvPr name="Freeform 5" id="5"/>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010440"/>
            </a:solidFill>
          </p:spPr>
        </p:sp>
      </p:grpSp>
      <p:grpSp>
        <p:nvGrpSpPr>
          <p:cNvPr name="Group 6" id="6"/>
          <p:cNvGrpSpPr/>
          <p:nvPr/>
        </p:nvGrpSpPr>
        <p:grpSpPr>
          <a:xfrm rot="-10800000">
            <a:off x="4958678" y="10124600"/>
            <a:ext cx="690564" cy="690578"/>
            <a:chOff x="0" y="0"/>
            <a:chExt cx="920752" cy="920771"/>
          </a:xfrm>
        </p:grpSpPr>
        <p:sp>
          <p:nvSpPr>
            <p:cNvPr name="Freeform 7" id="7"/>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grpSp>
        <p:nvGrpSpPr>
          <p:cNvPr name="Group 8" id="8"/>
          <p:cNvGrpSpPr/>
          <p:nvPr/>
        </p:nvGrpSpPr>
        <p:grpSpPr>
          <a:xfrm rot="-10800000">
            <a:off x="12702828" y="10194452"/>
            <a:ext cx="1497592" cy="1361344"/>
            <a:chOff x="0" y="0"/>
            <a:chExt cx="1996789" cy="1815125"/>
          </a:xfrm>
        </p:grpSpPr>
        <p:sp>
          <p:nvSpPr>
            <p:cNvPr name="Freeform 9" id="9"/>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D93B48"/>
            </a:solidFill>
          </p:spPr>
        </p:sp>
      </p:grpSp>
      <p:sp>
        <p:nvSpPr>
          <p:cNvPr name="Freeform 10" id="10"/>
          <p:cNvSpPr/>
          <p:nvPr/>
        </p:nvSpPr>
        <p:spPr>
          <a:xfrm flipH="false" flipV="false" rot="0">
            <a:off x="-4826196" y="8127244"/>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10800000">
            <a:off x="-3757740" y="9196708"/>
            <a:ext cx="5161594" cy="5161216"/>
            <a:chOff x="0" y="0"/>
            <a:chExt cx="6882125" cy="6881621"/>
          </a:xfrm>
        </p:grpSpPr>
        <p:sp>
          <p:nvSpPr>
            <p:cNvPr name="Freeform 12" id="12"/>
            <p:cNvSpPr/>
            <p:nvPr/>
          </p:nvSpPr>
          <p:spPr>
            <a:xfrm flipH="false" flipV="false" rot="0">
              <a:off x="0" y="635"/>
              <a:ext cx="6881495" cy="6880987"/>
            </a:xfrm>
            <a:custGeom>
              <a:avLst/>
              <a:gdLst/>
              <a:ahLst/>
              <a:cxnLst/>
              <a:rect r="r" b="b" t="t" l="l"/>
              <a:pathLst>
                <a:path h="6880987" w="6881495">
                  <a:moveTo>
                    <a:pt x="3440684" y="0"/>
                  </a:moveTo>
                  <a:cubicBezTo>
                    <a:pt x="1540637" y="0"/>
                    <a:pt x="0" y="1540002"/>
                    <a:pt x="0" y="3440176"/>
                  </a:cubicBezTo>
                  <a:cubicBezTo>
                    <a:pt x="0" y="5340985"/>
                    <a:pt x="1540637" y="6880987"/>
                    <a:pt x="3440684" y="6880987"/>
                  </a:cubicBezTo>
                  <a:cubicBezTo>
                    <a:pt x="5340731" y="6880987"/>
                    <a:pt x="6881495" y="5340985"/>
                    <a:pt x="6881495" y="3440176"/>
                  </a:cubicBezTo>
                  <a:cubicBezTo>
                    <a:pt x="6881495" y="1540002"/>
                    <a:pt x="5340858" y="0"/>
                    <a:pt x="3440684" y="0"/>
                  </a:cubicBezTo>
                  <a:close/>
                </a:path>
              </a:pathLst>
            </a:custGeom>
            <a:solidFill>
              <a:srgbClr val="A22933"/>
            </a:solidFill>
          </p:spPr>
        </p:sp>
      </p:grpSp>
      <p:grpSp>
        <p:nvGrpSpPr>
          <p:cNvPr name="Group 13" id="13"/>
          <p:cNvGrpSpPr/>
          <p:nvPr/>
        </p:nvGrpSpPr>
        <p:grpSpPr>
          <a:xfrm rot="-10800000">
            <a:off x="15594224" y="9236648"/>
            <a:ext cx="3596830" cy="3276986"/>
            <a:chOff x="0" y="0"/>
            <a:chExt cx="4795773" cy="4369315"/>
          </a:xfrm>
        </p:grpSpPr>
        <p:sp>
          <p:nvSpPr>
            <p:cNvPr name="Freeform 14" id="14"/>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D93B48"/>
            </a:solidFill>
          </p:spPr>
        </p:sp>
      </p:grpSp>
      <p:grpSp>
        <p:nvGrpSpPr>
          <p:cNvPr name="Group 15" id="15"/>
          <p:cNvGrpSpPr/>
          <p:nvPr/>
        </p:nvGrpSpPr>
        <p:grpSpPr>
          <a:xfrm rot="-10800000">
            <a:off x="16686358" y="10232656"/>
            <a:ext cx="1419788" cy="1290788"/>
            <a:chOff x="0" y="0"/>
            <a:chExt cx="1893051" cy="1721051"/>
          </a:xfrm>
        </p:grpSpPr>
        <p:sp>
          <p:nvSpPr>
            <p:cNvPr name="Freeform 16" id="16"/>
            <p:cNvSpPr/>
            <p:nvPr/>
          </p:nvSpPr>
          <p:spPr>
            <a:xfrm flipH="false" flipV="false" rot="0">
              <a:off x="762" y="635"/>
              <a:ext cx="1891665" cy="1720469"/>
            </a:xfrm>
            <a:custGeom>
              <a:avLst/>
              <a:gdLst/>
              <a:ahLst/>
              <a:cxnLst/>
              <a:rect r="r" b="b" t="t" l="l"/>
              <a:pathLst>
                <a:path h="1720469" w="1891665">
                  <a:moveTo>
                    <a:pt x="945134" y="0"/>
                  </a:moveTo>
                  <a:cubicBezTo>
                    <a:pt x="555371" y="0"/>
                    <a:pt x="202184" y="266700"/>
                    <a:pt x="108839" y="663067"/>
                  </a:cubicBezTo>
                  <a:cubicBezTo>
                    <a:pt x="0" y="1124458"/>
                    <a:pt x="286639" y="1587754"/>
                    <a:pt x="748665" y="1697228"/>
                  </a:cubicBezTo>
                  <a:cubicBezTo>
                    <a:pt x="815086" y="1712722"/>
                    <a:pt x="882015" y="1720469"/>
                    <a:pt x="947801" y="1720469"/>
                  </a:cubicBezTo>
                  <a:cubicBezTo>
                    <a:pt x="1336929" y="1720469"/>
                    <a:pt x="1690116" y="1453769"/>
                    <a:pt x="1783461" y="1058037"/>
                  </a:cubicBezTo>
                  <a:cubicBezTo>
                    <a:pt x="1891665" y="595376"/>
                    <a:pt x="1606296" y="132080"/>
                    <a:pt x="1143635" y="23241"/>
                  </a:cubicBezTo>
                  <a:cubicBezTo>
                    <a:pt x="1077214" y="7112"/>
                    <a:pt x="1010793" y="0"/>
                    <a:pt x="945134" y="0"/>
                  </a:cubicBezTo>
                  <a:close/>
                </a:path>
              </a:pathLst>
            </a:custGeom>
            <a:solidFill>
              <a:srgbClr val="A22933"/>
            </a:solidFill>
          </p:spPr>
        </p:sp>
      </p:grpSp>
      <p:grpSp>
        <p:nvGrpSpPr>
          <p:cNvPr name="Group 17" id="17"/>
          <p:cNvGrpSpPr/>
          <p:nvPr/>
        </p:nvGrpSpPr>
        <p:grpSpPr>
          <a:xfrm rot="-10800000">
            <a:off x="14548950" y="1666538"/>
            <a:ext cx="874682" cy="813326"/>
            <a:chOff x="0" y="0"/>
            <a:chExt cx="1166243" cy="1084435"/>
          </a:xfrm>
        </p:grpSpPr>
        <p:sp>
          <p:nvSpPr>
            <p:cNvPr name="Freeform 18" id="18"/>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D93B48"/>
            </a:solidFill>
          </p:spPr>
        </p:sp>
      </p:grpSp>
      <p:grpSp>
        <p:nvGrpSpPr>
          <p:cNvPr name="Group 19" id="19"/>
          <p:cNvGrpSpPr/>
          <p:nvPr/>
        </p:nvGrpSpPr>
        <p:grpSpPr>
          <a:xfrm rot="-10800000">
            <a:off x="18179164" y="3186996"/>
            <a:ext cx="894980" cy="813810"/>
            <a:chOff x="0" y="0"/>
            <a:chExt cx="1193307" cy="1085080"/>
          </a:xfrm>
        </p:grpSpPr>
        <p:sp>
          <p:nvSpPr>
            <p:cNvPr name="Freeform 20" id="20"/>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A22933"/>
            </a:solidFill>
          </p:spPr>
        </p:sp>
      </p:grpSp>
      <p:grpSp>
        <p:nvGrpSpPr>
          <p:cNvPr name="Group 21" id="21"/>
          <p:cNvGrpSpPr/>
          <p:nvPr/>
        </p:nvGrpSpPr>
        <p:grpSpPr>
          <a:xfrm rot="-10800000">
            <a:off x="14014504" y="1053088"/>
            <a:ext cx="426710" cy="365828"/>
            <a:chOff x="0" y="0"/>
            <a:chExt cx="568947" cy="487771"/>
          </a:xfrm>
        </p:grpSpPr>
        <p:sp>
          <p:nvSpPr>
            <p:cNvPr name="Freeform 22" id="22"/>
            <p:cNvSpPr/>
            <p:nvPr/>
          </p:nvSpPr>
          <p:spPr>
            <a:xfrm flipH="false" flipV="false" rot="0">
              <a:off x="635" y="635"/>
              <a:ext cx="568325" cy="486410"/>
            </a:xfrm>
            <a:custGeom>
              <a:avLst/>
              <a:gdLst/>
              <a:ahLst/>
              <a:cxnLst/>
              <a:rect r="r" b="b" t="t" l="l"/>
              <a:pathLst>
                <a:path h="486410" w="568325">
                  <a:moveTo>
                    <a:pt x="324739" y="0"/>
                  </a:moveTo>
                  <a:cubicBezTo>
                    <a:pt x="108204" y="0"/>
                    <a:pt x="0" y="261620"/>
                    <a:pt x="153416" y="414909"/>
                  </a:cubicBezTo>
                  <a:cubicBezTo>
                    <a:pt x="203073" y="464566"/>
                    <a:pt x="263652" y="486410"/>
                    <a:pt x="323469" y="486410"/>
                  </a:cubicBezTo>
                  <a:cubicBezTo>
                    <a:pt x="448437" y="486410"/>
                    <a:pt x="568325" y="389763"/>
                    <a:pt x="568325" y="242824"/>
                  </a:cubicBezTo>
                  <a:cubicBezTo>
                    <a:pt x="568325" y="108204"/>
                    <a:pt x="460121" y="0"/>
                    <a:pt x="324739" y="0"/>
                  </a:cubicBezTo>
                  <a:close/>
                </a:path>
              </a:pathLst>
            </a:custGeom>
            <a:solidFill>
              <a:srgbClr val="9E9E9E"/>
            </a:solidFill>
          </p:spPr>
        </p:sp>
      </p:grpSp>
      <p:grpSp>
        <p:nvGrpSpPr>
          <p:cNvPr name="Group 23" id="23"/>
          <p:cNvGrpSpPr/>
          <p:nvPr/>
        </p:nvGrpSpPr>
        <p:grpSpPr>
          <a:xfrm rot="-10800000">
            <a:off x="17017836" y="6877580"/>
            <a:ext cx="3925440" cy="3576608"/>
            <a:chOff x="0" y="0"/>
            <a:chExt cx="5233920" cy="4768811"/>
          </a:xfrm>
        </p:grpSpPr>
        <p:sp>
          <p:nvSpPr>
            <p:cNvPr name="Freeform 24" id="24"/>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grpSp>
        <p:nvGrpSpPr>
          <p:cNvPr name="Group 25" id="25"/>
          <p:cNvGrpSpPr/>
          <p:nvPr/>
        </p:nvGrpSpPr>
        <p:grpSpPr>
          <a:xfrm rot="-10800000">
            <a:off x="2327424" y="-36964"/>
            <a:ext cx="982930" cy="982950"/>
            <a:chOff x="0" y="0"/>
            <a:chExt cx="1310573" cy="1310600"/>
          </a:xfrm>
        </p:grpSpPr>
        <p:sp>
          <p:nvSpPr>
            <p:cNvPr name="Freeform 26" id="26"/>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9E9E9E"/>
            </a:solidFill>
          </p:spPr>
        </p:sp>
      </p:grpSp>
      <p:grpSp>
        <p:nvGrpSpPr>
          <p:cNvPr name="Group 27" id="27"/>
          <p:cNvGrpSpPr/>
          <p:nvPr/>
        </p:nvGrpSpPr>
        <p:grpSpPr>
          <a:xfrm rot="-10800000">
            <a:off x="-1092126" y="-719350"/>
            <a:ext cx="2611000" cy="2611054"/>
            <a:chOff x="0" y="0"/>
            <a:chExt cx="3481333" cy="3481405"/>
          </a:xfrm>
        </p:grpSpPr>
        <p:sp>
          <p:nvSpPr>
            <p:cNvPr name="Freeform 28" id="28"/>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D93B48"/>
            </a:solidFill>
          </p:spPr>
        </p:sp>
      </p:grpSp>
      <p:grpSp>
        <p:nvGrpSpPr>
          <p:cNvPr name="Group 29" id="29"/>
          <p:cNvGrpSpPr/>
          <p:nvPr/>
        </p:nvGrpSpPr>
        <p:grpSpPr>
          <a:xfrm rot="-10800000">
            <a:off x="-567342" y="6877580"/>
            <a:ext cx="2086190" cy="2085266"/>
            <a:chOff x="0" y="0"/>
            <a:chExt cx="2781587" cy="2780355"/>
          </a:xfrm>
        </p:grpSpPr>
        <p:sp>
          <p:nvSpPr>
            <p:cNvPr name="Freeform 30" id="30"/>
            <p:cNvSpPr/>
            <p:nvPr/>
          </p:nvSpPr>
          <p:spPr>
            <a:xfrm flipH="false" flipV="false" rot="0">
              <a:off x="635" y="0"/>
              <a:ext cx="2780411" cy="2779649"/>
            </a:xfrm>
            <a:custGeom>
              <a:avLst/>
              <a:gdLst/>
              <a:ahLst/>
              <a:cxnLst/>
              <a:rect r="r" b="b" t="t" l="l"/>
              <a:pathLst>
                <a:path h="2779649" w="2780411">
                  <a:moveTo>
                    <a:pt x="1390523" y="0"/>
                  </a:moveTo>
                  <a:cubicBezTo>
                    <a:pt x="622427" y="0"/>
                    <a:pt x="0" y="622427"/>
                    <a:pt x="0" y="1389888"/>
                  </a:cubicBezTo>
                  <a:cubicBezTo>
                    <a:pt x="0" y="2157349"/>
                    <a:pt x="622427" y="2779649"/>
                    <a:pt x="1390523" y="2779649"/>
                  </a:cubicBezTo>
                  <a:cubicBezTo>
                    <a:pt x="2157984" y="2779649"/>
                    <a:pt x="2780411" y="2157222"/>
                    <a:pt x="2780411" y="1389761"/>
                  </a:cubicBezTo>
                  <a:cubicBezTo>
                    <a:pt x="2780411" y="622300"/>
                    <a:pt x="2157857" y="0"/>
                    <a:pt x="1390523" y="0"/>
                  </a:cubicBezTo>
                  <a:close/>
                </a:path>
              </a:pathLst>
            </a:custGeom>
            <a:solidFill>
              <a:srgbClr val="9E9E9E"/>
            </a:solidFill>
          </p:spPr>
        </p:sp>
      </p:grpSp>
      <p:grpSp>
        <p:nvGrpSpPr>
          <p:cNvPr name="Group 31" id="31"/>
          <p:cNvGrpSpPr/>
          <p:nvPr/>
        </p:nvGrpSpPr>
        <p:grpSpPr>
          <a:xfrm rot="-10800000">
            <a:off x="8898872" y="118666"/>
            <a:ext cx="1545434" cy="1361826"/>
            <a:chOff x="0" y="0"/>
            <a:chExt cx="2060579" cy="1815768"/>
          </a:xfrm>
        </p:grpSpPr>
        <p:sp>
          <p:nvSpPr>
            <p:cNvPr name="Freeform 32" id="32"/>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D93B48"/>
            </a:solidFill>
          </p:spPr>
        </p:sp>
      </p:grpSp>
      <p:grpSp>
        <p:nvGrpSpPr>
          <p:cNvPr name="Group 33" id="33"/>
          <p:cNvGrpSpPr/>
          <p:nvPr/>
        </p:nvGrpSpPr>
        <p:grpSpPr>
          <a:xfrm rot="-10800000">
            <a:off x="-314830" y="3290872"/>
            <a:ext cx="1498074" cy="1361344"/>
            <a:chOff x="0" y="0"/>
            <a:chExt cx="1997432" cy="1815125"/>
          </a:xfrm>
        </p:grpSpPr>
        <p:sp>
          <p:nvSpPr>
            <p:cNvPr name="Freeform 34" id="34"/>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010440"/>
            </a:solidFill>
          </p:spPr>
        </p:sp>
      </p:grpSp>
      <p:sp>
        <p:nvSpPr>
          <p:cNvPr name="Freeform 35" id="35"/>
          <p:cNvSpPr/>
          <p:nvPr/>
        </p:nvSpPr>
        <p:spPr>
          <a:xfrm flipH="false" flipV="false" rot="0">
            <a:off x="8939250" y="11865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921550" y="854930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7" id="37"/>
          <p:cNvSpPr/>
          <p:nvPr/>
        </p:nvSpPr>
        <p:spPr>
          <a:xfrm flipH="false" flipV="false" rot="0">
            <a:off x="15459704" y="-4706556"/>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8" id="38"/>
          <p:cNvSpPr txBox="true"/>
          <p:nvPr/>
        </p:nvSpPr>
        <p:spPr>
          <a:xfrm rot="0">
            <a:off x="2882440" y="4397232"/>
            <a:ext cx="12436200" cy="5619750"/>
          </a:xfrm>
          <a:prstGeom prst="rect">
            <a:avLst/>
          </a:prstGeom>
        </p:spPr>
        <p:txBody>
          <a:bodyPr anchor="t" rtlCol="false" tIns="0" lIns="0" bIns="0" rIns="0">
            <a:spAutoFit/>
          </a:bodyPr>
          <a:lstStyle/>
          <a:p>
            <a:pPr algn="r">
              <a:lnSpc>
                <a:spcPts val="14640"/>
              </a:lnSpc>
            </a:pPr>
            <a:r>
              <a:rPr lang="en-US" sz="12200">
                <a:solidFill>
                  <a:srgbClr val="A22933"/>
                </a:solidFill>
                <a:latin typeface="Arimo"/>
                <a:ea typeface="Arimo"/>
                <a:cs typeface="Arimo"/>
                <a:sym typeface="Arimo"/>
              </a:rPr>
              <a:t>Comparaison et sélection de modèle</a:t>
            </a:r>
          </a:p>
        </p:txBody>
      </p:sp>
      <p:sp>
        <p:nvSpPr>
          <p:cNvPr name="TextBox 39" id="39"/>
          <p:cNvSpPr txBox="true"/>
          <p:nvPr/>
        </p:nvSpPr>
        <p:spPr>
          <a:xfrm rot="0">
            <a:off x="12830629" y="2622739"/>
            <a:ext cx="2367750" cy="1905000"/>
          </a:xfrm>
          <a:prstGeom prst="rect">
            <a:avLst/>
          </a:prstGeom>
        </p:spPr>
        <p:txBody>
          <a:bodyPr anchor="t" rtlCol="false" tIns="0" lIns="0" bIns="0" rIns="0">
            <a:spAutoFit/>
          </a:bodyPr>
          <a:lstStyle/>
          <a:p>
            <a:pPr algn="r">
              <a:lnSpc>
                <a:spcPts val="14640"/>
              </a:lnSpc>
            </a:pPr>
            <a:r>
              <a:rPr lang="en-US" sz="12200">
                <a:solidFill>
                  <a:srgbClr val="A22933"/>
                </a:solidFill>
                <a:latin typeface="Arimo"/>
                <a:ea typeface="Arimo"/>
                <a:cs typeface="Arimo"/>
                <a:sym typeface="Arimo"/>
              </a:rPr>
              <a:t>06</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4327134" y="-5326968"/>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6187210" y="-2652726"/>
            <a:ext cx="3298754" cy="3298754"/>
            <a:chOff x="0" y="0"/>
            <a:chExt cx="4398339" cy="4398339"/>
          </a:xfrm>
        </p:grpSpPr>
        <p:sp>
          <p:nvSpPr>
            <p:cNvPr name="Freeform 4" id="4"/>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A22933"/>
            </a:solidFill>
          </p:spPr>
        </p:sp>
      </p:grpSp>
      <p:grpSp>
        <p:nvGrpSpPr>
          <p:cNvPr name="Group 5" id="5"/>
          <p:cNvGrpSpPr/>
          <p:nvPr/>
        </p:nvGrpSpPr>
        <p:grpSpPr>
          <a:xfrm rot="-10800000">
            <a:off x="16776266" y="-2550714"/>
            <a:ext cx="2332798" cy="2333116"/>
            <a:chOff x="0" y="0"/>
            <a:chExt cx="3110397" cy="3110821"/>
          </a:xfrm>
        </p:grpSpPr>
        <p:sp>
          <p:nvSpPr>
            <p:cNvPr name="Freeform 6" id="6"/>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F2F2F2"/>
            </a:solidFill>
          </p:spPr>
        </p:sp>
      </p:grpSp>
      <p:grpSp>
        <p:nvGrpSpPr>
          <p:cNvPr name="Group 7" id="7"/>
          <p:cNvGrpSpPr/>
          <p:nvPr/>
        </p:nvGrpSpPr>
        <p:grpSpPr>
          <a:xfrm rot="-10800000">
            <a:off x="-347318" y="9538072"/>
            <a:ext cx="2870078" cy="2736238"/>
            <a:chOff x="0" y="0"/>
            <a:chExt cx="3826771" cy="3648317"/>
          </a:xfrm>
        </p:grpSpPr>
        <p:sp>
          <p:nvSpPr>
            <p:cNvPr name="Freeform 8" id="8"/>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9" id="9"/>
          <p:cNvGrpSpPr/>
          <p:nvPr/>
        </p:nvGrpSpPr>
        <p:grpSpPr>
          <a:xfrm rot="-10800000">
            <a:off x="16914100" y="9517122"/>
            <a:ext cx="909098" cy="827004"/>
            <a:chOff x="0" y="0"/>
            <a:chExt cx="1212131" cy="1102672"/>
          </a:xfrm>
        </p:grpSpPr>
        <p:sp>
          <p:nvSpPr>
            <p:cNvPr name="Freeform 10" id="10"/>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A22933"/>
            </a:solidFill>
          </p:spPr>
        </p:sp>
      </p:grpSp>
      <p:grpSp>
        <p:nvGrpSpPr>
          <p:cNvPr name="Group 11" id="11"/>
          <p:cNvGrpSpPr/>
          <p:nvPr/>
        </p:nvGrpSpPr>
        <p:grpSpPr>
          <a:xfrm rot="-10800000">
            <a:off x="-68764" y="1459614"/>
            <a:ext cx="591584" cy="537920"/>
            <a:chOff x="0" y="0"/>
            <a:chExt cx="788779" cy="717227"/>
          </a:xfrm>
        </p:grpSpPr>
        <p:sp>
          <p:nvSpPr>
            <p:cNvPr name="Freeform 12" id="12"/>
            <p:cNvSpPr/>
            <p:nvPr/>
          </p:nvSpPr>
          <p:spPr>
            <a:xfrm flipH="false" flipV="false" rot="0">
              <a:off x="381" y="381"/>
              <a:ext cx="788035" cy="716407"/>
            </a:xfrm>
            <a:custGeom>
              <a:avLst/>
              <a:gdLst/>
              <a:ahLst/>
              <a:cxnLst/>
              <a:rect r="r" b="b" t="t" l="l"/>
              <a:pathLst>
                <a:path h="716407" w="788035">
                  <a:moveTo>
                    <a:pt x="393573" y="0"/>
                  </a:moveTo>
                  <a:cubicBezTo>
                    <a:pt x="231267" y="0"/>
                    <a:pt x="84328" y="110744"/>
                    <a:pt x="45212" y="275971"/>
                  </a:cubicBezTo>
                  <a:cubicBezTo>
                    <a:pt x="0" y="468503"/>
                    <a:pt x="118872" y="661416"/>
                    <a:pt x="311404" y="706628"/>
                  </a:cubicBezTo>
                  <a:cubicBezTo>
                    <a:pt x="339471" y="713486"/>
                    <a:pt x="367157" y="716407"/>
                    <a:pt x="394462" y="716407"/>
                  </a:cubicBezTo>
                  <a:cubicBezTo>
                    <a:pt x="556260" y="716407"/>
                    <a:pt x="703707" y="605282"/>
                    <a:pt x="742442" y="440436"/>
                  </a:cubicBezTo>
                  <a:cubicBezTo>
                    <a:pt x="788035" y="247904"/>
                    <a:pt x="668274" y="55372"/>
                    <a:pt x="475742" y="9398"/>
                  </a:cubicBezTo>
                  <a:cubicBezTo>
                    <a:pt x="448056" y="3048"/>
                    <a:pt x="420878" y="0"/>
                    <a:pt x="393573" y="0"/>
                  </a:cubicBezTo>
                  <a:close/>
                </a:path>
              </a:pathLst>
            </a:custGeom>
            <a:solidFill>
              <a:srgbClr val="010440"/>
            </a:solidFill>
          </p:spPr>
        </p:sp>
      </p:grpSp>
      <p:grpSp>
        <p:nvGrpSpPr>
          <p:cNvPr name="Group 13" id="13"/>
          <p:cNvGrpSpPr/>
          <p:nvPr/>
        </p:nvGrpSpPr>
        <p:grpSpPr>
          <a:xfrm rot="-10800000">
            <a:off x="782498" y="969762"/>
            <a:ext cx="610430" cy="537920"/>
            <a:chOff x="0" y="0"/>
            <a:chExt cx="813907" cy="717227"/>
          </a:xfrm>
        </p:grpSpPr>
        <p:sp>
          <p:nvSpPr>
            <p:cNvPr name="Freeform 14" id="14"/>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D93B48"/>
            </a:solidFill>
          </p:spPr>
        </p:sp>
      </p:grpSp>
      <p:grpSp>
        <p:nvGrpSpPr>
          <p:cNvPr name="Group 15" id="15"/>
          <p:cNvGrpSpPr/>
          <p:nvPr/>
        </p:nvGrpSpPr>
        <p:grpSpPr>
          <a:xfrm rot="-10800000">
            <a:off x="16716668" y="8932894"/>
            <a:ext cx="387788" cy="353290"/>
            <a:chOff x="0" y="0"/>
            <a:chExt cx="517051" cy="471053"/>
          </a:xfrm>
        </p:grpSpPr>
        <p:sp>
          <p:nvSpPr>
            <p:cNvPr name="Freeform 16" id="16"/>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9E9E9E"/>
            </a:solidFill>
          </p:spPr>
        </p:sp>
      </p:grpSp>
      <p:grpSp>
        <p:nvGrpSpPr>
          <p:cNvPr name="Group 17" id="17"/>
          <p:cNvGrpSpPr/>
          <p:nvPr/>
        </p:nvGrpSpPr>
        <p:grpSpPr>
          <a:xfrm rot="-10800000">
            <a:off x="17940414" y="8595146"/>
            <a:ext cx="649720" cy="649720"/>
            <a:chOff x="0" y="0"/>
            <a:chExt cx="866293" cy="866293"/>
          </a:xfrm>
        </p:grpSpPr>
        <p:sp>
          <p:nvSpPr>
            <p:cNvPr name="Freeform 18" id="18"/>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19" id="19"/>
          <p:cNvGrpSpPr/>
          <p:nvPr/>
        </p:nvGrpSpPr>
        <p:grpSpPr>
          <a:xfrm rot="-10800000">
            <a:off x="-548754" y="9071426"/>
            <a:ext cx="1177738" cy="1177418"/>
            <a:chOff x="0" y="0"/>
            <a:chExt cx="1570317" cy="1569891"/>
          </a:xfrm>
        </p:grpSpPr>
        <p:sp>
          <p:nvSpPr>
            <p:cNvPr name="Freeform 20" id="20"/>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1" id="21"/>
          <p:cNvGrpSpPr/>
          <p:nvPr/>
        </p:nvGrpSpPr>
        <p:grpSpPr>
          <a:xfrm rot="-10800000">
            <a:off x="921452" y="8768588"/>
            <a:ext cx="332526" cy="302820"/>
            <a:chOff x="0" y="0"/>
            <a:chExt cx="443368" cy="403760"/>
          </a:xfrm>
        </p:grpSpPr>
        <p:sp>
          <p:nvSpPr>
            <p:cNvPr name="Freeform 22" id="22"/>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3" id="23"/>
          <p:cNvGrpSpPr/>
          <p:nvPr/>
        </p:nvGrpSpPr>
        <p:grpSpPr>
          <a:xfrm rot="-10800000">
            <a:off x="16232466" y="581300"/>
            <a:ext cx="359678" cy="303140"/>
            <a:chOff x="0" y="0"/>
            <a:chExt cx="479571" cy="404187"/>
          </a:xfrm>
        </p:grpSpPr>
        <p:sp>
          <p:nvSpPr>
            <p:cNvPr name="Freeform 24" id="24"/>
            <p:cNvSpPr/>
            <p:nvPr/>
          </p:nvSpPr>
          <p:spPr>
            <a:xfrm flipH="false" flipV="false" rot="0">
              <a:off x="0" y="0"/>
              <a:ext cx="479552" cy="404241"/>
            </a:xfrm>
            <a:custGeom>
              <a:avLst/>
              <a:gdLst/>
              <a:ahLst/>
              <a:cxnLst/>
              <a:rect r="r" b="b" t="t" l="l"/>
              <a:pathLst>
                <a:path h="404241" w="479552">
                  <a:moveTo>
                    <a:pt x="254635" y="0"/>
                  </a:moveTo>
                  <a:cubicBezTo>
                    <a:pt x="104775" y="0"/>
                    <a:pt x="0" y="169037"/>
                    <a:pt x="85217" y="307975"/>
                  </a:cubicBezTo>
                  <a:cubicBezTo>
                    <a:pt x="121793" y="368046"/>
                    <a:pt x="187071" y="404241"/>
                    <a:pt x="256413" y="404241"/>
                  </a:cubicBezTo>
                  <a:cubicBezTo>
                    <a:pt x="267081" y="404241"/>
                    <a:pt x="278130" y="403352"/>
                    <a:pt x="288798" y="401701"/>
                  </a:cubicBezTo>
                  <a:cubicBezTo>
                    <a:pt x="369316" y="388874"/>
                    <a:pt x="434467" y="328930"/>
                    <a:pt x="453644" y="249682"/>
                  </a:cubicBezTo>
                  <a:cubicBezTo>
                    <a:pt x="479552" y="140970"/>
                    <a:pt x="412750" y="32004"/>
                    <a:pt x="304546" y="5969"/>
                  </a:cubicBezTo>
                  <a:cubicBezTo>
                    <a:pt x="287528" y="2159"/>
                    <a:pt x="270891" y="0"/>
                    <a:pt x="254635" y="0"/>
                  </a:cubicBezTo>
                  <a:close/>
                </a:path>
              </a:pathLst>
            </a:custGeom>
            <a:solidFill>
              <a:srgbClr val="010440"/>
            </a:solidFill>
          </p:spPr>
        </p:sp>
      </p:grpSp>
      <p:grpSp>
        <p:nvGrpSpPr>
          <p:cNvPr name="Group 25" id="25"/>
          <p:cNvGrpSpPr/>
          <p:nvPr/>
        </p:nvGrpSpPr>
        <p:grpSpPr>
          <a:xfrm rot="-10800000">
            <a:off x="17656586" y="1693730"/>
            <a:ext cx="359998" cy="303778"/>
            <a:chOff x="0" y="0"/>
            <a:chExt cx="479997" cy="405037"/>
          </a:xfrm>
        </p:grpSpPr>
        <p:sp>
          <p:nvSpPr>
            <p:cNvPr name="Freeform 26" id="26"/>
            <p:cNvSpPr/>
            <p:nvPr/>
          </p:nvSpPr>
          <p:spPr>
            <a:xfrm flipH="false" flipV="false" rot="0">
              <a:off x="0" y="381"/>
              <a:ext cx="479552" cy="404241"/>
            </a:xfrm>
            <a:custGeom>
              <a:avLst/>
              <a:gdLst/>
              <a:ahLst/>
              <a:cxnLst/>
              <a:rect r="r" b="b" t="t" l="l"/>
              <a:pathLst>
                <a:path h="404241" w="479552">
                  <a:moveTo>
                    <a:pt x="255524" y="0"/>
                  </a:moveTo>
                  <a:cubicBezTo>
                    <a:pt x="105156" y="0"/>
                    <a:pt x="0" y="169164"/>
                    <a:pt x="85598" y="307594"/>
                  </a:cubicBezTo>
                  <a:cubicBezTo>
                    <a:pt x="122682" y="368554"/>
                    <a:pt x="188214" y="404241"/>
                    <a:pt x="257683" y="404241"/>
                  </a:cubicBezTo>
                  <a:cubicBezTo>
                    <a:pt x="268351" y="404241"/>
                    <a:pt x="278511" y="403352"/>
                    <a:pt x="289179" y="401701"/>
                  </a:cubicBezTo>
                  <a:cubicBezTo>
                    <a:pt x="370078" y="389382"/>
                    <a:pt x="435229" y="328422"/>
                    <a:pt x="454025" y="249174"/>
                  </a:cubicBezTo>
                  <a:cubicBezTo>
                    <a:pt x="479552" y="140589"/>
                    <a:pt x="413131" y="31623"/>
                    <a:pt x="304546" y="5588"/>
                  </a:cubicBezTo>
                  <a:cubicBezTo>
                    <a:pt x="287909" y="1778"/>
                    <a:pt x="271780" y="0"/>
                    <a:pt x="255524" y="0"/>
                  </a:cubicBezTo>
                  <a:close/>
                </a:path>
              </a:pathLst>
            </a:custGeom>
            <a:solidFill>
              <a:srgbClr val="010440"/>
            </a:solidFill>
          </p:spPr>
        </p:sp>
      </p:grpSp>
      <p:grpSp>
        <p:nvGrpSpPr>
          <p:cNvPr name="Group 27" id="27"/>
          <p:cNvGrpSpPr/>
          <p:nvPr/>
        </p:nvGrpSpPr>
        <p:grpSpPr>
          <a:xfrm rot="-10800000">
            <a:off x="17241982" y="400858"/>
            <a:ext cx="414620" cy="383316"/>
            <a:chOff x="0" y="0"/>
            <a:chExt cx="552827" cy="511088"/>
          </a:xfrm>
        </p:grpSpPr>
        <p:sp>
          <p:nvSpPr>
            <p:cNvPr name="Freeform 28" id="28"/>
            <p:cNvSpPr/>
            <p:nvPr/>
          </p:nvSpPr>
          <p:spPr>
            <a:xfrm flipH="false" flipV="false" rot="0">
              <a:off x="0" y="381"/>
              <a:ext cx="552450" cy="510667"/>
            </a:xfrm>
            <a:custGeom>
              <a:avLst/>
              <a:gdLst/>
              <a:ahLst/>
              <a:cxnLst/>
              <a:rect r="r" b="b" t="t" l="l"/>
              <a:pathLst>
                <a:path h="510667" w="552450">
                  <a:moveTo>
                    <a:pt x="272161" y="0"/>
                  </a:moveTo>
                  <a:cubicBezTo>
                    <a:pt x="191262" y="0"/>
                    <a:pt x="113665" y="37973"/>
                    <a:pt x="65151" y="105283"/>
                  </a:cubicBezTo>
                  <a:cubicBezTo>
                    <a:pt x="4699" y="188722"/>
                    <a:pt x="0" y="300736"/>
                    <a:pt x="54102" y="388493"/>
                  </a:cubicBezTo>
                  <a:cubicBezTo>
                    <a:pt x="100965" y="465201"/>
                    <a:pt x="184023" y="510667"/>
                    <a:pt x="272161" y="510667"/>
                  </a:cubicBezTo>
                  <a:cubicBezTo>
                    <a:pt x="285369" y="510667"/>
                    <a:pt x="298577" y="509397"/>
                    <a:pt x="311785" y="507238"/>
                  </a:cubicBezTo>
                  <a:cubicBezTo>
                    <a:pt x="413639" y="491109"/>
                    <a:pt x="495808" y="414782"/>
                    <a:pt x="520065" y="314706"/>
                  </a:cubicBezTo>
                  <a:cubicBezTo>
                    <a:pt x="552450" y="177673"/>
                    <a:pt x="468122" y="40132"/>
                    <a:pt x="330962" y="6858"/>
                  </a:cubicBezTo>
                  <a:cubicBezTo>
                    <a:pt x="311277" y="2159"/>
                    <a:pt x="291719" y="0"/>
                    <a:pt x="272161" y="0"/>
                  </a:cubicBezTo>
                  <a:close/>
                </a:path>
              </a:pathLst>
            </a:custGeom>
            <a:solidFill>
              <a:srgbClr val="9E9E9E"/>
            </a:solidFill>
          </p:spPr>
        </p:sp>
      </p:grpSp>
      <p:grpSp>
        <p:nvGrpSpPr>
          <p:cNvPr name="Group 29" id="29"/>
          <p:cNvGrpSpPr/>
          <p:nvPr/>
        </p:nvGrpSpPr>
        <p:grpSpPr>
          <a:xfrm rot="-10800000">
            <a:off x="1710942" y="-318508"/>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9E9E9E"/>
            </a:solidFill>
          </p:spPr>
        </p:sp>
      </p:grpSp>
      <p:grpSp>
        <p:nvGrpSpPr>
          <p:cNvPr name="Group 31" id="31"/>
          <p:cNvGrpSpPr/>
          <p:nvPr/>
        </p:nvGrpSpPr>
        <p:grpSpPr>
          <a:xfrm rot="-10800000">
            <a:off x="-455006" y="7695304"/>
            <a:ext cx="990234" cy="899834"/>
            <a:chOff x="0" y="0"/>
            <a:chExt cx="1320312"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14983456" y="-4977299"/>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12382806" y="4947451"/>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5" id="35"/>
          <p:cNvGrpSpPr/>
          <p:nvPr/>
        </p:nvGrpSpPr>
        <p:grpSpPr>
          <a:xfrm rot="-10800000">
            <a:off x="3606" y="3412962"/>
            <a:ext cx="100" cy="248750"/>
            <a:chOff x="0" y="0"/>
            <a:chExt cx="133" cy="331667"/>
          </a:xfrm>
        </p:grpSpPr>
        <p:sp>
          <p:nvSpPr>
            <p:cNvPr name="Freeform 36" id="36"/>
            <p:cNvSpPr/>
            <p:nvPr/>
          </p:nvSpPr>
          <p:spPr>
            <a:xfrm flipH="false" flipV="false" rot="0">
              <a:off x="0" y="0"/>
              <a:ext cx="0" cy="331724"/>
            </a:xfrm>
            <a:custGeom>
              <a:avLst/>
              <a:gdLst/>
              <a:ahLst/>
              <a:cxnLst/>
              <a:rect r="r" b="b" t="t" l="l"/>
              <a:pathLst>
                <a:path h="331724" w="0">
                  <a:moveTo>
                    <a:pt x="0" y="331724"/>
                  </a:moveTo>
                  <a:lnTo>
                    <a:pt x="0" y="0"/>
                  </a:lnTo>
                  <a:lnTo>
                    <a:pt x="0" y="331724"/>
                  </a:lnTo>
                  <a:close/>
                </a:path>
              </a:pathLst>
            </a:custGeom>
            <a:solidFill>
              <a:srgbClr val="FF000A"/>
            </a:solidFill>
          </p:spPr>
        </p:sp>
      </p:grpSp>
      <p:grpSp>
        <p:nvGrpSpPr>
          <p:cNvPr name="Group 37" id="37"/>
          <p:cNvGrpSpPr/>
          <p:nvPr/>
        </p:nvGrpSpPr>
        <p:grpSpPr>
          <a:xfrm rot="-10800000">
            <a:off x="3606" y="2601152"/>
            <a:ext cx="100" cy="250770"/>
            <a:chOff x="0" y="0"/>
            <a:chExt cx="133" cy="334360"/>
          </a:xfrm>
        </p:grpSpPr>
        <p:sp>
          <p:nvSpPr>
            <p:cNvPr name="Freeform 38" id="38"/>
            <p:cNvSpPr/>
            <p:nvPr/>
          </p:nvSpPr>
          <p:spPr>
            <a:xfrm flipH="false" flipV="false" rot="0">
              <a:off x="0" y="127"/>
              <a:ext cx="0" cy="334264"/>
            </a:xfrm>
            <a:custGeom>
              <a:avLst/>
              <a:gdLst/>
              <a:ahLst/>
              <a:cxnLst/>
              <a:rect r="r" b="b" t="t" l="l"/>
              <a:pathLst>
                <a:path h="334264" w="0">
                  <a:moveTo>
                    <a:pt x="0" y="334264"/>
                  </a:moveTo>
                  <a:lnTo>
                    <a:pt x="0" y="0"/>
                  </a:lnTo>
                  <a:lnTo>
                    <a:pt x="0" y="2540"/>
                  </a:lnTo>
                  <a:lnTo>
                    <a:pt x="0" y="334264"/>
                  </a:lnTo>
                  <a:close/>
                </a:path>
              </a:pathLst>
            </a:custGeom>
            <a:solidFill>
              <a:srgbClr val="FF000A"/>
            </a:solidFill>
          </p:spPr>
        </p:sp>
      </p:grpSp>
      <p:grpSp>
        <p:nvGrpSpPr>
          <p:cNvPr name="Group 39" id="39"/>
          <p:cNvGrpSpPr/>
          <p:nvPr/>
        </p:nvGrpSpPr>
        <p:grpSpPr>
          <a:xfrm rot="-10800000">
            <a:off x="3606" y="3006048"/>
            <a:ext cx="100" cy="250770"/>
            <a:chOff x="0" y="0"/>
            <a:chExt cx="133" cy="334360"/>
          </a:xfrm>
        </p:grpSpPr>
        <p:sp>
          <p:nvSpPr>
            <p:cNvPr name="Freeform 40" id="40"/>
            <p:cNvSpPr/>
            <p:nvPr/>
          </p:nvSpPr>
          <p:spPr>
            <a:xfrm flipH="false" flipV="false" rot="0">
              <a:off x="0" y="0"/>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1" id="41"/>
          <p:cNvGrpSpPr/>
          <p:nvPr/>
        </p:nvGrpSpPr>
        <p:grpSpPr>
          <a:xfrm rot="-10800000">
            <a:off x="3606" y="3817856"/>
            <a:ext cx="100" cy="250770"/>
            <a:chOff x="0" y="0"/>
            <a:chExt cx="133" cy="334360"/>
          </a:xfrm>
        </p:grpSpPr>
        <p:sp>
          <p:nvSpPr>
            <p:cNvPr name="Freeform 42" id="42"/>
            <p:cNvSpPr/>
            <p:nvPr/>
          </p:nvSpPr>
          <p:spPr>
            <a:xfrm flipH="false" flipV="false" rot="0">
              <a:off x="0" y="127"/>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3" id="43"/>
          <p:cNvGrpSpPr/>
          <p:nvPr/>
        </p:nvGrpSpPr>
        <p:grpSpPr>
          <a:xfrm rot="-10800000">
            <a:off x="75132" y="78966"/>
            <a:ext cx="131192" cy="131294"/>
            <a:chOff x="0" y="0"/>
            <a:chExt cx="174923" cy="175059"/>
          </a:xfrm>
        </p:grpSpPr>
        <p:sp>
          <p:nvSpPr>
            <p:cNvPr name="Freeform 44" id="44"/>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45" id="45"/>
          <p:cNvGrpSpPr/>
          <p:nvPr/>
        </p:nvGrpSpPr>
        <p:grpSpPr>
          <a:xfrm rot="-10800000">
            <a:off x="3606" y="4068526"/>
            <a:ext cx="100" cy="30904"/>
            <a:chOff x="0" y="0"/>
            <a:chExt cx="133" cy="41205"/>
          </a:xfrm>
        </p:grpSpPr>
        <p:sp>
          <p:nvSpPr>
            <p:cNvPr name="Freeform 46" id="46"/>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grpSp>
        <p:nvGrpSpPr>
          <p:cNvPr name="Group 47" id="47"/>
          <p:cNvGrpSpPr/>
          <p:nvPr/>
        </p:nvGrpSpPr>
        <p:grpSpPr>
          <a:xfrm rot="-10800000">
            <a:off x="3606" y="3661614"/>
            <a:ext cx="100" cy="156340"/>
            <a:chOff x="0" y="0"/>
            <a:chExt cx="133" cy="208453"/>
          </a:xfrm>
        </p:grpSpPr>
        <p:sp>
          <p:nvSpPr>
            <p:cNvPr name="Freeform 48" id="48"/>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49" id="49"/>
          <p:cNvGrpSpPr/>
          <p:nvPr/>
        </p:nvGrpSpPr>
        <p:grpSpPr>
          <a:xfrm rot="-10800000">
            <a:off x="3606" y="3256720"/>
            <a:ext cx="100" cy="156340"/>
            <a:chOff x="0" y="0"/>
            <a:chExt cx="133" cy="208453"/>
          </a:xfrm>
        </p:grpSpPr>
        <p:sp>
          <p:nvSpPr>
            <p:cNvPr name="Freeform 50" id="50"/>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1" id="51"/>
          <p:cNvGrpSpPr/>
          <p:nvPr/>
        </p:nvGrpSpPr>
        <p:grpSpPr>
          <a:xfrm rot="-10800000">
            <a:off x="3606" y="2849906"/>
            <a:ext cx="100" cy="156240"/>
            <a:chOff x="0" y="0"/>
            <a:chExt cx="133" cy="208320"/>
          </a:xfrm>
        </p:grpSpPr>
        <p:sp>
          <p:nvSpPr>
            <p:cNvPr name="Freeform 52" id="52"/>
            <p:cNvSpPr/>
            <p:nvPr/>
          </p:nvSpPr>
          <p:spPr>
            <a:xfrm flipH="false" flipV="false" rot="0">
              <a:off x="0" y="0"/>
              <a:ext cx="0" cy="208280"/>
            </a:xfrm>
            <a:custGeom>
              <a:avLst/>
              <a:gdLst/>
              <a:ahLst/>
              <a:cxnLst/>
              <a:rect r="r" b="b" t="t" l="l"/>
              <a:pathLst>
                <a:path h="208280" w="0">
                  <a:moveTo>
                    <a:pt x="0" y="208280"/>
                  </a:moveTo>
                  <a:lnTo>
                    <a:pt x="0" y="205740"/>
                  </a:lnTo>
                  <a:lnTo>
                    <a:pt x="0" y="0"/>
                  </a:lnTo>
                  <a:lnTo>
                    <a:pt x="0" y="208280"/>
                  </a:lnTo>
                  <a:close/>
                </a:path>
              </a:pathLst>
            </a:custGeom>
            <a:solidFill>
              <a:srgbClr val="FFFFFF"/>
            </a:solidFill>
          </p:spPr>
        </p:sp>
      </p:grpSp>
      <p:grpSp>
        <p:nvGrpSpPr>
          <p:cNvPr name="Group 53" id="53"/>
          <p:cNvGrpSpPr/>
          <p:nvPr/>
        </p:nvGrpSpPr>
        <p:grpSpPr>
          <a:xfrm rot="-10800000">
            <a:off x="3606" y="2444910"/>
            <a:ext cx="100" cy="156340"/>
            <a:chOff x="0" y="0"/>
            <a:chExt cx="133" cy="208453"/>
          </a:xfrm>
        </p:grpSpPr>
        <p:sp>
          <p:nvSpPr>
            <p:cNvPr name="Freeform 54" id="54"/>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5" id="55"/>
          <p:cNvGrpSpPr/>
          <p:nvPr/>
        </p:nvGrpSpPr>
        <p:grpSpPr>
          <a:xfrm rot="-10800000">
            <a:off x="206224" y="210158"/>
            <a:ext cx="81098" cy="80998"/>
            <a:chOff x="0" y="0"/>
            <a:chExt cx="108131" cy="107997"/>
          </a:xfrm>
        </p:grpSpPr>
        <p:sp>
          <p:nvSpPr>
            <p:cNvPr name="Freeform 56" id="56"/>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grpSp>
        <p:nvGrpSpPr>
          <p:cNvPr name="Group 57" id="57"/>
          <p:cNvGrpSpPr/>
          <p:nvPr/>
        </p:nvGrpSpPr>
        <p:grpSpPr>
          <a:xfrm rot="-10800000">
            <a:off x="42306" y="48160"/>
            <a:ext cx="32924" cy="30904"/>
            <a:chOff x="0" y="0"/>
            <a:chExt cx="43899" cy="41205"/>
          </a:xfrm>
        </p:grpSpPr>
        <p:sp>
          <p:nvSpPr>
            <p:cNvPr name="Freeform 58" id="58"/>
            <p:cNvSpPr/>
            <p:nvPr/>
          </p:nvSpPr>
          <p:spPr>
            <a:xfrm flipH="false" flipV="false" rot="0">
              <a:off x="127" y="0"/>
              <a:ext cx="43688" cy="41148"/>
            </a:xfrm>
            <a:custGeom>
              <a:avLst/>
              <a:gdLst/>
              <a:ahLst/>
              <a:cxnLst/>
              <a:rect r="r" b="b" t="t" l="l"/>
              <a:pathLst>
                <a:path h="41148" w="43688">
                  <a:moveTo>
                    <a:pt x="0" y="0"/>
                  </a:moveTo>
                  <a:lnTo>
                    <a:pt x="43688" y="41148"/>
                  </a:lnTo>
                  <a:lnTo>
                    <a:pt x="0" y="0"/>
                  </a:lnTo>
                  <a:close/>
                </a:path>
              </a:pathLst>
            </a:custGeom>
            <a:solidFill>
              <a:srgbClr val="FFFFFF"/>
            </a:solidFill>
          </p:spPr>
        </p:sp>
      </p:grpSp>
      <p:grpSp>
        <p:nvGrpSpPr>
          <p:cNvPr name="Group 59" id="59"/>
          <p:cNvGrpSpPr/>
          <p:nvPr/>
        </p:nvGrpSpPr>
        <p:grpSpPr>
          <a:xfrm rot="-10800000">
            <a:off x="75132" y="78966"/>
            <a:ext cx="131192" cy="131294"/>
            <a:chOff x="0" y="0"/>
            <a:chExt cx="174923" cy="175059"/>
          </a:xfrm>
        </p:grpSpPr>
        <p:sp>
          <p:nvSpPr>
            <p:cNvPr name="Freeform 60" id="60"/>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61" id="61"/>
          <p:cNvGrpSpPr/>
          <p:nvPr/>
        </p:nvGrpSpPr>
        <p:grpSpPr>
          <a:xfrm rot="-10800000">
            <a:off x="206224" y="210158"/>
            <a:ext cx="81098" cy="80998"/>
            <a:chOff x="0" y="0"/>
            <a:chExt cx="108131" cy="107997"/>
          </a:xfrm>
        </p:grpSpPr>
        <p:sp>
          <p:nvSpPr>
            <p:cNvPr name="Freeform 62" id="62"/>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sp>
        <p:nvSpPr>
          <p:cNvPr name="Freeform 63" id="63"/>
          <p:cNvSpPr/>
          <p:nvPr/>
        </p:nvSpPr>
        <p:spPr>
          <a:xfrm flipH="false" flipV="false" rot="0">
            <a:off x="1889099" y="1997534"/>
            <a:ext cx="8441574" cy="8121008"/>
          </a:xfrm>
          <a:custGeom>
            <a:avLst/>
            <a:gdLst/>
            <a:ahLst/>
            <a:cxnLst/>
            <a:rect r="r" b="b" t="t" l="l"/>
            <a:pathLst>
              <a:path h="8121008" w="8441574">
                <a:moveTo>
                  <a:pt x="0" y="0"/>
                </a:moveTo>
                <a:lnTo>
                  <a:pt x="8441575" y="0"/>
                </a:lnTo>
                <a:lnTo>
                  <a:pt x="8441575" y="8121008"/>
                </a:lnTo>
                <a:lnTo>
                  <a:pt x="0" y="8121008"/>
                </a:lnTo>
                <a:lnTo>
                  <a:pt x="0" y="0"/>
                </a:lnTo>
                <a:close/>
              </a:path>
            </a:pathLst>
          </a:custGeom>
          <a:blipFill>
            <a:blip r:embed="rId7"/>
            <a:stretch>
              <a:fillRect l="0" t="0" r="0" b="0"/>
            </a:stretch>
          </a:blipFill>
        </p:spPr>
      </p:sp>
      <p:grpSp>
        <p:nvGrpSpPr>
          <p:cNvPr name="Group 64" id="64"/>
          <p:cNvGrpSpPr/>
          <p:nvPr/>
        </p:nvGrpSpPr>
        <p:grpSpPr>
          <a:xfrm rot="-10800000">
            <a:off x="1220132" y="9538098"/>
            <a:ext cx="931778" cy="931778"/>
            <a:chOff x="0" y="0"/>
            <a:chExt cx="1242371" cy="1242371"/>
          </a:xfrm>
        </p:grpSpPr>
        <p:sp>
          <p:nvSpPr>
            <p:cNvPr name="Freeform 65" id="65"/>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sp>
        <p:nvSpPr>
          <p:cNvPr name="TextBox 66" id="66"/>
          <p:cNvSpPr txBox="true"/>
          <p:nvPr/>
        </p:nvSpPr>
        <p:spPr>
          <a:xfrm rot="0">
            <a:off x="3190079" y="463586"/>
            <a:ext cx="12349431" cy="1762125"/>
          </a:xfrm>
          <a:prstGeom prst="rect">
            <a:avLst/>
          </a:prstGeom>
        </p:spPr>
        <p:txBody>
          <a:bodyPr anchor="t" rtlCol="false" tIns="0" lIns="0" bIns="0" rIns="0">
            <a:spAutoFit/>
          </a:bodyPr>
          <a:lstStyle/>
          <a:p>
            <a:pPr algn="l">
              <a:lnSpc>
                <a:spcPts val="3476"/>
              </a:lnSpc>
            </a:pPr>
            <a:r>
              <a:rPr lang="en-US" sz="2896">
                <a:solidFill>
                  <a:srgbClr val="010440"/>
                </a:solidFill>
                <a:latin typeface="Arimo"/>
                <a:ea typeface="Arimo"/>
                <a:cs typeface="Arimo"/>
                <a:sym typeface="Arimo"/>
              </a:rPr>
              <a:t>Pour évaluer la performance de nos modèles de prédiction, nous avons utilisé deux méthodes d’évaluation couramment utilisées en Machine Learning : </a:t>
            </a:r>
            <a:r>
              <a:rPr lang="en-US" sz="2896">
                <a:solidFill>
                  <a:srgbClr val="680A00"/>
                </a:solidFill>
                <a:latin typeface="Arimo"/>
                <a:ea typeface="Arimo"/>
                <a:cs typeface="Arimo"/>
                <a:sym typeface="Arimo"/>
              </a:rPr>
              <a:t> </a:t>
            </a:r>
            <a:r>
              <a:rPr lang="en-US" sz="2896" b="true">
                <a:solidFill>
                  <a:srgbClr val="680A00"/>
                </a:solidFill>
                <a:latin typeface="Arimo Bold"/>
                <a:ea typeface="Arimo Bold"/>
                <a:cs typeface="Arimo Bold"/>
                <a:sym typeface="Arimo Bold"/>
              </a:rPr>
              <a:t>la</a:t>
            </a:r>
            <a:r>
              <a:rPr lang="en-US" sz="2896">
                <a:solidFill>
                  <a:srgbClr val="680A00"/>
                </a:solidFill>
                <a:latin typeface="Arimo"/>
                <a:ea typeface="Arimo"/>
                <a:cs typeface="Arimo"/>
                <a:sym typeface="Arimo"/>
              </a:rPr>
              <a:t> </a:t>
            </a:r>
            <a:r>
              <a:rPr lang="en-US" sz="2896" b="true">
                <a:solidFill>
                  <a:srgbClr val="680A00"/>
                </a:solidFill>
                <a:latin typeface="Arimo Bold"/>
                <a:ea typeface="Arimo Bold"/>
                <a:cs typeface="Arimo Bold"/>
                <a:sym typeface="Arimo Bold"/>
              </a:rPr>
              <a:t>courbe Précision-Rappel</a:t>
            </a:r>
          </a:p>
          <a:p>
            <a:pPr algn="l">
              <a:lnSpc>
                <a:spcPts val="3476"/>
              </a:lnSpc>
            </a:pPr>
          </a:p>
        </p:txBody>
      </p:sp>
      <p:sp>
        <p:nvSpPr>
          <p:cNvPr name="TextBox 67" id="67"/>
          <p:cNvSpPr txBox="true"/>
          <p:nvPr/>
        </p:nvSpPr>
        <p:spPr>
          <a:xfrm rot="0">
            <a:off x="10965795" y="2996523"/>
            <a:ext cx="5944767" cy="4391025"/>
          </a:xfrm>
          <a:prstGeom prst="rect">
            <a:avLst/>
          </a:prstGeom>
        </p:spPr>
        <p:txBody>
          <a:bodyPr anchor="t" rtlCol="false" tIns="0" lIns="0" bIns="0" rIns="0">
            <a:spAutoFit/>
          </a:bodyPr>
          <a:lstStyle/>
          <a:p>
            <a:pPr algn="l">
              <a:lnSpc>
                <a:spcPts val="3476"/>
              </a:lnSpc>
            </a:pPr>
            <a:r>
              <a:rPr lang="en-US" sz="2896">
                <a:solidFill>
                  <a:srgbClr val="010440"/>
                </a:solidFill>
                <a:latin typeface="Arimo"/>
                <a:ea typeface="Arimo"/>
                <a:cs typeface="Arimo"/>
                <a:sym typeface="Arimo"/>
              </a:rPr>
              <a:t>Cette courbe nous a permis d'évaluer l'équilibre entre la précision et le rappel pour prédire correctement les patients malades, en particulier pour les situations où nous souhaitons éviter les faux négatifs.</a:t>
            </a:r>
          </a:p>
          <a:p>
            <a:pPr algn="l">
              <a:lnSpc>
                <a:spcPts val="3476"/>
              </a:lnSpc>
              <a:spcBef>
                <a:spcPct val="0"/>
              </a:spcBef>
            </a:pPr>
            <a:r>
              <a:rPr lang="en-US" sz="2896">
                <a:solidFill>
                  <a:srgbClr val="010440"/>
                </a:solidFill>
                <a:latin typeface="Arimo"/>
                <a:ea typeface="Arimo"/>
                <a:cs typeface="Arimo"/>
                <a:sym typeface="Arimo"/>
              </a:rPr>
              <a:t>on peut conclure que les modelés </a:t>
            </a:r>
            <a:r>
              <a:rPr lang="en-US" b="true" sz="2896">
                <a:solidFill>
                  <a:srgbClr val="010440"/>
                </a:solidFill>
                <a:latin typeface="Arimo Bold"/>
                <a:ea typeface="Arimo Bold"/>
                <a:cs typeface="Arimo Bold"/>
                <a:sym typeface="Arimo Bold"/>
              </a:rPr>
              <a:t>SVC</a:t>
            </a:r>
            <a:r>
              <a:rPr lang="en-US" sz="2896">
                <a:solidFill>
                  <a:srgbClr val="010440"/>
                </a:solidFill>
                <a:latin typeface="Arimo"/>
                <a:ea typeface="Arimo"/>
                <a:cs typeface="Arimo"/>
                <a:sym typeface="Arimo"/>
              </a:rPr>
              <a:t> et </a:t>
            </a:r>
            <a:r>
              <a:rPr lang="en-US" b="true" sz="2896">
                <a:solidFill>
                  <a:srgbClr val="010440"/>
                </a:solidFill>
                <a:latin typeface="Arimo Bold"/>
                <a:ea typeface="Arimo Bold"/>
                <a:cs typeface="Arimo Bold"/>
                <a:sym typeface="Arimo Bold"/>
              </a:rPr>
              <a:t>GBM</a:t>
            </a:r>
            <a:r>
              <a:rPr lang="en-US" sz="2896">
                <a:solidFill>
                  <a:srgbClr val="010440"/>
                </a:solidFill>
                <a:latin typeface="Arimo"/>
                <a:ea typeface="Arimo"/>
                <a:cs typeface="Arimo"/>
                <a:sym typeface="Arimo"/>
              </a:rPr>
              <a:t> offrent les meilleurs performance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4327134" y="-5326968"/>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6187210" y="-2652726"/>
            <a:ext cx="3298754" cy="3298754"/>
            <a:chOff x="0" y="0"/>
            <a:chExt cx="4398339" cy="4398339"/>
          </a:xfrm>
        </p:grpSpPr>
        <p:sp>
          <p:nvSpPr>
            <p:cNvPr name="Freeform 4" id="4"/>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A22933"/>
            </a:solidFill>
          </p:spPr>
        </p:sp>
      </p:grpSp>
      <p:grpSp>
        <p:nvGrpSpPr>
          <p:cNvPr name="Group 5" id="5"/>
          <p:cNvGrpSpPr/>
          <p:nvPr/>
        </p:nvGrpSpPr>
        <p:grpSpPr>
          <a:xfrm rot="-10800000">
            <a:off x="16776266" y="-2550714"/>
            <a:ext cx="2332798" cy="2333116"/>
            <a:chOff x="0" y="0"/>
            <a:chExt cx="3110397" cy="3110821"/>
          </a:xfrm>
        </p:grpSpPr>
        <p:sp>
          <p:nvSpPr>
            <p:cNvPr name="Freeform 6" id="6"/>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F2F2F2"/>
            </a:solidFill>
          </p:spPr>
        </p:sp>
      </p:grpSp>
      <p:grpSp>
        <p:nvGrpSpPr>
          <p:cNvPr name="Group 7" id="7"/>
          <p:cNvGrpSpPr/>
          <p:nvPr/>
        </p:nvGrpSpPr>
        <p:grpSpPr>
          <a:xfrm rot="-10800000">
            <a:off x="-347318" y="9538072"/>
            <a:ext cx="2870078" cy="2736238"/>
            <a:chOff x="0" y="0"/>
            <a:chExt cx="3826771" cy="3648317"/>
          </a:xfrm>
        </p:grpSpPr>
        <p:sp>
          <p:nvSpPr>
            <p:cNvPr name="Freeform 8" id="8"/>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9" id="9"/>
          <p:cNvGrpSpPr/>
          <p:nvPr/>
        </p:nvGrpSpPr>
        <p:grpSpPr>
          <a:xfrm rot="-10800000">
            <a:off x="16914100" y="9517122"/>
            <a:ext cx="909098" cy="827004"/>
            <a:chOff x="0" y="0"/>
            <a:chExt cx="1212131" cy="1102672"/>
          </a:xfrm>
        </p:grpSpPr>
        <p:sp>
          <p:nvSpPr>
            <p:cNvPr name="Freeform 10" id="10"/>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A22933"/>
            </a:solidFill>
          </p:spPr>
        </p:sp>
      </p:grpSp>
      <p:grpSp>
        <p:nvGrpSpPr>
          <p:cNvPr name="Group 11" id="11"/>
          <p:cNvGrpSpPr/>
          <p:nvPr/>
        </p:nvGrpSpPr>
        <p:grpSpPr>
          <a:xfrm rot="-10800000">
            <a:off x="-68764" y="1459614"/>
            <a:ext cx="591584" cy="537920"/>
            <a:chOff x="0" y="0"/>
            <a:chExt cx="788779" cy="717227"/>
          </a:xfrm>
        </p:grpSpPr>
        <p:sp>
          <p:nvSpPr>
            <p:cNvPr name="Freeform 12" id="12"/>
            <p:cNvSpPr/>
            <p:nvPr/>
          </p:nvSpPr>
          <p:spPr>
            <a:xfrm flipH="false" flipV="false" rot="0">
              <a:off x="381" y="381"/>
              <a:ext cx="788035" cy="716407"/>
            </a:xfrm>
            <a:custGeom>
              <a:avLst/>
              <a:gdLst/>
              <a:ahLst/>
              <a:cxnLst/>
              <a:rect r="r" b="b" t="t" l="l"/>
              <a:pathLst>
                <a:path h="716407" w="788035">
                  <a:moveTo>
                    <a:pt x="393573" y="0"/>
                  </a:moveTo>
                  <a:cubicBezTo>
                    <a:pt x="231267" y="0"/>
                    <a:pt x="84328" y="110744"/>
                    <a:pt x="45212" y="275971"/>
                  </a:cubicBezTo>
                  <a:cubicBezTo>
                    <a:pt x="0" y="468503"/>
                    <a:pt x="118872" y="661416"/>
                    <a:pt x="311404" y="706628"/>
                  </a:cubicBezTo>
                  <a:cubicBezTo>
                    <a:pt x="339471" y="713486"/>
                    <a:pt x="367157" y="716407"/>
                    <a:pt x="394462" y="716407"/>
                  </a:cubicBezTo>
                  <a:cubicBezTo>
                    <a:pt x="556260" y="716407"/>
                    <a:pt x="703707" y="605282"/>
                    <a:pt x="742442" y="440436"/>
                  </a:cubicBezTo>
                  <a:cubicBezTo>
                    <a:pt x="788035" y="247904"/>
                    <a:pt x="668274" y="55372"/>
                    <a:pt x="475742" y="9398"/>
                  </a:cubicBezTo>
                  <a:cubicBezTo>
                    <a:pt x="448056" y="3048"/>
                    <a:pt x="420878" y="0"/>
                    <a:pt x="393573" y="0"/>
                  </a:cubicBezTo>
                  <a:close/>
                </a:path>
              </a:pathLst>
            </a:custGeom>
            <a:solidFill>
              <a:srgbClr val="010440"/>
            </a:solidFill>
          </p:spPr>
        </p:sp>
      </p:grpSp>
      <p:grpSp>
        <p:nvGrpSpPr>
          <p:cNvPr name="Group 13" id="13"/>
          <p:cNvGrpSpPr/>
          <p:nvPr/>
        </p:nvGrpSpPr>
        <p:grpSpPr>
          <a:xfrm rot="-10800000">
            <a:off x="782498" y="969762"/>
            <a:ext cx="610430" cy="537920"/>
            <a:chOff x="0" y="0"/>
            <a:chExt cx="813907" cy="717227"/>
          </a:xfrm>
        </p:grpSpPr>
        <p:sp>
          <p:nvSpPr>
            <p:cNvPr name="Freeform 14" id="14"/>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D93B48"/>
            </a:solidFill>
          </p:spPr>
        </p:sp>
      </p:grpSp>
      <p:grpSp>
        <p:nvGrpSpPr>
          <p:cNvPr name="Group 15" id="15"/>
          <p:cNvGrpSpPr/>
          <p:nvPr/>
        </p:nvGrpSpPr>
        <p:grpSpPr>
          <a:xfrm rot="-10800000">
            <a:off x="16716668" y="8932894"/>
            <a:ext cx="387788" cy="353290"/>
            <a:chOff x="0" y="0"/>
            <a:chExt cx="517051" cy="471053"/>
          </a:xfrm>
        </p:grpSpPr>
        <p:sp>
          <p:nvSpPr>
            <p:cNvPr name="Freeform 16" id="16"/>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9E9E9E"/>
            </a:solidFill>
          </p:spPr>
        </p:sp>
      </p:grpSp>
      <p:grpSp>
        <p:nvGrpSpPr>
          <p:cNvPr name="Group 17" id="17"/>
          <p:cNvGrpSpPr/>
          <p:nvPr/>
        </p:nvGrpSpPr>
        <p:grpSpPr>
          <a:xfrm rot="-10800000">
            <a:off x="17940414" y="8595146"/>
            <a:ext cx="649720" cy="649720"/>
            <a:chOff x="0" y="0"/>
            <a:chExt cx="866293" cy="866293"/>
          </a:xfrm>
        </p:grpSpPr>
        <p:sp>
          <p:nvSpPr>
            <p:cNvPr name="Freeform 18" id="18"/>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19" id="19"/>
          <p:cNvGrpSpPr/>
          <p:nvPr/>
        </p:nvGrpSpPr>
        <p:grpSpPr>
          <a:xfrm rot="-10800000">
            <a:off x="-548754" y="9071426"/>
            <a:ext cx="1177738" cy="1177418"/>
            <a:chOff x="0" y="0"/>
            <a:chExt cx="1570317" cy="1569891"/>
          </a:xfrm>
        </p:grpSpPr>
        <p:sp>
          <p:nvSpPr>
            <p:cNvPr name="Freeform 20" id="20"/>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1" id="21"/>
          <p:cNvGrpSpPr/>
          <p:nvPr/>
        </p:nvGrpSpPr>
        <p:grpSpPr>
          <a:xfrm rot="-10800000">
            <a:off x="921452" y="8768588"/>
            <a:ext cx="332526" cy="302820"/>
            <a:chOff x="0" y="0"/>
            <a:chExt cx="443368" cy="403760"/>
          </a:xfrm>
        </p:grpSpPr>
        <p:sp>
          <p:nvSpPr>
            <p:cNvPr name="Freeform 22" id="22"/>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3" id="23"/>
          <p:cNvGrpSpPr/>
          <p:nvPr/>
        </p:nvGrpSpPr>
        <p:grpSpPr>
          <a:xfrm rot="-10800000">
            <a:off x="16232466" y="581300"/>
            <a:ext cx="359678" cy="303140"/>
            <a:chOff x="0" y="0"/>
            <a:chExt cx="479571" cy="404187"/>
          </a:xfrm>
        </p:grpSpPr>
        <p:sp>
          <p:nvSpPr>
            <p:cNvPr name="Freeform 24" id="24"/>
            <p:cNvSpPr/>
            <p:nvPr/>
          </p:nvSpPr>
          <p:spPr>
            <a:xfrm flipH="false" flipV="false" rot="0">
              <a:off x="0" y="0"/>
              <a:ext cx="479552" cy="404241"/>
            </a:xfrm>
            <a:custGeom>
              <a:avLst/>
              <a:gdLst/>
              <a:ahLst/>
              <a:cxnLst/>
              <a:rect r="r" b="b" t="t" l="l"/>
              <a:pathLst>
                <a:path h="404241" w="479552">
                  <a:moveTo>
                    <a:pt x="254635" y="0"/>
                  </a:moveTo>
                  <a:cubicBezTo>
                    <a:pt x="104775" y="0"/>
                    <a:pt x="0" y="169037"/>
                    <a:pt x="85217" y="307975"/>
                  </a:cubicBezTo>
                  <a:cubicBezTo>
                    <a:pt x="121793" y="368046"/>
                    <a:pt x="187071" y="404241"/>
                    <a:pt x="256413" y="404241"/>
                  </a:cubicBezTo>
                  <a:cubicBezTo>
                    <a:pt x="267081" y="404241"/>
                    <a:pt x="278130" y="403352"/>
                    <a:pt x="288798" y="401701"/>
                  </a:cubicBezTo>
                  <a:cubicBezTo>
                    <a:pt x="369316" y="388874"/>
                    <a:pt x="434467" y="328930"/>
                    <a:pt x="453644" y="249682"/>
                  </a:cubicBezTo>
                  <a:cubicBezTo>
                    <a:pt x="479552" y="140970"/>
                    <a:pt x="412750" y="32004"/>
                    <a:pt x="304546" y="5969"/>
                  </a:cubicBezTo>
                  <a:cubicBezTo>
                    <a:pt x="287528" y="2159"/>
                    <a:pt x="270891" y="0"/>
                    <a:pt x="254635" y="0"/>
                  </a:cubicBezTo>
                  <a:close/>
                </a:path>
              </a:pathLst>
            </a:custGeom>
            <a:solidFill>
              <a:srgbClr val="010440"/>
            </a:solidFill>
          </p:spPr>
        </p:sp>
      </p:grpSp>
      <p:grpSp>
        <p:nvGrpSpPr>
          <p:cNvPr name="Group 25" id="25"/>
          <p:cNvGrpSpPr/>
          <p:nvPr/>
        </p:nvGrpSpPr>
        <p:grpSpPr>
          <a:xfrm rot="-10800000">
            <a:off x="17656586" y="1693730"/>
            <a:ext cx="359998" cy="303778"/>
            <a:chOff x="0" y="0"/>
            <a:chExt cx="479997" cy="405037"/>
          </a:xfrm>
        </p:grpSpPr>
        <p:sp>
          <p:nvSpPr>
            <p:cNvPr name="Freeform 26" id="26"/>
            <p:cNvSpPr/>
            <p:nvPr/>
          </p:nvSpPr>
          <p:spPr>
            <a:xfrm flipH="false" flipV="false" rot="0">
              <a:off x="0" y="381"/>
              <a:ext cx="479552" cy="404241"/>
            </a:xfrm>
            <a:custGeom>
              <a:avLst/>
              <a:gdLst/>
              <a:ahLst/>
              <a:cxnLst/>
              <a:rect r="r" b="b" t="t" l="l"/>
              <a:pathLst>
                <a:path h="404241" w="479552">
                  <a:moveTo>
                    <a:pt x="255524" y="0"/>
                  </a:moveTo>
                  <a:cubicBezTo>
                    <a:pt x="105156" y="0"/>
                    <a:pt x="0" y="169164"/>
                    <a:pt x="85598" y="307594"/>
                  </a:cubicBezTo>
                  <a:cubicBezTo>
                    <a:pt x="122682" y="368554"/>
                    <a:pt x="188214" y="404241"/>
                    <a:pt x="257683" y="404241"/>
                  </a:cubicBezTo>
                  <a:cubicBezTo>
                    <a:pt x="268351" y="404241"/>
                    <a:pt x="278511" y="403352"/>
                    <a:pt x="289179" y="401701"/>
                  </a:cubicBezTo>
                  <a:cubicBezTo>
                    <a:pt x="370078" y="389382"/>
                    <a:pt x="435229" y="328422"/>
                    <a:pt x="454025" y="249174"/>
                  </a:cubicBezTo>
                  <a:cubicBezTo>
                    <a:pt x="479552" y="140589"/>
                    <a:pt x="413131" y="31623"/>
                    <a:pt x="304546" y="5588"/>
                  </a:cubicBezTo>
                  <a:cubicBezTo>
                    <a:pt x="287909" y="1778"/>
                    <a:pt x="271780" y="0"/>
                    <a:pt x="255524" y="0"/>
                  </a:cubicBezTo>
                  <a:close/>
                </a:path>
              </a:pathLst>
            </a:custGeom>
            <a:solidFill>
              <a:srgbClr val="010440"/>
            </a:solidFill>
          </p:spPr>
        </p:sp>
      </p:grpSp>
      <p:grpSp>
        <p:nvGrpSpPr>
          <p:cNvPr name="Group 27" id="27"/>
          <p:cNvGrpSpPr/>
          <p:nvPr/>
        </p:nvGrpSpPr>
        <p:grpSpPr>
          <a:xfrm rot="-10800000">
            <a:off x="17241982" y="400858"/>
            <a:ext cx="414620" cy="383316"/>
            <a:chOff x="0" y="0"/>
            <a:chExt cx="552827" cy="511088"/>
          </a:xfrm>
        </p:grpSpPr>
        <p:sp>
          <p:nvSpPr>
            <p:cNvPr name="Freeform 28" id="28"/>
            <p:cNvSpPr/>
            <p:nvPr/>
          </p:nvSpPr>
          <p:spPr>
            <a:xfrm flipH="false" flipV="false" rot="0">
              <a:off x="0" y="381"/>
              <a:ext cx="552450" cy="510667"/>
            </a:xfrm>
            <a:custGeom>
              <a:avLst/>
              <a:gdLst/>
              <a:ahLst/>
              <a:cxnLst/>
              <a:rect r="r" b="b" t="t" l="l"/>
              <a:pathLst>
                <a:path h="510667" w="552450">
                  <a:moveTo>
                    <a:pt x="272161" y="0"/>
                  </a:moveTo>
                  <a:cubicBezTo>
                    <a:pt x="191262" y="0"/>
                    <a:pt x="113665" y="37973"/>
                    <a:pt x="65151" y="105283"/>
                  </a:cubicBezTo>
                  <a:cubicBezTo>
                    <a:pt x="4699" y="188722"/>
                    <a:pt x="0" y="300736"/>
                    <a:pt x="54102" y="388493"/>
                  </a:cubicBezTo>
                  <a:cubicBezTo>
                    <a:pt x="100965" y="465201"/>
                    <a:pt x="184023" y="510667"/>
                    <a:pt x="272161" y="510667"/>
                  </a:cubicBezTo>
                  <a:cubicBezTo>
                    <a:pt x="285369" y="510667"/>
                    <a:pt x="298577" y="509397"/>
                    <a:pt x="311785" y="507238"/>
                  </a:cubicBezTo>
                  <a:cubicBezTo>
                    <a:pt x="413639" y="491109"/>
                    <a:pt x="495808" y="414782"/>
                    <a:pt x="520065" y="314706"/>
                  </a:cubicBezTo>
                  <a:cubicBezTo>
                    <a:pt x="552450" y="177673"/>
                    <a:pt x="468122" y="40132"/>
                    <a:pt x="330962" y="6858"/>
                  </a:cubicBezTo>
                  <a:cubicBezTo>
                    <a:pt x="311277" y="2159"/>
                    <a:pt x="291719" y="0"/>
                    <a:pt x="272161" y="0"/>
                  </a:cubicBezTo>
                  <a:close/>
                </a:path>
              </a:pathLst>
            </a:custGeom>
            <a:solidFill>
              <a:srgbClr val="9E9E9E"/>
            </a:solidFill>
          </p:spPr>
        </p:sp>
      </p:grpSp>
      <p:grpSp>
        <p:nvGrpSpPr>
          <p:cNvPr name="Group 29" id="29"/>
          <p:cNvGrpSpPr/>
          <p:nvPr/>
        </p:nvGrpSpPr>
        <p:grpSpPr>
          <a:xfrm rot="-10800000">
            <a:off x="1710942" y="-318508"/>
            <a:ext cx="989914" cy="899834"/>
            <a:chOff x="0" y="0"/>
            <a:chExt cx="1319885" cy="1199779"/>
          </a:xfrm>
        </p:grpSpPr>
        <p:sp>
          <p:nvSpPr>
            <p:cNvPr name="Freeform 30" id="30"/>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9E9E9E"/>
            </a:solidFill>
          </p:spPr>
        </p:sp>
      </p:grpSp>
      <p:grpSp>
        <p:nvGrpSpPr>
          <p:cNvPr name="Group 31" id="31"/>
          <p:cNvGrpSpPr/>
          <p:nvPr/>
        </p:nvGrpSpPr>
        <p:grpSpPr>
          <a:xfrm rot="-10800000">
            <a:off x="-455006" y="7695304"/>
            <a:ext cx="990234" cy="899834"/>
            <a:chOff x="0" y="0"/>
            <a:chExt cx="1320312" cy="1199779"/>
          </a:xfrm>
        </p:grpSpPr>
        <p:sp>
          <p:nvSpPr>
            <p:cNvPr name="Freeform 32" id="32"/>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3" id="33"/>
          <p:cNvSpPr/>
          <p:nvPr/>
        </p:nvSpPr>
        <p:spPr>
          <a:xfrm flipH="false" flipV="false" rot="0">
            <a:off x="14983456" y="-4977299"/>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12382806" y="4947451"/>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5" id="35"/>
          <p:cNvGrpSpPr/>
          <p:nvPr/>
        </p:nvGrpSpPr>
        <p:grpSpPr>
          <a:xfrm rot="-10800000">
            <a:off x="3606" y="3412962"/>
            <a:ext cx="100" cy="248750"/>
            <a:chOff x="0" y="0"/>
            <a:chExt cx="133" cy="331667"/>
          </a:xfrm>
        </p:grpSpPr>
        <p:sp>
          <p:nvSpPr>
            <p:cNvPr name="Freeform 36" id="36"/>
            <p:cNvSpPr/>
            <p:nvPr/>
          </p:nvSpPr>
          <p:spPr>
            <a:xfrm flipH="false" flipV="false" rot="0">
              <a:off x="0" y="0"/>
              <a:ext cx="0" cy="331724"/>
            </a:xfrm>
            <a:custGeom>
              <a:avLst/>
              <a:gdLst/>
              <a:ahLst/>
              <a:cxnLst/>
              <a:rect r="r" b="b" t="t" l="l"/>
              <a:pathLst>
                <a:path h="331724" w="0">
                  <a:moveTo>
                    <a:pt x="0" y="331724"/>
                  </a:moveTo>
                  <a:lnTo>
                    <a:pt x="0" y="0"/>
                  </a:lnTo>
                  <a:lnTo>
                    <a:pt x="0" y="331724"/>
                  </a:lnTo>
                  <a:close/>
                </a:path>
              </a:pathLst>
            </a:custGeom>
            <a:solidFill>
              <a:srgbClr val="FF000A"/>
            </a:solidFill>
          </p:spPr>
        </p:sp>
      </p:grpSp>
      <p:grpSp>
        <p:nvGrpSpPr>
          <p:cNvPr name="Group 37" id="37"/>
          <p:cNvGrpSpPr/>
          <p:nvPr/>
        </p:nvGrpSpPr>
        <p:grpSpPr>
          <a:xfrm rot="-10800000">
            <a:off x="3606" y="2601152"/>
            <a:ext cx="100" cy="250770"/>
            <a:chOff x="0" y="0"/>
            <a:chExt cx="133" cy="334360"/>
          </a:xfrm>
        </p:grpSpPr>
        <p:sp>
          <p:nvSpPr>
            <p:cNvPr name="Freeform 38" id="38"/>
            <p:cNvSpPr/>
            <p:nvPr/>
          </p:nvSpPr>
          <p:spPr>
            <a:xfrm flipH="false" flipV="false" rot="0">
              <a:off x="0" y="127"/>
              <a:ext cx="0" cy="334264"/>
            </a:xfrm>
            <a:custGeom>
              <a:avLst/>
              <a:gdLst/>
              <a:ahLst/>
              <a:cxnLst/>
              <a:rect r="r" b="b" t="t" l="l"/>
              <a:pathLst>
                <a:path h="334264" w="0">
                  <a:moveTo>
                    <a:pt x="0" y="334264"/>
                  </a:moveTo>
                  <a:lnTo>
                    <a:pt x="0" y="0"/>
                  </a:lnTo>
                  <a:lnTo>
                    <a:pt x="0" y="2540"/>
                  </a:lnTo>
                  <a:lnTo>
                    <a:pt x="0" y="334264"/>
                  </a:lnTo>
                  <a:close/>
                </a:path>
              </a:pathLst>
            </a:custGeom>
            <a:solidFill>
              <a:srgbClr val="FF000A"/>
            </a:solidFill>
          </p:spPr>
        </p:sp>
      </p:grpSp>
      <p:grpSp>
        <p:nvGrpSpPr>
          <p:cNvPr name="Group 39" id="39"/>
          <p:cNvGrpSpPr/>
          <p:nvPr/>
        </p:nvGrpSpPr>
        <p:grpSpPr>
          <a:xfrm rot="-10800000">
            <a:off x="3606" y="3006048"/>
            <a:ext cx="100" cy="250770"/>
            <a:chOff x="0" y="0"/>
            <a:chExt cx="133" cy="334360"/>
          </a:xfrm>
        </p:grpSpPr>
        <p:sp>
          <p:nvSpPr>
            <p:cNvPr name="Freeform 40" id="40"/>
            <p:cNvSpPr/>
            <p:nvPr/>
          </p:nvSpPr>
          <p:spPr>
            <a:xfrm flipH="false" flipV="false" rot="0">
              <a:off x="0" y="0"/>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1" id="41"/>
          <p:cNvGrpSpPr/>
          <p:nvPr/>
        </p:nvGrpSpPr>
        <p:grpSpPr>
          <a:xfrm rot="-10800000">
            <a:off x="3606" y="3817856"/>
            <a:ext cx="100" cy="250770"/>
            <a:chOff x="0" y="0"/>
            <a:chExt cx="133" cy="334360"/>
          </a:xfrm>
        </p:grpSpPr>
        <p:sp>
          <p:nvSpPr>
            <p:cNvPr name="Freeform 42" id="42"/>
            <p:cNvSpPr/>
            <p:nvPr/>
          </p:nvSpPr>
          <p:spPr>
            <a:xfrm flipH="false" flipV="false" rot="0">
              <a:off x="0" y="127"/>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3" id="43"/>
          <p:cNvGrpSpPr/>
          <p:nvPr/>
        </p:nvGrpSpPr>
        <p:grpSpPr>
          <a:xfrm rot="-10800000">
            <a:off x="75132" y="78966"/>
            <a:ext cx="131192" cy="131294"/>
            <a:chOff x="0" y="0"/>
            <a:chExt cx="174923" cy="175059"/>
          </a:xfrm>
        </p:grpSpPr>
        <p:sp>
          <p:nvSpPr>
            <p:cNvPr name="Freeform 44" id="44"/>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45" id="45"/>
          <p:cNvGrpSpPr/>
          <p:nvPr/>
        </p:nvGrpSpPr>
        <p:grpSpPr>
          <a:xfrm rot="-10800000">
            <a:off x="3606" y="4068526"/>
            <a:ext cx="100" cy="30904"/>
            <a:chOff x="0" y="0"/>
            <a:chExt cx="133" cy="41205"/>
          </a:xfrm>
        </p:grpSpPr>
        <p:sp>
          <p:nvSpPr>
            <p:cNvPr name="Freeform 46" id="46"/>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grpSp>
        <p:nvGrpSpPr>
          <p:cNvPr name="Group 47" id="47"/>
          <p:cNvGrpSpPr/>
          <p:nvPr/>
        </p:nvGrpSpPr>
        <p:grpSpPr>
          <a:xfrm rot="-10800000">
            <a:off x="3606" y="3661614"/>
            <a:ext cx="100" cy="156340"/>
            <a:chOff x="0" y="0"/>
            <a:chExt cx="133" cy="208453"/>
          </a:xfrm>
        </p:grpSpPr>
        <p:sp>
          <p:nvSpPr>
            <p:cNvPr name="Freeform 48" id="48"/>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49" id="49"/>
          <p:cNvGrpSpPr/>
          <p:nvPr/>
        </p:nvGrpSpPr>
        <p:grpSpPr>
          <a:xfrm rot="-10800000">
            <a:off x="3606" y="3256720"/>
            <a:ext cx="100" cy="156340"/>
            <a:chOff x="0" y="0"/>
            <a:chExt cx="133" cy="208453"/>
          </a:xfrm>
        </p:grpSpPr>
        <p:sp>
          <p:nvSpPr>
            <p:cNvPr name="Freeform 50" id="50"/>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1" id="51"/>
          <p:cNvGrpSpPr/>
          <p:nvPr/>
        </p:nvGrpSpPr>
        <p:grpSpPr>
          <a:xfrm rot="-10800000">
            <a:off x="3606" y="2849906"/>
            <a:ext cx="100" cy="156240"/>
            <a:chOff x="0" y="0"/>
            <a:chExt cx="133" cy="208320"/>
          </a:xfrm>
        </p:grpSpPr>
        <p:sp>
          <p:nvSpPr>
            <p:cNvPr name="Freeform 52" id="52"/>
            <p:cNvSpPr/>
            <p:nvPr/>
          </p:nvSpPr>
          <p:spPr>
            <a:xfrm flipH="false" flipV="false" rot="0">
              <a:off x="0" y="0"/>
              <a:ext cx="0" cy="208280"/>
            </a:xfrm>
            <a:custGeom>
              <a:avLst/>
              <a:gdLst/>
              <a:ahLst/>
              <a:cxnLst/>
              <a:rect r="r" b="b" t="t" l="l"/>
              <a:pathLst>
                <a:path h="208280" w="0">
                  <a:moveTo>
                    <a:pt x="0" y="208280"/>
                  </a:moveTo>
                  <a:lnTo>
                    <a:pt x="0" y="205740"/>
                  </a:lnTo>
                  <a:lnTo>
                    <a:pt x="0" y="0"/>
                  </a:lnTo>
                  <a:lnTo>
                    <a:pt x="0" y="208280"/>
                  </a:lnTo>
                  <a:close/>
                </a:path>
              </a:pathLst>
            </a:custGeom>
            <a:solidFill>
              <a:srgbClr val="FFFFFF"/>
            </a:solidFill>
          </p:spPr>
        </p:sp>
      </p:grpSp>
      <p:grpSp>
        <p:nvGrpSpPr>
          <p:cNvPr name="Group 53" id="53"/>
          <p:cNvGrpSpPr/>
          <p:nvPr/>
        </p:nvGrpSpPr>
        <p:grpSpPr>
          <a:xfrm rot="-10800000">
            <a:off x="3606" y="2444910"/>
            <a:ext cx="100" cy="156340"/>
            <a:chOff x="0" y="0"/>
            <a:chExt cx="133" cy="208453"/>
          </a:xfrm>
        </p:grpSpPr>
        <p:sp>
          <p:nvSpPr>
            <p:cNvPr name="Freeform 54" id="54"/>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5" id="55"/>
          <p:cNvGrpSpPr/>
          <p:nvPr/>
        </p:nvGrpSpPr>
        <p:grpSpPr>
          <a:xfrm rot="-10800000">
            <a:off x="206224" y="210158"/>
            <a:ext cx="81098" cy="80998"/>
            <a:chOff x="0" y="0"/>
            <a:chExt cx="108131" cy="107997"/>
          </a:xfrm>
        </p:grpSpPr>
        <p:sp>
          <p:nvSpPr>
            <p:cNvPr name="Freeform 56" id="56"/>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grpSp>
        <p:nvGrpSpPr>
          <p:cNvPr name="Group 57" id="57"/>
          <p:cNvGrpSpPr/>
          <p:nvPr/>
        </p:nvGrpSpPr>
        <p:grpSpPr>
          <a:xfrm rot="-10800000">
            <a:off x="42306" y="48160"/>
            <a:ext cx="32924" cy="30904"/>
            <a:chOff x="0" y="0"/>
            <a:chExt cx="43899" cy="41205"/>
          </a:xfrm>
        </p:grpSpPr>
        <p:sp>
          <p:nvSpPr>
            <p:cNvPr name="Freeform 58" id="58"/>
            <p:cNvSpPr/>
            <p:nvPr/>
          </p:nvSpPr>
          <p:spPr>
            <a:xfrm flipH="false" flipV="false" rot="0">
              <a:off x="127" y="0"/>
              <a:ext cx="43688" cy="41148"/>
            </a:xfrm>
            <a:custGeom>
              <a:avLst/>
              <a:gdLst/>
              <a:ahLst/>
              <a:cxnLst/>
              <a:rect r="r" b="b" t="t" l="l"/>
              <a:pathLst>
                <a:path h="41148" w="43688">
                  <a:moveTo>
                    <a:pt x="0" y="0"/>
                  </a:moveTo>
                  <a:lnTo>
                    <a:pt x="43688" y="41148"/>
                  </a:lnTo>
                  <a:lnTo>
                    <a:pt x="0" y="0"/>
                  </a:lnTo>
                  <a:close/>
                </a:path>
              </a:pathLst>
            </a:custGeom>
            <a:solidFill>
              <a:srgbClr val="FFFFFF"/>
            </a:solidFill>
          </p:spPr>
        </p:sp>
      </p:grpSp>
      <p:grpSp>
        <p:nvGrpSpPr>
          <p:cNvPr name="Group 59" id="59"/>
          <p:cNvGrpSpPr/>
          <p:nvPr/>
        </p:nvGrpSpPr>
        <p:grpSpPr>
          <a:xfrm rot="-10800000">
            <a:off x="75132" y="78966"/>
            <a:ext cx="131192" cy="131294"/>
            <a:chOff x="0" y="0"/>
            <a:chExt cx="174923" cy="175059"/>
          </a:xfrm>
        </p:grpSpPr>
        <p:sp>
          <p:nvSpPr>
            <p:cNvPr name="Freeform 60" id="60"/>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61" id="61"/>
          <p:cNvGrpSpPr/>
          <p:nvPr/>
        </p:nvGrpSpPr>
        <p:grpSpPr>
          <a:xfrm rot="-10800000">
            <a:off x="206224" y="210158"/>
            <a:ext cx="81098" cy="80998"/>
            <a:chOff x="0" y="0"/>
            <a:chExt cx="108131" cy="107997"/>
          </a:xfrm>
        </p:grpSpPr>
        <p:sp>
          <p:nvSpPr>
            <p:cNvPr name="Freeform 62" id="62"/>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sp>
        <p:nvSpPr>
          <p:cNvPr name="Freeform 63" id="63"/>
          <p:cNvSpPr/>
          <p:nvPr/>
        </p:nvSpPr>
        <p:spPr>
          <a:xfrm flipH="false" flipV="false" rot="0">
            <a:off x="1904478" y="1997508"/>
            <a:ext cx="8276521" cy="8051616"/>
          </a:xfrm>
          <a:custGeom>
            <a:avLst/>
            <a:gdLst/>
            <a:ahLst/>
            <a:cxnLst/>
            <a:rect r="r" b="b" t="t" l="l"/>
            <a:pathLst>
              <a:path h="8051616" w="8276521">
                <a:moveTo>
                  <a:pt x="0" y="0"/>
                </a:moveTo>
                <a:lnTo>
                  <a:pt x="8276521" y="0"/>
                </a:lnTo>
                <a:lnTo>
                  <a:pt x="8276521" y="8051616"/>
                </a:lnTo>
                <a:lnTo>
                  <a:pt x="0" y="8051616"/>
                </a:lnTo>
                <a:lnTo>
                  <a:pt x="0" y="0"/>
                </a:lnTo>
                <a:close/>
              </a:path>
            </a:pathLst>
          </a:custGeom>
          <a:blipFill>
            <a:blip r:embed="rId7"/>
            <a:stretch>
              <a:fillRect l="0" t="0" r="0" b="0"/>
            </a:stretch>
          </a:blipFill>
        </p:spPr>
      </p:sp>
      <p:grpSp>
        <p:nvGrpSpPr>
          <p:cNvPr name="Group 64" id="64"/>
          <p:cNvGrpSpPr/>
          <p:nvPr/>
        </p:nvGrpSpPr>
        <p:grpSpPr>
          <a:xfrm rot="-10800000">
            <a:off x="1220132" y="9538098"/>
            <a:ext cx="931778" cy="931778"/>
            <a:chOff x="0" y="0"/>
            <a:chExt cx="1242371" cy="1242371"/>
          </a:xfrm>
        </p:grpSpPr>
        <p:sp>
          <p:nvSpPr>
            <p:cNvPr name="Freeform 65" id="65"/>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sp>
        <p:nvSpPr>
          <p:cNvPr name="TextBox 66" id="66"/>
          <p:cNvSpPr txBox="true"/>
          <p:nvPr/>
        </p:nvSpPr>
        <p:spPr>
          <a:xfrm rot="0">
            <a:off x="2205899" y="1210147"/>
            <a:ext cx="12349431" cy="514350"/>
          </a:xfrm>
          <a:prstGeom prst="rect">
            <a:avLst/>
          </a:prstGeom>
        </p:spPr>
        <p:txBody>
          <a:bodyPr anchor="t" rtlCol="false" tIns="0" lIns="0" bIns="0" rIns="0">
            <a:spAutoFit/>
          </a:bodyPr>
          <a:lstStyle/>
          <a:p>
            <a:pPr algn="l">
              <a:lnSpc>
                <a:spcPts val="3840"/>
              </a:lnSpc>
            </a:pPr>
            <a:r>
              <a:rPr lang="en-US" b="true" sz="3200">
                <a:solidFill>
                  <a:srgbClr val="680A00"/>
                </a:solidFill>
                <a:latin typeface="Arimo Bold"/>
                <a:ea typeface="Arimo Bold"/>
                <a:cs typeface="Arimo Bold"/>
                <a:sym typeface="Arimo Bold"/>
              </a:rPr>
              <a:t>La courbe ROC</a:t>
            </a:r>
          </a:p>
        </p:txBody>
      </p:sp>
      <p:sp>
        <p:nvSpPr>
          <p:cNvPr name="TextBox 67" id="67"/>
          <p:cNvSpPr txBox="true"/>
          <p:nvPr/>
        </p:nvSpPr>
        <p:spPr>
          <a:xfrm rot="0">
            <a:off x="10831499" y="2513555"/>
            <a:ext cx="5944767" cy="4391025"/>
          </a:xfrm>
          <a:prstGeom prst="rect">
            <a:avLst/>
          </a:prstGeom>
        </p:spPr>
        <p:txBody>
          <a:bodyPr anchor="t" rtlCol="false" tIns="0" lIns="0" bIns="0" rIns="0">
            <a:spAutoFit/>
          </a:bodyPr>
          <a:lstStyle/>
          <a:p>
            <a:pPr algn="l">
              <a:lnSpc>
                <a:spcPts val="3476"/>
              </a:lnSpc>
            </a:pPr>
            <a:r>
              <a:rPr lang="en-US" sz="2896">
                <a:solidFill>
                  <a:srgbClr val="010440"/>
                </a:solidFill>
                <a:latin typeface="Arimo"/>
                <a:ea typeface="Arimo"/>
                <a:cs typeface="Arimo"/>
                <a:sym typeface="Arimo"/>
              </a:rPr>
              <a:t>La courbe ROC nous a permis d'analyser la capacité de nos modèles à séparer correctement les classes, en mesurant le compromis entre le taux de vrais positifs (sensibilité) et le taux de faux positifs. </a:t>
            </a:r>
          </a:p>
          <a:p>
            <a:pPr algn="l">
              <a:lnSpc>
                <a:spcPts val="3476"/>
              </a:lnSpc>
              <a:spcBef>
                <a:spcPct val="0"/>
              </a:spcBef>
            </a:pPr>
            <a:r>
              <a:rPr lang="en-US" sz="2896">
                <a:solidFill>
                  <a:srgbClr val="010440"/>
                </a:solidFill>
                <a:latin typeface="Arimo"/>
                <a:ea typeface="Arimo"/>
                <a:cs typeface="Arimo"/>
                <a:sym typeface="Arimo"/>
              </a:rPr>
              <a:t>En observant l'AUC , nous avons pu identifier le modèle offrant la meilleure performance qui est </a:t>
            </a:r>
            <a:r>
              <a:rPr lang="en-US" b="true" sz="2896">
                <a:solidFill>
                  <a:srgbClr val="010440"/>
                </a:solidFill>
                <a:latin typeface="Arimo Bold"/>
                <a:ea typeface="Arimo Bold"/>
                <a:cs typeface="Arimo Bold"/>
                <a:sym typeface="Arimo Bold"/>
              </a:rPr>
              <a:t>GBM</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4327134" y="-5326968"/>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6187210" y="-2652726"/>
            <a:ext cx="3298754" cy="3298754"/>
            <a:chOff x="0" y="0"/>
            <a:chExt cx="4398339" cy="4398339"/>
          </a:xfrm>
        </p:grpSpPr>
        <p:sp>
          <p:nvSpPr>
            <p:cNvPr name="Freeform 4" id="4"/>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A22933"/>
            </a:solidFill>
          </p:spPr>
        </p:sp>
      </p:grpSp>
      <p:grpSp>
        <p:nvGrpSpPr>
          <p:cNvPr name="Group 5" id="5"/>
          <p:cNvGrpSpPr/>
          <p:nvPr/>
        </p:nvGrpSpPr>
        <p:grpSpPr>
          <a:xfrm rot="-10800000">
            <a:off x="16776266" y="-2550714"/>
            <a:ext cx="2332798" cy="2333116"/>
            <a:chOff x="0" y="0"/>
            <a:chExt cx="3110397" cy="3110821"/>
          </a:xfrm>
        </p:grpSpPr>
        <p:sp>
          <p:nvSpPr>
            <p:cNvPr name="Freeform 6" id="6"/>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F2F2F2"/>
            </a:solidFill>
          </p:spPr>
        </p:sp>
      </p:grpSp>
      <p:grpSp>
        <p:nvGrpSpPr>
          <p:cNvPr name="Group 7" id="7"/>
          <p:cNvGrpSpPr/>
          <p:nvPr/>
        </p:nvGrpSpPr>
        <p:grpSpPr>
          <a:xfrm rot="-10800000">
            <a:off x="-347318" y="9538072"/>
            <a:ext cx="2870078" cy="2736238"/>
            <a:chOff x="0" y="0"/>
            <a:chExt cx="3826771" cy="3648317"/>
          </a:xfrm>
        </p:grpSpPr>
        <p:sp>
          <p:nvSpPr>
            <p:cNvPr name="Freeform 8" id="8"/>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9" id="9"/>
          <p:cNvGrpSpPr/>
          <p:nvPr/>
        </p:nvGrpSpPr>
        <p:grpSpPr>
          <a:xfrm rot="-10800000">
            <a:off x="1220132" y="9538098"/>
            <a:ext cx="931778" cy="931778"/>
            <a:chOff x="0" y="0"/>
            <a:chExt cx="1242371" cy="1242371"/>
          </a:xfrm>
        </p:grpSpPr>
        <p:sp>
          <p:nvSpPr>
            <p:cNvPr name="Freeform 10" id="10"/>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1" id="11"/>
          <p:cNvGrpSpPr/>
          <p:nvPr/>
        </p:nvGrpSpPr>
        <p:grpSpPr>
          <a:xfrm rot="-10800000">
            <a:off x="16914100" y="9517122"/>
            <a:ext cx="909098" cy="827004"/>
            <a:chOff x="0" y="0"/>
            <a:chExt cx="1212131" cy="1102672"/>
          </a:xfrm>
        </p:grpSpPr>
        <p:sp>
          <p:nvSpPr>
            <p:cNvPr name="Freeform 12" id="12"/>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A22933"/>
            </a:solidFill>
          </p:spPr>
        </p:sp>
      </p:grpSp>
      <p:grpSp>
        <p:nvGrpSpPr>
          <p:cNvPr name="Group 13" id="13"/>
          <p:cNvGrpSpPr/>
          <p:nvPr/>
        </p:nvGrpSpPr>
        <p:grpSpPr>
          <a:xfrm rot="-10800000">
            <a:off x="-68764" y="1459614"/>
            <a:ext cx="591584" cy="537920"/>
            <a:chOff x="0" y="0"/>
            <a:chExt cx="788779" cy="717227"/>
          </a:xfrm>
        </p:grpSpPr>
        <p:sp>
          <p:nvSpPr>
            <p:cNvPr name="Freeform 14" id="14"/>
            <p:cNvSpPr/>
            <p:nvPr/>
          </p:nvSpPr>
          <p:spPr>
            <a:xfrm flipH="false" flipV="false" rot="0">
              <a:off x="381" y="381"/>
              <a:ext cx="788035" cy="716407"/>
            </a:xfrm>
            <a:custGeom>
              <a:avLst/>
              <a:gdLst/>
              <a:ahLst/>
              <a:cxnLst/>
              <a:rect r="r" b="b" t="t" l="l"/>
              <a:pathLst>
                <a:path h="716407" w="788035">
                  <a:moveTo>
                    <a:pt x="393573" y="0"/>
                  </a:moveTo>
                  <a:cubicBezTo>
                    <a:pt x="231267" y="0"/>
                    <a:pt x="84328" y="110744"/>
                    <a:pt x="45212" y="275971"/>
                  </a:cubicBezTo>
                  <a:cubicBezTo>
                    <a:pt x="0" y="468503"/>
                    <a:pt x="118872" y="661416"/>
                    <a:pt x="311404" y="706628"/>
                  </a:cubicBezTo>
                  <a:cubicBezTo>
                    <a:pt x="339471" y="713486"/>
                    <a:pt x="367157" y="716407"/>
                    <a:pt x="394462" y="716407"/>
                  </a:cubicBezTo>
                  <a:cubicBezTo>
                    <a:pt x="556260" y="716407"/>
                    <a:pt x="703707" y="605282"/>
                    <a:pt x="742442" y="440436"/>
                  </a:cubicBezTo>
                  <a:cubicBezTo>
                    <a:pt x="788035" y="247904"/>
                    <a:pt x="668274" y="55372"/>
                    <a:pt x="475742" y="9398"/>
                  </a:cubicBezTo>
                  <a:cubicBezTo>
                    <a:pt x="448056" y="3048"/>
                    <a:pt x="420878" y="0"/>
                    <a:pt x="393573" y="0"/>
                  </a:cubicBezTo>
                  <a:close/>
                </a:path>
              </a:pathLst>
            </a:custGeom>
            <a:solidFill>
              <a:srgbClr val="010440"/>
            </a:solidFill>
          </p:spPr>
        </p:sp>
      </p:grpSp>
      <p:grpSp>
        <p:nvGrpSpPr>
          <p:cNvPr name="Group 15" id="15"/>
          <p:cNvGrpSpPr/>
          <p:nvPr/>
        </p:nvGrpSpPr>
        <p:grpSpPr>
          <a:xfrm rot="-10800000">
            <a:off x="782498" y="969762"/>
            <a:ext cx="610430" cy="537920"/>
            <a:chOff x="0" y="0"/>
            <a:chExt cx="813907" cy="717227"/>
          </a:xfrm>
        </p:grpSpPr>
        <p:sp>
          <p:nvSpPr>
            <p:cNvPr name="Freeform 16" id="16"/>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D93B48"/>
            </a:solidFill>
          </p:spPr>
        </p:sp>
      </p:grpSp>
      <p:grpSp>
        <p:nvGrpSpPr>
          <p:cNvPr name="Group 17" id="17"/>
          <p:cNvGrpSpPr/>
          <p:nvPr/>
        </p:nvGrpSpPr>
        <p:grpSpPr>
          <a:xfrm rot="-10800000">
            <a:off x="16716668" y="8932894"/>
            <a:ext cx="387788" cy="353290"/>
            <a:chOff x="0" y="0"/>
            <a:chExt cx="517051" cy="471053"/>
          </a:xfrm>
        </p:grpSpPr>
        <p:sp>
          <p:nvSpPr>
            <p:cNvPr name="Freeform 18" id="18"/>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9E9E9E"/>
            </a:solidFill>
          </p:spPr>
        </p:sp>
      </p:grpSp>
      <p:grpSp>
        <p:nvGrpSpPr>
          <p:cNvPr name="Group 19" id="19"/>
          <p:cNvGrpSpPr/>
          <p:nvPr/>
        </p:nvGrpSpPr>
        <p:grpSpPr>
          <a:xfrm rot="-10800000">
            <a:off x="17940414" y="8595146"/>
            <a:ext cx="649720" cy="649720"/>
            <a:chOff x="0" y="0"/>
            <a:chExt cx="866293" cy="866293"/>
          </a:xfrm>
        </p:grpSpPr>
        <p:sp>
          <p:nvSpPr>
            <p:cNvPr name="Freeform 20" id="20"/>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1" id="21"/>
          <p:cNvGrpSpPr/>
          <p:nvPr/>
        </p:nvGrpSpPr>
        <p:grpSpPr>
          <a:xfrm rot="-10800000">
            <a:off x="-548754" y="9071426"/>
            <a:ext cx="1177738" cy="1177418"/>
            <a:chOff x="0" y="0"/>
            <a:chExt cx="1570317" cy="1569891"/>
          </a:xfrm>
        </p:grpSpPr>
        <p:sp>
          <p:nvSpPr>
            <p:cNvPr name="Freeform 22" id="22"/>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3" id="23"/>
          <p:cNvGrpSpPr/>
          <p:nvPr/>
        </p:nvGrpSpPr>
        <p:grpSpPr>
          <a:xfrm rot="-10800000">
            <a:off x="921452" y="8768588"/>
            <a:ext cx="332526" cy="302820"/>
            <a:chOff x="0" y="0"/>
            <a:chExt cx="443368" cy="403760"/>
          </a:xfrm>
        </p:grpSpPr>
        <p:sp>
          <p:nvSpPr>
            <p:cNvPr name="Freeform 24" id="24"/>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5" id="25"/>
          <p:cNvGrpSpPr/>
          <p:nvPr/>
        </p:nvGrpSpPr>
        <p:grpSpPr>
          <a:xfrm rot="-10800000">
            <a:off x="16232466" y="581300"/>
            <a:ext cx="359678" cy="303140"/>
            <a:chOff x="0" y="0"/>
            <a:chExt cx="479571" cy="404187"/>
          </a:xfrm>
        </p:grpSpPr>
        <p:sp>
          <p:nvSpPr>
            <p:cNvPr name="Freeform 26" id="26"/>
            <p:cNvSpPr/>
            <p:nvPr/>
          </p:nvSpPr>
          <p:spPr>
            <a:xfrm flipH="false" flipV="false" rot="0">
              <a:off x="0" y="0"/>
              <a:ext cx="479552" cy="404241"/>
            </a:xfrm>
            <a:custGeom>
              <a:avLst/>
              <a:gdLst/>
              <a:ahLst/>
              <a:cxnLst/>
              <a:rect r="r" b="b" t="t" l="l"/>
              <a:pathLst>
                <a:path h="404241" w="479552">
                  <a:moveTo>
                    <a:pt x="254635" y="0"/>
                  </a:moveTo>
                  <a:cubicBezTo>
                    <a:pt x="104775" y="0"/>
                    <a:pt x="0" y="169037"/>
                    <a:pt x="85217" y="307975"/>
                  </a:cubicBezTo>
                  <a:cubicBezTo>
                    <a:pt x="121793" y="368046"/>
                    <a:pt x="187071" y="404241"/>
                    <a:pt x="256413" y="404241"/>
                  </a:cubicBezTo>
                  <a:cubicBezTo>
                    <a:pt x="267081" y="404241"/>
                    <a:pt x="278130" y="403352"/>
                    <a:pt x="288798" y="401701"/>
                  </a:cubicBezTo>
                  <a:cubicBezTo>
                    <a:pt x="369316" y="388874"/>
                    <a:pt x="434467" y="328930"/>
                    <a:pt x="453644" y="249682"/>
                  </a:cubicBezTo>
                  <a:cubicBezTo>
                    <a:pt x="479552" y="140970"/>
                    <a:pt x="412750" y="32004"/>
                    <a:pt x="304546" y="5969"/>
                  </a:cubicBezTo>
                  <a:cubicBezTo>
                    <a:pt x="287528" y="2159"/>
                    <a:pt x="270891" y="0"/>
                    <a:pt x="254635" y="0"/>
                  </a:cubicBezTo>
                  <a:close/>
                </a:path>
              </a:pathLst>
            </a:custGeom>
            <a:solidFill>
              <a:srgbClr val="010440"/>
            </a:solidFill>
          </p:spPr>
        </p:sp>
      </p:grpSp>
      <p:grpSp>
        <p:nvGrpSpPr>
          <p:cNvPr name="Group 27" id="27"/>
          <p:cNvGrpSpPr/>
          <p:nvPr/>
        </p:nvGrpSpPr>
        <p:grpSpPr>
          <a:xfrm rot="-10800000">
            <a:off x="17656586" y="1693730"/>
            <a:ext cx="359998" cy="303778"/>
            <a:chOff x="0" y="0"/>
            <a:chExt cx="479997" cy="405037"/>
          </a:xfrm>
        </p:grpSpPr>
        <p:sp>
          <p:nvSpPr>
            <p:cNvPr name="Freeform 28" id="28"/>
            <p:cNvSpPr/>
            <p:nvPr/>
          </p:nvSpPr>
          <p:spPr>
            <a:xfrm flipH="false" flipV="false" rot="0">
              <a:off x="0" y="381"/>
              <a:ext cx="479552" cy="404241"/>
            </a:xfrm>
            <a:custGeom>
              <a:avLst/>
              <a:gdLst/>
              <a:ahLst/>
              <a:cxnLst/>
              <a:rect r="r" b="b" t="t" l="l"/>
              <a:pathLst>
                <a:path h="404241" w="479552">
                  <a:moveTo>
                    <a:pt x="255524" y="0"/>
                  </a:moveTo>
                  <a:cubicBezTo>
                    <a:pt x="105156" y="0"/>
                    <a:pt x="0" y="169164"/>
                    <a:pt x="85598" y="307594"/>
                  </a:cubicBezTo>
                  <a:cubicBezTo>
                    <a:pt x="122682" y="368554"/>
                    <a:pt x="188214" y="404241"/>
                    <a:pt x="257683" y="404241"/>
                  </a:cubicBezTo>
                  <a:cubicBezTo>
                    <a:pt x="268351" y="404241"/>
                    <a:pt x="278511" y="403352"/>
                    <a:pt x="289179" y="401701"/>
                  </a:cubicBezTo>
                  <a:cubicBezTo>
                    <a:pt x="370078" y="389382"/>
                    <a:pt x="435229" y="328422"/>
                    <a:pt x="454025" y="249174"/>
                  </a:cubicBezTo>
                  <a:cubicBezTo>
                    <a:pt x="479552" y="140589"/>
                    <a:pt x="413131" y="31623"/>
                    <a:pt x="304546" y="5588"/>
                  </a:cubicBezTo>
                  <a:cubicBezTo>
                    <a:pt x="287909" y="1778"/>
                    <a:pt x="271780" y="0"/>
                    <a:pt x="255524" y="0"/>
                  </a:cubicBezTo>
                  <a:close/>
                </a:path>
              </a:pathLst>
            </a:custGeom>
            <a:solidFill>
              <a:srgbClr val="010440"/>
            </a:solidFill>
          </p:spPr>
        </p:sp>
      </p:grpSp>
      <p:grpSp>
        <p:nvGrpSpPr>
          <p:cNvPr name="Group 29" id="29"/>
          <p:cNvGrpSpPr/>
          <p:nvPr/>
        </p:nvGrpSpPr>
        <p:grpSpPr>
          <a:xfrm rot="-10800000">
            <a:off x="17241982" y="400858"/>
            <a:ext cx="414620" cy="383316"/>
            <a:chOff x="0" y="0"/>
            <a:chExt cx="552827" cy="511088"/>
          </a:xfrm>
        </p:grpSpPr>
        <p:sp>
          <p:nvSpPr>
            <p:cNvPr name="Freeform 30" id="30"/>
            <p:cNvSpPr/>
            <p:nvPr/>
          </p:nvSpPr>
          <p:spPr>
            <a:xfrm flipH="false" flipV="false" rot="0">
              <a:off x="0" y="381"/>
              <a:ext cx="552450" cy="510667"/>
            </a:xfrm>
            <a:custGeom>
              <a:avLst/>
              <a:gdLst/>
              <a:ahLst/>
              <a:cxnLst/>
              <a:rect r="r" b="b" t="t" l="l"/>
              <a:pathLst>
                <a:path h="510667" w="552450">
                  <a:moveTo>
                    <a:pt x="272161" y="0"/>
                  </a:moveTo>
                  <a:cubicBezTo>
                    <a:pt x="191262" y="0"/>
                    <a:pt x="113665" y="37973"/>
                    <a:pt x="65151" y="105283"/>
                  </a:cubicBezTo>
                  <a:cubicBezTo>
                    <a:pt x="4699" y="188722"/>
                    <a:pt x="0" y="300736"/>
                    <a:pt x="54102" y="388493"/>
                  </a:cubicBezTo>
                  <a:cubicBezTo>
                    <a:pt x="100965" y="465201"/>
                    <a:pt x="184023" y="510667"/>
                    <a:pt x="272161" y="510667"/>
                  </a:cubicBezTo>
                  <a:cubicBezTo>
                    <a:pt x="285369" y="510667"/>
                    <a:pt x="298577" y="509397"/>
                    <a:pt x="311785" y="507238"/>
                  </a:cubicBezTo>
                  <a:cubicBezTo>
                    <a:pt x="413639" y="491109"/>
                    <a:pt x="495808" y="414782"/>
                    <a:pt x="520065" y="314706"/>
                  </a:cubicBezTo>
                  <a:cubicBezTo>
                    <a:pt x="552450" y="177673"/>
                    <a:pt x="468122" y="40132"/>
                    <a:pt x="330962" y="6858"/>
                  </a:cubicBezTo>
                  <a:cubicBezTo>
                    <a:pt x="311277" y="2159"/>
                    <a:pt x="291719" y="0"/>
                    <a:pt x="272161" y="0"/>
                  </a:cubicBezTo>
                  <a:close/>
                </a:path>
              </a:pathLst>
            </a:custGeom>
            <a:solidFill>
              <a:srgbClr val="9E9E9E"/>
            </a:solidFill>
          </p:spPr>
        </p:sp>
      </p:grpSp>
      <p:grpSp>
        <p:nvGrpSpPr>
          <p:cNvPr name="Group 31" id="31"/>
          <p:cNvGrpSpPr/>
          <p:nvPr/>
        </p:nvGrpSpPr>
        <p:grpSpPr>
          <a:xfrm rot="-10800000">
            <a:off x="1710942" y="-318508"/>
            <a:ext cx="989914" cy="899834"/>
            <a:chOff x="0" y="0"/>
            <a:chExt cx="1319885" cy="1199779"/>
          </a:xfrm>
        </p:grpSpPr>
        <p:sp>
          <p:nvSpPr>
            <p:cNvPr name="Freeform 32" id="32"/>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9E9E9E"/>
            </a:solidFill>
          </p:spPr>
        </p:sp>
      </p:grpSp>
      <p:grpSp>
        <p:nvGrpSpPr>
          <p:cNvPr name="Group 33" id="33"/>
          <p:cNvGrpSpPr/>
          <p:nvPr/>
        </p:nvGrpSpPr>
        <p:grpSpPr>
          <a:xfrm rot="-10800000">
            <a:off x="-455006" y="7695304"/>
            <a:ext cx="990234" cy="899834"/>
            <a:chOff x="0" y="0"/>
            <a:chExt cx="1320312" cy="1199779"/>
          </a:xfrm>
        </p:grpSpPr>
        <p:sp>
          <p:nvSpPr>
            <p:cNvPr name="Freeform 34" id="34"/>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5" id="35"/>
          <p:cNvSpPr/>
          <p:nvPr/>
        </p:nvSpPr>
        <p:spPr>
          <a:xfrm flipH="false" flipV="false" rot="0">
            <a:off x="14983456" y="-4977299"/>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12382806" y="4947451"/>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7" id="37"/>
          <p:cNvGrpSpPr/>
          <p:nvPr/>
        </p:nvGrpSpPr>
        <p:grpSpPr>
          <a:xfrm rot="-10800000">
            <a:off x="3606" y="3412962"/>
            <a:ext cx="100" cy="248750"/>
            <a:chOff x="0" y="0"/>
            <a:chExt cx="133" cy="331667"/>
          </a:xfrm>
        </p:grpSpPr>
        <p:sp>
          <p:nvSpPr>
            <p:cNvPr name="Freeform 38" id="38"/>
            <p:cNvSpPr/>
            <p:nvPr/>
          </p:nvSpPr>
          <p:spPr>
            <a:xfrm flipH="false" flipV="false" rot="0">
              <a:off x="0" y="0"/>
              <a:ext cx="0" cy="331724"/>
            </a:xfrm>
            <a:custGeom>
              <a:avLst/>
              <a:gdLst/>
              <a:ahLst/>
              <a:cxnLst/>
              <a:rect r="r" b="b" t="t" l="l"/>
              <a:pathLst>
                <a:path h="331724" w="0">
                  <a:moveTo>
                    <a:pt x="0" y="331724"/>
                  </a:moveTo>
                  <a:lnTo>
                    <a:pt x="0" y="0"/>
                  </a:lnTo>
                  <a:lnTo>
                    <a:pt x="0" y="331724"/>
                  </a:lnTo>
                  <a:close/>
                </a:path>
              </a:pathLst>
            </a:custGeom>
            <a:solidFill>
              <a:srgbClr val="FF000A"/>
            </a:solidFill>
          </p:spPr>
        </p:sp>
      </p:grpSp>
      <p:grpSp>
        <p:nvGrpSpPr>
          <p:cNvPr name="Group 39" id="39"/>
          <p:cNvGrpSpPr/>
          <p:nvPr/>
        </p:nvGrpSpPr>
        <p:grpSpPr>
          <a:xfrm rot="-10800000">
            <a:off x="3606" y="2601152"/>
            <a:ext cx="100" cy="250770"/>
            <a:chOff x="0" y="0"/>
            <a:chExt cx="133" cy="334360"/>
          </a:xfrm>
        </p:grpSpPr>
        <p:sp>
          <p:nvSpPr>
            <p:cNvPr name="Freeform 40" id="40"/>
            <p:cNvSpPr/>
            <p:nvPr/>
          </p:nvSpPr>
          <p:spPr>
            <a:xfrm flipH="false" flipV="false" rot="0">
              <a:off x="0" y="127"/>
              <a:ext cx="0" cy="334264"/>
            </a:xfrm>
            <a:custGeom>
              <a:avLst/>
              <a:gdLst/>
              <a:ahLst/>
              <a:cxnLst/>
              <a:rect r="r" b="b" t="t" l="l"/>
              <a:pathLst>
                <a:path h="334264" w="0">
                  <a:moveTo>
                    <a:pt x="0" y="334264"/>
                  </a:moveTo>
                  <a:lnTo>
                    <a:pt x="0" y="0"/>
                  </a:lnTo>
                  <a:lnTo>
                    <a:pt x="0" y="2540"/>
                  </a:lnTo>
                  <a:lnTo>
                    <a:pt x="0" y="334264"/>
                  </a:lnTo>
                  <a:close/>
                </a:path>
              </a:pathLst>
            </a:custGeom>
            <a:solidFill>
              <a:srgbClr val="FF000A"/>
            </a:solidFill>
          </p:spPr>
        </p:sp>
      </p:grpSp>
      <p:grpSp>
        <p:nvGrpSpPr>
          <p:cNvPr name="Group 41" id="41"/>
          <p:cNvGrpSpPr/>
          <p:nvPr/>
        </p:nvGrpSpPr>
        <p:grpSpPr>
          <a:xfrm rot="-10800000">
            <a:off x="3606" y="3006048"/>
            <a:ext cx="100" cy="250770"/>
            <a:chOff x="0" y="0"/>
            <a:chExt cx="133" cy="334360"/>
          </a:xfrm>
        </p:grpSpPr>
        <p:sp>
          <p:nvSpPr>
            <p:cNvPr name="Freeform 42" id="42"/>
            <p:cNvSpPr/>
            <p:nvPr/>
          </p:nvSpPr>
          <p:spPr>
            <a:xfrm flipH="false" flipV="false" rot="0">
              <a:off x="0" y="0"/>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3" id="43"/>
          <p:cNvGrpSpPr/>
          <p:nvPr/>
        </p:nvGrpSpPr>
        <p:grpSpPr>
          <a:xfrm rot="-10800000">
            <a:off x="3606" y="3817856"/>
            <a:ext cx="100" cy="250770"/>
            <a:chOff x="0" y="0"/>
            <a:chExt cx="133" cy="334360"/>
          </a:xfrm>
        </p:grpSpPr>
        <p:sp>
          <p:nvSpPr>
            <p:cNvPr name="Freeform 44" id="44"/>
            <p:cNvSpPr/>
            <p:nvPr/>
          </p:nvSpPr>
          <p:spPr>
            <a:xfrm flipH="false" flipV="false" rot="0">
              <a:off x="0" y="127"/>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5" id="45"/>
          <p:cNvGrpSpPr/>
          <p:nvPr/>
        </p:nvGrpSpPr>
        <p:grpSpPr>
          <a:xfrm rot="-10800000">
            <a:off x="75132" y="78966"/>
            <a:ext cx="131192" cy="131294"/>
            <a:chOff x="0" y="0"/>
            <a:chExt cx="174923" cy="175059"/>
          </a:xfrm>
        </p:grpSpPr>
        <p:sp>
          <p:nvSpPr>
            <p:cNvPr name="Freeform 46" id="46"/>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47" id="47"/>
          <p:cNvGrpSpPr/>
          <p:nvPr/>
        </p:nvGrpSpPr>
        <p:grpSpPr>
          <a:xfrm rot="-10800000">
            <a:off x="3606" y="4068526"/>
            <a:ext cx="100" cy="30904"/>
            <a:chOff x="0" y="0"/>
            <a:chExt cx="133" cy="41205"/>
          </a:xfrm>
        </p:grpSpPr>
        <p:sp>
          <p:nvSpPr>
            <p:cNvPr name="Freeform 48" id="48"/>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grpSp>
        <p:nvGrpSpPr>
          <p:cNvPr name="Group 49" id="49"/>
          <p:cNvGrpSpPr/>
          <p:nvPr/>
        </p:nvGrpSpPr>
        <p:grpSpPr>
          <a:xfrm rot="-10800000">
            <a:off x="3606" y="3661614"/>
            <a:ext cx="100" cy="156340"/>
            <a:chOff x="0" y="0"/>
            <a:chExt cx="133" cy="208453"/>
          </a:xfrm>
        </p:grpSpPr>
        <p:sp>
          <p:nvSpPr>
            <p:cNvPr name="Freeform 50" id="50"/>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1" id="51"/>
          <p:cNvGrpSpPr/>
          <p:nvPr/>
        </p:nvGrpSpPr>
        <p:grpSpPr>
          <a:xfrm rot="-10800000">
            <a:off x="3606" y="3256720"/>
            <a:ext cx="100" cy="156340"/>
            <a:chOff x="0" y="0"/>
            <a:chExt cx="133" cy="208453"/>
          </a:xfrm>
        </p:grpSpPr>
        <p:sp>
          <p:nvSpPr>
            <p:cNvPr name="Freeform 52" id="52"/>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3" id="53"/>
          <p:cNvGrpSpPr/>
          <p:nvPr/>
        </p:nvGrpSpPr>
        <p:grpSpPr>
          <a:xfrm rot="-10800000">
            <a:off x="3606" y="2849906"/>
            <a:ext cx="100" cy="156240"/>
            <a:chOff x="0" y="0"/>
            <a:chExt cx="133" cy="208320"/>
          </a:xfrm>
        </p:grpSpPr>
        <p:sp>
          <p:nvSpPr>
            <p:cNvPr name="Freeform 54" id="54"/>
            <p:cNvSpPr/>
            <p:nvPr/>
          </p:nvSpPr>
          <p:spPr>
            <a:xfrm flipH="false" flipV="false" rot="0">
              <a:off x="0" y="0"/>
              <a:ext cx="0" cy="208280"/>
            </a:xfrm>
            <a:custGeom>
              <a:avLst/>
              <a:gdLst/>
              <a:ahLst/>
              <a:cxnLst/>
              <a:rect r="r" b="b" t="t" l="l"/>
              <a:pathLst>
                <a:path h="208280" w="0">
                  <a:moveTo>
                    <a:pt x="0" y="208280"/>
                  </a:moveTo>
                  <a:lnTo>
                    <a:pt x="0" y="205740"/>
                  </a:lnTo>
                  <a:lnTo>
                    <a:pt x="0" y="0"/>
                  </a:lnTo>
                  <a:lnTo>
                    <a:pt x="0" y="208280"/>
                  </a:lnTo>
                  <a:close/>
                </a:path>
              </a:pathLst>
            </a:custGeom>
            <a:solidFill>
              <a:srgbClr val="FFFFFF"/>
            </a:solidFill>
          </p:spPr>
        </p:sp>
      </p:grpSp>
      <p:grpSp>
        <p:nvGrpSpPr>
          <p:cNvPr name="Group 55" id="55"/>
          <p:cNvGrpSpPr/>
          <p:nvPr/>
        </p:nvGrpSpPr>
        <p:grpSpPr>
          <a:xfrm rot="-10800000">
            <a:off x="3606" y="2444910"/>
            <a:ext cx="100" cy="156340"/>
            <a:chOff x="0" y="0"/>
            <a:chExt cx="133" cy="208453"/>
          </a:xfrm>
        </p:grpSpPr>
        <p:sp>
          <p:nvSpPr>
            <p:cNvPr name="Freeform 56" id="56"/>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7" id="57"/>
          <p:cNvGrpSpPr/>
          <p:nvPr/>
        </p:nvGrpSpPr>
        <p:grpSpPr>
          <a:xfrm rot="-10800000">
            <a:off x="206224" y="210158"/>
            <a:ext cx="81098" cy="80998"/>
            <a:chOff x="0" y="0"/>
            <a:chExt cx="108131" cy="107997"/>
          </a:xfrm>
        </p:grpSpPr>
        <p:sp>
          <p:nvSpPr>
            <p:cNvPr name="Freeform 58" id="58"/>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grpSp>
        <p:nvGrpSpPr>
          <p:cNvPr name="Group 59" id="59"/>
          <p:cNvGrpSpPr/>
          <p:nvPr/>
        </p:nvGrpSpPr>
        <p:grpSpPr>
          <a:xfrm rot="-10800000">
            <a:off x="42306" y="48160"/>
            <a:ext cx="32924" cy="30904"/>
            <a:chOff x="0" y="0"/>
            <a:chExt cx="43899" cy="41205"/>
          </a:xfrm>
        </p:grpSpPr>
        <p:sp>
          <p:nvSpPr>
            <p:cNvPr name="Freeform 60" id="60"/>
            <p:cNvSpPr/>
            <p:nvPr/>
          </p:nvSpPr>
          <p:spPr>
            <a:xfrm flipH="false" flipV="false" rot="0">
              <a:off x="127" y="0"/>
              <a:ext cx="43688" cy="41148"/>
            </a:xfrm>
            <a:custGeom>
              <a:avLst/>
              <a:gdLst/>
              <a:ahLst/>
              <a:cxnLst/>
              <a:rect r="r" b="b" t="t" l="l"/>
              <a:pathLst>
                <a:path h="41148" w="43688">
                  <a:moveTo>
                    <a:pt x="0" y="0"/>
                  </a:moveTo>
                  <a:lnTo>
                    <a:pt x="43688" y="41148"/>
                  </a:lnTo>
                  <a:lnTo>
                    <a:pt x="0" y="0"/>
                  </a:lnTo>
                  <a:close/>
                </a:path>
              </a:pathLst>
            </a:custGeom>
            <a:solidFill>
              <a:srgbClr val="FFFFFF"/>
            </a:solidFill>
          </p:spPr>
        </p:sp>
      </p:grpSp>
      <p:grpSp>
        <p:nvGrpSpPr>
          <p:cNvPr name="Group 61" id="61"/>
          <p:cNvGrpSpPr/>
          <p:nvPr/>
        </p:nvGrpSpPr>
        <p:grpSpPr>
          <a:xfrm rot="-10800000">
            <a:off x="75132" y="78966"/>
            <a:ext cx="131192" cy="131294"/>
            <a:chOff x="0" y="0"/>
            <a:chExt cx="174923" cy="175059"/>
          </a:xfrm>
        </p:grpSpPr>
        <p:sp>
          <p:nvSpPr>
            <p:cNvPr name="Freeform 62" id="62"/>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63" id="63"/>
          <p:cNvGrpSpPr/>
          <p:nvPr/>
        </p:nvGrpSpPr>
        <p:grpSpPr>
          <a:xfrm rot="-10800000">
            <a:off x="206224" y="210158"/>
            <a:ext cx="81098" cy="80998"/>
            <a:chOff x="0" y="0"/>
            <a:chExt cx="108131" cy="107997"/>
          </a:xfrm>
        </p:grpSpPr>
        <p:sp>
          <p:nvSpPr>
            <p:cNvPr name="Freeform 64" id="64"/>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sp>
        <p:nvSpPr>
          <p:cNvPr name="TextBox 65" id="65"/>
          <p:cNvSpPr txBox="true"/>
          <p:nvPr/>
        </p:nvSpPr>
        <p:spPr>
          <a:xfrm rot="0">
            <a:off x="2205899" y="1422267"/>
            <a:ext cx="12349431" cy="514350"/>
          </a:xfrm>
          <a:prstGeom prst="rect">
            <a:avLst/>
          </a:prstGeom>
        </p:spPr>
        <p:txBody>
          <a:bodyPr anchor="t" rtlCol="false" tIns="0" lIns="0" bIns="0" rIns="0">
            <a:spAutoFit/>
          </a:bodyPr>
          <a:lstStyle/>
          <a:p>
            <a:pPr algn="l">
              <a:lnSpc>
                <a:spcPts val="3840"/>
              </a:lnSpc>
            </a:pPr>
            <a:r>
              <a:rPr lang="en-US" b="true" sz="3200">
                <a:solidFill>
                  <a:srgbClr val="680A00"/>
                </a:solidFill>
                <a:latin typeface="Arimo Bold"/>
                <a:ea typeface="Arimo Bold"/>
                <a:cs typeface="Arimo Bold"/>
                <a:sym typeface="Arimo Bold"/>
              </a:rPr>
              <a:t>Accuracy</a:t>
            </a:r>
          </a:p>
        </p:txBody>
      </p:sp>
      <p:sp>
        <p:nvSpPr>
          <p:cNvPr name="TextBox 66" id="66"/>
          <p:cNvSpPr txBox="true"/>
          <p:nvPr/>
        </p:nvSpPr>
        <p:spPr>
          <a:xfrm rot="0">
            <a:off x="2205899" y="2415809"/>
            <a:ext cx="10665256" cy="2638425"/>
          </a:xfrm>
          <a:prstGeom prst="rect">
            <a:avLst/>
          </a:prstGeom>
        </p:spPr>
        <p:txBody>
          <a:bodyPr anchor="t" rtlCol="false" tIns="0" lIns="0" bIns="0" rIns="0">
            <a:spAutoFit/>
          </a:bodyPr>
          <a:lstStyle/>
          <a:p>
            <a:pPr algn="l">
              <a:lnSpc>
                <a:spcPts val="3476"/>
              </a:lnSpc>
            </a:pPr>
            <a:r>
              <a:rPr lang="en-US" sz="2896">
                <a:solidFill>
                  <a:srgbClr val="010440"/>
                </a:solidFill>
                <a:latin typeface="Arimo"/>
                <a:ea typeface="Arimo"/>
                <a:cs typeface="Arimo"/>
                <a:sym typeface="Arimo"/>
              </a:rPr>
              <a:t>Scores de validation croisée pour chaque modèle : </a:t>
            </a:r>
          </a:p>
          <a:p>
            <a:pPr algn="l">
              <a:lnSpc>
                <a:spcPts val="3476"/>
              </a:lnSpc>
            </a:pPr>
            <a:r>
              <a:rPr lang="en-US" sz="2896">
                <a:solidFill>
                  <a:srgbClr val="010440"/>
                </a:solidFill>
                <a:latin typeface="Arimo"/>
                <a:ea typeface="Arimo"/>
                <a:cs typeface="Arimo"/>
                <a:sym typeface="Arimo"/>
              </a:rPr>
              <a:t>KNN : 0.7069 </a:t>
            </a:r>
          </a:p>
          <a:p>
            <a:pPr algn="l">
              <a:lnSpc>
                <a:spcPts val="3476"/>
              </a:lnSpc>
            </a:pPr>
            <a:r>
              <a:rPr lang="en-US" sz="2896">
                <a:solidFill>
                  <a:srgbClr val="010440"/>
                </a:solidFill>
                <a:latin typeface="Arimo"/>
                <a:ea typeface="Arimo"/>
                <a:cs typeface="Arimo"/>
                <a:sym typeface="Arimo"/>
              </a:rPr>
              <a:t>Random Forest : 0.7351 </a:t>
            </a:r>
          </a:p>
          <a:p>
            <a:pPr algn="l">
              <a:lnSpc>
                <a:spcPts val="3476"/>
              </a:lnSpc>
            </a:pPr>
            <a:r>
              <a:rPr lang="en-US" sz="2896">
                <a:solidFill>
                  <a:srgbClr val="010440"/>
                </a:solidFill>
                <a:latin typeface="Arimo"/>
                <a:ea typeface="Arimo"/>
                <a:cs typeface="Arimo"/>
                <a:sym typeface="Arimo"/>
              </a:rPr>
              <a:t>Decision Tree : 0.7283 </a:t>
            </a:r>
          </a:p>
          <a:p>
            <a:pPr algn="l">
              <a:lnSpc>
                <a:spcPts val="3476"/>
              </a:lnSpc>
            </a:pPr>
            <a:r>
              <a:rPr lang="en-US" sz="2896">
                <a:solidFill>
                  <a:srgbClr val="010440"/>
                </a:solidFill>
                <a:latin typeface="Arimo"/>
                <a:ea typeface="Arimo"/>
                <a:cs typeface="Arimo"/>
                <a:sym typeface="Arimo"/>
              </a:rPr>
              <a:t>Logistic Regression : 0.7226 </a:t>
            </a:r>
          </a:p>
          <a:p>
            <a:pPr algn="l">
              <a:lnSpc>
                <a:spcPts val="3476"/>
              </a:lnSpc>
              <a:spcBef>
                <a:spcPct val="0"/>
              </a:spcBef>
            </a:pPr>
            <a:r>
              <a:rPr lang="en-US" sz="2896">
                <a:solidFill>
                  <a:srgbClr val="010440"/>
                </a:solidFill>
                <a:latin typeface="Arimo"/>
                <a:ea typeface="Arimo"/>
                <a:cs typeface="Arimo"/>
                <a:sym typeface="Arimo"/>
              </a:rPr>
              <a:t>GBM : 0.7364</a:t>
            </a:r>
          </a:p>
        </p:txBody>
      </p:sp>
      <p:sp>
        <p:nvSpPr>
          <p:cNvPr name="TextBox 67" id="67"/>
          <p:cNvSpPr txBox="true"/>
          <p:nvPr/>
        </p:nvSpPr>
        <p:spPr>
          <a:xfrm rot="0">
            <a:off x="1486135" y="6044466"/>
            <a:ext cx="14373382" cy="3200400"/>
          </a:xfrm>
          <a:prstGeom prst="rect">
            <a:avLst/>
          </a:prstGeom>
        </p:spPr>
        <p:txBody>
          <a:bodyPr anchor="t" rtlCol="false" tIns="0" lIns="0" bIns="0" rIns="0">
            <a:spAutoFit/>
          </a:bodyPr>
          <a:lstStyle/>
          <a:p>
            <a:pPr algn="ctr">
              <a:lnSpc>
                <a:spcPts val="8399"/>
              </a:lnSpc>
            </a:pPr>
            <a:r>
              <a:rPr lang="en-US" sz="6999">
                <a:solidFill>
                  <a:srgbClr val="A22933"/>
                </a:solidFill>
                <a:latin typeface="Arimo"/>
                <a:ea typeface="Arimo"/>
                <a:cs typeface="Arimo"/>
                <a:sym typeface="Arimo"/>
              </a:rPr>
              <a:t>Nous avons sélectionné le modèle GBM comme étant le plus performant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4327134" y="-5326968"/>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6187210" y="-2652726"/>
            <a:ext cx="3298754" cy="3298754"/>
            <a:chOff x="0" y="0"/>
            <a:chExt cx="4398339" cy="4398339"/>
          </a:xfrm>
        </p:grpSpPr>
        <p:sp>
          <p:nvSpPr>
            <p:cNvPr name="Freeform 4" id="4"/>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A22933"/>
            </a:solidFill>
          </p:spPr>
        </p:sp>
      </p:grpSp>
      <p:grpSp>
        <p:nvGrpSpPr>
          <p:cNvPr name="Group 5" id="5"/>
          <p:cNvGrpSpPr/>
          <p:nvPr/>
        </p:nvGrpSpPr>
        <p:grpSpPr>
          <a:xfrm rot="-10800000">
            <a:off x="16776266" y="-2550714"/>
            <a:ext cx="2332798" cy="2333116"/>
            <a:chOff x="0" y="0"/>
            <a:chExt cx="3110397" cy="3110821"/>
          </a:xfrm>
        </p:grpSpPr>
        <p:sp>
          <p:nvSpPr>
            <p:cNvPr name="Freeform 6" id="6"/>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F2F2F2"/>
            </a:solidFill>
          </p:spPr>
        </p:sp>
      </p:grpSp>
      <p:grpSp>
        <p:nvGrpSpPr>
          <p:cNvPr name="Group 7" id="7"/>
          <p:cNvGrpSpPr/>
          <p:nvPr/>
        </p:nvGrpSpPr>
        <p:grpSpPr>
          <a:xfrm rot="-10800000">
            <a:off x="-347318" y="9538072"/>
            <a:ext cx="2870078" cy="2736238"/>
            <a:chOff x="0" y="0"/>
            <a:chExt cx="3826771" cy="3648317"/>
          </a:xfrm>
        </p:grpSpPr>
        <p:sp>
          <p:nvSpPr>
            <p:cNvPr name="Freeform 8" id="8"/>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9" id="9"/>
          <p:cNvGrpSpPr/>
          <p:nvPr/>
        </p:nvGrpSpPr>
        <p:grpSpPr>
          <a:xfrm rot="-10800000">
            <a:off x="1220132" y="9538098"/>
            <a:ext cx="931778" cy="931778"/>
            <a:chOff x="0" y="0"/>
            <a:chExt cx="1242371" cy="1242371"/>
          </a:xfrm>
        </p:grpSpPr>
        <p:sp>
          <p:nvSpPr>
            <p:cNvPr name="Freeform 10" id="10"/>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1" id="11"/>
          <p:cNvGrpSpPr/>
          <p:nvPr/>
        </p:nvGrpSpPr>
        <p:grpSpPr>
          <a:xfrm rot="-10800000">
            <a:off x="16914100" y="9517122"/>
            <a:ext cx="909098" cy="827004"/>
            <a:chOff x="0" y="0"/>
            <a:chExt cx="1212131" cy="1102672"/>
          </a:xfrm>
        </p:grpSpPr>
        <p:sp>
          <p:nvSpPr>
            <p:cNvPr name="Freeform 12" id="12"/>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A22933"/>
            </a:solidFill>
          </p:spPr>
        </p:sp>
      </p:grpSp>
      <p:grpSp>
        <p:nvGrpSpPr>
          <p:cNvPr name="Group 13" id="13"/>
          <p:cNvGrpSpPr/>
          <p:nvPr/>
        </p:nvGrpSpPr>
        <p:grpSpPr>
          <a:xfrm rot="-10800000">
            <a:off x="-68764" y="1459614"/>
            <a:ext cx="591584" cy="537920"/>
            <a:chOff x="0" y="0"/>
            <a:chExt cx="788779" cy="717227"/>
          </a:xfrm>
        </p:grpSpPr>
        <p:sp>
          <p:nvSpPr>
            <p:cNvPr name="Freeform 14" id="14"/>
            <p:cNvSpPr/>
            <p:nvPr/>
          </p:nvSpPr>
          <p:spPr>
            <a:xfrm flipH="false" flipV="false" rot="0">
              <a:off x="381" y="381"/>
              <a:ext cx="788035" cy="716407"/>
            </a:xfrm>
            <a:custGeom>
              <a:avLst/>
              <a:gdLst/>
              <a:ahLst/>
              <a:cxnLst/>
              <a:rect r="r" b="b" t="t" l="l"/>
              <a:pathLst>
                <a:path h="716407" w="788035">
                  <a:moveTo>
                    <a:pt x="393573" y="0"/>
                  </a:moveTo>
                  <a:cubicBezTo>
                    <a:pt x="231267" y="0"/>
                    <a:pt x="84328" y="110744"/>
                    <a:pt x="45212" y="275971"/>
                  </a:cubicBezTo>
                  <a:cubicBezTo>
                    <a:pt x="0" y="468503"/>
                    <a:pt x="118872" y="661416"/>
                    <a:pt x="311404" y="706628"/>
                  </a:cubicBezTo>
                  <a:cubicBezTo>
                    <a:pt x="339471" y="713486"/>
                    <a:pt x="367157" y="716407"/>
                    <a:pt x="394462" y="716407"/>
                  </a:cubicBezTo>
                  <a:cubicBezTo>
                    <a:pt x="556260" y="716407"/>
                    <a:pt x="703707" y="605282"/>
                    <a:pt x="742442" y="440436"/>
                  </a:cubicBezTo>
                  <a:cubicBezTo>
                    <a:pt x="788035" y="247904"/>
                    <a:pt x="668274" y="55372"/>
                    <a:pt x="475742" y="9398"/>
                  </a:cubicBezTo>
                  <a:cubicBezTo>
                    <a:pt x="448056" y="3048"/>
                    <a:pt x="420878" y="0"/>
                    <a:pt x="393573" y="0"/>
                  </a:cubicBezTo>
                  <a:close/>
                </a:path>
              </a:pathLst>
            </a:custGeom>
            <a:solidFill>
              <a:srgbClr val="010440"/>
            </a:solidFill>
          </p:spPr>
        </p:sp>
      </p:grpSp>
      <p:grpSp>
        <p:nvGrpSpPr>
          <p:cNvPr name="Group 15" id="15"/>
          <p:cNvGrpSpPr/>
          <p:nvPr/>
        </p:nvGrpSpPr>
        <p:grpSpPr>
          <a:xfrm rot="-10800000">
            <a:off x="782498" y="969762"/>
            <a:ext cx="610430" cy="537920"/>
            <a:chOff x="0" y="0"/>
            <a:chExt cx="813907" cy="717227"/>
          </a:xfrm>
        </p:grpSpPr>
        <p:sp>
          <p:nvSpPr>
            <p:cNvPr name="Freeform 16" id="16"/>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D93B48"/>
            </a:solidFill>
          </p:spPr>
        </p:sp>
      </p:grpSp>
      <p:grpSp>
        <p:nvGrpSpPr>
          <p:cNvPr name="Group 17" id="17"/>
          <p:cNvGrpSpPr/>
          <p:nvPr/>
        </p:nvGrpSpPr>
        <p:grpSpPr>
          <a:xfrm rot="-10800000">
            <a:off x="16716668" y="8932894"/>
            <a:ext cx="387788" cy="353290"/>
            <a:chOff x="0" y="0"/>
            <a:chExt cx="517051" cy="471053"/>
          </a:xfrm>
        </p:grpSpPr>
        <p:sp>
          <p:nvSpPr>
            <p:cNvPr name="Freeform 18" id="18"/>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9E9E9E"/>
            </a:solidFill>
          </p:spPr>
        </p:sp>
      </p:grpSp>
      <p:grpSp>
        <p:nvGrpSpPr>
          <p:cNvPr name="Group 19" id="19"/>
          <p:cNvGrpSpPr/>
          <p:nvPr/>
        </p:nvGrpSpPr>
        <p:grpSpPr>
          <a:xfrm rot="-10800000">
            <a:off x="17940414" y="8595146"/>
            <a:ext cx="649720" cy="649720"/>
            <a:chOff x="0" y="0"/>
            <a:chExt cx="866293" cy="866293"/>
          </a:xfrm>
        </p:grpSpPr>
        <p:sp>
          <p:nvSpPr>
            <p:cNvPr name="Freeform 20" id="20"/>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1" id="21"/>
          <p:cNvGrpSpPr/>
          <p:nvPr/>
        </p:nvGrpSpPr>
        <p:grpSpPr>
          <a:xfrm rot="-10800000">
            <a:off x="-548754" y="9071426"/>
            <a:ext cx="1177738" cy="1177418"/>
            <a:chOff x="0" y="0"/>
            <a:chExt cx="1570317" cy="1569891"/>
          </a:xfrm>
        </p:grpSpPr>
        <p:sp>
          <p:nvSpPr>
            <p:cNvPr name="Freeform 22" id="22"/>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3" id="23"/>
          <p:cNvGrpSpPr/>
          <p:nvPr/>
        </p:nvGrpSpPr>
        <p:grpSpPr>
          <a:xfrm rot="-10800000">
            <a:off x="921452" y="8768588"/>
            <a:ext cx="332526" cy="302820"/>
            <a:chOff x="0" y="0"/>
            <a:chExt cx="443368" cy="403760"/>
          </a:xfrm>
        </p:grpSpPr>
        <p:sp>
          <p:nvSpPr>
            <p:cNvPr name="Freeform 24" id="24"/>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5" id="25"/>
          <p:cNvGrpSpPr/>
          <p:nvPr/>
        </p:nvGrpSpPr>
        <p:grpSpPr>
          <a:xfrm rot="-10800000">
            <a:off x="16232466" y="581300"/>
            <a:ext cx="359678" cy="303140"/>
            <a:chOff x="0" y="0"/>
            <a:chExt cx="479571" cy="404187"/>
          </a:xfrm>
        </p:grpSpPr>
        <p:sp>
          <p:nvSpPr>
            <p:cNvPr name="Freeform 26" id="26"/>
            <p:cNvSpPr/>
            <p:nvPr/>
          </p:nvSpPr>
          <p:spPr>
            <a:xfrm flipH="false" flipV="false" rot="0">
              <a:off x="0" y="0"/>
              <a:ext cx="479552" cy="404241"/>
            </a:xfrm>
            <a:custGeom>
              <a:avLst/>
              <a:gdLst/>
              <a:ahLst/>
              <a:cxnLst/>
              <a:rect r="r" b="b" t="t" l="l"/>
              <a:pathLst>
                <a:path h="404241" w="479552">
                  <a:moveTo>
                    <a:pt x="254635" y="0"/>
                  </a:moveTo>
                  <a:cubicBezTo>
                    <a:pt x="104775" y="0"/>
                    <a:pt x="0" y="169037"/>
                    <a:pt x="85217" y="307975"/>
                  </a:cubicBezTo>
                  <a:cubicBezTo>
                    <a:pt x="121793" y="368046"/>
                    <a:pt x="187071" y="404241"/>
                    <a:pt x="256413" y="404241"/>
                  </a:cubicBezTo>
                  <a:cubicBezTo>
                    <a:pt x="267081" y="404241"/>
                    <a:pt x="278130" y="403352"/>
                    <a:pt x="288798" y="401701"/>
                  </a:cubicBezTo>
                  <a:cubicBezTo>
                    <a:pt x="369316" y="388874"/>
                    <a:pt x="434467" y="328930"/>
                    <a:pt x="453644" y="249682"/>
                  </a:cubicBezTo>
                  <a:cubicBezTo>
                    <a:pt x="479552" y="140970"/>
                    <a:pt x="412750" y="32004"/>
                    <a:pt x="304546" y="5969"/>
                  </a:cubicBezTo>
                  <a:cubicBezTo>
                    <a:pt x="287528" y="2159"/>
                    <a:pt x="270891" y="0"/>
                    <a:pt x="254635" y="0"/>
                  </a:cubicBezTo>
                  <a:close/>
                </a:path>
              </a:pathLst>
            </a:custGeom>
            <a:solidFill>
              <a:srgbClr val="010440"/>
            </a:solidFill>
          </p:spPr>
        </p:sp>
      </p:grpSp>
      <p:grpSp>
        <p:nvGrpSpPr>
          <p:cNvPr name="Group 27" id="27"/>
          <p:cNvGrpSpPr/>
          <p:nvPr/>
        </p:nvGrpSpPr>
        <p:grpSpPr>
          <a:xfrm rot="-10800000">
            <a:off x="17656586" y="1693730"/>
            <a:ext cx="359998" cy="303778"/>
            <a:chOff x="0" y="0"/>
            <a:chExt cx="479997" cy="405037"/>
          </a:xfrm>
        </p:grpSpPr>
        <p:sp>
          <p:nvSpPr>
            <p:cNvPr name="Freeform 28" id="28"/>
            <p:cNvSpPr/>
            <p:nvPr/>
          </p:nvSpPr>
          <p:spPr>
            <a:xfrm flipH="false" flipV="false" rot="0">
              <a:off x="0" y="381"/>
              <a:ext cx="479552" cy="404241"/>
            </a:xfrm>
            <a:custGeom>
              <a:avLst/>
              <a:gdLst/>
              <a:ahLst/>
              <a:cxnLst/>
              <a:rect r="r" b="b" t="t" l="l"/>
              <a:pathLst>
                <a:path h="404241" w="479552">
                  <a:moveTo>
                    <a:pt x="255524" y="0"/>
                  </a:moveTo>
                  <a:cubicBezTo>
                    <a:pt x="105156" y="0"/>
                    <a:pt x="0" y="169164"/>
                    <a:pt x="85598" y="307594"/>
                  </a:cubicBezTo>
                  <a:cubicBezTo>
                    <a:pt x="122682" y="368554"/>
                    <a:pt x="188214" y="404241"/>
                    <a:pt x="257683" y="404241"/>
                  </a:cubicBezTo>
                  <a:cubicBezTo>
                    <a:pt x="268351" y="404241"/>
                    <a:pt x="278511" y="403352"/>
                    <a:pt x="289179" y="401701"/>
                  </a:cubicBezTo>
                  <a:cubicBezTo>
                    <a:pt x="370078" y="389382"/>
                    <a:pt x="435229" y="328422"/>
                    <a:pt x="454025" y="249174"/>
                  </a:cubicBezTo>
                  <a:cubicBezTo>
                    <a:pt x="479552" y="140589"/>
                    <a:pt x="413131" y="31623"/>
                    <a:pt x="304546" y="5588"/>
                  </a:cubicBezTo>
                  <a:cubicBezTo>
                    <a:pt x="287909" y="1778"/>
                    <a:pt x="271780" y="0"/>
                    <a:pt x="255524" y="0"/>
                  </a:cubicBezTo>
                  <a:close/>
                </a:path>
              </a:pathLst>
            </a:custGeom>
            <a:solidFill>
              <a:srgbClr val="010440"/>
            </a:solidFill>
          </p:spPr>
        </p:sp>
      </p:grpSp>
      <p:grpSp>
        <p:nvGrpSpPr>
          <p:cNvPr name="Group 29" id="29"/>
          <p:cNvGrpSpPr/>
          <p:nvPr/>
        </p:nvGrpSpPr>
        <p:grpSpPr>
          <a:xfrm rot="-10800000">
            <a:off x="17241982" y="400858"/>
            <a:ext cx="414620" cy="383316"/>
            <a:chOff x="0" y="0"/>
            <a:chExt cx="552827" cy="511088"/>
          </a:xfrm>
        </p:grpSpPr>
        <p:sp>
          <p:nvSpPr>
            <p:cNvPr name="Freeform 30" id="30"/>
            <p:cNvSpPr/>
            <p:nvPr/>
          </p:nvSpPr>
          <p:spPr>
            <a:xfrm flipH="false" flipV="false" rot="0">
              <a:off x="0" y="381"/>
              <a:ext cx="552450" cy="510667"/>
            </a:xfrm>
            <a:custGeom>
              <a:avLst/>
              <a:gdLst/>
              <a:ahLst/>
              <a:cxnLst/>
              <a:rect r="r" b="b" t="t" l="l"/>
              <a:pathLst>
                <a:path h="510667" w="552450">
                  <a:moveTo>
                    <a:pt x="272161" y="0"/>
                  </a:moveTo>
                  <a:cubicBezTo>
                    <a:pt x="191262" y="0"/>
                    <a:pt x="113665" y="37973"/>
                    <a:pt x="65151" y="105283"/>
                  </a:cubicBezTo>
                  <a:cubicBezTo>
                    <a:pt x="4699" y="188722"/>
                    <a:pt x="0" y="300736"/>
                    <a:pt x="54102" y="388493"/>
                  </a:cubicBezTo>
                  <a:cubicBezTo>
                    <a:pt x="100965" y="465201"/>
                    <a:pt x="184023" y="510667"/>
                    <a:pt x="272161" y="510667"/>
                  </a:cubicBezTo>
                  <a:cubicBezTo>
                    <a:pt x="285369" y="510667"/>
                    <a:pt x="298577" y="509397"/>
                    <a:pt x="311785" y="507238"/>
                  </a:cubicBezTo>
                  <a:cubicBezTo>
                    <a:pt x="413639" y="491109"/>
                    <a:pt x="495808" y="414782"/>
                    <a:pt x="520065" y="314706"/>
                  </a:cubicBezTo>
                  <a:cubicBezTo>
                    <a:pt x="552450" y="177673"/>
                    <a:pt x="468122" y="40132"/>
                    <a:pt x="330962" y="6858"/>
                  </a:cubicBezTo>
                  <a:cubicBezTo>
                    <a:pt x="311277" y="2159"/>
                    <a:pt x="291719" y="0"/>
                    <a:pt x="272161" y="0"/>
                  </a:cubicBezTo>
                  <a:close/>
                </a:path>
              </a:pathLst>
            </a:custGeom>
            <a:solidFill>
              <a:srgbClr val="9E9E9E"/>
            </a:solidFill>
          </p:spPr>
        </p:sp>
      </p:grpSp>
      <p:grpSp>
        <p:nvGrpSpPr>
          <p:cNvPr name="Group 31" id="31"/>
          <p:cNvGrpSpPr/>
          <p:nvPr/>
        </p:nvGrpSpPr>
        <p:grpSpPr>
          <a:xfrm rot="-10800000">
            <a:off x="1710942" y="-318508"/>
            <a:ext cx="989914" cy="899834"/>
            <a:chOff x="0" y="0"/>
            <a:chExt cx="1319885" cy="1199779"/>
          </a:xfrm>
        </p:grpSpPr>
        <p:sp>
          <p:nvSpPr>
            <p:cNvPr name="Freeform 32" id="32"/>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9E9E9E"/>
            </a:solidFill>
          </p:spPr>
        </p:sp>
      </p:grpSp>
      <p:grpSp>
        <p:nvGrpSpPr>
          <p:cNvPr name="Group 33" id="33"/>
          <p:cNvGrpSpPr/>
          <p:nvPr/>
        </p:nvGrpSpPr>
        <p:grpSpPr>
          <a:xfrm rot="-10800000">
            <a:off x="-455006" y="7695304"/>
            <a:ext cx="990234" cy="899834"/>
            <a:chOff x="0" y="0"/>
            <a:chExt cx="1320312" cy="1199779"/>
          </a:xfrm>
        </p:grpSpPr>
        <p:sp>
          <p:nvSpPr>
            <p:cNvPr name="Freeform 34" id="34"/>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5" id="35"/>
          <p:cNvSpPr/>
          <p:nvPr/>
        </p:nvSpPr>
        <p:spPr>
          <a:xfrm flipH="false" flipV="false" rot="0">
            <a:off x="14983456" y="-4977299"/>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12382806" y="4947451"/>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7" id="37"/>
          <p:cNvGrpSpPr/>
          <p:nvPr/>
        </p:nvGrpSpPr>
        <p:grpSpPr>
          <a:xfrm rot="-10800000">
            <a:off x="3606" y="3412962"/>
            <a:ext cx="100" cy="248750"/>
            <a:chOff x="0" y="0"/>
            <a:chExt cx="133" cy="331667"/>
          </a:xfrm>
        </p:grpSpPr>
        <p:sp>
          <p:nvSpPr>
            <p:cNvPr name="Freeform 38" id="38"/>
            <p:cNvSpPr/>
            <p:nvPr/>
          </p:nvSpPr>
          <p:spPr>
            <a:xfrm flipH="false" flipV="false" rot="0">
              <a:off x="0" y="0"/>
              <a:ext cx="0" cy="331724"/>
            </a:xfrm>
            <a:custGeom>
              <a:avLst/>
              <a:gdLst/>
              <a:ahLst/>
              <a:cxnLst/>
              <a:rect r="r" b="b" t="t" l="l"/>
              <a:pathLst>
                <a:path h="331724" w="0">
                  <a:moveTo>
                    <a:pt x="0" y="331724"/>
                  </a:moveTo>
                  <a:lnTo>
                    <a:pt x="0" y="0"/>
                  </a:lnTo>
                  <a:lnTo>
                    <a:pt x="0" y="331724"/>
                  </a:lnTo>
                  <a:close/>
                </a:path>
              </a:pathLst>
            </a:custGeom>
            <a:solidFill>
              <a:srgbClr val="FF000A"/>
            </a:solidFill>
          </p:spPr>
        </p:sp>
      </p:grpSp>
      <p:grpSp>
        <p:nvGrpSpPr>
          <p:cNvPr name="Group 39" id="39"/>
          <p:cNvGrpSpPr/>
          <p:nvPr/>
        </p:nvGrpSpPr>
        <p:grpSpPr>
          <a:xfrm rot="-10800000">
            <a:off x="3606" y="2601152"/>
            <a:ext cx="100" cy="250770"/>
            <a:chOff x="0" y="0"/>
            <a:chExt cx="133" cy="334360"/>
          </a:xfrm>
        </p:grpSpPr>
        <p:sp>
          <p:nvSpPr>
            <p:cNvPr name="Freeform 40" id="40"/>
            <p:cNvSpPr/>
            <p:nvPr/>
          </p:nvSpPr>
          <p:spPr>
            <a:xfrm flipH="false" flipV="false" rot="0">
              <a:off x="0" y="127"/>
              <a:ext cx="0" cy="334264"/>
            </a:xfrm>
            <a:custGeom>
              <a:avLst/>
              <a:gdLst/>
              <a:ahLst/>
              <a:cxnLst/>
              <a:rect r="r" b="b" t="t" l="l"/>
              <a:pathLst>
                <a:path h="334264" w="0">
                  <a:moveTo>
                    <a:pt x="0" y="334264"/>
                  </a:moveTo>
                  <a:lnTo>
                    <a:pt x="0" y="0"/>
                  </a:lnTo>
                  <a:lnTo>
                    <a:pt x="0" y="2540"/>
                  </a:lnTo>
                  <a:lnTo>
                    <a:pt x="0" y="334264"/>
                  </a:lnTo>
                  <a:close/>
                </a:path>
              </a:pathLst>
            </a:custGeom>
            <a:solidFill>
              <a:srgbClr val="FF000A"/>
            </a:solidFill>
          </p:spPr>
        </p:sp>
      </p:grpSp>
      <p:grpSp>
        <p:nvGrpSpPr>
          <p:cNvPr name="Group 41" id="41"/>
          <p:cNvGrpSpPr/>
          <p:nvPr/>
        </p:nvGrpSpPr>
        <p:grpSpPr>
          <a:xfrm rot="-10800000">
            <a:off x="3606" y="3006048"/>
            <a:ext cx="100" cy="250770"/>
            <a:chOff x="0" y="0"/>
            <a:chExt cx="133" cy="334360"/>
          </a:xfrm>
        </p:grpSpPr>
        <p:sp>
          <p:nvSpPr>
            <p:cNvPr name="Freeform 42" id="42"/>
            <p:cNvSpPr/>
            <p:nvPr/>
          </p:nvSpPr>
          <p:spPr>
            <a:xfrm flipH="false" flipV="false" rot="0">
              <a:off x="0" y="0"/>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3" id="43"/>
          <p:cNvGrpSpPr/>
          <p:nvPr/>
        </p:nvGrpSpPr>
        <p:grpSpPr>
          <a:xfrm rot="-10800000">
            <a:off x="3606" y="3817856"/>
            <a:ext cx="100" cy="250770"/>
            <a:chOff x="0" y="0"/>
            <a:chExt cx="133" cy="334360"/>
          </a:xfrm>
        </p:grpSpPr>
        <p:sp>
          <p:nvSpPr>
            <p:cNvPr name="Freeform 44" id="44"/>
            <p:cNvSpPr/>
            <p:nvPr/>
          </p:nvSpPr>
          <p:spPr>
            <a:xfrm flipH="false" flipV="false" rot="0">
              <a:off x="0" y="127"/>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5" id="45"/>
          <p:cNvGrpSpPr/>
          <p:nvPr/>
        </p:nvGrpSpPr>
        <p:grpSpPr>
          <a:xfrm rot="-10800000">
            <a:off x="75132" y="78966"/>
            <a:ext cx="131192" cy="131294"/>
            <a:chOff x="0" y="0"/>
            <a:chExt cx="174923" cy="175059"/>
          </a:xfrm>
        </p:grpSpPr>
        <p:sp>
          <p:nvSpPr>
            <p:cNvPr name="Freeform 46" id="46"/>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47" id="47"/>
          <p:cNvGrpSpPr/>
          <p:nvPr/>
        </p:nvGrpSpPr>
        <p:grpSpPr>
          <a:xfrm rot="-10800000">
            <a:off x="3606" y="4068526"/>
            <a:ext cx="100" cy="30904"/>
            <a:chOff x="0" y="0"/>
            <a:chExt cx="133" cy="41205"/>
          </a:xfrm>
        </p:grpSpPr>
        <p:sp>
          <p:nvSpPr>
            <p:cNvPr name="Freeform 48" id="48"/>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grpSp>
        <p:nvGrpSpPr>
          <p:cNvPr name="Group 49" id="49"/>
          <p:cNvGrpSpPr/>
          <p:nvPr/>
        </p:nvGrpSpPr>
        <p:grpSpPr>
          <a:xfrm rot="-10800000">
            <a:off x="3606" y="3661614"/>
            <a:ext cx="100" cy="156340"/>
            <a:chOff x="0" y="0"/>
            <a:chExt cx="133" cy="208453"/>
          </a:xfrm>
        </p:grpSpPr>
        <p:sp>
          <p:nvSpPr>
            <p:cNvPr name="Freeform 50" id="50"/>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1" id="51"/>
          <p:cNvGrpSpPr/>
          <p:nvPr/>
        </p:nvGrpSpPr>
        <p:grpSpPr>
          <a:xfrm rot="-10800000">
            <a:off x="3606" y="3256720"/>
            <a:ext cx="100" cy="156340"/>
            <a:chOff x="0" y="0"/>
            <a:chExt cx="133" cy="208453"/>
          </a:xfrm>
        </p:grpSpPr>
        <p:sp>
          <p:nvSpPr>
            <p:cNvPr name="Freeform 52" id="52"/>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3" id="53"/>
          <p:cNvGrpSpPr/>
          <p:nvPr/>
        </p:nvGrpSpPr>
        <p:grpSpPr>
          <a:xfrm rot="-10800000">
            <a:off x="3606" y="2849906"/>
            <a:ext cx="100" cy="156240"/>
            <a:chOff x="0" y="0"/>
            <a:chExt cx="133" cy="208320"/>
          </a:xfrm>
        </p:grpSpPr>
        <p:sp>
          <p:nvSpPr>
            <p:cNvPr name="Freeform 54" id="54"/>
            <p:cNvSpPr/>
            <p:nvPr/>
          </p:nvSpPr>
          <p:spPr>
            <a:xfrm flipH="false" flipV="false" rot="0">
              <a:off x="0" y="0"/>
              <a:ext cx="0" cy="208280"/>
            </a:xfrm>
            <a:custGeom>
              <a:avLst/>
              <a:gdLst/>
              <a:ahLst/>
              <a:cxnLst/>
              <a:rect r="r" b="b" t="t" l="l"/>
              <a:pathLst>
                <a:path h="208280" w="0">
                  <a:moveTo>
                    <a:pt x="0" y="208280"/>
                  </a:moveTo>
                  <a:lnTo>
                    <a:pt x="0" y="205740"/>
                  </a:lnTo>
                  <a:lnTo>
                    <a:pt x="0" y="0"/>
                  </a:lnTo>
                  <a:lnTo>
                    <a:pt x="0" y="208280"/>
                  </a:lnTo>
                  <a:close/>
                </a:path>
              </a:pathLst>
            </a:custGeom>
            <a:solidFill>
              <a:srgbClr val="FFFFFF"/>
            </a:solidFill>
          </p:spPr>
        </p:sp>
      </p:grpSp>
      <p:grpSp>
        <p:nvGrpSpPr>
          <p:cNvPr name="Group 55" id="55"/>
          <p:cNvGrpSpPr/>
          <p:nvPr/>
        </p:nvGrpSpPr>
        <p:grpSpPr>
          <a:xfrm rot="-10800000">
            <a:off x="3606" y="2444910"/>
            <a:ext cx="100" cy="156340"/>
            <a:chOff x="0" y="0"/>
            <a:chExt cx="133" cy="208453"/>
          </a:xfrm>
        </p:grpSpPr>
        <p:sp>
          <p:nvSpPr>
            <p:cNvPr name="Freeform 56" id="56"/>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7" id="57"/>
          <p:cNvGrpSpPr/>
          <p:nvPr/>
        </p:nvGrpSpPr>
        <p:grpSpPr>
          <a:xfrm rot="-10800000">
            <a:off x="206224" y="210158"/>
            <a:ext cx="81098" cy="80998"/>
            <a:chOff x="0" y="0"/>
            <a:chExt cx="108131" cy="107997"/>
          </a:xfrm>
        </p:grpSpPr>
        <p:sp>
          <p:nvSpPr>
            <p:cNvPr name="Freeform 58" id="58"/>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grpSp>
        <p:nvGrpSpPr>
          <p:cNvPr name="Group 59" id="59"/>
          <p:cNvGrpSpPr/>
          <p:nvPr/>
        </p:nvGrpSpPr>
        <p:grpSpPr>
          <a:xfrm rot="-10800000">
            <a:off x="42306" y="48160"/>
            <a:ext cx="32924" cy="30904"/>
            <a:chOff x="0" y="0"/>
            <a:chExt cx="43899" cy="41205"/>
          </a:xfrm>
        </p:grpSpPr>
        <p:sp>
          <p:nvSpPr>
            <p:cNvPr name="Freeform 60" id="60"/>
            <p:cNvSpPr/>
            <p:nvPr/>
          </p:nvSpPr>
          <p:spPr>
            <a:xfrm flipH="false" flipV="false" rot="0">
              <a:off x="127" y="0"/>
              <a:ext cx="43688" cy="41148"/>
            </a:xfrm>
            <a:custGeom>
              <a:avLst/>
              <a:gdLst/>
              <a:ahLst/>
              <a:cxnLst/>
              <a:rect r="r" b="b" t="t" l="l"/>
              <a:pathLst>
                <a:path h="41148" w="43688">
                  <a:moveTo>
                    <a:pt x="0" y="0"/>
                  </a:moveTo>
                  <a:lnTo>
                    <a:pt x="43688" y="41148"/>
                  </a:lnTo>
                  <a:lnTo>
                    <a:pt x="0" y="0"/>
                  </a:lnTo>
                  <a:close/>
                </a:path>
              </a:pathLst>
            </a:custGeom>
            <a:solidFill>
              <a:srgbClr val="FFFFFF"/>
            </a:solidFill>
          </p:spPr>
        </p:sp>
      </p:grpSp>
      <p:grpSp>
        <p:nvGrpSpPr>
          <p:cNvPr name="Group 61" id="61"/>
          <p:cNvGrpSpPr/>
          <p:nvPr/>
        </p:nvGrpSpPr>
        <p:grpSpPr>
          <a:xfrm rot="-10800000">
            <a:off x="75132" y="78966"/>
            <a:ext cx="131192" cy="131294"/>
            <a:chOff x="0" y="0"/>
            <a:chExt cx="174923" cy="175059"/>
          </a:xfrm>
        </p:grpSpPr>
        <p:sp>
          <p:nvSpPr>
            <p:cNvPr name="Freeform 62" id="62"/>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63" id="63"/>
          <p:cNvGrpSpPr/>
          <p:nvPr/>
        </p:nvGrpSpPr>
        <p:grpSpPr>
          <a:xfrm rot="-10800000">
            <a:off x="206224" y="210158"/>
            <a:ext cx="81098" cy="80998"/>
            <a:chOff x="0" y="0"/>
            <a:chExt cx="108131" cy="107997"/>
          </a:xfrm>
        </p:grpSpPr>
        <p:sp>
          <p:nvSpPr>
            <p:cNvPr name="Freeform 64" id="64"/>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sp>
        <p:nvSpPr>
          <p:cNvPr name="Freeform 65" id="65"/>
          <p:cNvSpPr/>
          <p:nvPr/>
        </p:nvSpPr>
        <p:spPr>
          <a:xfrm flipH="false" flipV="false" rot="0">
            <a:off x="3671364" y="2636526"/>
            <a:ext cx="10945273" cy="5013947"/>
          </a:xfrm>
          <a:custGeom>
            <a:avLst/>
            <a:gdLst/>
            <a:ahLst/>
            <a:cxnLst/>
            <a:rect r="r" b="b" t="t" l="l"/>
            <a:pathLst>
              <a:path h="5013947" w="10945273">
                <a:moveTo>
                  <a:pt x="0" y="0"/>
                </a:moveTo>
                <a:lnTo>
                  <a:pt x="10945272" y="0"/>
                </a:lnTo>
                <a:lnTo>
                  <a:pt x="10945272" y="5013948"/>
                </a:lnTo>
                <a:lnTo>
                  <a:pt x="0" y="5013948"/>
                </a:lnTo>
                <a:lnTo>
                  <a:pt x="0" y="0"/>
                </a:lnTo>
                <a:close/>
              </a:path>
            </a:pathLst>
          </a:custGeom>
          <a:blipFill>
            <a:blip r:embed="rId7"/>
            <a:stretch>
              <a:fillRect l="0" t="0" r="0" b="0"/>
            </a:stretch>
          </a:blipFill>
        </p:spPr>
      </p:sp>
      <p:sp>
        <p:nvSpPr>
          <p:cNvPr name="TextBox 66" id="66"/>
          <p:cNvSpPr txBox="true"/>
          <p:nvPr/>
        </p:nvSpPr>
        <p:spPr>
          <a:xfrm rot="0">
            <a:off x="2205899" y="1422267"/>
            <a:ext cx="12349431" cy="514350"/>
          </a:xfrm>
          <a:prstGeom prst="rect">
            <a:avLst/>
          </a:prstGeom>
        </p:spPr>
        <p:txBody>
          <a:bodyPr anchor="t" rtlCol="false" tIns="0" lIns="0" bIns="0" rIns="0">
            <a:spAutoFit/>
          </a:bodyPr>
          <a:lstStyle/>
          <a:p>
            <a:pPr algn="l">
              <a:lnSpc>
                <a:spcPts val="3840"/>
              </a:lnSpc>
            </a:pPr>
            <a:r>
              <a:rPr lang="en-US" b="true" sz="3200">
                <a:solidFill>
                  <a:srgbClr val="680A00"/>
                </a:solidFill>
                <a:latin typeface="Arimo Bold"/>
                <a:ea typeface="Arimo Bold"/>
                <a:cs typeface="Arimo Bold"/>
                <a:sym typeface="Arimo Bold"/>
              </a:rPr>
              <a:t>GBM sur les données Test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10800000">
            <a:off x="2243910" y="-869272"/>
            <a:ext cx="982930" cy="982950"/>
            <a:chOff x="0" y="0"/>
            <a:chExt cx="1310573" cy="1310600"/>
          </a:xfrm>
        </p:grpSpPr>
        <p:sp>
          <p:nvSpPr>
            <p:cNvPr name="Freeform 3" id="3"/>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D93B48"/>
            </a:solidFill>
          </p:spPr>
        </p:sp>
      </p:grpSp>
      <p:grpSp>
        <p:nvGrpSpPr>
          <p:cNvPr name="Group 4" id="4"/>
          <p:cNvGrpSpPr/>
          <p:nvPr/>
        </p:nvGrpSpPr>
        <p:grpSpPr>
          <a:xfrm rot="-10800000">
            <a:off x="16823704" y="-457768"/>
            <a:ext cx="970850" cy="850054"/>
            <a:chOff x="0" y="0"/>
            <a:chExt cx="1294467" cy="1133405"/>
          </a:xfrm>
        </p:grpSpPr>
        <p:sp>
          <p:nvSpPr>
            <p:cNvPr name="Freeform 5" id="5"/>
            <p:cNvSpPr/>
            <p:nvPr/>
          </p:nvSpPr>
          <p:spPr>
            <a:xfrm flipH="false" flipV="false" rot="0">
              <a:off x="635" y="0"/>
              <a:ext cx="1293749" cy="1133475"/>
            </a:xfrm>
            <a:custGeom>
              <a:avLst/>
              <a:gdLst/>
              <a:ahLst/>
              <a:cxnLst/>
              <a:rect r="r" b="b" t="t" l="l"/>
              <a:pathLst>
                <a:path h="1133475" w="1293749">
                  <a:moveTo>
                    <a:pt x="647573" y="0"/>
                  </a:moveTo>
                  <a:cubicBezTo>
                    <a:pt x="451739" y="0"/>
                    <a:pt x="261620" y="101219"/>
                    <a:pt x="156591" y="282829"/>
                  </a:cubicBezTo>
                  <a:cubicBezTo>
                    <a:pt x="0" y="553466"/>
                    <a:pt x="92202" y="900176"/>
                    <a:pt x="362712" y="1056767"/>
                  </a:cubicBezTo>
                  <a:cubicBezTo>
                    <a:pt x="452247" y="1108964"/>
                    <a:pt x="549529" y="1133475"/>
                    <a:pt x="646176" y="1133475"/>
                  </a:cubicBezTo>
                  <a:cubicBezTo>
                    <a:pt x="841375" y="1133475"/>
                    <a:pt x="1032129" y="1032256"/>
                    <a:pt x="1137158" y="851281"/>
                  </a:cubicBezTo>
                  <a:cubicBezTo>
                    <a:pt x="1293749" y="580644"/>
                    <a:pt x="1200912" y="233934"/>
                    <a:pt x="930275" y="76073"/>
                  </a:cubicBezTo>
                  <a:cubicBezTo>
                    <a:pt x="840867" y="24511"/>
                    <a:pt x="743585" y="0"/>
                    <a:pt x="647573" y="0"/>
                  </a:cubicBezTo>
                  <a:close/>
                </a:path>
              </a:pathLst>
            </a:custGeom>
            <a:solidFill>
              <a:srgbClr val="9E9E9E"/>
            </a:solidFill>
          </p:spPr>
        </p:sp>
      </p:grpSp>
      <p:grpSp>
        <p:nvGrpSpPr>
          <p:cNvPr name="Group 6" id="6"/>
          <p:cNvGrpSpPr/>
          <p:nvPr/>
        </p:nvGrpSpPr>
        <p:grpSpPr>
          <a:xfrm rot="-10800000">
            <a:off x="8815358" y="-713640"/>
            <a:ext cx="1545434" cy="1361826"/>
            <a:chOff x="0" y="0"/>
            <a:chExt cx="2060579" cy="1815768"/>
          </a:xfrm>
        </p:grpSpPr>
        <p:sp>
          <p:nvSpPr>
            <p:cNvPr name="Freeform 7" id="7"/>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A22933"/>
            </a:solidFill>
          </p:spPr>
        </p:sp>
      </p:grpSp>
      <p:grpSp>
        <p:nvGrpSpPr>
          <p:cNvPr name="Group 8" id="8"/>
          <p:cNvGrpSpPr/>
          <p:nvPr/>
        </p:nvGrpSpPr>
        <p:grpSpPr>
          <a:xfrm rot="-10800000">
            <a:off x="10541536" y="220982"/>
            <a:ext cx="874682" cy="813326"/>
            <a:chOff x="0" y="0"/>
            <a:chExt cx="1166243" cy="1084435"/>
          </a:xfrm>
        </p:grpSpPr>
        <p:sp>
          <p:nvSpPr>
            <p:cNvPr name="Freeform 9" id="9"/>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A22933"/>
            </a:solidFill>
          </p:spPr>
        </p:sp>
      </p:grpSp>
      <p:grpSp>
        <p:nvGrpSpPr>
          <p:cNvPr name="Group 10" id="10"/>
          <p:cNvGrpSpPr/>
          <p:nvPr/>
        </p:nvGrpSpPr>
        <p:grpSpPr>
          <a:xfrm rot="-10800000">
            <a:off x="-1175640" y="-1551656"/>
            <a:ext cx="2611000" cy="2611054"/>
            <a:chOff x="0" y="0"/>
            <a:chExt cx="3481333" cy="3481405"/>
          </a:xfrm>
        </p:grpSpPr>
        <p:sp>
          <p:nvSpPr>
            <p:cNvPr name="Freeform 11" id="11"/>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A22933"/>
            </a:solidFill>
          </p:spPr>
        </p:sp>
      </p:grpSp>
      <p:grpSp>
        <p:nvGrpSpPr>
          <p:cNvPr name="Group 12" id="12"/>
          <p:cNvGrpSpPr/>
          <p:nvPr/>
        </p:nvGrpSpPr>
        <p:grpSpPr>
          <a:xfrm rot="-10800000">
            <a:off x="15762810" y="-2116508"/>
            <a:ext cx="3596830" cy="3276986"/>
            <a:chOff x="0" y="0"/>
            <a:chExt cx="4795773" cy="4369315"/>
          </a:xfrm>
        </p:grpSpPr>
        <p:sp>
          <p:nvSpPr>
            <p:cNvPr name="Freeform 13" id="13"/>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A22933"/>
            </a:solidFill>
          </p:spPr>
        </p:sp>
      </p:grpSp>
      <p:grpSp>
        <p:nvGrpSpPr>
          <p:cNvPr name="Group 14" id="14"/>
          <p:cNvGrpSpPr/>
          <p:nvPr/>
        </p:nvGrpSpPr>
        <p:grpSpPr>
          <a:xfrm rot="-10800000">
            <a:off x="9626734" y="976796"/>
            <a:ext cx="580866" cy="528204"/>
            <a:chOff x="0" y="0"/>
            <a:chExt cx="774488" cy="704272"/>
          </a:xfrm>
        </p:grpSpPr>
        <p:sp>
          <p:nvSpPr>
            <p:cNvPr name="Freeform 15" id="15"/>
            <p:cNvSpPr/>
            <p:nvPr/>
          </p:nvSpPr>
          <p:spPr>
            <a:xfrm flipH="false" flipV="false" rot="0">
              <a:off x="635" y="635"/>
              <a:ext cx="773811" cy="703580"/>
            </a:xfrm>
            <a:custGeom>
              <a:avLst/>
              <a:gdLst/>
              <a:ahLst/>
              <a:cxnLst/>
              <a:rect r="r" b="b" t="t" l="l"/>
              <a:pathLst>
                <a:path h="703580" w="773811">
                  <a:moveTo>
                    <a:pt x="387223" y="0"/>
                  </a:moveTo>
                  <a:cubicBezTo>
                    <a:pt x="227457" y="0"/>
                    <a:pt x="82423" y="108839"/>
                    <a:pt x="44450" y="270637"/>
                  </a:cubicBezTo>
                  <a:cubicBezTo>
                    <a:pt x="0" y="460121"/>
                    <a:pt x="117221" y="650113"/>
                    <a:pt x="306705" y="693928"/>
                  </a:cubicBezTo>
                  <a:cubicBezTo>
                    <a:pt x="333756" y="700405"/>
                    <a:pt x="360807" y="703580"/>
                    <a:pt x="387858" y="703580"/>
                  </a:cubicBezTo>
                  <a:cubicBezTo>
                    <a:pt x="546989" y="703580"/>
                    <a:pt x="691388" y="593979"/>
                    <a:pt x="729361" y="432308"/>
                  </a:cubicBezTo>
                  <a:cubicBezTo>
                    <a:pt x="773811" y="242951"/>
                    <a:pt x="657225" y="54102"/>
                    <a:pt x="467741" y="9017"/>
                  </a:cubicBezTo>
                  <a:cubicBezTo>
                    <a:pt x="440690" y="2540"/>
                    <a:pt x="413639" y="0"/>
                    <a:pt x="387223" y="0"/>
                  </a:cubicBezTo>
                  <a:close/>
                </a:path>
              </a:pathLst>
            </a:custGeom>
            <a:solidFill>
              <a:srgbClr val="9E9E9E"/>
            </a:solidFill>
          </p:spPr>
        </p:sp>
      </p:grpSp>
      <p:sp>
        <p:nvSpPr>
          <p:cNvPr name="Freeform 16" id="16"/>
          <p:cNvSpPr/>
          <p:nvPr/>
        </p:nvSpPr>
        <p:spPr>
          <a:xfrm flipH="false" flipV="false" rot="0">
            <a:off x="13140764" y="-3971849"/>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10800000">
            <a:off x="17732240" y="1324370"/>
            <a:ext cx="1375330" cy="1251160"/>
            <a:chOff x="0" y="0"/>
            <a:chExt cx="1833773" cy="1668213"/>
          </a:xfrm>
        </p:grpSpPr>
        <p:sp>
          <p:nvSpPr>
            <p:cNvPr name="Freeform 18" id="18"/>
            <p:cNvSpPr/>
            <p:nvPr/>
          </p:nvSpPr>
          <p:spPr>
            <a:xfrm flipH="false" flipV="false" rot="0">
              <a:off x="0" y="635"/>
              <a:ext cx="1833118" cy="1667637"/>
            </a:xfrm>
            <a:custGeom>
              <a:avLst/>
              <a:gdLst/>
              <a:ahLst/>
              <a:cxnLst/>
              <a:rect r="r" b="b" t="t" l="l"/>
              <a:pathLst>
                <a:path h="1667637" w="1833118">
                  <a:moveTo>
                    <a:pt x="916305" y="0"/>
                  </a:moveTo>
                  <a:cubicBezTo>
                    <a:pt x="537972" y="0"/>
                    <a:pt x="195834" y="258445"/>
                    <a:pt x="105029" y="642366"/>
                  </a:cubicBezTo>
                  <a:cubicBezTo>
                    <a:pt x="0" y="1090930"/>
                    <a:pt x="277749" y="1538732"/>
                    <a:pt x="724916" y="1645031"/>
                  </a:cubicBezTo>
                  <a:cubicBezTo>
                    <a:pt x="789305" y="1659890"/>
                    <a:pt x="854456" y="1667637"/>
                    <a:pt x="917575" y="1667637"/>
                  </a:cubicBezTo>
                  <a:cubicBezTo>
                    <a:pt x="1295781" y="1667637"/>
                    <a:pt x="1637919" y="1408557"/>
                    <a:pt x="1727454" y="1025906"/>
                  </a:cubicBezTo>
                  <a:cubicBezTo>
                    <a:pt x="1833118" y="577469"/>
                    <a:pt x="1556004" y="128270"/>
                    <a:pt x="1108202" y="22606"/>
                  </a:cubicBezTo>
                  <a:cubicBezTo>
                    <a:pt x="1043813" y="7112"/>
                    <a:pt x="979424" y="0"/>
                    <a:pt x="916305" y="0"/>
                  </a:cubicBezTo>
                  <a:close/>
                </a:path>
              </a:pathLst>
            </a:custGeom>
            <a:solidFill>
              <a:srgbClr val="D93B48"/>
            </a:solidFill>
          </p:spPr>
        </p:sp>
      </p:grpSp>
      <p:grpSp>
        <p:nvGrpSpPr>
          <p:cNvPr name="Group 19" id="19"/>
          <p:cNvGrpSpPr/>
          <p:nvPr/>
        </p:nvGrpSpPr>
        <p:grpSpPr>
          <a:xfrm rot="-10800000">
            <a:off x="-526042" y="1690266"/>
            <a:ext cx="1498074" cy="1361344"/>
            <a:chOff x="0" y="0"/>
            <a:chExt cx="1997432" cy="1815125"/>
          </a:xfrm>
        </p:grpSpPr>
        <p:sp>
          <p:nvSpPr>
            <p:cNvPr name="Freeform 20" id="20"/>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D93B48"/>
            </a:solidFill>
          </p:spPr>
        </p:sp>
      </p:grpSp>
      <p:sp>
        <p:nvSpPr>
          <p:cNvPr name="Freeform 21" id="21"/>
          <p:cNvSpPr/>
          <p:nvPr/>
        </p:nvSpPr>
        <p:spPr>
          <a:xfrm flipH="false" flipV="false" rot="0">
            <a:off x="-3507936" y="-2999875"/>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10800000">
            <a:off x="18212550" y="3496140"/>
            <a:ext cx="894980" cy="813810"/>
            <a:chOff x="0" y="0"/>
            <a:chExt cx="1193307" cy="1085080"/>
          </a:xfrm>
        </p:grpSpPr>
        <p:sp>
          <p:nvSpPr>
            <p:cNvPr name="Freeform 23" id="23"/>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010440"/>
            </a:solidFill>
          </p:spPr>
        </p:sp>
      </p:grpSp>
      <p:grpSp>
        <p:nvGrpSpPr>
          <p:cNvPr name="Group 24" id="24"/>
          <p:cNvGrpSpPr/>
          <p:nvPr/>
        </p:nvGrpSpPr>
        <p:grpSpPr>
          <a:xfrm rot="-10800000">
            <a:off x="16431154" y="6645624"/>
            <a:ext cx="2086190" cy="2085266"/>
            <a:chOff x="0" y="0"/>
            <a:chExt cx="2781587" cy="2780355"/>
          </a:xfrm>
        </p:grpSpPr>
        <p:sp>
          <p:nvSpPr>
            <p:cNvPr name="Freeform 25" id="25"/>
            <p:cNvSpPr/>
            <p:nvPr/>
          </p:nvSpPr>
          <p:spPr>
            <a:xfrm flipH="false" flipV="false" rot="0">
              <a:off x="635" y="0"/>
              <a:ext cx="2780411" cy="2779649"/>
            </a:xfrm>
            <a:custGeom>
              <a:avLst/>
              <a:gdLst/>
              <a:ahLst/>
              <a:cxnLst/>
              <a:rect r="r" b="b" t="t" l="l"/>
              <a:pathLst>
                <a:path h="2779649" w="2780411">
                  <a:moveTo>
                    <a:pt x="1389888" y="0"/>
                  </a:moveTo>
                  <a:cubicBezTo>
                    <a:pt x="2157984" y="0"/>
                    <a:pt x="2780411" y="622427"/>
                    <a:pt x="2780411" y="1389888"/>
                  </a:cubicBezTo>
                  <a:cubicBezTo>
                    <a:pt x="2780411" y="2157349"/>
                    <a:pt x="2157857" y="2779649"/>
                    <a:pt x="1389888" y="2779649"/>
                  </a:cubicBezTo>
                  <a:cubicBezTo>
                    <a:pt x="622427" y="2779649"/>
                    <a:pt x="0" y="2157222"/>
                    <a:pt x="0" y="1389888"/>
                  </a:cubicBezTo>
                  <a:cubicBezTo>
                    <a:pt x="0" y="622554"/>
                    <a:pt x="622427" y="0"/>
                    <a:pt x="1389888" y="0"/>
                  </a:cubicBezTo>
                  <a:close/>
                </a:path>
              </a:pathLst>
            </a:custGeom>
            <a:solidFill>
              <a:srgbClr val="9E9E9E"/>
            </a:solidFill>
          </p:spPr>
        </p:sp>
      </p:grpSp>
      <p:grpSp>
        <p:nvGrpSpPr>
          <p:cNvPr name="Group 26" id="26"/>
          <p:cNvGrpSpPr/>
          <p:nvPr/>
        </p:nvGrpSpPr>
        <p:grpSpPr>
          <a:xfrm rot="-10800000">
            <a:off x="11733490" y="8344574"/>
            <a:ext cx="885798" cy="886298"/>
            <a:chOff x="0" y="0"/>
            <a:chExt cx="1181064" cy="1181731"/>
          </a:xfrm>
        </p:grpSpPr>
        <p:sp>
          <p:nvSpPr>
            <p:cNvPr name="Freeform 27" id="27"/>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28" id="28"/>
          <p:cNvGrpSpPr/>
          <p:nvPr/>
        </p:nvGrpSpPr>
        <p:grpSpPr>
          <a:xfrm rot="-10800000">
            <a:off x="14745064" y="8540294"/>
            <a:ext cx="690564" cy="690578"/>
            <a:chOff x="0" y="0"/>
            <a:chExt cx="920752" cy="920771"/>
          </a:xfrm>
        </p:grpSpPr>
        <p:sp>
          <p:nvSpPr>
            <p:cNvPr name="Freeform 29" id="29"/>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sp>
        <p:nvSpPr>
          <p:cNvPr name="Freeform 30" id="30"/>
          <p:cNvSpPr/>
          <p:nvPr/>
        </p:nvSpPr>
        <p:spPr>
          <a:xfrm flipH="false" flipV="false" rot="0">
            <a:off x="8784903" y="3036255"/>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1" id="31"/>
          <p:cNvGrpSpPr/>
          <p:nvPr/>
        </p:nvGrpSpPr>
        <p:grpSpPr>
          <a:xfrm rot="-10800000">
            <a:off x="10902076" y="9635920"/>
            <a:ext cx="923490" cy="813810"/>
            <a:chOff x="0" y="0"/>
            <a:chExt cx="1231320" cy="1085080"/>
          </a:xfrm>
        </p:grpSpPr>
        <p:sp>
          <p:nvSpPr>
            <p:cNvPr name="Freeform 32" id="32"/>
            <p:cNvSpPr/>
            <p:nvPr/>
          </p:nvSpPr>
          <p:spPr>
            <a:xfrm flipH="false" flipV="false" rot="0">
              <a:off x="0" y="635"/>
              <a:ext cx="1230630" cy="1083818"/>
            </a:xfrm>
            <a:custGeom>
              <a:avLst/>
              <a:gdLst/>
              <a:ahLst/>
              <a:cxnLst/>
              <a:rect r="r" b="b" t="t" l="l"/>
              <a:pathLst>
                <a:path h="1083818" w="1230630">
                  <a:moveTo>
                    <a:pt x="615950" y="0"/>
                  </a:moveTo>
                  <a:cubicBezTo>
                    <a:pt x="546354" y="0"/>
                    <a:pt x="476123" y="13589"/>
                    <a:pt x="408432" y="41910"/>
                  </a:cubicBezTo>
                  <a:cubicBezTo>
                    <a:pt x="131445" y="155956"/>
                    <a:pt x="0" y="472313"/>
                    <a:pt x="115316" y="748792"/>
                  </a:cubicBezTo>
                  <a:cubicBezTo>
                    <a:pt x="201041" y="957453"/>
                    <a:pt x="402717" y="1083818"/>
                    <a:pt x="615950" y="1083818"/>
                  </a:cubicBezTo>
                  <a:cubicBezTo>
                    <a:pt x="684911" y="1083818"/>
                    <a:pt x="755142" y="1070229"/>
                    <a:pt x="823468" y="1042543"/>
                  </a:cubicBezTo>
                  <a:cubicBezTo>
                    <a:pt x="1099185" y="927862"/>
                    <a:pt x="1230630" y="610870"/>
                    <a:pt x="1116584" y="335026"/>
                  </a:cubicBezTo>
                  <a:cubicBezTo>
                    <a:pt x="1029589" y="126238"/>
                    <a:pt x="827913" y="0"/>
                    <a:pt x="615950" y="0"/>
                  </a:cubicBezTo>
                  <a:close/>
                </a:path>
              </a:pathLst>
            </a:custGeom>
            <a:solidFill>
              <a:srgbClr val="D93B48"/>
            </a:solidFill>
          </p:spPr>
        </p:sp>
      </p:grpSp>
      <p:grpSp>
        <p:nvGrpSpPr>
          <p:cNvPr name="Group 33" id="33"/>
          <p:cNvGrpSpPr/>
          <p:nvPr/>
        </p:nvGrpSpPr>
        <p:grpSpPr>
          <a:xfrm rot="-10800000">
            <a:off x="1711062" y="9442124"/>
            <a:ext cx="1200876" cy="1201384"/>
            <a:chOff x="0" y="0"/>
            <a:chExt cx="1601168" cy="1601845"/>
          </a:xfrm>
        </p:grpSpPr>
        <p:sp>
          <p:nvSpPr>
            <p:cNvPr name="Freeform 34" id="34"/>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D93B48"/>
            </a:solidFill>
          </p:spPr>
        </p:sp>
      </p:grpSp>
      <p:grpSp>
        <p:nvGrpSpPr>
          <p:cNvPr name="Group 35" id="35"/>
          <p:cNvGrpSpPr/>
          <p:nvPr/>
        </p:nvGrpSpPr>
        <p:grpSpPr>
          <a:xfrm rot="-10800000">
            <a:off x="12619314" y="9362144"/>
            <a:ext cx="1497592" cy="1361344"/>
            <a:chOff x="0" y="0"/>
            <a:chExt cx="1996789" cy="1815125"/>
          </a:xfrm>
        </p:grpSpPr>
        <p:sp>
          <p:nvSpPr>
            <p:cNvPr name="Freeform 36" id="36"/>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A22933"/>
            </a:solidFill>
          </p:spPr>
        </p:sp>
      </p:grpSp>
      <p:grpSp>
        <p:nvGrpSpPr>
          <p:cNvPr name="Group 37" id="37"/>
          <p:cNvGrpSpPr/>
          <p:nvPr/>
        </p:nvGrpSpPr>
        <p:grpSpPr>
          <a:xfrm rot="-10800000">
            <a:off x="-1832852" y="8660474"/>
            <a:ext cx="3925440" cy="3576608"/>
            <a:chOff x="0" y="0"/>
            <a:chExt cx="5233920" cy="4768811"/>
          </a:xfrm>
        </p:grpSpPr>
        <p:sp>
          <p:nvSpPr>
            <p:cNvPr name="Freeform 38" id="38"/>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grpSp>
        <p:nvGrpSpPr>
          <p:cNvPr name="Group 39" id="39"/>
          <p:cNvGrpSpPr/>
          <p:nvPr/>
        </p:nvGrpSpPr>
        <p:grpSpPr>
          <a:xfrm rot="-10800000">
            <a:off x="13140746" y="12380050"/>
            <a:ext cx="1419788" cy="1290788"/>
            <a:chOff x="0" y="0"/>
            <a:chExt cx="1893051" cy="1721051"/>
          </a:xfrm>
        </p:grpSpPr>
        <p:sp>
          <p:nvSpPr>
            <p:cNvPr name="Freeform 40" id="40"/>
            <p:cNvSpPr/>
            <p:nvPr/>
          </p:nvSpPr>
          <p:spPr>
            <a:xfrm flipH="false" flipV="false" rot="0">
              <a:off x="762" y="635"/>
              <a:ext cx="1891665" cy="1720469"/>
            </a:xfrm>
            <a:custGeom>
              <a:avLst/>
              <a:gdLst/>
              <a:ahLst/>
              <a:cxnLst/>
              <a:rect r="r" b="b" t="t" l="l"/>
              <a:pathLst>
                <a:path h="1720469" w="1891665">
                  <a:moveTo>
                    <a:pt x="945134" y="0"/>
                  </a:moveTo>
                  <a:cubicBezTo>
                    <a:pt x="555371" y="0"/>
                    <a:pt x="202184" y="266700"/>
                    <a:pt x="108839" y="663067"/>
                  </a:cubicBezTo>
                  <a:cubicBezTo>
                    <a:pt x="0" y="1124458"/>
                    <a:pt x="286639" y="1587754"/>
                    <a:pt x="748665" y="1697228"/>
                  </a:cubicBezTo>
                  <a:cubicBezTo>
                    <a:pt x="815086" y="1712722"/>
                    <a:pt x="882015" y="1720469"/>
                    <a:pt x="947801" y="1720469"/>
                  </a:cubicBezTo>
                  <a:cubicBezTo>
                    <a:pt x="1336929" y="1720469"/>
                    <a:pt x="1690116" y="1453769"/>
                    <a:pt x="1783461" y="1058037"/>
                  </a:cubicBezTo>
                  <a:cubicBezTo>
                    <a:pt x="1891665" y="595376"/>
                    <a:pt x="1606296" y="132080"/>
                    <a:pt x="1143635" y="23241"/>
                  </a:cubicBezTo>
                  <a:cubicBezTo>
                    <a:pt x="1077214" y="7112"/>
                    <a:pt x="1010793" y="0"/>
                    <a:pt x="945134" y="0"/>
                  </a:cubicBezTo>
                  <a:close/>
                </a:path>
              </a:pathLst>
            </a:custGeom>
            <a:solidFill>
              <a:srgbClr val="FFFFFF"/>
            </a:solidFill>
          </p:spPr>
        </p:sp>
      </p:grpSp>
      <p:sp>
        <p:nvSpPr>
          <p:cNvPr name="Freeform 41" id="41"/>
          <p:cNvSpPr/>
          <p:nvPr/>
        </p:nvSpPr>
        <p:spPr>
          <a:xfrm flipH="false" flipV="false" rot="0">
            <a:off x="-7509086" y="7402551"/>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2" id="42"/>
          <p:cNvGrpSpPr/>
          <p:nvPr/>
        </p:nvGrpSpPr>
        <p:grpSpPr>
          <a:xfrm rot="-10800000">
            <a:off x="16504598" y="8840002"/>
            <a:ext cx="5161594" cy="5161216"/>
            <a:chOff x="0" y="0"/>
            <a:chExt cx="6882125" cy="6881621"/>
          </a:xfrm>
        </p:grpSpPr>
        <p:sp>
          <p:nvSpPr>
            <p:cNvPr name="Freeform 43" id="43"/>
            <p:cNvSpPr/>
            <p:nvPr/>
          </p:nvSpPr>
          <p:spPr>
            <a:xfrm flipH="false" flipV="false" rot="0">
              <a:off x="635" y="635"/>
              <a:ext cx="6881495" cy="6880987"/>
            </a:xfrm>
            <a:custGeom>
              <a:avLst/>
              <a:gdLst/>
              <a:ahLst/>
              <a:cxnLst/>
              <a:rect r="r" b="b" t="t" l="l"/>
              <a:pathLst>
                <a:path h="6880987" w="6881495">
                  <a:moveTo>
                    <a:pt x="3440811" y="0"/>
                  </a:moveTo>
                  <a:cubicBezTo>
                    <a:pt x="5340858" y="0"/>
                    <a:pt x="6881495" y="1540002"/>
                    <a:pt x="6881495" y="3440176"/>
                  </a:cubicBezTo>
                  <a:cubicBezTo>
                    <a:pt x="6881495" y="5340985"/>
                    <a:pt x="5340858" y="6880987"/>
                    <a:pt x="3440811" y="6880987"/>
                  </a:cubicBezTo>
                  <a:cubicBezTo>
                    <a:pt x="1540764" y="6880987"/>
                    <a:pt x="0" y="5340985"/>
                    <a:pt x="0" y="3440176"/>
                  </a:cubicBezTo>
                  <a:cubicBezTo>
                    <a:pt x="0" y="1540002"/>
                    <a:pt x="1540637" y="0"/>
                    <a:pt x="3440811" y="0"/>
                  </a:cubicBezTo>
                  <a:close/>
                </a:path>
              </a:pathLst>
            </a:custGeom>
            <a:solidFill>
              <a:srgbClr val="D93B48"/>
            </a:solidFill>
          </p:spPr>
        </p:sp>
      </p:grpSp>
      <p:grpSp>
        <p:nvGrpSpPr>
          <p:cNvPr name="Group 44" id="44"/>
          <p:cNvGrpSpPr/>
          <p:nvPr/>
        </p:nvGrpSpPr>
        <p:grpSpPr>
          <a:xfrm rot="-10800000">
            <a:off x="15435640" y="7770536"/>
            <a:ext cx="7299008" cy="7299642"/>
            <a:chOff x="0" y="0"/>
            <a:chExt cx="9732011" cy="9732856"/>
          </a:xfrm>
        </p:grpSpPr>
        <p:sp>
          <p:nvSpPr>
            <p:cNvPr name="Freeform 45" id="45"/>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010440"/>
            </a:solidFill>
          </p:spPr>
        </p:sp>
      </p:grpSp>
      <p:sp>
        <p:nvSpPr>
          <p:cNvPr name="TextBox 46" id="46"/>
          <p:cNvSpPr txBox="true"/>
          <p:nvPr/>
        </p:nvSpPr>
        <p:spPr>
          <a:xfrm rot="0">
            <a:off x="2139775" y="4803676"/>
            <a:ext cx="8221017" cy="1905000"/>
          </a:xfrm>
          <a:prstGeom prst="rect">
            <a:avLst/>
          </a:prstGeom>
        </p:spPr>
        <p:txBody>
          <a:bodyPr anchor="t" rtlCol="false" tIns="0" lIns="0" bIns="0" rIns="0">
            <a:spAutoFit/>
          </a:bodyPr>
          <a:lstStyle/>
          <a:p>
            <a:pPr algn="l">
              <a:lnSpc>
                <a:spcPts val="14640"/>
              </a:lnSpc>
            </a:pPr>
            <a:r>
              <a:rPr lang="en-US" sz="12200">
                <a:solidFill>
                  <a:srgbClr val="A22933"/>
                </a:solidFill>
                <a:latin typeface="Arimo"/>
                <a:ea typeface="Arimo"/>
                <a:cs typeface="Arimo"/>
                <a:sym typeface="Arimo"/>
              </a:rPr>
              <a:t>Introduction</a:t>
            </a:r>
          </a:p>
        </p:txBody>
      </p:sp>
      <p:sp>
        <p:nvSpPr>
          <p:cNvPr name="TextBox 47" id="47"/>
          <p:cNvSpPr txBox="true"/>
          <p:nvPr/>
        </p:nvSpPr>
        <p:spPr>
          <a:xfrm rot="0">
            <a:off x="2139775" y="2991688"/>
            <a:ext cx="2367750" cy="1676775"/>
          </a:xfrm>
          <a:prstGeom prst="rect">
            <a:avLst/>
          </a:prstGeom>
        </p:spPr>
        <p:txBody>
          <a:bodyPr anchor="t" rtlCol="false" tIns="0" lIns="0" bIns="0" rIns="0">
            <a:spAutoFit/>
          </a:bodyPr>
          <a:lstStyle/>
          <a:p>
            <a:pPr algn="l">
              <a:lnSpc>
                <a:spcPts val="14640"/>
              </a:lnSpc>
            </a:pPr>
            <a:r>
              <a:rPr lang="en-US" sz="12200">
                <a:solidFill>
                  <a:srgbClr val="A22933"/>
                </a:solidFill>
                <a:latin typeface="Arimo"/>
                <a:ea typeface="Arimo"/>
                <a:cs typeface="Arimo"/>
                <a:sym typeface="Arimo"/>
              </a:rPr>
              <a:t>01</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10800000">
            <a:off x="8999652" y="10657630"/>
            <a:ext cx="885798" cy="886298"/>
            <a:chOff x="0" y="0"/>
            <a:chExt cx="1181064" cy="1181731"/>
          </a:xfrm>
        </p:grpSpPr>
        <p:sp>
          <p:nvSpPr>
            <p:cNvPr name="Freeform 3" id="3"/>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4" id="4"/>
          <p:cNvGrpSpPr/>
          <p:nvPr/>
        </p:nvGrpSpPr>
        <p:grpSpPr>
          <a:xfrm rot="-10800000">
            <a:off x="2887924" y="9869206"/>
            <a:ext cx="1200876" cy="1201384"/>
            <a:chOff x="0" y="0"/>
            <a:chExt cx="1601168" cy="1601845"/>
          </a:xfrm>
        </p:grpSpPr>
        <p:sp>
          <p:nvSpPr>
            <p:cNvPr name="Freeform 5" id="5"/>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010440"/>
            </a:solidFill>
          </p:spPr>
        </p:sp>
      </p:grpSp>
      <p:grpSp>
        <p:nvGrpSpPr>
          <p:cNvPr name="Group 6" id="6"/>
          <p:cNvGrpSpPr/>
          <p:nvPr/>
        </p:nvGrpSpPr>
        <p:grpSpPr>
          <a:xfrm rot="-10800000">
            <a:off x="4958678" y="10124600"/>
            <a:ext cx="690564" cy="690578"/>
            <a:chOff x="0" y="0"/>
            <a:chExt cx="920752" cy="920771"/>
          </a:xfrm>
        </p:grpSpPr>
        <p:sp>
          <p:nvSpPr>
            <p:cNvPr name="Freeform 7" id="7"/>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grpSp>
        <p:nvGrpSpPr>
          <p:cNvPr name="Group 8" id="8"/>
          <p:cNvGrpSpPr/>
          <p:nvPr/>
        </p:nvGrpSpPr>
        <p:grpSpPr>
          <a:xfrm rot="-10800000">
            <a:off x="12702828" y="10194452"/>
            <a:ext cx="1497592" cy="1361344"/>
            <a:chOff x="0" y="0"/>
            <a:chExt cx="1996789" cy="1815125"/>
          </a:xfrm>
        </p:grpSpPr>
        <p:sp>
          <p:nvSpPr>
            <p:cNvPr name="Freeform 9" id="9"/>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D93B48"/>
            </a:solidFill>
          </p:spPr>
        </p:sp>
      </p:grpSp>
      <p:sp>
        <p:nvSpPr>
          <p:cNvPr name="Freeform 10" id="10"/>
          <p:cNvSpPr/>
          <p:nvPr/>
        </p:nvSpPr>
        <p:spPr>
          <a:xfrm flipH="false" flipV="false" rot="0">
            <a:off x="-4826196" y="8127244"/>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10800000">
            <a:off x="-3757740" y="9196708"/>
            <a:ext cx="5161594" cy="5161216"/>
            <a:chOff x="0" y="0"/>
            <a:chExt cx="6882125" cy="6881621"/>
          </a:xfrm>
        </p:grpSpPr>
        <p:sp>
          <p:nvSpPr>
            <p:cNvPr name="Freeform 12" id="12"/>
            <p:cNvSpPr/>
            <p:nvPr/>
          </p:nvSpPr>
          <p:spPr>
            <a:xfrm flipH="false" flipV="false" rot="0">
              <a:off x="0" y="635"/>
              <a:ext cx="6881495" cy="6880987"/>
            </a:xfrm>
            <a:custGeom>
              <a:avLst/>
              <a:gdLst/>
              <a:ahLst/>
              <a:cxnLst/>
              <a:rect r="r" b="b" t="t" l="l"/>
              <a:pathLst>
                <a:path h="6880987" w="6881495">
                  <a:moveTo>
                    <a:pt x="3440684" y="0"/>
                  </a:moveTo>
                  <a:cubicBezTo>
                    <a:pt x="1540637" y="0"/>
                    <a:pt x="0" y="1540002"/>
                    <a:pt x="0" y="3440176"/>
                  </a:cubicBezTo>
                  <a:cubicBezTo>
                    <a:pt x="0" y="5340985"/>
                    <a:pt x="1540637" y="6880987"/>
                    <a:pt x="3440684" y="6880987"/>
                  </a:cubicBezTo>
                  <a:cubicBezTo>
                    <a:pt x="5340731" y="6880987"/>
                    <a:pt x="6881495" y="5340985"/>
                    <a:pt x="6881495" y="3440176"/>
                  </a:cubicBezTo>
                  <a:cubicBezTo>
                    <a:pt x="6881495" y="1540002"/>
                    <a:pt x="5340858" y="0"/>
                    <a:pt x="3440684" y="0"/>
                  </a:cubicBezTo>
                  <a:close/>
                </a:path>
              </a:pathLst>
            </a:custGeom>
            <a:solidFill>
              <a:srgbClr val="A22933"/>
            </a:solidFill>
          </p:spPr>
        </p:sp>
      </p:grpSp>
      <p:grpSp>
        <p:nvGrpSpPr>
          <p:cNvPr name="Group 13" id="13"/>
          <p:cNvGrpSpPr/>
          <p:nvPr/>
        </p:nvGrpSpPr>
        <p:grpSpPr>
          <a:xfrm rot="-10800000">
            <a:off x="15594224" y="9236648"/>
            <a:ext cx="3596830" cy="3276986"/>
            <a:chOff x="0" y="0"/>
            <a:chExt cx="4795773" cy="4369315"/>
          </a:xfrm>
        </p:grpSpPr>
        <p:sp>
          <p:nvSpPr>
            <p:cNvPr name="Freeform 14" id="14"/>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D93B48"/>
            </a:solidFill>
          </p:spPr>
        </p:sp>
      </p:grpSp>
      <p:grpSp>
        <p:nvGrpSpPr>
          <p:cNvPr name="Group 15" id="15"/>
          <p:cNvGrpSpPr/>
          <p:nvPr/>
        </p:nvGrpSpPr>
        <p:grpSpPr>
          <a:xfrm rot="-10800000">
            <a:off x="16686358" y="10232656"/>
            <a:ext cx="1419788" cy="1290788"/>
            <a:chOff x="0" y="0"/>
            <a:chExt cx="1893051" cy="1721051"/>
          </a:xfrm>
        </p:grpSpPr>
        <p:sp>
          <p:nvSpPr>
            <p:cNvPr name="Freeform 16" id="16"/>
            <p:cNvSpPr/>
            <p:nvPr/>
          </p:nvSpPr>
          <p:spPr>
            <a:xfrm flipH="false" flipV="false" rot="0">
              <a:off x="762" y="635"/>
              <a:ext cx="1891665" cy="1720469"/>
            </a:xfrm>
            <a:custGeom>
              <a:avLst/>
              <a:gdLst/>
              <a:ahLst/>
              <a:cxnLst/>
              <a:rect r="r" b="b" t="t" l="l"/>
              <a:pathLst>
                <a:path h="1720469" w="1891665">
                  <a:moveTo>
                    <a:pt x="945134" y="0"/>
                  </a:moveTo>
                  <a:cubicBezTo>
                    <a:pt x="555371" y="0"/>
                    <a:pt x="202184" y="266700"/>
                    <a:pt x="108839" y="663067"/>
                  </a:cubicBezTo>
                  <a:cubicBezTo>
                    <a:pt x="0" y="1124458"/>
                    <a:pt x="286639" y="1587754"/>
                    <a:pt x="748665" y="1697228"/>
                  </a:cubicBezTo>
                  <a:cubicBezTo>
                    <a:pt x="815086" y="1712722"/>
                    <a:pt x="882015" y="1720469"/>
                    <a:pt x="947801" y="1720469"/>
                  </a:cubicBezTo>
                  <a:cubicBezTo>
                    <a:pt x="1336929" y="1720469"/>
                    <a:pt x="1690116" y="1453769"/>
                    <a:pt x="1783461" y="1058037"/>
                  </a:cubicBezTo>
                  <a:cubicBezTo>
                    <a:pt x="1891665" y="595376"/>
                    <a:pt x="1606296" y="132080"/>
                    <a:pt x="1143635" y="23241"/>
                  </a:cubicBezTo>
                  <a:cubicBezTo>
                    <a:pt x="1077214" y="7112"/>
                    <a:pt x="1010793" y="0"/>
                    <a:pt x="945134" y="0"/>
                  </a:cubicBezTo>
                  <a:close/>
                </a:path>
              </a:pathLst>
            </a:custGeom>
            <a:solidFill>
              <a:srgbClr val="A22933"/>
            </a:solidFill>
          </p:spPr>
        </p:sp>
      </p:grpSp>
      <p:grpSp>
        <p:nvGrpSpPr>
          <p:cNvPr name="Group 17" id="17"/>
          <p:cNvGrpSpPr/>
          <p:nvPr/>
        </p:nvGrpSpPr>
        <p:grpSpPr>
          <a:xfrm rot="-10800000">
            <a:off x="14548950" y="1666538"/>
            <a:ext cx="874682" cy="813326"/>
            <a:chOff x="0" y="0"/>
            <a:chExt cx="1166243" cy="1084435"/>
          </a:xfrm>
        </p:grpSpPr>
        <p:sp>
          <p:nvSpPr>
            <p:cNvPr name="Freeform 18" id="18"/>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D93B48"/>
            </a:solidFill>
          </p:spPr>
        </p:sp>
      </p:grpSp>
      <p:grpSp>
        <p:nvGrpSpPr>
          <p:cNvPr name="Group 19" id="19"/>
          <p:cNvGrpSpPr/>
          <p:nvPr/>
        </p:nvGrpSpPr>
        <p:grpSpPr>
          <a:xfrm rot="-10800000">
            <a:off x="18179164" y="3186996"/>
            <a:ext cx="894980" cy="813810"/>
            <a:chOff x="0" y="0"/>
            <a:chExt cx="1193307" cy="1085080"/>
          </a:xfrm>
        </p:grpSpPr>
        <p:sp>
          <p:nvSpPr>
            <p:cNvPr name="Freeform 20" id="20"/>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A22933"/>
            </a:solidFill>
          </p:spPr>
        </p:sp>
      </p:grpSp>
      <p:grpSp>
        <p:nvGrpSpPr>
          <p:cNvPr name="Group 21" id="21"/>
          <p:cNvGrpSpPr/>
          <p:nvPr/>
        </p:nvGrpSpPr>
        <p:grpSpPr>
          <a:xfrm rot="-10800000">
            <a:off x="14014504" y="1053088"/>
            <a:ext cx="426710" cy="365828"/>
            <a:chOff x="0" y="0"/>
            <a:chExt cx="568947" cy="487771"/>
          </a:xfrm>
        </p:grpSpPr>
        <p:sp>
          <p:nvSpPr>
            <p:cNvPr name="Freeform 22" id="22"/>
            <p:cNvSpPr/>
            <p:nvPr/>
          </p:nvSpPr>
          <p:spPr>
            <a:xfrm flipH="false" flipV="false" rot="0">
              <a:off x="635" y="635"/>
              <a:ext cx="568325" cy="486410"/>
            </a:xfrm>
            <a:custGeom>
              <a:avLst/>
              <a:gdLst/>
              <a:ahLst/>
              <a:cxnLst/>
              <a:rect r="r" b="b" t="t" l="l"/>
              <a:pathLst>
                <a:path h="486410" w="568325">
                  <a:moveTo>
                    <a:pt x="324739" y="0"/>
                  </a:moveTo>
                  <a:cubicBezTo>
                    <a:pt x="108204" y="0"/>
                    <a:pt x="0" y="261620"/>
                    <a:pt x="153416" y="414909"/>
                  </a:cubicBezTo>
                  <a:cubicBezTo>
                    <a:pt x="203073" y="464566"/>
                    <a:pt x="263652" y="486410"/>
                    <a:pt x="323469" y="486410"/>
                  </a:cubicBezTo>
                  <a:cubicBezTo>
                    <a:pt x="448437" y="486410"/>
                    <a:pt x="568325" y="389763"/>
                    <a:pt x="568325" y="242824"/>
                  </a:cubicBezTo>
                  <a:cubicBezTo>
                    <a:pt x="568325" y="108204"/>
                    <a:pt x="460121" y="0"/>
                    <a:pt x="324739" y="0"/>
                  </a:cubicBezTo>
                  <a:close/>
                </a:path>
              </a:pathLst>
            </a:custGeom>
            <a:solidFill>
              <a:srgbClr val="9E9E9E"/>
            </a:solidFill>
          </p:spPr>
        </p:sp>
      </p:grpSp>
      <p:grpSp>
        <p:nvGrpSpPr>
          <p:cNvPr name="Group 23" id="23"/>
          <p:cNvGrpSpPr/>
          <p:nvPr/>
        </p:nvGrpSpPr>
        <p:grpSpPr>
          <a:xfrm rot="-10800000">
            <a:off x="17017836" y="6877580"/>
            <a:ext cx="3925440" cy="3576608"/>
            <a:chOff x="0" y="0"/>
            <a:chExt cx="5233920" cy="4768811"/>
          </a:xfrm>
        </p:grpSpPr>
        <p:sp>
          <p:nvSpPr>
            <p:cNvPr name="Freeform 24" id="24"/>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grpSp>
        <p:nvGrpSpPr>
          <p:cNvPr name="Group 25" id="25"/>
          <p:cNvGrpSpPr/>
          <p:nvPr/>
        </p:nvGrpSpPr>
        <p:grpSpPr>
          <a:xfrm rot="-10800000">
            <a:off x="2327424" y="-36964"/>
            <a:ext cx="982930" cy="982950"/>
            <a:chOff x="0" y="0"/>
            <a:chExt cx="1310573" cy="1310600"/>
          </a:xfrm>
        </p:grpSpPr>
        <p:sp>
          <p:nvSpPr>
            <p:cNvPr name="Freeform 26" id="26"/>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9E9E9E"/>
            </a:solidFill>
          </p:spPr>
        </p:sp>
      </p:grpSp>
      <p:grpSp>
        <p:nvGrpSpPr>
          <p:cNvPr name="Group 27" id="27"/>
          <p:cNvGrpSpPr/>
          <p:nvPr/>
        </p:nvGrpSpPr>
        <p:grpSpPr>
          <a:xfrm rot="-10800000">
            <a:off x="-1092126" y="-719350"/>
            <a:ext cx="2611000" cy="2611054"/>
            <a:chOff x="0" y="0"/>
            <a:chExt cx="3481333" cy="3481405"/>
          </a:xfrm>
        </p:grpSpPr>
        <p:sp>
          <p:nvSpPr>
            <p:cNvPr name="Freeform 28" id="28"/>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D93B48"/>
            </a:solidFill>
          </p:spPr>
        </p:sp>
      </p:grpSp>
      <p:grpSp>
        <p:nvGrpSpPr>
          <p:cNvPr name="Group 29" id="29"/>
          <p:cNvGrpSpPr/>
          <p:nvPr/>
        </p:nvGrpSpPr>
        <p:grpSpPr>
          <a:xfrm rot="-10800000">
            <a:off x="-567342" y="6877580"/>
            <a:ext cx="2086190" cy="2085266"/>
            <a:chOff x="0" y="0"/>
            <a:chExt cx="2781587" cy="2780355"/>
          </a:xfrm>
        </p:grpSpPr>
        <p:sp>
          <p:nvSpPr>
            <p:cNvPr name="Freeform 30" id="30"/>
            <p:cNvSpPr/>
            <p:nvPr/>
          </p:nvSpPr>
          <p:spPr>
            <a:xfrm flipH="false" flipV="false" rot="0">
              <a:off x="635" y="0"/>
              <a:ext cx="2780411" cy="2779649"/>
            </a:xfrm>
            <a:custGeom>
              <a:avLst/>
              <a:gdLst/>
              <a:ahLst/>
              <a:cxnLst/>
              <a:rect r="r" b="b" t="t" l="l"/>
              <a:pathLst>
                <a:path h="2779649" w="2780411">
                  <a:moveTo>
                    <a:pt x="1390523" y="0"/>
                  </a:moveTo>
                  <a:cubicBezTo>
                    <a:pt x="622427" y="0"/>
                    <a:pt x="0" y="622427"/>
                    <a:pt x="0" y="1389888"/>
                  </a:cubicBezTo>
                  <a:cubicBezTo>
                    <a:pt x="0" y="2157349"/>
                    <a:pt x="622427" y="2779649"/>
                    <a:pt x="1390523" y="2779649"/>
                  </a:cubicBezTo>
                  <a:cubicBezTo>
                    <a:pt x="2157984" y="2779649"/>
                    <a:pt x="2780411" y="2157222"/>
                    <a:pt x="2780411" y="1389761"/>
                  </a:cubicBezTo>
                  <a:cubicBezTo>
                    <a:pt x="2780411" y="622300"/>
                    <a:pt x="2157857" y="0"/>
                    <a:pt x="1390523" y="0"/>
                  </a:cubicBezTo>
                  <a:close/>
                </a:path>
              </a:pathLst>
            </a:custGeom>
            <a:solidFill>
              <a:srgbClr val="9E9E9E"/>
            </a:solidFill>
          </p:spPr>
        </p:sp>
      </p:grpSp>
      <p:grpSp>
        <p:nvGrpSpPr>
          <p:cNvPr name="Group 31" id="31"/>
          <p:cNvGrpSpPr/>
          <p:nvPr/>
        </p:nvGrpSpPr>
        <p:grpSpPr>
          <a:xfrm rot="-10800000">
            <a:off x="8898872" y="118666"/>
            <a:ext cx="1545434" cy="1361826"/>
            <a:chOff x="0" y="0"/>
            <a:chExt cx="2060579" cy="1815768"/>
          </a:xfrm>
        </p:grpSpPr>
        <p:sp>
          <p:nvSpPr>
            <p:cNvPr name="Freeform 32" id="32"/>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D93B48"/>
            </a:solidFill>
          </p:spPr>
        </p:sp>
      </p:grpSp>
      <p:grpSp>
        <p:nvGrpSpPr>
          <p:cNvPr name="Group 33" id="33"/>
          <p:cNvGrpSpPr/>
          <p:nvPr/>
        </p:nvGrpSpPr>
        <p:grpSpPr>
          <a:xfrm rot="-10800000">
            <a:off x="-314830" y="3290872"/>
            <a:ext cx="1498074" cy="1361344"/>
            <a:chOff x="0" y="0"/>
            <a:chExt cx="1997432" cy="1815125"/>
          </a:xfrm>
        </p:grpSpPr>
        <p:sp>
          <p:nvSpPr>
            <p:cNvPr name="Freeform 34" id="34"/>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010440"/>
            </a:solidFill>
          </p:spPr>
        </p:sp>
      </p:grpSp>
      <p:sp>
        <p:nvSpPr>
          <p:cNvPr name="Freeform 35" id="35"/>
          <p:cNvSpPr/>
          <p:nvPr/>
        </p:nvSpPr>
        <p:spPr>
          <a:xfrm flipH="false" flipV="false" rot="0">
            <a:off x="8939250" y="11865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921550" y="854930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7" id="37"/>
          <p:cNvSpPr/>
          <p:nvPr/>
        </p:nvSpPr>
        <p:spPr>
          <a:xfrm flipH="false" flipV="false" rot="0">
            <a:off x="15459704" y="-4706556"/>
            <a:ext cx="7299008" cy="7299642"/>
          </a:xfrm>
          <a:custGeom>
            <a:avLst/>
            <a:gdLst/>
            <a:ahLst/>
            <a:cxnLst/>
            <a:rect r="r" b="b" t="t" l="l"/>
            <a:pathLst>
              <a:path h="7299642" w="7299008">
                <a:moveTo>
                  <a:pt x="0" y="0"/>
                </a:moveTo>
                <a:lnTo>
                  <a:pt x="7299008" y="0"/>
                </a:lnTo>
                <a:lnTo>
                  <a:pt x="7299008" y="7299642"/>
                </a:lnTo>
                <a:lnTo>
                  <a:pt x="0" y="72996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8" id="38"/>
          <p:cNvSpPr txBox="true"/>
          <p:nvPr/>
        </p:nvSpPr>
        <p:spPr>
          <a:xfrm rot="0">
            <a:off x="2882440" y="4397232"/>
            <a:ext cx="12436200" cy="1905000"/>
          </a:xfrm>
          <a:prstGeom prst="rect">
            <a:avLst/>
          </a:prstGeom>
        </p:spPr>
        <p:txBody>
          <a:bodyPr anchor="t" rtlCol="false" tIns="0" lIns="0" bIns="0" rIns="0">
            <a:spAutoFit/>
          </a:bodyPr>
          <a:lstStyle/>
          <a:p>
            <a:pPr algn="r">
              <a:lnSpc>
                <a:spcPts val="14640"/>
              </a:lnSpc>
            </a:pPr>
            <a:r>
              <a:rPr lang="en-US" sz="12200">
                <a:solidFill>
                  <a:srgbClr val="A22933"/>
                </a:solidFill>
                <a:latin typeface="Arimo"/>
                <a:ea typeface="Arimo"/>
                <a:cs typeface="Arimo"/>
                <a:sym typeface="Arimo"/>
              </a:rPr>
              <a:t>Conclusion</a:t>
            </a:r>
          </a:p>
        </p:txBody>
      </p:sp>
      <p:sp>
        <p:nvSpPr>
          <p:cNvPr name="TextBox 39" id="39"/>
          <p:cNvSpPr txBox="true"/>
          <p:nvPr/>
        </p:nvSpPr>
        <p:spPr>
          <a:xfrm rot="0">
            <a:off x="12830629" y="2622739"/>
            <a:ext cx="2367750" cy="1905000"/>
          </a:xfrm>
          <a:prstGeom prst="rect">
            <a:avLst/>
          </a:prstGeom>
        </p:spPr>
        <p:txBody>
          <a:bodyPr anchor="t" rtlCol="false" tIns="0" lIns="0" bIns="0" rIns="0">
            <a:spAutoFit/>
          </a:bodyPr>
          <a:lstStyle/>
          <a:p>
            <a:pPr algn="r">
              <a:lnSpc>
                <a:spcPts val="14640"/>
              </a:lnSpc>
            </a:pPr>
            <a:r>
              <a:rPr lang="en-US" sz="12200">
                <a:solidFill>
                  <a:srgbClr val="A22933"/>
                </a:solidFill>
                <a:latin typeface="Arimo"/>
                <a:ea typeface="Arimo"/>
                <a:cs typeface="Arimo"/>
                <a:sym typeface="Arimo"/>
              </a:rPr>
              <a:t>07</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4327134" y="-5326968"/>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16187210" y="-2652726"/>
            <a:ext cx="3298754" cy="3298754"/>
            <a:chOff x="0" y="0"/>
            <a:chExt cx="4398339" cy="4398339"/>
          </a:xfrm>
        </p:grpSpPr>
        <p:sp>
          <p:nvSpPr>
            <p:cNvPr name="Freeform 4" id="4"/>
            <p:cNvSpPr/>
            <p:nvPr/>
          </p:nvSpPr>
          <p:spPr>
            <a:xfrm flipH="false" flipV="false" rot="0">
              <a:off x="381" y="381"/>
              <a:ext cx="4398010" cy="4398010"/>
            </a:xfrm>
            <a:custGeom>
              <a:avLst/>
              <a:gdLst/>
              <a:ahLst/>
              <a:cxnLst/>
              <a:rect r="r" b="b" t="t" l="l"/>
              <a:pathLst>
                <a:path h="4398010" w="4398010">
                  <a:moveTo>
                    <a:pt x="2199005" y="0"/>
                  </a:moveTo>
                  <a:cubicBezTo>
                    <a:pt x="984377" y="0"/>
                    <a:pt x="0" y="984377"/>
                    <a:pt x="0" y="2199005"/>
                  </a:cubicBezTo>
                  <a:cubicBezTo>
                    <a:pt x="0" y="3413633"/>
                    <a:pt x="984250" y="4398010"/>
                    <a:pt x="2199005" y="4398010"/>
                  </a:cubicBezTo>
                  <a:cubicBezTo>
                    <a:pt x="3413760" y="4398010"/>
                    <a:pt x="4398010" y="3413760"/>
                    <a:pt x="4398010" y="2199005"/>
                  </a:cubicBezTo>
                  <a:cubicBezTo>
                    <a:pt x="4398010" y="984250"/>
                    <a:pt x="3413633" y="0"/>
                    <a:pt x="2199005" y="0"/>
                  </a:cubicBezTo>
                  <a:close/>
                </a:path>
              </a:pathLst>
            </a:custGeom>
            <a:solidFill>
              <a:srgbClr val="A22933"/>
            </a:solidFill>
          </p:spPr>
        </p:sp>
      </p:grpSp>
      <p:grpSp>
        <p:nvGrpSpPr>
          <p:cNvPr name="Group 5" id="5"/>
          <p:cNvGrpSpPr/>
          <p:nvPr/>
        </p:nvGrpSpPr>
        <p:grpSpPr>
          <a:xfrm rot="-10800000">
            <a:off x="16776266" y="-2550714"/>
            <a:ext cx="2332798" cy="2333116"/>
            <a:chOff x="0" y="0"/>
            <a:chExt cx="3110397" cy="3110821"/>
          </a:xfrm>
        </p:grpSpPr>
        <p:sp>
          <p:nvSpPr>
            <p:cNvPr name="Freeform 6" id="6"/>
            <p:cNvSpPr/>
            <p:nvPr/>
          </p:nvSpPr>
          <p:spPr>
            <a:xfrm flipH="false" flipV="false" rot="0">
              <a:off x="0" y="381"/>
              <a:ext cx="3110357" cy="3109976"/>
            </a:xfrm>
            <a:custGeom>
              <a:avLst/>
              <a:gdLst/>
              <a:ahLst/>
              <a:cxnLst/>
              <a:rect r="r" b="b" t="t" l="l"/>
              <a:pathLst>
                <a:path h="3109976" w="3110357">
                  <a:moveTo>
                    <a:pt x="1555369" y="0"/>
                  </a:moveTo>
                  <a:cubicBezTo>
                    <a:pt x="696341" y="0"/>
                    <a:pt x="0" y="695960"/>
                    <a:pt x="0" y="1554988"/>
                  </a:cubicBezTo>
                  <a:cubicBezTo>
                    <a:pt x="0" y="2414016"/>
                    <a:pt x="696341" y="3109976"/>
                    <a:pt x="1555369" y="3109976"/>
                  </a:cubicBezTo>
                  <a:cubicBezTo>
                    <a:pt x="2414016" y="3109976"/>
                    <a:pt x="3110357" y="2414016"/>
                    <a:pt x="3110357" y="1554988"/>
                  </a:cubicBezTo>
                  <a:cubicBezTo>
                    <a:pt x="3110357" y="695960"/>
                    <a:pt x="2414016" y="0"/>
                    <a:pt x="1555369" y="0"/>
                  </a:cubicBezTo>
                  <a:close/>
                </a:path>
              </a:pathLst>
            </a:custGeom>
            <a:solidFill>
              <a:srgbClr val="F2F2F2"/>
            </a:solidFill>
          </p:spPr>
        </p:sp>
      </p:grpSp>
      <p:grpSp>
        <p:nvGrpSpPr>
          <p:cNvPr name="Group 7" id="7"/>
          <p:cNvGrpSpPr/>
          <p:nvPr/>
        </p:nvGrpSpPr>
        <p:grpSpPr>
          <a:xfrm rot="-10800000">
            <a:off x="-347318" y="9538072"/>
            <a:ext cx="2870078" cy="2736238"/>
            <a:chOff x="0" y="0"/>
            <a:chExt cx="3826771" cy="3648317"/>
          </a:xfrm>
        </p:grpSpPr>
        <p:sp>
          <p:nvSpPr>
            <p:cNvPr name="Freeform 8" id="8"/>
            <p:cNvSpPr/>
            <p:nvPr/>
          </p:nvSpPr>
          <p:spPr>
            <a:xfrm flipH="false" flipV="false" rot="0">
              <a:off x="381" y="381"/>
              <a:ext cx="3825875" cy="3647948"/>
            </a:xfrm>
            <a:custGeom>
              <a:avLst/>
              <a:gdLst/>
              <a:ahLst/>
              <a:cxnLst/>
              <a:rect r="r" b="b" t="t" l="l"/>
              <a:pathLst>
                <a:path h="3647948" w="3825875">
                  <a:moveTo>
                    <a:pt x="2002282" y="0"/>
                  </a:moveTo>
                  <a:cubicBezTo>
                    <a:pt x="1535430" y="0"/>
                    <a:pt x="1068705" y="178054"/>
                    <a:pt x="712597" y="534543"/>
                  </a:cubicBezTo>
                  <a:cubicBezTo>
                    <a:pt x="0" y="1246632"/>
                    <a:pt x="0" y="2401316"/>
                    <a:pt x="712597" y="3113405"/>
                  </a:cubicBezTo>
                  <a:cubicBezTo>
                    <a:pt x="1054608" y="3455416"/>
                    <a:pt x="1518412" y="3647948"/>
                    <a:pt x="2001774" y="3647948"/>
                  </a:cubicBezTo>
                  <a:cubicBezTo>
                    <a:pt x="2486025" y="3647948"/>
                    <a:pt x="2949829" y="3455416"/>
                    <a:pt x="3291840" y="3113405"/>
                  </a:cubicBezTo>
                  <a:cubicBezTo>
                    <a:pt x="3633851" y="2771394"/>
                    <a:pt x="3825875" y="2307590"/>
                    <a:pt x="3825875" y="1823720"/>
                  </a:cubicBezTo>
                  <a:cubicBezTo>
                    <a:pt x="3825875" y="1339850"/>
                    <a:pt x="3633851" y="876554"/>
                    <a:pt x="3291840" y="534543"/>
                  </a:cubicBezTo>
                  <a:cubicBezTo>
                    <a:pt x="2935859" y="178054"/>
                    <a:pt x="2469007" y="0"/>
                    <a:pt x="2002282" y="0"/>
                  </a:cubicBezTo>
                  <a:close/>
                </a:path>
              </a:pathLst>
            </a:custGeom>
            <a:solidFill>
              <a:srgbClr val="9E9E9E"/>
            </a:solidFill>
          </p:spPr>
        </p:sp>
      </p:grpSp>
      <p:grpSp>
        <p:nvGrpSpPr>
          <p:cNvPr name="Group 9" id="9"/>
          <p:cNvGrpSpPr/>
          <p:nvPr/>
        </p:nvGrpSpPr>
        <p:grpSpPr>
          <a:xfrm rot="-10800000">
            <a:off x="1220132" y="9538098"/>
            <a:ext cx="931778" cy="931778"/>
            <a:chOff x="0" y="0"/>
            <a:chExt cx="1242371" cy="1242371"/>
          </a:xfrm>
        </p:grpSpPr>
        <p:sp>
          <p:nvSpPr>
            <p:cNvPr name="Freeform 10" id="10"/>
            <p:cNvSpPr/>
            <p:nvPr/>
          </p:nvSpPr>
          <p:spPr>
            <a:xfrm flipH="false" flipV="false" rot="0">
              <a:off x="0" y="0"/>
              <a:ext cx="1241933" cy="1242060"/>
            </a:xfrm>
            <a:custGeom>
              <a:avLst/>
              <a:gdLst/>
              <a:ahLst/>
              <a:cxnLst/>
              <a:rect r="r" b="b" t="t" l="l"/>
              <a:pathLst>
                <a:path h="1242060" w="1241933">
                  <a:moveTo>
                    <a:pt x="620522" y="0"/>
                  </a:moveTo>
                  <a:cubicBezTo>
                    <a:pt x="277749" y="0"/>
                    <a:pt x="0" y="278130"/>
                    <a:pt x="0" y="621030"/>
                  </a:cubicBezTo>
                  <a:cubicBezTo>
                    <a:pt x="0" y="963930"/>
                    <a:pt x="277749" y="1242060"/>
                    <a:pt x="620522" y="1242060"/>
                  </a:cubicBezTo>
                  <a:cubicBezTo>
                    <a:pt x="963803" y="1242060"/>
                    <a:pt x="1241933" y="963930"/>
                    <a:pt x="1241933" y="621030"/>
                  </a:cubicBezTo>
                  <a:cubicBezTo>
                    <a:pt x="1241933" y="278130"/>
                    <a:pt x="963803" y="0"/>
                    <a:pt x="620522" y="0"/>
                  </a:cubicBezTo>
                  <a:close/>
                </a:path>
              </a:pathLst>
            </a:custGeom>
            <a:solidFill>
              <a:srgbClr val="A22933"/>
            </a:solidFill>
          </p:spPr>
        </p:sp>
      </p:grpSp>
      <p:grpSp>
        <p:nvGrpSpPr>
          <p:cNvPr name="Group 11" id="11"/>
          <p:cNvGrpSpPr/>
          <p:nvPr/>
        </p:nvGrpSpPr>
        <p:grpSpPr>
          <a:xfrm rot="-10800000">
            <a:off x="16914100" y="9517122"/>
            <a:ext cx="909098" cy="827004"/>
            <a:chOff x="0" y="0"/>
            <a:chExt cx="1212131" cy="1102672"/>
          </a:xfrm>
        </p:grpSpPr>
        <p:sp>
          <p:nvSpPr>
            <p:cNvPr name="Freeform 12" id="12"/>
            <p:cNvSpPr/>
            <p:nvPr/>
          </p:nvSpPr>
          <p:spPr>
            <a:xfrm flipH="false" flipV="false" rot="0">
              <a:off x="0" y="381"/>
              <a:ext cx="1211707" cy="1102233"/>
            </a:xfrm>
            <a:custGeom>
              <a:avLst/>
              <a:gdLst/>
              <a:ahLst/>
              <a:cxnLst/>
              <a:rect r="r" b="b" t="t" l="l"/>
              <a:pathLst>
                <a:path h="1102233" w="1211707">
                  <a:moveTo>
                    <a:pt x="605663" y="0"/>
                  </a:moveTo>
                  <a:cubicBezTo>
                    <a:pt x="355600" y="0"/>
                    <a:pt x="129413" y="170815"/>
                    <a:pt x="69469" y="424688"/>
                  </a:cubicBezTo>
                  <a:cubicBezTo>
                    <a:pt x="0" y="721106"/>
                    <a:pt x="183515" y="1017143"/>
                    <a:pt x="479171" y="1087374"/>
                  </a:cubicBezTo>
                  <a:cubicBezTo>
                    <a:pt x="521716" y="1097153"/>
                    <a:pt x="564769" y="1102233"/>
                    <a:pt x="606552" y="1102233"/>
                  </a:cubicBezTo>
                  <a:cubicBezTo>
                    <a:pt x="856615" y="1102233"/>
                    <a:pt x="1082675" y="931037"/>
                    <a:pt x="1141857" y="678053"/>
                  </a:cubicBezTo>
                  <a:cubicBezTo>
                    <a:pt x="1211707" y="381635"/>
                    <a:pt x="1028573" y="84709"/>
                    <a:pt x="732536" y="14859"/>
                  </a:cubicBezTo>
                  <a:cubicBezTo>
                    <a:pt x="689991" y="4699"/>
                    <a:pt x="647319" y="0"/>
                    <a:pt x="605663" y="0"/>
                  </a:cubicBezTo>
                  <a:close/>
                </a:path>
              </a:pathLst>
            </a:custGeom>
            <a:solidFill>
              <a:srgbClr val="A22933"/>
            </a:solidFill>
          </p:spPr>
        </p:sp>
      </p:grpSp>
      <p:grpSp>
        <p:nvGrpSpPr>
          <p:cNvPr name="Group 13" id="13"/>
          <p:cNvGrpSpPr/>
          <p:nvPr/>
        </p:nvGrpSpPr>
        <p:grpSpPr>
          <a:xfrm rot="-10800000">
            <a:off x="-68764" y="1459614"/>
            <a:ext cx="591584" cy="537920"/>
            <a:chOff x="0" y="0"/>
            <a:chExt cx="788779" cy="717227"/>
          </a:xfrm>
        </p:grpSpPr>
        <p:sp>
          <p:nvSpPr>
            <p:cNvPr name="Freeform 14" id="14"/>
            <p:cNvSpPr/>
            <p:nvPr/>
          </p:nvSpPr>
          <p:spPr>
            <a:xfrm flipH="false" flipV="false" rot="0">
              <a:off x="381" y="381"/>
              <a:ext cx="788035" cy="716407"/>
            </a:xfrm>
            <a:custGeom>
              <a:avLst/>
              <a:gdLst/>
              <a:ahLst/>
              <a:cxnLst/>
              <a:rect r="r" b="b" t="t" l="l"/>
              <a:pathLst>
                <a:path h="716407" w="788035">
                  <a:moveTo>
                    <a:pt x="393573" y="0"/>
                  </a:moveTo>
                  <a:cubicBezTo>
                    <a:pt x="231267" y="0"/>
                    <a:pt x="84328" y="110744"/>
                    <a:pt x="45212" y="275971"/>
                  </a:cubicBezTo>
                  <a:cubicBezTo>
                    <a:pt x="0" y="468503"/>
                    <a:pt x="118872" y="661416"/>
                    <a:pt x="311404" y="706628"/>
                  </a:cubicBezTo>
                  <a:cubicBezTo>
                    <a:pt x="339471" y="713486"/>
                    <a:pt x="367157" y="716407"/>
                    <a:pt x="394462" y="716407"/>
                  </a:cubicBezTo>
                  <a:cubicBezTo>
                    <a:pt x="556260" y="716407"/>
                    <a:pt x="703707" y="605282"/>
                    <a:pt x="742442" y="440436"/>
                  </a:cubicBezTo>
                  <a:cubicBezTo>
                    <a:pt x="788035" y="247904"/>
                    <a:pt x="668274" y="55372"/>
                    <a:pt x="475742" y="9398"/>
                  </a:cubicBezTo>
                  <a:cubicBezTo>
                    <a:pt x="448056" y="3048"/>
                    <a:pt x="420878" y="0"/>
                    <a:pt x="393573" y="0"/>
                  </a:cubicBezTo>
                  <a:close/>
                </a:path>
              </a:pathLst>
            </a:custGeom>
            <a:solidFill>
              <a:srgbClr val="010440"/>
            </a:solidFill>
          </p:spPr>
        </p:sp>
      </p:grpSp>
      <p:grpSp>
        <p:nvGrpSpPr>
          <p:cNvPr name="Group 15" id="15"/>
          <p:cNvGrpSpPr/>
          <p:nvPr/>
        </p:nvGrpSpPr>
        <p:grpSpPr>
          <a:xfrm rot="-10800000">
            <a:off x="782498" y="969762"/>
            <a:ext cx="610430" cy="537920"/>
            <a:chOff x="0" y="0"/>
            <a:chExt cx="813907" cy="717227"/>
          </a:xfrm>
        </p:grpSpPr>
        <p:sp>
          <p:nvSpPr>
            <p:cNvPr name="Freeform 16" id="16"/>
            <p:cNvSpPr/>
            <p:nvPr/>
          </p:nvSpPr>
          <p:spPr>
            <a:xfrm flipH="false" flipV="false" rot="0">
              <a:off x="0" y="381"/>
              <a:ext cx="813435" cy="716407"/>
            </a:xfrm>
            <a:custGeom>
              <a:avLst/>
              <a:gdLst/>
              <a:ahLst/>
              <a:cxnLst/>
              <a:rect r="r" b="b" t="t" l="l"/>
              <a:pathLst>
                <a:path h="716407" w="813435">
                  <a:moveTo>
                    <a:pt x="407162" y="0"/>
                  </a:moveTo>
                  <a:cubicBezTo>
                    <a:pt x="361188" y="0"/>
                    <a:pt x="314706" y="8890"/>
                    <a:pt x="270002" y="27686"/>
                  </a:cubicBezTo>
                  <a:cubicBezTo>
                    <a:pt x="86868" y="103124"/>
                    <a:pt x="0" y="312293"/>
                    <a:pt x="76200" y="494919"/>
                  </a:cubicBezTo>
                  <a:cubicBezTo>
                    <a:pt x="132842" y="632968"/>
                    <a:pt x="266192" y="716407"/>
                    <a:pt x="407162" y="716407"/>
                  </a:cubicBezTo>
                  <a:cubicBezTo>
                    <a:pt x="452755" y="716407"/>
                    <a:pt x="499110" y="707517"/>
                    <a:pt x="544322" y="689102"/>
                  </a:cubicBezTo>
                  <a:cubicBezTo>
                    <a:pt x="726567" y="613283"/>
                    <a:pt x="813435" y="403733"/>
                    <a:pt x="738124" y="221488"/>
                  </a:cubicBezTo>
                  <a:cubicBezTo>
                    <a:pt x="680593" y="83566"/>
                    <a:pt x="547243" y="0"/>
                    <a:pt x="407162" y="0"/>
                  </a:cubicBezTo>
                  <a:close/>
                </a:path>
              </a:pathLst>
            </a:custGeom>
            <a:solidFill>
              <a:srgbClr val="D93B48"/>
            </a:solidFill>
          </p:spPr>
        </p:sp>
      </p:grpSp>
      <p:grpSp>
        <p:nvGrpSpPr>
          <p:cNvPr name="Group 17" id="17"/>
          <p:cNvGrpSpPr/>
          <p:nvPr/>
        </p:nvGrpSpPr>
        <p:grpSpPr>
          <a:xfrm rot="-10800000">
            <a:off x="16716668" y="8932894"/>
            <a:ext cx="387788" cy="353290"/>
            <a:chOff x="0" y="0"/>
            <a:chExt cx="517051" cy="471053"/>
          </a:xfrm>
        </p:grpSpPr>
        <p:sp>
          <p:nvSpPr>
            <p:cNvPr name="Freeform 18" id="18"/>
            <p:cNvSpPr/>
            <p:nvPr/>
          </p:nvSpPr>
          <p:spPr>
            <a:xfrm flipH="false" flipV="false" rot="0">
              <a:off x="0" y="0"/>
              <a:ext cx="516509" cy="470535"/>
            </a:xfrm>
            <a:custGeom>
              <a:avLst/>
              <a:gdLst/>
              <a:ahLst/>
              <a:cxnLst/>
              <a:rect r="r" b="b" t="t" l="l"/>
              <a:pathLst>
                <a:path h="470535" w="516509">
                  <a:moveTo>
                    <a:pt x="258572" y="0"/>
                  </a:moveTo>
                  <a:cubicBezTo>
                    <a:pt x="197993" y="0"/>
                    <a:pt x="138049" y="22987"/>
                    <a:pt x="91948" y="68961"/>
                  </a:cubicBezTo>
                  <a:cubicBezTo>
                    <a:pt x="0" y="160528"/>
                    <a:pt x="0" y="309626"/>
                    <a:pt x="91948" y="401574"/>
                  </a:cubicBezTo>
                  <a:cubicBezTo>
                    <a:pt x="137922" y="447548"/>
                    <a:pt x="197993" y="470535"/>
                    <a:pt x="258445" y="470535"/>
                  </a:cubicBezTo>
                  <a:cubicBezTo>
                    <a:pt x="318516" y="470535"/>
                    <a:pt x="378587" y="447548"/>
                    <a:pt x="424561" y="401574"/>
                  </a:cubicBezTo>
                  <a:cubicBezTo>
                    <a:pt x="516509" y="309626"/>
                    <a:pt x="516509" y="160528"/>
                    <a:pt x="424561" y="68961"/>
                  </a:cubicBezTo>
                  <a:cubicBezTo>
                    <a:pt x="378587" y="22987"/>
                    <a:pt x="318516" y="0"/>
                    <a:pt x="258572" y="0"/>
                  </a:cubicBezTo>
                  <a:close/>
                </a:path>
              </a:pathLst>
            </a:custGeom>
            <a:solidFill>
              <a:srgbClr val="9E9E9E"/>
            </a:solidFill>
          </p:spPr>
        </p:sp>
      </p:grpSp>
      <p:grpSp>
        <p:nvGrpSpPr>
          <p:cNvPr name="Group 19" id="19"/>
          <p:cNvGrpSpPr/>
          <p:nvPr/>
        </p:nvGrpSpPr>
        <p:grpSpPr>
          <a:xfrm rot="-10800000">
            <a:off x="17940414" y="8595146"/>
            <a:ext cx="649720" cy="649720"/>
            <a:chOff x="0" y="0"/>
            <a:chExt cx="866293" cy="866293"/>
          </a:xfrm>
        </p:grpSpPr>
        <p:sp>
          <p:nvSpPr>
            <p:cNvPr name="Freeform 20" id="20"/>
            <p:cNvSpPr/>
            <p:nvPr/>
          </p:nvSpPr>
          <p:spPr>
            <a:xfrm flipH="false" flipV="false" rot="0">
              <a:off x="381" y="381"/>
              <a:ext cx="865886" cy="866013"/>
            </a:xfrm>
            <a:custGeom>
              <a:avLst/>
              <a:gdLst/>
              <a:ahLst/>
              <a:cxnLst/>
              <a:rect r="r" b="b" t="t" l="l"/>
              <a:pathLst>
                <a:path h="866013" w="865886">
                  <a:moveTo>
                    <a:pt x="432816" y="0"/>
                  </a:moveTo>
                  <a:cubicBezTo>
                    <a:pt x="193802" y="0"/>
                    <a:pt x="0" y="193802"/>
                    <a:pt x="0" y="432816"/>
                  </a:cubicBezTo>
                  <a:cubicBezTo>
                    <a:pt x="0" y="672211"/>
                    <a:pt x="193802" y="866013"/>
                    <a:pt x="432689" y="866013"/>
                  </a:cubicBezTo>
                  <a:cubicBezTo>
                    <a:pt x="672084" y="866013"/>
                    <a:pt x="865886" y="672211"/>
                    <a:pt x="865886" y="432816"/>
                  </a:cubicBezTo>
                  <a:cubicBezTo>
                    <a:pt x="865886" y="193802"/>
                    <a:pt x="672084" y="0"/>
                    <a:pt x="432816" y="0"/>
                  </a:cubicBezTo>
                  <a:close/>
                </a:path>
              </a:pathLst>
            </a:custGeom>
            <a:solidFill>
              <a:srgbClr val="D93B48"/>
            </a:solidFill>
          </p:spPr>
        </p:sp>
      </p:grpSp>
      <p:grpSp>
        <p:nvGrpSpPr>
          <p:cNvPr name="Group 21" id="21"/>
          <p:cNvGrpSpPr/>
          <p:nvPr/>
        </p:nvGrpSpPr>
        <p:grpSpPr>
          <a:xfrm rot="-10800000">
            <a:off x="-548754" y="9071426"/>
            <a:ext cx="1177738" cy="1177418"/>
            <a:chOff x="0" y="0"/>
            <a:chExt cx="1570317" cy="1569891"/>
          </a:xfrm>
        </p:grpSpPr>
        <p:sp>
          <p:nvSpPr>
            <p:cNvPr name="Freeform 22" id="22"/>
            <p:cNvSpPr/>
            <p:nvPr/>
          </p:nvSpPr>
          <p:spPr>
            <a:xfrm flipH="false" flipV="false" rot="0">
              <a:off x="381" y="0"/>
              <a:ext cx="1569466" cy="1569974"/>
            </a:xfrm>
            <a:custGeom>
              <a:avLst/>
              <a:gdLst/>
              <a:ahLst/>
              <a:cxnLst/>
              <a:rect r="r" b="b" t="t" l="l"/>
              <a:pathLst>
                <a:path h="1569974" w="1569466">
                  <a:moveTo>
                    <a:pt x="784987" y="0"/>
                  </a:moveTo>
                  <a:cubicBezTo>
                    <a:pt x="351409" y="0"/>
                    <a:pt x="0" y="351409"/>
                    <a:pt x="0" y="784987"/>
                  </a:cubicBezTo>
                  <a:cubicBezTo>
                    <a:pt x="0" y="1218565"/>
                    <a:pt x="351409" y="1569974"/>
                    <a:pt x="784987" y="1569974"/>
                  </a:cubicBezTo>
                  <a:cubicBezTo>
                    <a:pt x="1218184" y="1569974"/>
                    <a:pt x="1569466" y="1218565"/>
                    <a:pt x="1569466" y="784987"/>
                  </a:cubicBezTo>
                  <a:cubicBezTo>
                    <a:pt x="1569466" y="351409"/>
                    <a:pt x="1218184" y="0"/>
                    <a:pt x="784987" y="0"/>
                  </a:cubicBezTo>
                  <a:close/>
                </a:path>
              </a:pathLst>
            </a:custGeom>
            <a:solidFill>
              <a:srgbClr val="D93B48"/>
            </a:solidFill>
          </p:spPr>
        </p:sp>
      </p:grpSp>
      <p:grpSp>
        <p:nvGrpSpPr>
          <p:cNvPr name="Group 23" id="23"/>
          <p:cNvGrpSpPr/>
          <p:nvPr/>
        </p:nvGrpSpPr>
        <p:grpSpPr>
          <a:xfrm rot="-10800000">
            <a:off x="921452" y="8768588"/>
            <a:ext cx="332526" cy="302820"/>
            <a:chOff x="0" y="0"/>
            <a:chExt cx="443368" cy="403760"/>
          </a:xfrm>
        </p:grpSpPr>
        <p:sp>
          <p:nvSpPr>
            <p:cNvPr name="Freeform 24" id="24"/>
            <p:cNvSpPr/>
            <p:nvPr/>
          </p:nvSpPr>
          <p:spPr>
            <a:xfrm flipH="false" flipV="false" rot="0">
              <a:off x="508" y="0"/>
              <a:ext cx="442722" cy="403733"/>
            </a:xfrm>
            <a:custGeom>
              <a:avLst/>
              <a:gdLst/>
              <a:ahLst/>
              <a:cxnLst/>
              <a:rect r="r" b="b" t="t" l="l"/>
              <a:pathLst>
                <a:path h="403733" w="442722">
                  <a:moveTo>
                    <a:pt x="221361" y="0"/>
                  </a:moveTo>
                  <a:cubicBezTo>
                    <a:pt x="169418" y="0"/>
                    <a:pt x="117856" y="20066"/>
                    <a:pt x="78740" y="59182"/>
                  </a:cubicBezTo>
                  <a:cubicBezTo>
                    <a:pt x="0" y="137922"/>
                    <a:pt x="0" y="265684"/>
                    <a:pt x="78740" y="344551"/>
                  </a:cubicBezTo>
                  <a:cubicBezTo>
                    <a:pt x="117983" y="383794"/>
                    <a:pt x="169418" y="403733"/>
                    <a:pt x="221361" y="403733"/>
                  </a:cubicBezTo>
                  <a:cubicBezTo>
                    <a:pt x="272923" y="403733"/>
                    <a:pt x="324485" y="383667"/>
                    <a:pt x="363982" y="344551"/>
                  </a:cubicBezTo>
                  <a:cubicBezTo>
                    <a:pt x="442722" y="265811"/>
                    <a:pt x="442722" y="138049"/>
                    <a:pt x="363982" y="59182"/>
                  </a:cubicBezTo>
                  <a:cubicBezTo>
                    <a:pt x="324485" y="20066"/>
                    <a:pt x="272923" y="0"/>
                    <a:pt x="221361" y="0"/>
                  </a:cubicBezTo>
                  <a:close/>
                </a:path>
              </a:pathLst>
            </a:custGeom>
            <a:solidFill>
              <a:srgbClr val="9E9E9E"/>
            </a:solidFill>
          </p:spPr>
        </p:sp>
      </p:grpSp>
      <p:grpSp>
        <p:nvGrpSpPr>
          <p:cNvPr name="Group 25" id="25"/>
          <p:cNvGrpSpPr/>
          <p:nvPr/>
        </p:nvGrpSpPr>
        <p:grpSpPr>
          <a:xfrm rot="-10800000">
            <a:off x="16232466" y="581300"/>
            <a:ext cx="359678" cy="303140"/>
            <a:chOff x="0" y="0"/>
            <a:chExt cx="479571" cy="404187"/>
          </a:xfrm>
        </p:grpSpPr>
        <p:sp>
          <p:nvSpPr>
            <p:cNvPr name="Freeform 26" id="26"/>
            <p:cNvSpPr/>
            <p:nvPr/>
          </p:nvSpPr>
          <p:spPr>
            <a:xfrm flipH="false" flipV="false" rot="0">
              <a:off x="0" y="0"/>
              <a:ext cx="479552" cy="404241"/>
            </a:xfrm>
            <a:custGeom>
              <a:avLst/>
              <a:gdLst/>
              <a:ahLst/>
              <a:cxnLst/>
              <a:rect r="r" b="b" t="t" l="l"/>
              <a:pathLst>
                <a:path h="404241" w="479552">
                  <a:moveTo>
                    <a:pt x="254635" y="0"/>
                  </a:moveTo>
                  <a:cubicBezTo>
                    <a:pt x="104775" y="0"/>
                    <a:pt x="0" y="169037"/>
                    <a:pt x="85217" y="307975"/>
                  </a:cubicBezTo>
                  <a:cubicBezTo>
                    <a:pt x="121793" y="368046"/>
                    <a:pt x="187071" y="404241"/>
                    <a:pt x="256413" y="404241"/>
                  </a:cubicBezTo>
                  <a:cubicBezTo>
                    <a:pt x="267081" y="404241"/>
                    <a:pt x="278130" y="403352"/>
                    <a:pt x="288798" y="401701"/>
                  </a:cubicBezTo>
                  <a:cubicBezTo>
                    <a:pt x="369316" y="388874"/>
                    <a:pt x="434467" y="328930"/>
                    <a:pt x="453644" y="249682"/>
                  </a:cubicBezTo>
                  <a:cubicBezTo>
                    <a:pt x="479552" y="140970"/>
                    <a:pt x="412750" y="32004"/>
                    <a:pt x="304546" y="5969"/>
                  </a:cubicBezTo>
                  <a:cubicBezTo>
                    <a:pt x="287528" y="2159"/>
                    <a:pt x="270891" y="0"/>
                    <a:pt x="254635" y="0"/>
                  </a:cubicBezTo>
                  <a:close/>
                </a:path>
              </a:pathLst>
            </a:custGeom>
            <a:solidFill>
              <a:srgbClr val="010440"/>
            </a:solidFill>
          </p:spPr>
        </p:sp>
      </p:grpSp>
      <p:grpSp>
        <p:nvGrpSpPr>
          <p:cNvPr name="Group 27" id="27"/>
          <p:cNvGrpSpPr/>
          <p:nvPr/>
        </p:nvGrpSpPr>
        <p:grpSpPr>
          <a:xfrm rot="-10800000">
            <a:off x="17656586" y="1693730"/>
            <a:ext cx="359998" cy="303778"/>
            <a:chOff x="0" y="0"/>
            <a:chExt cx="479997" cy="405037"/>
          </a:xfrm>
        </p:grpSpPr>
        <p:sp>
          <p:nvSpPr>
            <p:cNvPr name="Freeform 28" id="28"/>
            <p:cNvSpPr/>
            <p:nvPr/>
          </p:nvSpPr>
          <p:spPr>
            <a:xfrm flipH="false" flipV="false" rot="0">
              <a:off x="0" y="381"/>
              <a:ext cx="479552" cy="404241"/>
            </a:xfrm>
            <a:custGeom>
              <a:avLst/>
              <a:gdLst/>
              <a:ahLst/>
              <a:cxnLst/>
              <a:rect r="r" b="b" t="t" l="l"/>
              <a:pathLst>
                <a:path h="404241" w="479552">
                  <a:moveTo>
                    <a:pt x="255524" y="0"/>
                  </a:moveTo>
                  <a:cubicBezTo>
                    <a:pt x="105156" y="0"/>
                    <a:pt x="0" y="169164"/>
                    <a:pt x="85598" y="307594"/>
                  </a:cubicBezTo>
                  <a:cubicBezTo>
                    <a:pt x="122682" y="368554"/>
                    <a:pt x="188214" y="404241"/>
                    <a:pt x="257683" y="404241"/>
                  </a:cubicBezTo>
                  <a:cubicBezTo>
                    <a:pt x="268351" y="404241"/>
                    <a:pt x="278511" y="403352"/>
                    <a:pt x="289179" y="401701"/>
                  </a:cubicBezTo>
                  <a:cubicBezTo>
                    <a:pt x="370078" y="389382"/>
                    <a:pt x="435229" y="328422"/>
                    <a:pt x="454025" y="249174"/>
                  </a:cubicBezTo>
                  <a:cubicBezTo>
                    <a:pt x="479552" y="140589"/>
                    <a:pt x="413131" y="31623"/>
                    <a:pt x="304546" y="5588"/>
                  </a:cubicBezTo>
                  <a:cubicBezTo>
                    <a:pt x="287909" y="1778"/>
                    <a:pt x="271780" y="0"/>
                    <a:pt x="255524" y="0"/>
                  </a:cubicBezTo>
                  <a:close/>
                </a:path>
              </a:pathLst>
            </a:custGeom>
            <a:solidFill>
              <a:srgbClr val="010440"/>
            </a:solidFill>
          </p:spPr>
        </p:sp>
      </p:grpSp>
      <p:grpSp>
        <p:nvGrpSpPr>
          <p:cNvPr name="Group 29" id="29"/>
          <p:cNvGrpSpPr/>
          <p:nvPr/>
        </p:nvGrpSpPr>
        <p:grpSpPr>
          <a:xfrm rot="-10800000">
            <a:off x="17241982" y="400858"/>
            <a:ext cx="414620" cy="383316"/>
            <a:chOff x="0" y="0"/>
            <a:chExt cx="552827" cy="511088"/>
          </a:xfrm>
        </p:grpSpPr>
        <p:sp>
          <p:nvSpPr>
            <p:cNvPr name="Freeform 30" id="30"/>
            <p:cNvSpPr/>
            <p:nvPr/>
          </p:nvSpPr>
          <p:spPr>
            <a:xfrm flipH="false" flipV="false" rot="0">
              <a:off x="0" y="381"/>
              <a:ext cx="552450" cy="510667"/>
            </a:xfrm>
            <a:custGeom>
              <a:avLst/>
              <a:gdLst/>
              <a:ahLst/>
              <a:cxnLst/>
              <a:rect r="r" b="b" t="t" l="l"/>
              <a:pathLst>
                <a:path h="510667" w="552450">
                  <a:moveTo>
                    <a:pt x="272161" y="0"/>
                  </a:moveTo>
                  <a:cubicBezTo>
                    <a:pt x="191262" y="0"/>
                    <a:pt x="113665" y="37973"/>
                    <a:pt x="65151" y="105283"/>
                  </a:cubicBezTo>
                  <a:cubicBezTo>
                    <a:pt x="4699" y="188722"/>
                    <a:pt x="0" y="300736"/>
                    <a:pt x="54102" y="388493"/>
                  </a:cubicBezTo>
                  <a:cubicBezTo>
                    <a:pt x="100965" y="465201"/>
                    <a:pt x="184023" y="510667"/>
                    <a:pt x="272161" y="510667"/>
                  </a:cubicBezTo>
                  <a:cubicBezTo>
                    <a:pt x="285369" y="510667"/>
                    <a:pt x="298577" y="509397"/>
                    <a:pt x="311785" y="507238"/>
                  </a:cubicBezTo>
                  <a:cubicBezTo>
                    <a:pt x="413639" y="491109"/>
                    <a:pt x="495808" y="414782"/>
                    <a:pt x="520065" y="314706"/>
                  </a:cubicBezTo>
                  <a:cubicBezTo>
                    <a:pt x="552450" y="177673"/>
                    <a:pt x="468122" y="40132"/>
                    <a:pt x="330962" y="6858"/>
                  </a:cubicBezTo>
                  <a:cubicBezTo>
                    <a:pt x="311277" y="2159"/>
                    <a:pt x="291719" y="0"/>
                    <a:pt x="272161" y="0"/>
                  </a:cubicBezTo>
                  <a:close/>
                </a:path>
              </a:pathLst>
            </a:custGeom>
            <a:solidFill>
              <a:srgbClr val="9E9E9E"/>
            </a:solidFill>
          </p:spPr>
        </p:sp>
      </p:grpSp>
      <p:grpSp>
        <p:nvGrpSpPr>
          <p:cNvPr name="Group 31" id="31"/>
          <p:cNvGrpSpPr/>
          <p:nvPr/>
        </p:nvGrpSpPr>
        <p:grpSpPr>
          <a:xfrm rot="-10800000">
            <a:off x="1710942" y="-318508"/>
            <a:ext cx="989914" cy="899834"/>
            <a:chOff x="0" y="0"/>
            <a:chExt cx="1319885" cy="1199779"/>
          </a:xfrm>
        </p:grpSpPr>
        <p:sp>
          <p:nvSpPr>
            <p:cNvPr name="Freeform 32" id="32"/>
            <p:cNvSpPr/>
            <p:nvPr/>
          </p:nvSpPr>
          <p:spPr>
            <a:xfrm flipH="false" flipV="false" rot="0">
              <a:off x="381" y="0"/>
              <a:ext cx="1319022" cy="1199769"/>
            </a:xfrm>
            <a:custGeom>
              <a:avLst/>
              <a:gdLst/>
              <a:ahLst/>
              <a:cxnLst/>
              <a:rect r="r" b="b" t="t" l="l"/>
              <a:pathLst>
                <a:path h="1199769" w="1319022">
                  <a:moveTo>
                    <a:pt x="658876" y="0"/>
                  </a:moveTo>
                  <a:cubicBezTo>
                    <a:pt x="387223" y="0"/>
                    <a:pt x="140970" y="186182"/>
                    <a:pt x="75819" y="462534"/>
                  </a:cubicBezTo>
                  <a:cubicBezTo>
                    <a:pt x="0" y="784479"/>
                    <a:pt x="199390" y="1107313"/>
                    <a:pt x="521843" y="1183132"/>
                  </a:cubicBezTo>
                  <a:cubicBezTo>
                    <a:pt x="568325" y="1194181"/>
                    <a:pt x="614680" y="1199769"/>
                    <a:pt x="660654" y="1199769"/>
                  </a:cubicBezTo>
                  <a:cubicBezTo>
                    <a:pt x="932434" y="1199769"/>
                    <a:pt x="1178179" y="1013206"/>
                    <a:pt x="1243330" y="737616"/>
                  </a:cubicBezTo>
                  <a:cubicBezTo>
                    <a:pt x="1319022" y="415671"/>
                    <a:pt x="1119759" y="92456"/>
                    <a:pt x="797306" y="16129"/>
                  </a:cubicBezTo>
                  <a:cubicBezTo>
                    <a:pt x="751332" y="5080"/>
                    <a:pt x="704977" y="0"/>
                    <a:pt x="658876" y="0"/>
                  </a:cubicBezTo>
                  <a:close/>
                </a:path>
              </a:pathLst>
            </a:custGeom>
            <a:solidFill>
              <a:srgbClr val="9E9E9E"/>
            </a:solidFill>
          </p:spPr>
        </p:sp>
      </p:grpSp>
      <p:grpSp>
        <p:nvGrpSpPr>
          <p:cNvPr name="Group 33" id="33"/>
          <p:cNvGrpSpPr/>
          <p:nvPr/>
        </p:nvGrpSpPr>
        <p:grpSpPr>
          <a:xfrm rot="-10800000">
            <a:off x="-455006" y="7695304"/>
            <a:ext cx="990234" cy="899834"/>
            <a:chOff x="0" y="0"/>
            <a:chExt cx="1320312" cy="1199779"/>
          </a:xfrm>
        </p:grpSpPr>
        <p:sp>
          <p:nvSpPr>
            <p:cNvPr name="Freeform 34" id="34"/>
            <p:cNvSpPr/>
            <p:nvPr/>
          </p:nvSpPr>
          <p:spPr>
            <a:xfrm flipH="false" flipV="false" rot="0">
              <a:off x="381" y="0"/>
              <a:ext cx="1319530" cy="1199261"/>
            </a:xfrm>
            <a:custGeom>
              <a:avLst/>
              <a:gdLst/>
              <a:ahLst/>
              <a:cxnLst/>
              <a:rect r="r" b="b" t="t" l="l"/>
              <a:pathLst>
                <a:path h="1199261" w="1319530">
                  <a:moveTo>
                    <a:pt x="659384" y="0"/>
                  </a:moveTo>
                  <a:cubicBezTo>
                    <a:pt x="387223" y="0"/>
                    <a:pt x="140970" y="186182"/>
                    <a:pt x="75819" y="462153"/>
                  </a:cubicBezTo>
                  <a:cubicBezTo>
                    <a:pt x="0" y="784479"/>
                    <a:pt x="199771" y="1107313"/>
                    <a:pt x="522224" y="1183132"/>
                  </a:cubicBezTo>
                  <a:cubicBezTo>
                    <a:pt x="568198" y="1194181"/>
                    <a:pt x="614680" y="1199261"/>
                    <a:pt x="660273" y="1199261"/>
                  </a:cubicBezTo>
                  <a:cubicBezTo>
                    <a:pt x="932053" y="1199261"/>
                    <a:pt x="1177798" y="1013587"/>
                    <a:pt x="1242949" y="737616"/>
                  </a:cubicBezTo>
                  <a:cubicBezTo>
                    <a:pt x="1319530" y="414782"/>
                    <a:pt x="1119759" y="91948"/>
                    <a:pt x="797306" y="16129"/>
                  </a:cubicBezTo>
                  <a:cubicBezTo>
                    <a:pt x="750951" y="5080"/>
                    <a:pt x="704977" y="0"/>
                    <a:pt x="659384" y="0"/>
                  </a:cubicBezTo>
                  <a:close/>
                </a:path>
              </a:pathLst>
            </a:custGeom>
            <a:solidFill>
              <a:srgbClr val="010440"/>
            </a:solidFill>
          </p:spPr>
        </p:sp>
      </p:grpSp>
      <p:sp>
        <p:nvSpPr>
          <p:cNvPr name="Freeform 35" id="35"/>
          <p:cNvSpPr/>
          <p:nvPr/>
        </p:nvSpPr>
        <p:spPr>
          <a:xfrm flipH="false" flipV="false" rot="0">
            <a:off x="15441794" y="-5118165"/>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12382806" y="4947451"/>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7" id="37"/>
          <p:cNvGrpSpPr/>
          <p:nvPr/>
        </p:nvGrpSpPr>
        <p:grpSpPr>
          <a:xfrm rot="-10800000">
            <a:off x="3606" y="3412962"/>
            <a:ext cx="100" cy="248750"/>
            <a:chOff x="0" y="0"/>
            <a:chExt cx="133" cy="331667"/>
          </a:xfrm>
        </p:grpSpPr>
        <p:sp>
          <p:nvSpPr>
            <p:cNvPr name="Freeform 38" id="38"/>
            <p:cNvSpPr/>
            <p:nvPr/>
          </p:nvSpPr>
          <p:spPr>
            <a:xfrm flipH="false" flipV="false" rot="0">
              <a:off x="0" y="0"/>
              <a:ext cx="0" cy="331724"/>
            </a:xfrm>
            <a:custGeom>
              <a:avLst/>
              <a:gdLst/>
              <a:ahLst/>
              <a:cxnLst/>
              <a:rect r="r" b="b" t="t" l="l"/>
              <a:pathLst>
                <a:path h="331724" w="0">
                  <a:moveTo>
                    <a:pt x="0" y="331724"/>
                  </a:moveTo>
                  <a:lnTo>
                    <a:pt x="0" y="0"/>
                  </a:lnTo>
                  <a:lnTo>
                    <a:pt x="0" y="331724"/>
                  </a:lnTo>
                  <a:close/>
                </a:path>
              </a:pathLst>
            </a:custGeom>
            <a:solidFill>
              <a:srgbClr val="FF000A"/>
            </a:solidFill>
          </p:spPr>
        </p:sp>
      </p:grpSp>
      <p:grpSp>
        <p:nvGrpSpPr>
          <p:cNvPr name="Group 39" id="39"/>
          <p:cNvGrpSpPr/>
          <p:nvPr/>
        </p:nvGrpSpPr>
        <p:grpSpPr>
          <a:xfrm rot="-10800000">
            <a:off x="3606" y="2601152"/>
            <a:ext cx="100" cy="250770"/>
            <a:chOff x="0" y="0"/>
            <a:chExt cx="133" cy="334360"/>
          </a:xfrm>
        </p:grpSpPr>
        <p:sp>
          <p:nvSpPr>
            <p:cNvPr name="Freeform 40" id="40"/>
            <p:cNvSpPr/>
            <p:nvPr/>
          </p:nvSpPr>
          <p:spPr>
            <a:xfrm flipH="false" flipV="false" rot="0">
              <a:off x="0" y="127"/>
              <a:ext cx="0" cy="334264"/>
            </a:xfrm>
            <a:custGeom>
              <a:avLst/>
              <a:gdLst/>
              <a:ahLst/>
              <a:cxnLst/>
              <a:rect r="r" b="b" t="t" l="l"/>
              <a:pathLst>
                <a:path h="334264" w="0">
                  <a:moveTo>
                    <a:pt x="0" y="334264"/>
                  </a:moveTo>
                  <a:lnTo>
                    <a:pt x="0" y="0"/>
                  </a:lnTo>
                  <a:lnTo>
                    <a:pt x="0" y="2540"/>
                  </a:lnTo>
                  <a:lnTo>
                    <a:pt x="0" y="334264"/>
                  </a:lnTo>
                  <a:close/>
                </a:path>
              </a:pathLst>
            </a:custGeom>
            <a:solidFill>
              <a:srgbClr val="FF000A"/>
            </a:solidFill>
          </p:spPr>
        </p:sp>
      </p:grpSp>
      <p:grpSp>
        <p:nvGrpSpPr>
          <p:cNvPr name="Group 41" id="41"/>
          <p:cNvGrpSpPr/>
          <p:nvPr/>
        </p:nvGrpSpPr>
        <p:grpSpPr>
          <a:xfrm rot="-10800000">
            <a:off x="3606" y="3006048"/>
            <a:ext cx="100" cy="250770"/>
            <a:chOff x="0" y="0"/>
            <a:chExt cx="133" cy="334360"/>
          </a:xfrm>
        </p:grpSpPr>
        <p:sp>
          <p:nvSpPr>
            <p:cNvPr name="Freeform 42" id="42"/>
            <p:cNvSpPr/>
            <p:nvPr/>
          </p:nvSpPr>
          <p:spPr>
            <a:xfrm flipH="false" flipV="false" rot="0">
              <a:off x="0" y="0"/>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3" id="43"/>
          <p:cNvGrpSpPr/>
          <p:nvPr/>
        </p:nvGrpSpPr>
        <p:grpSpPr>
          <a:xfrm rot="-10800000">
            <a:off x="3606" y="3817856"/>
            <a:ext cx="100" cy="250770"/>
            <a:chOff x="0" y="0"/>
            <a:chExt cx="133" cy="334360"/>
          </a:xfrm>
        </p:grpSpPr>
        <p:sp>
          <p:nvSpPr>
            <p:cNvPr name="Freeform 44" id="44"/>
            <p:cNvSpPr/>
            <p:nvPr/>
          </p:nvSpPr>
          <p:spPr>
            <a:xfrm flipH="false" flipV="false" rot="0">
              <a:off x="0" y="127"/>
              <a:ext cx="0" cy="334264"/>
            </a:xfrm>
            <a:custGeom>
              <a:avLst/>
              <a:gdLst/>
              <a:ahLst/>
              <a:cxnLst/>
              <a:rect r="r" b="b" t="t" l="l"/>
              <a:pathLst>
                <a:path h="334264" w="0">
                  <a:moveTo>
                    <a:pt x="0" y="334264"/>
                  </a:moveTo>
                  <a:lnTo>
                    <a:pt x="0" y="0"/>
                  </a:lnTo>
                  <a:lnTo>
                    <a:pt x="0" y="334264"/>
                  </a:lnTo>
                  <a:close/>
                </a:path>
              </a:pathLst>
            </a:custGeom>
            <a:solidFill>
              <a:srgbClr val="FF000A"/>
            </a:solidFill>
          </p:spPr>
        </p:sp>
      </p:grpSp>
      <p:grpSp>
        <p:nvGrpSpPr>
          <p:cNvPr name="Group 45" id="45"/>
          <p:cNvGrpSpPr/>
          <p:nvPr/>
        </p:nvGrpSpPr>
        <p:grpSpPr>
          <a:xfrm rot="-10800000">
            <a:off x="75132" y="78966"/>
            <a:ext cx="131192" cy="131294"/>
            <a:chOff x="0" y="0"/>
            <a:chExt cx="174923" cy="175059"/>
          </a:xfrm>
        </p:grpSpPr>
        <p:sp>
          <p:nvSpPr>
            <p:cNvPr name="Freeform 46" id="46"/>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47" id="47"/>
          <p:cNvGrpSpPr/>
          <p:nvPr/>
        </p:nvGrpSpPr>
        <p:grpSpPr>
          <a:xfrm rot="-10800000">
            <a:off x="3606" y="4068526"/>
            <a:ext cx="100" cy="30904"/>
            <a:chOff x="0" y="0"/>
            <a:chExt cx="133" cy="41205"/>
          </a:xfrm>
        </p:grpSpPr>
        <p:sp>
          <p:nvSpPr>
            <p:cNvPr name="Freeform 48" id="48"/>
            <p:cNvSpPr/>
            <p:nvPr/>
          </p:nvSpPr>
          <p:spPr>
            <a:xfrm flipH="false" flipV="false" rot="0">
              <a:off x="0" y="0"/>
              <a:ext cx="0" cy="41148"/>
            </a:xfrm>
            <a:custGeom>
              <a:avLst/>
              <a:gdLst/>
              <a:ahLst/>
              <a:cxnLst/>
              <a:rect r="r" b="b" t="t" l="l"/>
              <a:pathLst>
                <a:path h="41148" w="0">
                  <a:moveTo>
                    <a:pt x="0" y="0"/>
                  </a:moveTo>
                  <a:lnTo>
                    <a:pt x="0" y="41148"/>
                  </a:lnTo>
                  <a:lnTo>
                    <a:pt x="0" y="0"/>
                  </a:lnTo>
                  <a:close/>
                </a:path>
              </a:pathLst>
            </a:custGeom>
            <a:solidFill>
              <a:srgbClr val="FFFFFF"/>
            </a:solidFill>
          </p:spPr>
        </p:sp>
      </p:grpSp>
      <p:grpSp>
        <p:nvGrpSpPr>
          <p:cNvPr name="Group 49" id="49"/>
          <p:cNvGrpSpPr/>
          <p:nvPr/>
        </p:nvGrpSpPr>
        <p:grpSpPr>
          <a:xfrm rot="-10800000">
            <a:off x="3606" y="3661614"/>
            <a:ext cx="100" cy="156340"/>
            <a:chOff x="0" y="0"/>
            <a:chExt cx="133" cy="208453"/>
          </a:xfrm>
        </p:grpSpPr>
        <p:sp>
          <p:nvSpPr>
            <p:cNvPr name="Freeform 50" id="50"/>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1" id="51"/>
          <p:cNvGrpSpPr/>
          <p:nvPr/>
        </p:nvGrpSpPr>
        <p:grpSpPr>
          <a:xfrm rot="-10800000">
            <a:off x="3606" y="3256720"/>
            <a:ext cx="100" cy="156340"/>
            <a:chOff x="0" y="0"/>
            <a:chExt cx="133" cy="208453"/>
          </a:xfrm>
        </p:grpSpPr>
        <p:sp>
          <p:nvSpPr>
            <p:cNvPr name="Freeform 52" id="52"/>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3" id="53"/>
          <p:cNvGrpSpPr/>
          <p:nvPr/>
        </p:nvGrpSpPr>
        <p:grpSpPr>
          <a:xfrm rot="-10800000">
            <a:off x="3606" y="2849906"/>
            <a:ext cx="100" cy="156240"/>
            <a:chOff x="0" y="0"/>
            <a:chExt cx="133" cy="208320"/>
          </a:xfrm>
        </p:grpSpPr>
        <p:sp>
          <p:nvSpPr>
            <p:cNvPr name="Freeform 54" id="54"/>
            <p:cNvSpPr/>
            <p:nvPr/>
          </p:nvSpPr>
          <p:spPr>
            <a:xfrm flipH="false" flipV="false" rot="0">
              <a:off x="0" y="0"/>
              <a:ext cx="0" cy="208280"/>
            </a:xfrm>
            <a:custGeom>
              <a:avLst/>
              <a:gdLst/>
              <a:ahLst/>
              <a:cxnLst/>
              <a:rect r="r" b="b" t="t" l="l"/>
              <a:pathLst>
                <a:path h="208280" w="0">
                  <a:moveTo>
                    <a:pt x="0" y="208280"/>
                  </a:moveTo>
                  <a:lnTo>
                    <a:pt x="0" y="205740"/>
                  </a:lnTo>
                  <a:lnTo>
                    <a:pt x="0" y="0"/>
                  </a:lnTo>
                  <a:lnTo>
                    <a:pt x="0" y="208280"/>
                  </a:lnTo>
                  <a:close/>
                </a:path>
              </a:pathLst>
            </a:custGeom>
            <a:solidFill>
              <a:srgbClr val="FFFFFF"/>
            </a:solidFill>
          </p:spPr>
        </p:sp>
      </p:grpSp>
      <p:grpSp>
        <p:nvGrpSpPr>
          <p:cNvPr name="Group 55" id="55"/>
          <p:cNvGrpSpPr/>
          <p:nvPr/>
        </p:nvGrpSpPr>
        <p:grpSpPr>
          <a:xfrm rot="-10800000">
            <a:off x="3606" y="2444910"/>
            <a:ext cx="100" cy="156340"/>
            <a:chOff x="0" y="0"/>
            <a:chExt cx="133" cy="208453"/>
          </a:xfrm>
        </p:grpSpPr>
        <p:sp>
          <p:nvSpPr>
            <p:cNvPr name="Freeform 56" id="56"/>
            <p:cNvSpPr/>
            <p:nvPr/>
          </p:nvSpPr>
          <p:spPr>
            <a:xfrm flipH="false" flipV="false" rot="0">
              <a:off x="0" y="127"/>
              <a:ext cx="0" cy="208153"/>
            </a:xfrm>
            <a:custGeom>
              <a:avLst/>
              <a:gdLst/>
              <a:ahLst/>
              <a:cxnLst/>
              <a:rect r="r" b="b" t="t" l="l"/>
              <a:pathLst>
                <a:path h="208153" w="0">
                  <a:moveTo>
                    <a:pt x="0" y="208153"/>
                  </a:moveTo>
                  <a:lnTo>
                    <a:pt x="0" y="0"/>
                  </a:lnTo>
                  <a:lnTo>
                    <a:pt x="0" y="208153"/>
                  </a:lnTo>
                  <a:close/>
                </a:path>
              </a:pathLst>
            </a:custGeom>
            <a:solidFill>
              <a:srgbClr val="FFFFFF"/>
            </a:solidFill>
          </p:spPr>
        </p:sp>
      </p:grpSp>
      <p:grpSp>
        <p:nvGrpSpPr>
          <p:cNvPr name="Group 57" id="57"/>
          <p:cNvGrpSpPr/>
          <p:nvPr/>
        </p:nvGrpSpPr>
        <p:grpSpPr>
          <a:xfrm rot="-10800000">
            <a:off x="206224" y="210158"/>
            <a:ext cx="81098" cy="80998"/>
            <a:chOff x="0" y="0"/>
            <a:chExt cx="108131" cy="107997"/>
          </a:xfrm>
        </p:grpSpPr>
        <p:sp>
          <p:nvSpPr>
            <p:cNvPr name="Freeform 58" id="58"/>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grpSp>
        <p:nvGrpSpPr>
          <p:cNvPr name="Group 59" id="59"/>
          <p:cNvGrpSpPr/>
          <p:nvPr/>
        </p:nvGrpSpPr>
        <p:grpSpPr>
          <a:xfrm rot="-10800000">
            <a:off x="42306" y="48160"/>
            <a:ext cx="32924" cy="30904"/>
            <a:chOff x="0" y="0"/>
            <a:chExt cx="43899" cy="41205"/>
          </a:xfrm>
        </p:grpSpPr>
        <p:sp>
          <p:nvSpPr>
            <p:cNvPr name="Freeform 60" id="60"/>
            <p:cNvSpPr/>
            <p:nvPr/>
          </p:nvSpPr>
          <p:spPr>
            <a:xfrm flipH="false" flipV="false" rot="0">
              <a:off x="127" y="0"/>
              <a:ext cx="43688" cy="41148"/>
            </a:xfrm>
            <a:custGeom>
              <a:avLst/>
              <a:gdLst/>
              <a:ahLst/>
              <a:cxnLst/>
              <a:rect r="r" b="b" t="t" l="l"/>
              <a:pathLst>
                <a:path h="41148" w="43688">
                  <a:moveTo>
                    <a:pt x="0" y="0"/>
                  </a:moveTo>
                  <a:lnTo>
                    <a:pt x="43688" y="41148"/>
                  </a:lnTo>
                  <a:lnTo>
                    <a:pt x="0" y="0"/>
                  </a:lnTo>
                  <a:close/>
                </a:path>
              </a:pathLst>
            </a:custGeom>
            <a:solidFill>
              <a:srgbClr val="FFFFFF"/>
            </a:solidFill>
          </p:spPr>
        </p:sp>
      </p:grpSp>
      <p:grpSp>
        <p:nvGrpSpPr>
          <p:cNvPr name="Group 61" id="61"/>
          <p:cNvGrpSpPr/>
          <p:nvPr/>
        </p:nvGrpSpPr>
        <p:grpSpPr>
          <a:xfrm rot="-10800000">
            <a:off x="75132" y="78966"/>
            <a:ext cx="131192" cy="131294"/>
            <a:chOff x="0" y="0"/>
            <a:chExt cx="174923" cy="175059"/>
          </a:xfrm>
        </p:grpSpPr>
        <p:sp>
          <p:nvSpPr>
            <p:cNvPr name="Freeform 62" id="62"/>
            <p:cNvSpPr/>
            <p:nvPr/>
          </p:nvSpPr>
          <p:spPr>
            <a:xfrm flipH="false" flipV="false" rot="0">
              <a:off x="0" y="127"/>
              <a:ext cx="174879" cy="174752"/>
            </a:xfrm>
            <a:custGeom>
              <a:avLst/>
              <a:gdLst/>
              <a:ahLst/>
              <a:cxnLst/>
              <a:rect r="r" b="b" t="t" l="l"/>
              <a:pathLst>
                <a:path h="174752" w="174879">
                  <a:moveTo>
                    <a:pt x="0" y="0"/>
                  </a:moveTo>
                  <a:lnTo>
                    <a:pt x="174879" y="174752"/>
                  </a:lnTo>
                  <a:lnTo>
                    <a:pt x="0" y="0"/>
                  </a:lnTo>
                  <a:close/>
                </a:path>
              </a:pathLst>
            </a:custGeom>
            <a:solidFill>
              <a:srgbClr val="FF000A"/>
            </a:solidFill>
          </p:spPr>
        </p:sp>
      </p:grpSp>
      <p:grpSp>
        <p:nvGrpSpPr>
          <p:cNvPr name="Group 63" id="63"/>
          <p:cNvGrpSpPr/>
          <p:nvPr/>
        </p:nvGrpSpPr>
        <p:grpSpPr>
          <a:xfrm rot="-10800000">
            <a:off x="206224" y="210158"/>
            <a:ext cx="81098" cy="80998"/>
            <a:chOff x="0" y="0"/>
            <a:chExt cx="108131" cy="107997"/>
          </a:xfrm>
        </p:grpSpPr>
        <p:sp>
          <p:nvSpPr>
            <p:cNvPr name="Freeform 64" id="64"/>
            <p:cNvSpPr/>
            <p:nvPr/>
          </p:nvSpPr>
          <p:spPr>
            <a:xfrm flipH="false" flipV="false" rot="0">
              <a:off x="0" y="0"/>
              <a:ext cx="107950" cy="107950"/>
            </a:xfrm>
            <a:custGeom>
              <a:avLst/>
              <a:gdLst/>
              <a:ahLst/>
              <a:cxnLst/>
              <a:rect r="r" b="b" t="t" l="l"/>
              <a:pathLst>
                <a:path h="107950" w="107950">
                  <a:moveTo>
                    <a:pt x="0" y="0"/>
                  </a:moveTo>
                  <a:lnTo>
                    <a:pt x="107950" y="107950"/>
                  </a:lnTo>
                  <a:lnTo>
                    <a:pt x="0" y="0"/>
                  </a:lnTo>
                  <a:close/>
                </a:path>
              </a:pathLst>
            </a:custGeom>
            <a:solidFill>
              <a:srgbClr val="FFFFFF"/>
            </a:solidFill>
          </p:spPr>
        </p:sp>
      </p:grpSp>
      <p:sp>
        <p:nvSpPr>
          <p:cNvPr name="TextBox 65" id="65"/>
          <p:cNvSpPr txBox="true"/>
          <p:nvPr/>
        </p:nvSpPr>
        <p:spPr>
          <a:xfrm rot="0">
            <a:off x="1686021" y="2572196"/>
            <a:ext cx="14795331" cy="5240020"/>
          </a:xfrm>
          <a:prstGeom prst="rect">
            <a:avLst/>
          </a:prstGeom>
        </p:spPr>
        <p:txBody>
          <a:bodyPr anchor="t" rtlCol="false" tIns="0" lIns="0" bIns="0" rIns="0">
            <a:spAutoFit/>
          </a:bodyPr>
          <a:lstStyle/>
          <a:p>
            <a:pPr algn="ctr">
              <a:lnSpc>
                <a:spcPts val="3770"/>
              </a:lnSpc>
            </a:pPr>
            <a:r>
              <a:rPr lang="en-US" sz="2900">
                <a:solidFill>
                  <a:srgbClr val="010440"/>
                </a:solidFill>
                <a:latin typeface="Arimo"/>
                <a:ea typeface="Arimo"/>
                <a:cs typeface="Arimo"/>
                <a:sym typeface="Arimo"/>
              </a:rPr>
              <a:t>Dans ce projet de prédiction des maladies cardiovasculaires, nous avons testé plusieurs modèles de machine learning:</a:t>
            </a:r>
          </a:p>
          <a:p>
            <a:pPr algn="ctr">
              <a:lnSpc>
                <a:spcPts val="3770"/>
              </a:lnSpc>
            </a:pPr>
            <a:r>
              <a:rPr lang="en-US" sz="2900">
                <a:solidFill>
                  <a:srgbClr val="010440"/>
                </a:solidFill>
                <a:latin typeface="Arimo"/>
                <a:ea typeface="Arimo"/>
                <a:cs typeface="Arimo"/>
                <a:sym typeface="Arimo"/>
              </a:rPr>
              <a:t> l'Arbre de Décision, Random Forest, K-Nearest Neighbors (KNN), Gradient Boosting Machine (GBM), et la Régression Logistique. </a:t>
            </a:r>
          </a:p>
          <a:p>
            <a:pPr algn="ctr">
              <a:lnSpc>
                <a:spcPts val="3770"/>
              </a:lnSpc>
            </a:pPr>
          </a:p>
          <a:p>
            <a:pPr algn="ctr">
              <a:lnSpc>
                <a:spcPts val="3770"/>
              </a:lnSpc>
            </a:pPr>
            <a:r>
              <a:rPr lang="en-US" sz="2900">
                <a:solidFill>
                  <a:srgbClr val="010440"/>
                </a:solidFill>
                <a:latin typeface="Arimo"/>
                <a:ea typeface="Arimo"/>
                <a:cs typeface="Arimo"/>
                <a:sym typeface="Arimo"/>
              </a:rPr>
              <a:t>Parmi ces modèles, le Gradient Boosting Machine (GBM) s'est avéré être le plus performant en se basant sur  l’évaluation de la précision, le rappel, ainsi que l'AUC des courbes ROC et Précision-Rappel, </a:t>
            </a:r>
          </a:p>
          <a:p>
            <a:pPr algn="ctr">
              <a:lnSpc>
                <a:spcPts val="3770"/>
              </a:lnSpc>
            </a:pPr>
            <a:r>
              <a:rPr lang="en-US" sz="2900">
                <a:solidFill>
                  <a:srgbClr val="010440"/>
                </a:solidFill>
                <a:latin typeface="Arimo"/>
                <a:ea typeface="Arimo"/>
                <a:cs typeface="Arimo"/>
                <a:sym typeface="Arimo"/>
              </a:rPr>
              <a:t>Ce modèle a donc été retenu comme le meilleur choix pour notre cas de prédiction.</a:t>
            </a:r>
          </a:p>
          <a:p>
            <a:pPr algn="ctr">
              <a:lnSpc>
                <a:spcPts val="3770"/>
              </a:lnSpc>
            </a:pPr>
          </a:p>
          <a:p>
            <a:pPr algn="ctr">
              <a:lnSpc>
                <a:spcPts val="3770"/>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9786752" y="-569474"/>
            <a:ext cx="885798" cy="886298"/>
            <a:chOff x="0" y="0"/>
            <a:chExt cx="1181064" cy="1181731"/>
          </a:xfrm>
        </p:grpSpPr>
        <p:sp>
          <p:nvSpPr>
            <p:cNvPr name="Freeform 3" id="3"/>
            <p:cNvSpPr/>
            <p:nvPr/>
          </p:nvSpPr>
          <p:spPr>
            <a:xfrm flipH="false" flipV="false" rot="0">
              <a:off x="0" y="635"/>
              <a:ext cx="1180465" cy="1180465"/>
            </a:xfrm>
            <a:custGeom>
              <a:avLst/>
              <a:gdLst/>
              <a:ahLst/>
              <a:cxnLst/>
              <a:rect r="r" b="b" t="t" l="l"/>
              <a:pathLst>
                <a:path h="1180465" w="1180465">
                  <a:moveTo>
                    <a:pt x="590804" y="0"/>
                  </a:moveTo>
                  <a:cubicBezTo>
                    <a:pt x="916940" y="0"/>
                    <a:pt x="1180465" y="264795"/>
                    <a:pt x="1180465" y="590931"/>
                  </a:cubicBezTo>
                  <a:cubicBezTo>
                    <a:pt x="1180465" y="916305"/>
                    <a:pt x="916940" y="1180465"/>
                    <a:pt x="590804" y="1180465"/>
                  </a:cubicBezTo>
                  <a:cubicBezTo>
                    <a:pt x="264160" y="1180465"/>
                    <a:pt x="0" y="916305"/>
                    <a:pt x="0" y="590931"/>
                  </a:cubicBezTo>
                  <a:cubicBezTo>
                    <a:pt x="0" y="264795"/>
                    <a:pt x="264160" y="0"/>
                    <a:pt x="590804" y="0"/>
                  </a:cubicBezTo>
                  <a:close/>
                </a:path>
              </a:pathLst>
            </a:custGeom>
            <a:solidFill>
              <a:srgbClr val="9E9E9E"/>
            </a:solidFill>
          </p:spPr>
        </p:sp>
      </p:grpSp>
      <p:grpSp>
        <p:nvGrpSpPr>
          <p:cNvPr name="Group 4" id="4"/>
          <p:cNvGrpSpPr/>
          <p:nvPr/>
        </p:nvGrpSpPr>
        <p:grpSpPr>
          <a:xfrm rot="0">
            <a:off x="3858674" y="-501336"/>
            <a:ext cx="1200876" cy="1201384"/>
            <a:chOff x="0" y="0"/>
            <a:chExt cx="1601168" cy="1601845"/>
          </a:xfrm>
        </p:grpSpPr>
        <p:sp>
          <p:nvSpPr>
            <p:cNvPr name="Freeform 5" id="5"/>
            <p:cNvSpPr/>
            <p:nvPr/>
          </p:nvSpPr>
          <p:spPr>
            <a:xfrm flipH="false" flipV="false" rot="0">
              <a:off x="0" y="635"/>
              <a:ext cx="1600454" cy="1600581"/>
            </a:xfrm>
            <a:custGeom>
              <a:avLst/>
              <a:gdLst/>
              <a:ahLst/>
              <a:cxnLst/>
              <a:rect r="r" b="b" t="t" l="l"/>
              <a:pathLst>
                <a:path h="1600581" w="1600454">
                  <a:moveTo>
                    <a:pt x="800862" y="0"/>
                  </a:moveTo>
                  <a:cubicBezTo>
                    <a:pt x="1242187" y="0"/>
                    <a:pt x="1600454" y="358267"/>
                    <a:pt x="1600454" y="799592"/>
                  </a:cubicBezTo>
                  <a:cubicBezTo>
                    <a:pt x="1600454" y="1242314"/>
                    <a:pt x="1242187" y="1600454"/>
                    <a:pt x="800862" y="1600454"/>
                  </a:cubicBezTo>
                  <a:cubicBezTo>
                    <a:pt x="358267" y="1600581"/>
                    <a:pt x="0" y="1242314"/>
                    <a:pt x="0" y="799592"/>
                  </a:cubicBezTo>
                  <a:cubicBezTo>
                    <a:pt x="0" y="358267"/>
                    <a:pt x="358267" y="0"/>
                    <a:pt x="800862" y="0"/>
                  </a:cubicBezTo>
                  <a:close/>
                </a:path>
              </a:pathLst>
            </a:custGeom>
            <a:solidFill>
              <a:srgbClr val="010440"/>
            </a:solidFill>
          </p:spPr>
        </p:sp>
      </p:grpSp>
      <p:grpSp>
        <p:nvGrpSpPr>
          <p:cNvPr name="Group 6" id="6"/>
          <p:cNvGrpSpPr/>
          <p:nvPr/>
        </p:nvGrpSpPr>
        <p:grpSpPr>
          <a:xfrm rot="0">
            <a:off x="5745778" y="159274"/>
            <a:ext cx="690564" cy="690578"/>
            <a:chOff x="0" y="0"/>
            <a:chExt cx="920752" cy="920771"/>
          </a:xfrm>
        </p:grpSpPr>
        <p:sp>
          <p:nvSpPr>
            <p:cNvPr name="Freeform 7" id="7"/>
            <p:cNvSpPr/>
            <p:nvPr/>
          </p:nvSpPr>
          <p:spPr>
            <a:xfrm flipH="false" flipV="false" rot="0">
              <a:off x="0" y="635"/>
              <a:ext cx="919988" cy="919480"/>
            </a:xfrm>
            <a:custGeom>
              <a:avLst/>
              <a:gdLst/>
              <a:ahLst/>
              <a:cxnLst/>
              <a:rect r="r" b="b" t="t" l="l"/>
              <a:pathLst>
                <a:path h="919480" w="919988">
                  <a:moveTo>
                    <a:pt x="459994" y="0"/>
                  </a:moveTo>
                  <a:cubicBezTo>
                    <a:pt x="714502" y="0"/>
                    <a:pt x="919988" y="205486"/>
                    <a:pt x="919988" y="460121"/>
                  </a:cubicBezTo>
                  <a:cubicBezTo>
                    <a:pt x="919988" y="713994"/>
                    <a:pt x="714502" y="919480"/>
                    <a:pt x="459994" y="919480"/>
                  </a:cubicBezTo>
                  <a:cubicBezTo>
                    <a:pt x="206883" y="919480"/>
                    <a:pt x="0" y="713994"/>
                    <a:pt x="0" y="460121"/>
                  </a:cubicBezTo>
                  <a:cubicBezTo>
                    <a:pt x="0" y="205613"/>
                    <a:pt x="206883" y="0"/>
                    <a:pt x="459994" y="0"/>
                  </a:cubicBezTo>
                  <a:close/>
                </a:path>
              </a:pathLst>
            </a:custGeom>
            <a:solidFill>
              <a:srgbClr val="9E9E9E"/>
            </a:solidFill>
          </p:spPr>
        </p:sp>
      </p:grpSp>
      <p:grpSp>
        <p:nvGrpSpPr>
          <p:cNvPr name="Group 8" id="8"/>
          <p:cNvGrpSpPr/>
          <p:nvPr/>
        </p:nvGrpSpPr>
        <p:grpSpPr>
          <a:xfrm rot="0">
            <a:off x="13489928" y="-581342"/>
            <a:ext cx="1497592" cy="1361344"/>
            <a:chOff x="0" y="0"/>
            <a:chExt cx="1996789" cy="1815125"/>
          </a:xfrm>
        </p:grpSpPr>
        <p:sp>
          <p:nvSpPr>
            <p:cNvPr name="Freeform 9" id="9"/>
            <p:cNvSpPr/>
            <p:nvPr/>
          </p:nvSpPr>
          <p:spPr>
            <a:xfrm flipH="false" flipV="false" rot="0">
              <a:off x="635" y="0"/>
              <a:ext cx="1995551" cy="1815211"/>
            </a:xfrm>
            <a:custGeom>
              <a:avLst/>
              <a:gdLst/>
              <a:ahLst/>
              <a:cxnLst/>
              <a:rect r="r" b="b" t="t" l="l"/>
              <a:pathLst>
                <a:path h="1815211" w="1995551">
                  <a:moveTo>
                    <a:pt x="998728" y="0"/>
                  </a:moveTo>
                  <a:cubicBezTo>
                    <a:pt x="1409827" y="0"/>
                    <a:pt x="1782191" y="281559"/>
                    <a:pt x="1880870" y="699770"/>
                  </a:cubicBezTo>
                  <a:cubicBezTo>
                    <a:pt x="1995551" y="1186942"/>
                    <a:pt x="1694053" y="1675257"/>
                    <a:pt x="1206246" y="1790065"/>
                  </a:cubicBezTo>
                  <a:cubicBezTo>
                    <a:pt x="1136015" y="1806829"/>
                    <a:pt x="1065784" y="1815211"/>
                    <a:pt x="996188" y="1815211"/>
                  </a:cubicBezTo>
                  <a:cubicBezTo>
                    <a:pt x="585089" y="1815211"/>
                    <a:pt x="213360" y="1533017"/>
                    <a:pt x="114681" y="1116076"/>
                  </a:cubicBezTo>
                  <a:cubicBezTo>
                    <a:pt x="0" y="628904"/>
                    <a:pt x="301498" y="139827"/>
                    <a:pt x="789305" y="24511"/>
                  </a:cubicBezTo>
                  <a:cubicBezTo>
                    <a:pt x="858901" y="7747"/>
                    <a:pt x="929132" y="0"/>
                    <a:pt x="998728" y="0"/>
                  </a:cubicBezTo>
                  <a:close/>
                </a:path>
              </a:pathLst>
            </a:custGeom>
            <a:solidFill>
              <a:srgbClr val="D93B48"/>
            </a:solidFill>
          </p:spPr>
        </p:sp>
      </p:grpSp>
      <p:grpSp>
        <p:nvGrpSpPr>
          <p:cNvPr name="Group 10" id="10"/>
          <p:cNvGrpSpPr/>
          <p:nvPr/>
        </p:nvGrpSpPr>
        <p:grpSpPr>
          <a:xfrm rot="0">
            <a:off x="-4039096" y="-4452432"/>
            <a:ext cx="7299008" cy="7299642"/>
            <a:chOff x="0" y="0"/>
            <a:chExt cx="9732011" cy="9732856"/>
          </a:xfrm>
        </p:grpSpPr>
        <p:sp>
          <p:nvSpPr>
            <p:cNvPr name="Freeform 11" id="11"/>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D93B48"/>
            </a:solidFill>
          </p:spPr>
        </p:sp>
      </p:grpSp>
      <p:grpSp>
        <p:nvGrpSpPr>
          <p:cNvPr name="Group 12" id="12"/>
          <p:cNvGrpSpPr/>
          <p:nvPr/>
        </p:nvGrpSpPr>
        <p:grpSpPr>
          <a:xfrm rot="0">
            <a:off x="-2970640" y="-3383470"/>
            <a:ext cx="5161594" cy="5161216"/>
            <a:chOff x="0" y="0"/>
            <a:chExt cx="6882125" cy="6881621"/>
          </a:xfrm>
        </p:grpSpPr>
        <p:sp>
          <p:nvSpPr>
            <p:cNvPr name="Freeform 13" id="13"/>
            <p:cNvSpPr/>
            <p:nvPr/>
          </p:nvSpPr>
          <p:spPr>
            <a:xfrm flipH="false" flipV="false" rot="0">
              <a:off x="635" y="635"/>
              <a:ext cx="6881495" cy="6880987"/>
            </a:xfrm>
            <a:custGeom>
              <a:avLst/>
              <a:gdLst/>
              <a:ahLst/>
              <a:cxnLst/>
              <a:rect r="r" b="b" t="t" l="l"/>
              <a:pathLst>
                <a:path h="6880987" w="6881495">
                  <a:moveTo>
                    <a:pt x="3440811" y="0"/>
                  </a:moveTo>
                  <a:cubicBezTo>
                    <a:pt x="5340858" y="0"/>
                    <a:pt x="6881495" y="1540002"/>
                    <a:pt x="6881495" y="3440176"/>
                  </a:cubicBezTo>
                  <a:cubicBezTo>
                    <a:pt x="6881495" y="5340985"/>
                    <a:pt x="5340858" y="6880987"/>
                    <a:pt x="3440811" y="6880987"/>
                  </a:cubicBezTo>
                  <a:cubicBezTo>
                    <a:pt x="1540764" y="6880987"/>
                    <a:pt x="0" y="5340985"/>
                    <a:pt x="0" y="3440176"/>
                  </a:cubicBezTo>
                  <a:cubicBezTo>
                    <a:pt x="0" y="1540002"/>
                    <a:pt x="1540637" y="0"/>
                    <a:pt x="3440811" y="0"/>
                  </a:cubicBezTo>
                  <a:close/>
                </a:path>
              </a:pathLst>
            </a:custGeom>
            <a:solidFill>
              <a:srgbClr val="A22933"/>
            </a:solidFill>
          </p:spPr>
        </p:sp>
      </p:grpSp>
      <p:grpSp>
        <p:nvGrpSpPr>
          <p:cNvPr name="Group 14" id="14"/>
          <p:cNvGrpSpPr/>
          <p:nvPr/>
        </p:nvGrpSpPr>
        <p:grpSpPr>
          <a:xfrm rot="0">
            <a:off x="16381324" y="-1539180"/>
            <a:ext cx="3596830" cy="3276986"/>
            <a:chOff x="0" y="0"/>
            <a:chExt cx="4795773" cy="4369315"/>
          </a:xfrm>
        </p:grpSpPr>
        <p:sp>
          <p:nvSpPr>
            <p:cNvPr name="Freeform 15" id="15"/>
            <p:cNvSpPr/>
            <p:nvPr/>
          </p:nvSpPr>
          <p:spPr>
            <a:xfrm flipH="false" flipV="false" rot="0">
              <a:off x="0" y="635"/>
              <a:ext cx="4795139" cy="4368038"/>
            </a:xfrm>
            <a:custGeom>
              <a:avLst/>
              <a:gdLst/>
              <a:ahLst/>
              <a:cxnLst/>
              <a:rect r="r" b="b" t="t" l="l"/>
              <a:pathLst>
                <a:path h="4368038" w="4795139">
                  <a:moveTo>
                    <a:pt x="2398268" y="0"/>
                  </a:moveTo>
                  <a:cubicBezTo>
                    <a:pt x="2956941" y="0"/>
                    <a:pt x="3516249" y="213233"/>
                    <a:pt x="3942080" y="639191"/>
                  </a:cubicBezTo>
                  <a:cubicBezTo>
                    <a:pt x="4795139" y="1492250"/>
                    <a:pt x="4795139" y="2875661"/>
                    <a:pt x="3942080" y="3728847"/>
                  </a:cubicBezTo>
                  <a:cubicBezTo>
                    <a:pt x="3516122" y="4154805"/>
                    <a:pt x="2956941" y="4368038"/>
                    <a:pt x="2398268" y="4368038"/>
                  </a:cubicBezTo>
                  <a:cubicBezTo>
                    <a:pt x="1838960" y="4368038"/>
                    <a:pt x="1279652" y="4154805"/>
                    <a:pt x="853186" y="3728847"/>
                  </a:cubicBezTo>
                  <a:cubicBezTo>
                    <a:pt x="0" y="2875788"/>
                    <a:pt x="0" y="1492377"/>
                    <a:pt x="853059" y="639191"/>
                  </a:cubicBezTo>
                  <a:cubicBezTo>
                    <a:pt x="1279652" y="213233"/>
                    <a:pt x="1838960" y="0"/>
                    <a:pt x="2398268" y="0"/>
                  </a:cubicBezTo>
                  <a:close/>
                </a:path>
              </a:pathLst>
            </a:custGeom>
            <a:solidFill>
              <a:srgbClr val="D93B48"/>
            </a:solidFill>
          </p:spPr>
        </p:sp>
      </p:grpSp>
      <p:grpSp>
        <p:nvGrpSpPr>
          <p:cNvPr name="Group 16" id="16"/>
          <p:cNvGrpSpPr/>
          <p:nvPr/>
        </p:nvGrpSpPr>
        <p:grpSpPr>
          <a:xfrm rot="0">
            <a:off x="17473458" y="-548990"/>
            <a:ext cx="1419788" cy="1290788"/>
            <a:chOff x="0" y="0"/>
            <a:chExt cx="1893051" cy="1721051"/>
          </a:xfrm>
        </p:grpSpPr>
        <p:sp>
          <p:nvSpPr>
            <p:cNvPr name="Freeform 17" id="17"/>
            <p:cNvSpPr/>
            <p:nvPr/>
          </p:nvSpPr>
          <p:spPr>
            <a:xfrm flipH="false" flipV="false" rot="0">
              <a:off x="635" y="635"/>
              <a:ext cx="1891665" cy="1720469"/>
            </a:xfrm>
            <a:custGeom>
              <a:avLst/>
              <a:gdLst/>
              <a:ahLst/>
              <a:cxnLst/>
              <a:rect r="r" b="b" t="t" l="l"/>
              <a:pathLst>
                <a:path h="1720469" w="1891665">
                  <a:moveTo>
                    <a:pt x="946531" y="0"/>
                  </a:moveTo>
                  <a:cubicBezTo>
                    <a:pt x="1336294" y="0"/>
                    <a:pt x="1689481" y="266700"/>
                    <a:pt x="1782826" y="663067"/>
                  </a:cubicBezTo>
                  <a:cubicBezTo>
                    <a:pt x="1891665" y="1124458"/>
                    <a:pt x="1605026" y="1587754"/>
                    <a:pt x="1143000" y="1697228"/>
                  </a:cubicBezTo>
                  <a:cubicBezTo>
                    <a:pt x="1076579" y="1712722"/>
                    <a:pt x="1009650" y="1720469"/>
                    <a:pt x="943864" y="1720469"/>
                  </a:cubicBezTo>
                  <a:cubicBezTo>
                    <a:pt x="554736" y="1720469"/>
                    <a:pt x="201549" y="1453769"/>
                    <a:pt x="108204" y="1058037"/>
                  </a:cubicBezTo>
                  <a:cubicBezTo>
                    <a:pt x="0" y="595376"/>
                    <a:pt x="285496" y="132080"/>
                    <a:pt x="748030" y="23241"/>
                  </a:cubicBezTo>
                  <a:cubicBezTo>
                    <a:pt x="814451" y="7112"/>
                    <a:pt x="880872" y="0"/>
                    <a:pt x="946531" y="0"/>
                  </a:cubicBezTo>
                  <a:close/>
                </a:path>
              </a:pathLst>
            </a:custGeom>
            <a:solidFill>
              <a:srgbClr val="A22933"/>
            </a:solidFill>
          </p:spPr>
        </p:sp>
      </p:grpSp>
      <p:grpSp>
        <p:nvGrpSpPr>
          <p:cNvPr name="Group 18" id="18"/>
          <p:cNvGrpSpPr/>
          <p:nvPr/>
        </p:nvGrpSpPr>
        <p:grpSpPr>
          <a:xfrm rot="0">
            <a:off x="15336050" y="8494590"/>
            <a:ext cx="874682" cy="813326"/>
            <a:chOff x="0" y="0"/>
            <a:chExt cx="1166243" cy="1084435"/>
          </a:xfrm>
        </p:grpSpPr>
        <p:sp>
          <p:nvSpPr>
            <p:cNvPr name="Freeform 19" id="19"/>
            <p:cNvSpPr/>
            <p:nvPr/>
          </p:nvSpPr>
          <p:spPr>
            <a:xfrm flipH="false" flipV="false" rot="0">
              <a:off x="0" y="0"/>
              <a:ext cx="1165606" cy="1084453"/>
            </a:xfrm>
            <a:custGeom>
              <a:avLst/>
              <a:gdLst/>
              <a:ahLst/>
              <a:cxnLst/>
              <a:rect r="r" b="b" t="t" l="l"/>
              <a:pathLst>
                <a:path h="1084453" w="1165606">
                  <a:moveTo>
                    <a:pt x="582422" y="0"/>
                  </a:moveTo>
                  <a:cubicBezTo>
                    <a:pt x="843407" y="0"/>
                    <a:pt x="1074801" y="189484"/>
                    <a:pt x="1117219" y="455549"/>
                  </a:cubicBezTo>
                  <a:cubicBezTo>
                    <a:pt x="1165606" y="751332"/>
                    <a:pt x="965200" y="1029716"/>
                    <a:pt x="669417" y="1076706"/>
                  </a:cubicBezTo>
                  <a:cubicBezTo>
                    <a:pt x="639826" y="1081913"/>
                    <a:pt x="610108" y="1084453"/>
                    <a:pt x="581152" y="1084453"/>
                  </a:cubicBezTo>
                  <a:cubicBezTo>
                    <a:pt x="320802" y="1084453"/>
                    <a:pt x="90805" y="894969"/>
                    <a:pt x="47625" y="629539"/>
                  </a:cubicBezTo>
                  <a:cubicBezTo>
                    <a:pt x="0" y="333756"/>
                    <a:pt x="200406" y="55372"/>
                    <a:pt x="496189" y="7112"/>
                  </a:cubicBezTo>
                  <a:cubicBezTo>
                    <a:pt x="525145" y="2540"/>
                    <a:pt x="554101" y="0"/>
                    <a:pt x="582422" y="0"/>
                  </a:cubicBezTo>
                  <a:close/>
                </a:path>
              </a:pathLst>
            </a:custGeom>
            <a:solidFill>
              <a:srgbClr val="D93B48"/>
            </a:solidFill>
          </p:spPr>
        </p:sp>
      </p:grpSp>
      <p:grpSp>
        <p:nvGrpSpPr>
          <p:cNvPr name="Group 20" id="20"/>
          <p:cNvGrpSpPr/>
          <p:nvPr/>
        </p:nvGrpSpPr>
        <p:grpSpPr>
          <a:xfrm rot="0">
            <a:off x="18966264" y="6973648"/>
            <a:ext cx="894980" cy="813810"/>
            <a:chOff x="0" y="0"/>
            <a:chExt cx="1193307" cy="1085080"/>
          </a:xfrm>
        </p:grpSpPr>
        <p:sp>
          <p:nvSpPr>
            <p:cNvPr name="Freeform 21" id="21"/>
            <p:cNvSpPr/>
            <p:nvPr/>
          </p:nvSpPr>
          <p:spPr>
            <a:xfrm flipH="false" flipV="false" rot="0">
              <a:off x="635" y="635"/>
              <a:ext cx="1192022" cy="1083818"/>
            </a:xfrm>
            <a:custGeom>
              <a:avLst/>
              <a:gdLst/>
              <a:ahLst/>
              <a:cxnLst/>
              <a:rect r="r" b="b" t="t" l="l"/>
              <a:pathLst>
                <a:path h="1083818" w="1192022">
                  <a:moveTo>
                    <a:pt x="596646" y="0"/>
                  </a:moveTo>
                  <a:cubicBezTo>
                    <a:pt x="842137" y="0"/>
                    <a:pt x="1064387" y="167513"/>
                    <a:pt x="1123696" y="417576"/>
                  </a:cubicBezTo>
                  <a:cubicBezTo>
                    <a:pt x="1192022" y="708787"/>
                    <a:pt x="1012190" y="1000760"/>
                    <a:pt x="720979" y="1068959"/>
                  </a:cubicBezTo>
                  <a:cubicBezTo>
                    <a:pt x="678434" y="1079246"/>
                    <a:pt x="636524" y="1083818"/>
                    <a:pt x="595376" y="1083818"/>
                  </a:cubicBezTo>
                  <a:cubicBezTo>
                    <a:pt x="350520" y="1083818"/>
                    <a:pt x="127635" y="915670"/>
                    <a:pt x="68961" y="666242"/>
                  </a:cubicBezTo>
                  <a:cubicBezTo>
                    <a:pt x="0" y="375031"/>
                    <a:pt x="181102" y="83820"/>
                    <a:pt x="472313" y="14224"/>
                  </a:cubicBezTo>
                  <a:cubicBezTo>
                    <a:pt x="514223" y="4572"/>
                    <a:pt x="555371" y="0"/>
                    <a:pt x="596646" y="0"/>
                  </a:cubicBezTo>
                  <a:close/>
                </a:path>
              </a:pathLst>
            </a:custGeom>
            <a:solidFill>
              <a:srgbClr val="A22933"/>
            </a:solidFill>
          </p:spPr>
        </p:sp>
      </p:grpSp>
      <p:grpSp>
        <p:nvGrpSpPr>
          <p:cNvPr name="Group 22" id="22"/>
          <p:cNvGrpSpPr/>
          <p:nvPr/>
        </p:nvGrpSpPr>
        <p:grpSpPr>
          <a:xfrm rot="0">
            <a:off x="14801604" y="9555538"/>
            <a:ext cx="426710" cy="365828"/>
            <a:chOff x="0" y="0"/>
            <a:chExt cx="568947" cy="487771"/>
          </a:xfrm>
        </p:grpSpPr>
        <p:sp>
          <p:nvSpPr>
            <p:cNvPr name="Freeform 23" id="23"/>
            <p:cNvSpPr/>
            <p:nvPr/>
          </p:nvSpPr>
          <p:spPr>
            <a:xfrm flipH="false" flipV="false" rot="0">
              <a:off x="0" y="635"/>
              <a:ext cx="568325" cy="486537"/>
            </a:xfrm>
            <a:custGeom>
              <a:avLst/>
              <a:gdLst/>
              <a:ahLst/>
              <a:cxnLst/>
              <a:rect r="r" b="b" t="t" l="l"/>
              <a:pathLst>
                <a:path h="486537" w="568325">
                  <a:moveTo>
                    <a:pt x="243586" y="0"/>
                  </a:moveTo>
                  <a:cubicBezTo>
                    <a:pt x="460121" y="0"/>
                    <a:pt x="568325" y="261620"/>
                    <a:pt x="415036" y="414909"/>
                  </a:cubicBezTo>
                  <a:cubicBezTo>
                    <a:pt x="365379" y="464566"/>
                    <a:pt x="304800" y="486410"/>
                    <a:pt x="244983" y="486410"/>
                  </a:cubicBezTo>
                  <a:cubicBezTo>
                    <a:pt x="119888" y="486537"/>
                    <a:pt x="0" y="389890"/>
                    <a:pt x="0" y="242951"/>
                  </a:cubicBezTo>
                  <a:cubicBezTo>
                    <a:pt x="0" y="108204"/>
                    <a:pt x="108204" y="0"/>
                    <a:pt x="243586" y="0"/>
                  </a:cubicBezTo>
                  <a:close/>
                </a:path>
              </a:pathLst>
            </a:custGeom>
            <a:solidFill>
              <a:srgbClr val="9E9E9E"/>
            </a:solidFill>
          </p:spPr>
        </p:sp>
      </p:grpSp>
      <p:grpSp>
        <p:nvGrpSpPr>
          <p:cNvPr name="Group 24" id="24"/>
          <p:cNvGrpSpPr/>
          <p:nvPr/>
        </p:nvGrpSpPr>
        <p:grpSpPr>
          <a:xfrm rot="0">
            <a:off x="17804936" y="520266"/>
            <a:ext cx="3925440" cy="3576608"/>
            <a:chOff x="0" y="0"/>
            <a:chExt cx="5233920" cy="4768811"/>
          </a:xfrm>
        </p:grpSpPr>
        <p:sp>
          <p:nvSpPr>
            <p:cNvPr name="Freeform 25" id="25"/>
            <p:cNvSpPr/>
            <p:nvPr/>
          </p:nvSpPr>
          <p:spPr>
            <a:xfrm flipH="false" flipV="false" rot="0">
              <a:off x="635" y="635"/>
              <a:ext cx="5233289" cy="4767580"/>
            </a:xfrm>
            <a:custGeom>
              <a:avLst/>
              <a:gdLst/>
              <a:ahLst/>
              <a:cxnLst/>
              <a:rect r="r" b="b" t="t" l="l"/>
              <a:pathLst>
                <a:path h="4767580" w="5233289">
                  <a:moveTo>
                    <a:pt x="2616708" y="0"/>
                  </a:moveTo>
                  <a:cubicBezTo>
                    <a:pt x="3226308" y="0"/>
                    <a:pt x="3836416" y="232664"/>
                    <a:pt x="4301617" y="698500"/>
                  </a:cubicBezTo>
                  <a:cubicBezTo>
                    <a:pt x="5233289" y="1628902"/>
                    <a:pt x="5233289" y="3138043"/>
                    <a:pt x="4301617" y="4069715"/>
                  </a:cubicBezTo>
                  <a:cubicBezTo>
                    <a:pt x="3836416" y="4534916"/>
                    <a:pt x="3226181" y="4767580"/>
                    <a:pt x="2616708" y="4767580"/>
                  </a:cubicBezTo>
                  <a:cubicBezTo>
                    <a:pt x="2006473" y="4767580"/>
                    <a:pt x="1396365" y="4534916"/>
                    <a:pt x="930529" y="4069715"/>
                  </a:cubicBezTo>
                  <a:cubicBezTo>
                    <a:pt x="0" y="3137916"/>
                    <a:pt x="0" y="1628902"/>
                    <a:pt x="930402" y="698500"/>
                  </a:cubicBezTo>
                  <a:cubicBezTo>
                    <a:pt x="1396238" y="232664"/>
                    <a:pt x="2006473" y="0"/>
                    <a:pt x="2616581" y="0"/>
                  </a:cubicBezTo>
                  <a:close/>
                </a:path>
              </a:pathLst>
            </a:custGeom>
            <a:solidFill>
              <a:srgbClr val="9E9E9E"/>
            </a:solidFill>
          </p:spPr>
        </p:sp>
      </p:grpSp>
      <p:grpSp>
        <p:nvGrpSpPr>
          <p:cNvPr name="Group 26" id="26"/>
          <p:cNvGrpSpPr/>
          <p:nvPr/>
        </p:nvGrpSpPr>
        <p:grpSpPr>
          <a:xfrm rot="0">
            <a:off x="3114524" y="10028468"/>
            <a:ext cx="982930" cy="982950"/>
            <a:chOff x="0" y="0"/>
            <a:chExt cx="1310573" cy="1310600"/>
          </a:xfrm>
        </p:grpSpPr>
        <p:sp>
          <p:nvSpPr>
            <p:cNvPr name="Freeform 27" id="27"/>
            <p:cNvSpPr/>
            <p:nvPr/>
          </p:nvSpPr>
          <p:spPr>
            <a:xfrm flipH="false" flipV="false" rot="0">
              <a:off x="635" y="635"/>
              <a:ext cx="1309370" cy="1310005"/>
            </a:xfrm>
            <a:custGeom>
              <a:avLst/>
              <a:gdLst/>
              <a:ahLst/>
              <a:cxnLst/>
              <a:rect r="r" b="b" t="t" l="l"/>
              <a:pathLst>
                <a:path h="1310005" w="1309370">
                  <a:moveTo>
                    <a:pt x="654685" y="0"/>
                  </a:moveTo>
                  <a:cubicBezTo>
                    <a:pt x="1016127" y="0"/>
                    <a:pt x="1309370" y="293116"/>
                    <a:pt x="1309370" y="654685"/>
                  </a:cubicBezTo>
                  <a:cubicBezTo>
                    <a:pt x="1309370" y="1016254"/>
                    <a:pt x="1016127" y="1310005"/>
                    <a:pt x="654685" y="1310005"/>
                  </a:cubicBezTo>
                  <a:cubicBezTo>
                    <a:pt x="293243" y="1310005"/>
                    <a:pt x="0" y="1016127"/>
                    <a:pt x="0" y="654685"/>
                  </a:cubicBezTo>
                  <a:cubicBezTo>
                    <a:pt x="0" y="293243"/>
                    <a:pt x="293243" y="0"/>
                    <a:pt x="654685" y="0"/>
                  </a:cubicBezTo>
                  <a:close/>
                </a:path>
              </a:pathLst>
            </a:custGeom>
            <a:solidFill>
              <a:srgbClr val="9E9E9E"/>
            </a:solidFill>
          </p:spPr>
        </p:sp>
      </p:grpSp>
      <p:grpSp>
        <p:nvGrpSpPr>
          <p:cNvPr name="Group 28" id="28"/>
          <p:cNvGrpSpPr/>
          <p:nvPr/>
        </p:nvGrpSpPr>
        <p:grpSpPr>
          <a:xfrm rot="0">
            <a:off x="-305026" y="9082750"/>
            <a:ext cx="2611000" cy="2611054"/>
            <a:chOff x="0" y="0"/>
            <a:chExt cx="3481333" cy="3481405"/>
          </a:xfrm>
        </p:grpSpPr>
        <p:sp>
          <p:nvSpPr>
            <p:cNvPr name="Freeform 29" id="29"/>
            <p:cNvSpPr/>
            <p:nvPr/>
          </p:nvSpPr>
          <p:spPr>
            <a:xfrm flipH="false" flipV="false" rot="0">
              <a:off x="635" y="635"/>
              <a:ext cx="3480054" cy="3480181"/>
            </a:xfrm>
            <a:custGeom>
              <a:avLst/>
              <a:gdLst/>
              <a:ahLst/>
              <a:cxnLst/>
              <a:rect r="r" b="b" t="t" l="l"/>
              <a:pathLst>
                <a:path h="3480181" w="3480054">
                  <a:moveTo>
                    <a:pt x="1740408" y="0"/>
                  </a:moveTo>
                  <a:cubicBezTo>
                    <a:pt x="2701163" y="0"/>
                    <a:pt x="3480054" y="779018"/>
                    <a:pt x="3480054" y="1739773"/>
                  </a:cubicBezTo>
                  <a:cubicBezTo>
                    <a:pt x="3480054" y="2701163"/>
                    <a:pt x="2701036" y="3480181"/>
                    <a:pt x="1740408" y="3480181"/>
                  </a:cubicBezTo>
                  <a:cubicBezTo>
                    <a:pt x="779018" y="3480181"/>
                    <a:pt x="0" y="2701163"/>
                    <a:pt x="0" y="1739773"/>
                  </a:cubicBezTo>
                  <a:cubicBezTo>
                    <a:pt x="0" y="779018"/>
                    <a:pt x="779018" y="0"/>
                    <a:pt x="1740408" y="0"/>
                  </a:cubicBezTo>
                  <a:close/>
                </a:path>
              </a:pathLst>
            </a:custGeom>
            <a:solidFill>
              <a:srgbClr val="D93B48"/>
            </a:solidFill>
          </p:spPr>
        </p:sp>
      </p:grpSp>
      <p:grpSp>
        <p:nvGrpSpPr>
          <p:cNvPr name="Group 30" id="30"/>
          <p:cNvGrpSpPr/>
          <p:nvPr/>
        </p:nvGrpSpPr>
        <p:grpSpPr>
          <a:xfrm rot="0">
            <a:off x="219758" y="2011606"/>
            <a:ext cx="2086190" cy="2085266"/>
            <a:chOff x="0" y="0"/>
            <a:chExt cx="2781587" cy="2780355"/>
          </a:xfrm>
        </p:grpSpPr>
        <p:sp>
          <p:nvSpPr>
            <p:cNvPr name="Freeform 31" id="31"/>
            <p:cNvSpPr/>
            <p:nvPr/>
          </p:nvSpPr>
          <p:spPr>
            <a:xfrm flipH="false" flipV="false" rot="0">
              <a:off x="635" y="0"/>
              <a:ext cx="2780411" cy="2779649"/>
            </a:xfrm>
            <a:custGeom>
              <a:avLst/>
              <a:gdLst/>
              <a:ahLst/>
              <a:cxnLst/>
              <a:rect r="r" b="b" t="t" l="l"/>
              <a:pathLst>
                <a:path h="2779649" w="2780411">
                  <a:moveTo>
                    <a:pt x="1389888" y="0"/>
                  </a:moveTo>
                  <a:cubicBezTo>
                    <a:pt x="2157984" y="0"/>
                    <a:pt x="2780411" y="622427"/>
                    <a:pt x="2780411" y="1389888"/>
                  </a:cubicBezTo>
                  <a:cubicBezTo>
                    <a:pt x="2780411" y="2157349"/>
                    <a:pt x="2157857" y="2779649"/>
                    <a:pt x="1389888" y="2779649"/>
                  </a:cubicBezTo>
                  <a:cubicBezTo>
                    <a:pt x="622427" y="2779649"/>
                    <a:pt x="0" y="2157222"/>
                    <a:pt x="0" y="1389888"/>
                  </a:cubicBezTo>
                  <a:cubicBezTo>
                    <a:pt x="0" y="622554"/>
                    <a:pt x="622427" y="0"/>
                    <a:pt x="1389888" y="0"/>
                  </a:cubicBezTo>
                  <a:close/>
                </a:path>
              </a:pathLst>
            </a:custGeom>
            <a:solidFill>
              <a:srgbClr val="9E9E9E"/>
            </a:solidFill>
          </p:spPr>
        </p:sp>
      </p:grpSp>
      <p:grpSp>
        <p:nvGrpSpPr>
          <p:cNvPr name="Group 32" id="32"/>
          <p:cNvGrpSpPr/>
          <p:nvPr/>
        </p:nvGrpSpPr>
        <p:grpSpPr>
          <a:xfrm rot="0">
            <a:off x="12677122" y="9707360"/>
            <a:ext cx="1545434" cy="1361826"/>
            <a:chOff x="0" y="0"/>
            <a:chExt cx="2060579" cy="1815768"/>
          </a:xfrm>
        </p:grpSpPr>
        <p:sp>
          <p:nvSpPr>
            <p:cNvPr name="Freeform 33" id="33"/>
            <p:cNvSpPr/>
            <p:nvPr/>
          </p:nvSpPr>
          <p:spPr>
            <a:xfrm flipH="false" flipV="false" rot="0">
              <a:off x="0" y="635"/>
              <a:ext cx="2059940" cy="1814449"/>
            </a:xfrm>
            <a:custGeom>
              <a:avLst/>
              <a:gdLst/>
              <a:ahLst/>
              <a:cxnLst/>
              <a:rect r="r" b="b" t="t" l="l"/>
              <a:pathLst>
                <a:path h="1814449" w="2059940">
                  <a:moveTo>
                    <a:pt x="1030986" y="0"/>
                  </a:moveTo>
                  <a:cubicBezTo>
                    <a:pt x="1146302" y="0"/>
                    <a:pt x="1264285" y="21971"/>
                    <a:pt x="1377696" y="68961"/>
                  </a:cubicBezTo>
                  <a:cubicBezTo>
                    <a:pt x="1840230" y="260985"/>
                    <a:pt x="2059940" y="791210"/>
                    <a:pt x="1868551" y="1254506"/>
                  </a:cubicBezTo>
                  <a:cubicBezTo>
                    <a:pt x="1723517" y="1603756"/>
                    <a:pt x="1385951" y="1814449"/>
                    <a:pt x="1029589" y="1814449"/>
                  </a:cubicBezTo>
                  <a:cubicBezTo>
                    <a:pt x="914273" y="1814449"/>
                    <a:pt x="796925" y="1792478"/>
                    <a:pt x="683641" y="1745488"/>
                  </a:cubicBezTo>
                  <a:cubicBezTo>
                    <a:pt x="220345" y="1554226"/>
                    <a:pt x="0" y="1023239"/>
                    <a:pt x="192024" y="559943"/>
                  </a:cubicBezTo>
                  <a:cubicBezTo>
                    <a:pt x="336296" y="210693"/>
                    <a:pt x="674624" y="0"/>
                    <a:pt x="1030986" y="0"/>
                  </a:cubicBezTo>
                  <a:close/>
                </a:path>
              </a:pathLst>
            </a:custGeom>
            <a:solidFill>
              <a:srgbClr val="D93B48"/>
            </a:solidFill>
          </p:spPr>
        </p:sp>
      </p:grpSp>
      <p:grpSp>
        <p:nvGrpSpPr>
          <p:cNvPr name="Group 34" id="34"/>
          <p:cNvGrpSpPr/>
          <p:nvPr/>
        </p:nvGrpSpPr>
        <p:grpSpPr>
          <a:xfrm rot="0">
            <a:off x="472270" y="6322238"/>
            <a:ext cx="1498074" cy="1361344"/>
            <a:chOff x="0" y="0"/>
            <a:chExt cx="1997432" cy="1815125"/>
          </a:xfrm>
        </p:grpSpPr>
        <p:sp>
          <p:nvSpPr>
            <p:cNvPr name="Freeform 35" id="35"/>
            <p:cNvSpPr/>
            <p:nvPr/>
          </p:nvSpPr>
          <p:spPr>
            <a:xfrm flipH="false" flipV="false" rot="0">
              <a:off x="635" y="0"/>
              <a:ext cx="1996186" cy="1814576"/>
            </a:xfrm>
            <a:custGeom>
              <a:avLst/>
              <a:gdLst/>
              <a:ahLst/>
              <a:cxnLst/>
              <a:rect r="r" b="b" t="t" l="l"/>
              <a:pathLst>
                <a:path h="1814576" w="1996186">
                  <a:moveTo>
                    <a:pt x="998728" y="0"/>
                  </a:moveTo>
                  <a:cubicBezTo>
                    <a:pt x="1410462" y="0"/>
                    <a:pt x="1782826" y="281559"/>
                    <a:pt x="1881505" y="699135"/>
                  </a:cubicBezTo>
                  <a:cubicBezTo>
                    <a:pt x="1996186" y="1186942"/>
                    <a:pt x="1694053" y="1675384"/>
                    <a:pt x="1206246" y="1790065"/>
                  </a:cubicBezTo>
                  <a:cubicBezTo>
                    <a:pt x="1136650" y="1806829"/>
                    <a:pt x="1066419" y="1814576"/>
                    <a:pt x="997458" y="1814576"/>
                  </a:cubicBezTo>
                  <a:cubicBezTo>
                    <a:pt x="586359" y="1814576"/>
                    <a:pt x="214630" y="1533652"/>
                    <a:pt x="115951" y="1116076"/>
                  </a:cubicBezTo>
                  <a:cubicBezTo>
                    <a:pt x="0" y="627634"/>
                    <a:pt x="302260" y="139192"/>
                    <a:pt x="789940" y="24511"/>
                  </a:cubicBezTo>
                  <a:cubicBezTo>
                    <a:pt x="860171" y="7747"/>
                    <a:pt x="929767" y="0"/>
                    <a:pt x="998728" y="0"/>
                  </a:cubicBezTo>
                  <a:close/>
                </a:path>
              </a:pathLst>
            </a:custGeom>
            <a:solidFill>
              <a:srgbClr val="010440"/>
            </a:solidFill>
          </p:spPr>
        </p:sp>
      </p:grpSp>
      <p:sp>
        <p:nvSpPr>
          <p:cNvPr name="Freeform 36" id="36"/>
          <p:cNvSpPr/>
          <p:nvPr/>
        </p:nvSpPr>
        <p:spPr>
          <a:xfrm flipH="false" flipV="false" rot="0">
            <a:off x="13963800" y="520254"/>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7" id="37"/>
          <p:cNvSpPr/>
          <p:nvPr/>
        </p:nvSpPr>
        <p:spPr>
          <a:xfrm flipH="false" flipV="false" rot="0">
            <a:off x="-5224650" y="8494604"/>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8" id="38"/>
          <p:cNvGrpSpPr/>
          <p:nvPr/>
        </p:nvGrpSpPr>
        <p:grpSpPr>
          <a:xfrm rot="0">
            <a:off x="16246804" y="8381368"/>
            <a:ext cx="7299008" cy="7299642"/>
            <a:chOff x="0" y="0"/>
            <a:chExt cx="9732011" cy="9732856"/>
          </a:xfrm>
        </p:grpSpPr>
        <p:sp>
          <p:nvSpPr>
            <p:cNvPr name="Freeform 39" id="39"/>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010440"/>
            </a:solidFill>
          </p:spPr>
        </p:sp>
      </p:grpSp>
      <p:sp>
        <p:nvSpPr>
          <p:cNvPr name="TextBox 40" id="40"/>
          <p:cNvSpPr txBox="true"/>
          <p:nvPr/>
        </p:nvSpPr>
        <p:spPr>
          <a:xfrm rot="0">
            <a:off x="472270" y="2799585"/>
            <a:ext cx="18288000" cy="4429125"/>
          </a:xfrm>
          <a:prstGeom prst="rect">
            <a:avLst/>
          </a:prstGeom>
        </p:spPr>
        <p:txBody>
          <a:bodyPr anchor="t" rtlCol="false" tIns="0" lIns="0" bIns="0" rIns="0">
            <a:spAutoFit/>
          </a:bodyPr>
          <a:lstStyle/>
          <a:p>
            <a:pPr algn="ctr">
              <a:lnSpc>
                <a:spcPts val="17280"/>
              </a:lnSpc>
            </a:pPr>
            <a:r>
              <a:rPr lang="en-US" sz="14400">
                <a:solidFill>
                  <a:srgbClr val="010440"/>
                </a:solidFill>
                <a:latin typeface="Arimo"/>
                <a:ea typeface="Arimo"/>
                <a:cs typeface="Arimo"/>
                <a:sym typeface="Arimo"/>
              </a:rPr>
              <a:t>Merci pour votre attention </a:t>
            </a:r>
            <a:r>
              <a:rPr lang="en-US" sz="14400">
                <a:solidFill>
                  <a:srgbClr val="010440"/>
                </a:solidFill>
                <a:latin typeface="Arimo"/>
                <a:ea typeface="Arimo"/>
                <a:cs typeface="Arimo"/>
                <a:sym typeface="Arimo"/>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9786752" y="-569474"/>
            <a:ext cx="885798" cy="886298"/>
            <a:chOff x="0" y="0"/>
            <a:chExt cx="1181064" cy="1181731"/>
          </a:xfrm>
        </p:grpSpPr>
        <p:sp>
          <p:nvSpPr>
            <p:cNvPr name="Freeform 3" id="3"/>
            <p:cNvSpPr/>
            <p:nvPr/>
          </p:nvSpPr>
          <p:spPr>
            <a:xfrm flipH="false" flipV="false" rot="0">
              <a:off x="0" y="635"/>
              <a:ext cx="1180465" cy="1180465"/>
            </a:xfrm>
            <a:custGeom>
              <a:avLst/>
              <a:gdLst/>
              <a:ahLst/>
              <a:cxnLst/>
              <a:rect r="r" b="b" t="t" l="l"/>
              <a:pathLst>
                <a:path h="1180465" w="1180465">
                  <a:moveTo>
                    <a:pt x="590804" y="0"/>
                  </a:moveTo>
                  <a:cubicBezTo>
                    <a:pt x="916940" y="0"/>
                    <a:pt x="1180465" y="264795"/>
                    <a:pt x="1180465" y="590931"/>
                  </a:cubicBezTo>
                  <a:cubicBezTo>
                    <a:pt x="1180465" y="916305"/>
                    <a:pt x="916940" y="1180465"/>
                    <a:pt x="590804" y="1180465"/>
                  </a:cubicBezTo>
                  <a:cubicBezTo>
                    <a:pt x="264160" y="1180465"/>
                    <a:pt x="0" y="916305"/>
                    <a:pt x="0" y="590931"/>
                  </a:cubicBezTo>
                  <a:cubicBezTo>
                    <a:pt x="0" y="264795"/>
                    <a:pt x="264160" y="0"/>
                    <a:pt x="590804" y="0"/>
                  </a:cubicBezTo>
                  <a:close/>
                </a:path>
              </a:pathLst>
            </a:custGeom>
            <a:solidFill>
              <a:srgbClr val="9E9E9E"/>
            </a:solidFill>
          </p:spPr>
        </p:sp>
      </p:grpSp>
      <p:grpSp>
        <p:nvGrpSpPr>
          <p:cNvPr name="Group 4" id="4"/>
          <p:cNvGrpSpPr/>
          <p:nvPr/>
        </p:nvGrpSpPr>
        <p:grpSpPr>
          <a:xfrm rot="0">
            <a:off x="3858674" y="-501336"/>
            <a:ext cx="1200876" cy="1201384"/>
            <a:chOff x="0" y="0"/>
            <a:chExt cx="1601168" cy="1601845"/>
          </a:xfrm>
        </p:grpSpPr>
        <p:sp>
          <p:nvSpPr>
            <p:cNvPr name="Freeform 5" id="5"/>
            <p:cNvSpPr/>
            <p:nvPr/>
          </p:nvSpPr>
          <p:spPr>
            <a:xfrm flipH="false" flipV="false" rot="0">
              <a:off x="0" y="635"/>
              <a:ext cx="1600454" cy="1600581"/>
            </a:xfrm>
            <a:custGeom>
              <a:avLst/>
              <a:gdLst/>
              <a:ahLst/>
              <a:cxnLst/>
              <a:rect r="r" b="b" t="t" l="l"/>
              <a:pathLst>
                <a:path h="1600581" w="1600454">
                  <a:moveTo>
                    <a:pt x="800862" y="0"/>
                  </a:moveTo>
                  <a:cubicBezTo>
                    <a:pt x="1242187" y="0"/>
                    <a:pt x="1600454" y="358267"/>
                    <a:pt x="1600454" y="799592"/>
                  </a:cubicBezTo>
                  <a:cubicBezTo>
                    <a:pt x="1600454" y="1242314"/>
                    <a:pt x="1242187" y="1600454"/>
                    <a:pt x="800862" y="1600454"/>
                  </a:cubicBezTo>
                  <a:cubicBezTo>
                    <a:pt x="358267" y="1600581"/>
                    <a:pt x="0" y="1242314"/>
                    <a:pt x="0" y="799592"/>
                  </a:cubicBezTo>
                  <a:cubicBezTo>
                    <a:pt x="0" y="358267"/>
                    <a:pt x="358267" y="0"/>
                    <a:pt x="800862" y="0"/>
                  </a:cubicBezTo>
                  <a:close/>
                </a:path>
              </a:pathLst>
            </a:custGeom>
            <a:solidFill>
              <a:srgbClr val="010440"/>
            </a:solidFill>
          </p:spPr>
        </p:sp>
      </p:grpSp>
      <p:grpSp>
        <p:nvGrpSpPr>
          <p:cNvPr name="Group 6" id="6"/>
          <p:cNvGrpSpPr/>
          <p:nvPr/>
        </p:nvGrpSpPr>
        <p:grpSpPr>
          <a:xfrm rot="0">
            <a:off x="5745778" y="159274"/>
            <a:ext cx="690564" cy="690578"/>
            <a:chOff x="0" y="0"/>
            <a:chExt cx="920752" cy="920771"/>
          </a:xfrm>
        </p:grpSpPr>
        <p:sp>
          <p:nvSpPr>
            <p:cNvPr name="Freeform 7" id="7"/>
            <p:cNvSpPr/>
            <p:nvPr/>
          </p:nvSpPr>
          <p:spPr>
            <a:xfrm flipH="false" flipV="false" rot="0">
              <a:off x="0" y="635"/>
              <a:ext cx="919988" cy="919480"/>
            </a:xfrm>
            <a:custGeom>
              <a:avLst/>
              <a:gdLst/>
              <a:ahLst/>
              <a:cxnLst/>
              <a:rect r="r" b="b" t="t" l="l"/>
              <a:pathLst>
                <a:path h="919480" w="919988">
                  <a:moveTo>
                    <a:pt x="459994" y="0"/>
                  </a:moveTo>
                  <a:cubicBezTo>
                    <a:pt x="714502" y="0"/>
                    <a:pt x="919988" y="205486"/>
                    <a:pt x="919988" y="460121"/>
                  </a:cubicBezTo>
                  <a:cubicBezTo>
                    <a:pt x="919988" y="713994"/>
                    <a:pt x="714502" y="919480"/>
                    <a:pt x="459994" y="919480"/>
                  </a:cubicBezTo>
                  <a:cubicBezTo>
                    <a:pt x="206883" y="919480"/>
                    <a:pt x="0" y="713994"/>
                    <a:pt x="0" y="460121"/>
                  </a:cubicBezTo>
                  <a:cubicBezTo>
                    <a:pt x="0" y="205613"/>
                    <a:pt x="206883" y="0"/>
                    <a:pt x="459994" y="0"/>
                  </a:cubicBezTo>
                  <a:close/>
                </a:path>
              </a:pathLst>
            </a:custGeom>
            <a:solidFill>
              <a:srgbClr val="9E9E9E"/>
            </a:solidFill>
          </p:spPr>
        </p:sp>
      </p:grpSp>
      <p:grpSp>
        <p:nvGrpSpPr>
          <p:cNvPr name="Group 8" id="8"/>
          <p:cNvGrpSpPr/>
          <p:nvPr/>
        </p:nvGrpSpPr>
        <p:grpSpPr>
          <a:xfrm rot="0">
            <a:off x="13489928" y="-581342"/>
            <a:ext cx="1497592" cy="1361344"/>
            <a:chOff x="0" y="0"/>
            <a:chExt cx="1996789" cy="1815125"/>
          </a:xfrm>
        </p:grpSpPr>
        <p:sp>
          <p:nvSpPr>
            <p:cNvPr name="Freeform 9" id="9"/>
            <p:cNvSpPr/>
            <p:nvPr/>
          </p:nvSpPr>
          <p:spPr>
            <a:xfrm flipH="false" flipV="false" rot="0">
              <a:off x="635" y="0"/>
              <a:ext cx="1995551" cy="1815211"/>
            </a:xfrm>
            <a:custGeom>
              <a:avLst/>
              <a:gdLst/>
              <a:ahLst/>
              <a:cxnLst/>
              <a:rect r="r" b="b" t="t" l="l"/>
              <a:pathLst>
                <a:path h="1815211" w="1995551">
                  <a:moveTo>
                    <a:pt x="998728" y="0"/>
                  </a:moveTo>
                  <a:cubicBezTo>
                    <a:pt x="1409827" y="0"/>
                    <a:pt x="1782191" y="281559"/>
                    <a:pt x="1880870" y="699770"/>
                  </a:cubicBezTo>
                  <a:cubicBezTo>
                    <a:pt x="1995551" y="1186942"/>
                    <a:pt x="1694053" y="1675257"/>
                    <a:pt x="1206246" y="1790065"/>
                  </a:cubicBezTo>
                  <a:cubicBezTo>
                    <a:pt x="1136015" y="1806829"/>
                    <a:pt x="1065784" y="1815211"/>
                    <a:pt x="996188" y="1815211"/>
                  </a:cubicBezTo>
                  <a:cubicBezTo>
                    <a:pt x="585089" y="1815211"/>
                    <a:pt x="213360" y="1533017"/>
                    <a:pt x="114681" y="1116076"/>
                  </a:cubicBezTo>
                  <a:cubicBezTo>
                    <a:pt x="0" y="628904"/>
                    <a:pt x="301498" y="139827"/>
                    <a:pt x="789305" y="24511"/>
                  </a:cubicBezTo>
                  <a:cubicBezTo>
                    <a:pt x="858901" y="7747"/>
                    <a:pt x="929132" y="0"/>
                    <a:pt x="998728" y="0"/>
                  </a:cubicBezTo>
                  <a:close/>
                </a:path>
              </a:pathLst>
            </a:custGeom>
            <a:solidFill>
              <a:srgbClr val="D93B48"/>
            </a:solidFill>
          </p:spPr>
        </p:sp>
      </p:grpSp>
      <p:grpSp>
        <p:nvGrpSpPr>
          <p:cNvPr name="Group 10" id="10"/>
          <p:cNvGrpSpPr/>
          <p:nvPr/>
        </p:nvGrpSpPr>
        <p:grpSpPr>
          <a:xfrm rot="0">
            <a:off x="-4039096" y="-4452432"/>
            <a:ext cx="7299008" cy="7299642"/>
            <a:chOff x="0" y="0"/>
            <a:chExt cx="9732011" cy="9732856"/>
          </a:xfrm>
        </p:grpSpPr>
        <p:sp>
          <p:nvSpPr>
            <p:cNvPr name="Freeform 11" id="11"/>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D93B48"/>
            </a:solidFill>
          </p:spPr>
        </p:sp>
      </p:grpSp>
      <p:grpSp>
        <p:nvGrpSpPr>
          <p:cNvPr name="Group 12" id="12"/>
          <p:cNvGrpSpPr/>
          <p:nvPr/>
        </p:nvGrpSpPr>
        <p:grpSpPr>
          <a:xfrm rot="0">
            <a:off x="-2970640" y="-3383470"/>
            <a:ext cx="5161594" cy="5161216"/>
            <a:chOff x="0" y="0"/>
            <a:chExt cx="6882125" cy="6881621"/>
          </a:xfrm>
        </p:grpSpPr>
        <p:sp>
          <p:nvSpPr>
            <p:cNvPr name="Freeform 13" id="13"/>
            <p:cNvSpPr/>
            <p:nvPr/>
          </p:nvSpPr>
          <p:spPr>
            <a:xfrm flipH="false" flipV="false" rot="0">
              <a:off x="635" y="635"/>
              <a:ext cx="6881495" cy="6880987"/>
            </a:xfrm>
            <a:custGeom>
              <a:avLst/>
              <a:gdLst/>
              <a:ahLst/>
              <a:cxnLst/>
              <a:rect r="r" b="b" t="t" l="l"/>
              <a:pathLst>
                <a:path h="6880987" w="6881495">
                  <a:moveTo>
                    <a:pt x="3440811" y="0"/>
                  </a:moveTo>
                  <a:cubicBezTo>
                    <a:pt x="5340858" y="0"/>
                    <a:pt x="6881495" y="1540002"/>
                    <a:pt x="6881495" y="3440176"/>
                  </a:cubicBezTo>
                  <a:cubicBezTo>
                    <a:pt x="6881495" y="5340985"/>
                    <a:pt x="5340858" y="6880987"/>
                    <a:pt x="3440811" y="6880987"/>
                  </a:cubicBezTo>
                  <a:cubicBezTo>
                    <a:pt x="1540764" y="6880987"/>
                    <a:pt x="0" y="5340985"/>
                    <a:pt x="0" y="3440176"/>
                  </a:cubicBezTo>
                  <a:cubicBezTo>
                    <a:pt x="0" y="1540002"/>
                    <a:pt x="1540637" y="0"/>
                    <a:pt x="3440811" y="0"/>
                  </a:cubicBezTo>
                  <a:close/>
                </a:path>
              </a:pathLst>
            </a:custGeom>
            <a:solidFill>
              <a:srgbClr val="A22933"/>
            </a:solidFill>
          </p:spPr>
        </p:sp>
      </p:grpSp>
      <p:grpSp>
        <p:nvGrpSpPr>
          <p:cNvPr name="Group 14" id="14"/>
          <p:cNvGrpSpPr/>
          <p:nvPr/>
        </p:nvGrpSpPr>
        <p:grpSpPr>
          <a:xfrm rot="0">
            <a:off x="16381324" y="-1539180"/>
            <a:ext cx="3596830" cy="3276986"/>
            <a:chOff x="0" y="0"/>
            <a:chExt cx="4795773" cy="4369315"/>
          </a:xfrm>
        </p:grpSpPr>
        <p:sp>
          <p:nvSpPr>
            <p:cNvPr name="Freeform 15" id="15"/>
            <p:cNvSpPr/>
            <p:nvPr/>
          </p:nvSpPr>
          <p:spPr>
            <a:xfrm flipH="false" flipV="false" rot="0">
              <a:off x="0" y="635"/>
              <a:ext cx="4795139" cy="4368038"/>
            </a:xfrm>
            <a:custGeom>
              <a:avLst/>
              <a:gdLst/>
              <a:ahLst/>
              <a:cxnLst/>
              <a:rect r="r" b="b" t="t" l="l"/>
              <a:pathLst>
                <a:path h="4368038" w="4795139">
                  <a:moveTo>
                    <a:pt x="2398268" y="0"/>
                  </a:moveTo>
                  <a:cubicBezTo>
                    <a:pt x="2956941" y="0"/>
                    <a:pt x="3516249" y="213233"/>
                    <a:pt x="3942080" y="639191"/>
                  </a:cubicBezTo>
                  <a:cubicBezTo>
                    <a:pt x="4795139" y="1492250"/>
                    <a:pt x="4795139" y="2875661"/>
                    <a:pt x="3942080" y="3728847"/>
                  </a:cubicBezTo>
                  <a:cubicBezTo>
                    <a:pt x="3516122" y="4154805"/>
                    <a:pt x="2956941" y="4368038"/>
                    <a:pt x="2398268" y="4368038"/>
                  </a:cubicBezTo>
                  <a:cubicBezTo>
                    <a:pt x="1838960" y="4368038"/>
                    <a:pt x="1279652" y="4154805"/>
                    <a:pt x="853186" y="3728847"/>
                  </a:cubicBezTo>
                  <a:cubicBezTo>
                    <a:pt x="0" y="2875788"/>
                    <a:pt x="0" y="1492377"/>
                    <a:pt x="853059" y="639191"/>
                  </a:cubicBezTo>
                  <a:cubicBezTo>
                    <a:pt x="1279652" y="213233"/>
                    <a:pt x="1838960" y="0"/>
                    <a:pt x="2398268" y="0"/>
                  </a:cubicBezTo>
                  <a:close/>
                </a:path>
              </a:pathLst>
            </a:custGeom>
            <a:solidFill>
              <a:srgbClr val="D93B48"/>
            </a:solidFill>
          </p:spPr>
        </p:sp>
      </p:grpSp>
      <p:grpSp>
        <p:nvGrpSpPr>
          <p:cNvPr name="Group 16" id="16"/>
          <p:cNvGrpSpPr/>
          <p:nvPr/>
        </p:nvGrpSpPr>
        <p:grpSpPr>
          <a:xfrm rot="0">
            <a:off x="17473458" y="-548990"/>
            <a:ext cx="1419788" cy="1290788"/>
            <a:chOff x="0" y="0"/>
            <a:chExt cx="1893051" cy="1721051"/>
          </a:xfrm>
        </p:grpSpPr>
        <p:sp>
          <p:nvSpPr>
            <p:cNvPr name="Freeform 17" id="17"/>
            <p:cNvSpPr/>
            <p:nvPr/>
          </p:nvSpPr>
          <p:spPr>
            <a:xfrm flipH="false" flipV="false" rot="0">
              <a:off x="635" y="635"/>
              <a:ext cx="1891665" cy="1720469"/>
            </a:xfrm>
            <a:custGeom>
              <a:avLst/>
              <a:gdLst/>
              <a:ahLst/>
              <a:cxnLst/>
              <a:rect r="r" b="b" t="t" l="l"/>
              <a:pathLst>
                <a:path h="1720469" w="1891665">
                  <a:moveTo>
                    <a:pt x="946531" y="0"/>
                  </a:moveTo>
                  <a:cubicBezTo>
                    <a:pt x="1336294" y="0"/>
                    <a:pt x="1689481" y="266700"/>
                    <a:pt x="1782826" y="663067"/>
                  </a:cubicBezTo>
                  <a:cubicBezTo>
                    <a:pt x="1891665" y="1124458"/>
                    <a:pt x="1605026" y="1587754"/>
                    <a:pt x="1143000" y="1697228"/>
                  </a:cubicBezTo>
                  <a:cubicBezTo>
                    <a:pt x="1076579" y="1712722"/>
                    <a:pt x="1009650" y="1720469"/>
                    <a:pt x="943864" y="1720469"/>
                  </a:cubicBezTo>
                  <a:cubicBezTo>
                    <a:pt x="554736" y="1720469"/>
                    <a:pt x="201549" y="1453769"/>
                    <a:pt x="108204" y="1058037"/>
                  </a:cubicBezTo>
                  <a:cubicBezTo>
                    <a:pt x="0" y="595376"/>
                    <a:pt x="285496" y="132080"/>
                    <a:pt x="748030" y="23241"/>
                  </a:cubicBezTo>
                  <a:cubicBezTo>
                    <a:pt x="814451" y="7112"/>
                    <a:pt x="880872" y="0"/>
                    <a:pt x="946531" y="0"/>
                  </a:cubicBezTo>
                  <a:close/>
                </a:path>
              </a:pathLst>
            </a:custGeom>
            <a:solidFill>
              <a:srgbClr val="A22933"/>
            </a:solidFill>
          </p:spPr>
        </p:sp>
      </p:grpSp>
      <p:grpSp>
        <p:nvGrpSpPr>
          <p:cNvPr name="Group 18" id="18"/>
          <p:cNvGrpSpPr/>
          <p:nvPr/>
        </p:nvGrpSpPr>
        <p:grpSpPr>
          <a:xfrm rot="0">
            <a:off x="15336050" y="8494590"/>
            <a:ext cx="874682" cy="813326"/>
            <a:chOff x="0" y="0"/>
            <a:chExt cx="1166243" cy="1084435"/>
          </a:xfrm>
        </p:grpSpPr>
        <p:sp>
          <p:nvSpPr>
            <p:cNvPr name="Freeform 19" id="19"/>
            <p:cNvSpPr/>
            <p:nvPr/>
          </p:nvSpPr>
          <p:spPr>
            <a:xfrm flipH="false" flipV="false" rot="0">
              <a:off x="0" y="0"/>
              <a:ext cx="1165606" cy="1084453"/>
            </a:xfrm>
            <a:custGeom>
              <a:avLst/>
              <a:gdLst/>
              <a:ahLst/>
              <a:cxnLst/>
              <a:rect r="r" b="b" t="t" l="l"/>
              <a:pathLst>
                <a:path h="1084453" w="1165606">
                  <a:moveTo>
                    <a:pt x="582422" y="0"/>
                  </a:moveTo>
                  <a:cubicBezTo>
                    <a:pt x="843407" y="0"/>
                    <a:pt x="1074801" y="189484"/>
                    <a:pt x="1117219" y="455549"/>
                  </a:cubicBezTo>
                  <a:cubicBezTo>
                    <a:pt x="1165606" y="751332"/>
                    <a:pt x="965200" y="1029716"/>
                    <a:pt x="669417" y="1076706"/>
                  </a:cubicBezTo>
                  <a:cubicBezTo>
                    <a:pt x="639826" y="1081913"/>
                    <a:pt x="610108" y="1084453"/>
                    <a:pt x="581152" y="1084453"/>
                  </a:cubicBezTo>
                  <a:cubicBezTo>
                    <a:pt x="320802" y="1084453"/>
                    <a:pt x="90805" y="894969"/>
                    <a:pt x="47625" y="629539"/>
                  </a:cubicBezTo>
                  <a:cubicBezTo>
                    <a:pt x="0" y="333756"/>
                    <a:pt x="200406" y="55372"/>
                    <a:pt x="496189" y="7112"/>
                  </a:cubicBezTo>
                  <a:cubicBezTo>
                    <a:pt x="525145" y="2540"/>
                    <a:pt x="554101" y="0"/>
                    <a:pt x="582422" y="0"/>
                  </a:cubicBezTo>
                  <a:close/>
                </a:path>
              </a:pathLst>
            </a:custGeom>
            <a:solidFill>
              <a:srgbClr val="D93B48"/>
            </a:solidFill>
          </p:spPr>
        </p:sp>
      </p:grpSp>
      <p:grpSp>
        <p:nvGrpSpPr>
          <p:cNvPr name="Group 20" id="20"/>
          <p:cNvGrpSpPr/>
          <p:nvPr/>
        </p:nvGrpSpPr>
        <p:grpSpPr>
          <a:xfrm rot="0">
            <a:off x="18966264" y="6973648"/>
            <a:ext cx="894980" cy="813810"/>
            <a:chOff x="0" y="0"/>
            <a:chExt cx="1193307" cy="1085080"/>
          </a:xfrm>
        </p:grpSpPr>
        <p:sp>
          <p:nvSpPr>
            <p:cNvPr name="Freeform 21" id="21"/>
            <p:cNvSpPr/>
            <p:nvPr/>
          </p:nvSpPr>
          <p:spPr>
            <a:xfrm flipH="false" flipV="false" rot="0">
              <a:off x="635" y="635"/>
              <a:ext cx="1192022" cy="1083818"/>
            </a:xfrm>
            <a:custGeom>
              <a:avLst/>
              <a:gdLst/>
              <a:ahLst/>
              <a:cxnLst/>
              <a:rect r="r" b="b" t="t" l="l"/>
              <a:pathLst>
                <a:path h="1083818" w="1192022">
                  <a:moveTo>
                    <a:pt x="596646" y="0"/>
                  </a:moveTo>
                  <a:cubicBezTo>
                    <a:pt x="842137" y="0"/>
                    <a:pt x="1064387" y="167513"/>
                    <a:pt x="1123696" y="417576"/>
                  </a:cubicBezTo>
                  <a:cubicBezTo>
                    <a:pt x="1192022" y="708787"/>
                    <a:pt x="1012190" y="1000760"/>
                    <a:pt x="720979" y="1068959"/>
                  </a:cubicBezTo>
                  <a:cubicBezTo>
                    <a:pt x="678434" y="1079246"/>
                    <a:pt x="636524" y="1083818"/>
                    <a:pt x="595376" y="1083818"/>
                  </a:cubicBezTo>
                  <a:cubicBezTo>
                    <a:pt x="350520" y="1083818"/>
                    <a:pt x="127635" y="915670"/>
                    <a:pt x="68961" y="666242"/>
                  </a:cubicBezTo>
                  <a:cubicBezTo>
                    <a:pt x="0" y="375031"/>
                    <a:pt x="181102" y="83820"/>
                    <a:pt x="472313" y="14224"/>
                  </a:cubicBezTo>
                  <a:cubicBezTo>
                    <a:pt x="514223" y="4572"/>
                    <a:pt x="555371" y="0"/>
                    <a:pt x="596646" y="0"/>
                  </a:cubicBezTo>
                  <a:close/>
                </a:path>
              </a:pathLst>
            </a:custGeom>
            <a:solidFill>
              <a:srgbClr val="A22933"/>
            </a:solidFill>
          </p:spPr>
        </p:sp>
      </p:grpSp>
      <p:grpSp>
        <p:nvGrpSpPr>
          <p:cNvPr name="Group 22" id="22"/>
          <p:cNvGrpSpPr/>
          <p:nvPr/>
        </p:nvGrpSpPr>
        <p:grpSpPr>
          <a:xfrm rot="0">
            <a:off x="14801604" y="9555538"/>
            <a:ext cx="426710" cy="365828"/>
            <a:chOff x="0" y="0"/>
            <a:chExt cx="568947" cy="487771"/>
          </a:xfrm>
        </p:grpSpPr>
        <p:sp>
          <p:nvSpPr>
            <p:cNvPr name="Freeform 23" id="23"/>
            <p:cNvSpPr/>
            <p:nvPr/>
          </p:nvSpPr>
          <p:spPr>
            <a:xfrm flipH="false" flipV="false" rot="0">
              <a:off x="0" y="635"/>
              <a:ext cx="568325" cy="486537"/>
            </a:xfrm>
            <a:custGeom>
              <a:avLst/>
              <a:gdLst/>
              <a:ahLst/>
              <a:cxnLst/>
              <a:rect r="r" b="b" t="t" l="l"/>
              <a:pathLst>
                <a:path h="486537" w="568325">
                  <a:moveTo>
                    <a:pt x="243586" y="0"/>
                  </a:moveTo>
                  <a:cubicBezTo>
                    <a:pt x="460121" y="0"/>
                    <a:pt x="568325" y="261620"/>
                    <a:pt x="415036" y="414909"/>
                  </a:cubicBezTo>
                  <a:cubicBezTo>
                    <a:pt x="365379" y="464566"/>
                    <a:pt x="304800" y="486410"/>
                    <a:pt x="244983" y="486410"/>
                  </a:cubicBezTo>
                  <a:cubicBezTo>
                    <a:pt x="119888" y="486537"/>
                    <a:pt x="0" y="389890"/>
                    <a:pt x="0" y="242951"/>
                  </a:cubicBezTo>
                  <a:cubicBezTo>
                    <a:pt x="0" y="108204"/>
                    <a:pt x="108204" y="0"/>
                    <a:pt x="243586" y="0"/>
                  </a:cubicBezTo>
                  <a:close/>
                </a:path>
              </a:pathLst>
            </a:custGeom>
            <a:solidFill>
              <a:srgbClr val="9E9E9E"/>
            </a:solidFill>
          </p:spPr>
        </p:sp>
      </p:grpSp>
      <p:grpSp>
        <p:nvGrpSpPr>
          <p:cNvPr name="Group 24" id="24"/>
          <p:cNvGrpSpPr/>
          <p:nvPr/>
        </p:nvGrpSpPr>
        <p:grpSpPr>
          <a:xfrm rot="0">
            <a:off x="17804936" y="520266"/>
            <a:ext cx="3925440" cy="3576608"/>
            <a:chOff x="0" y="0"/>
            <a:chExt cx="5233920" cy="4768811"/>
          </a:xfrm>
        </p:grpSpPr>
        <p:sp>
          <p:nvSpPr>
            <p:cNvPr name="Freeform 25" id="25"/>
            <p:cNvSpPr/>
            <p:nvPr/>
          </p:nvSpPr>
          <p:spPr>
            <a:xfrm flipH="false" flipV="false" rot="0">
              <a:off x="635" y="635"/>
              <a:ext cx="5233289" cy="4767580"/>
            </a:xfrm>
            <a:custGeom>
              <a:avLst/>
              <a:gdLst/>
              <a:ahLst/>
              <a:cxnLst/>
              <a:rect r="r" b="b" t="t" l="l"/>
              <a:pathLst>
                <a:path h="4767580" w="5233289">
                  <a:moveTo>
                    <a:pt x="2616708" y="0"/>
                  </a:moveTo>
                  <a:cubicBezTo>
                    <a:pt x="3226308" y="0"/>
                    <a:pt x="3836416" y="232664"/>
                    <a:pt x="4301617" y="698500"/>
                  </a:cubicBezTo>
                  <a:cubicBezTo>
                    <a:pt x="5233289" y="1628902"/>
                    <a:pt x="5233289" y="3138043"/>
                    <a:pt x="4301617" y="4069715"/>
                  </a:cubicBezTo>
                  <a:cubicBezTo>
                    <a:pt x="3836416" y="4534916"/>
                    <a:pt x="3226181" y="4767580"/>
                    <a:pt x="2616708" y="4767580"/>
                  </a:cubicBezTo>
                  <a:cubicBezTo>
                    <a:pt x="2006473" y="4767580"/>
                    <a:pt x="1396365" y="4534916"/>
                    <a:pt x="930529" y="4069715"/>
                  </a:cubicBezTo>
                  <a:cubicBezTo>
                    <a:pt x="0" y="3137916"/>
                    <a:pt x="0" y="1628902"/>
                    <a:pt x="930402" y="698500"/>
                  </a:cubicBezTo>
                  <a:cubicBezTo>
                    <a:pt x="1396238" y="232664"/>
                    <a:pt x="2006473" y="0"/>
                    <a:pt x="2616581" y="0"/>
                  </a:cubicBezTo>
                  <a:close/>
                </a:path>
              </a:pathLst>
            </a:custGeom>
            <a:solidFill>
              <a:srgbClr val="9E9E9E"/>
            </a:solidFill>
          </p:spPr>
        </p:sp>
      </p:grpSp>
      <p:grpSp>
        <p:nvGrpSpPr>
          <p:cNvPr name="Group 26" id="26"/>
          <p:cNvGrpSpPr/>
          <p:nvPr/>
        </p:nvGrpSpPr>
        <p:grpSpPr>
          <a:xfrm rot="0">
            <a:off x="3114524" y="10028468"/>
            <a:ext cx="982930" cy="982950"/>
            <a:chOff x="0" y="0"/>
            <a:chExt cx="1310573" cy="1310600"/>
          </a:xfrm>
        </p:grpSpPr>
        <p:sp>
          <p:nvSpPr>
            <p:cNvPr name="Freeform 27" id="27"/>
            <p:cNvSpPr/>
            <p:nvPr/>
          </p:nvSpPr>
          <p:spPr>
            <a:xfrm flipH="false" flipV="false" rot="0">
              <a:off x="635" y="635"/>
              <a:ext cx="1309370" cy="1310005"/>
            </a:xfrm>
            <a:custGeom>
              <a:avLst/>
              <a:gdLst/>
              <a:ahLst/>
              <a:cxnLst/>
              <a:rect r="r" b="b" t="t" l="l"/>
              <a:pathLst>
                <a:path h="1310005" w="1309370">
                  <a:moveTo>
                    <a:pt x="654685" y="0"/>
                  </a:moveTo>
                  <a:cubicBezTo>
                    <a:pt x="1016127" y="0"/>
                    <a:pt x="1309370" y="293116"/>
                    <a:pt x="1309370" y="654685"/>
                  </a:cubicBezTo>
                  <a:cubicBezTo>
                    <a:pt x="1309370" y="1016254"/>
                    <a:pt x="1016127" y="1310005"/>
                    <a:pt x="654685" y="1310005"/>
                  </a:cubicBezTo>
                  <a:cubicBezTo>
                    <a:pt x="293243" y="1310005"/>
                    <a:pt x="0" y="1016127"/>
                    <a:pt x="0" y="654685"/>
                  </a:cubicBezTo>
                  <a:cubicBezTo>
                    <a:pt x="0" y="293243"/>
                    <a:pt x="293243" y="0"/>
                    <a:pt x="654685" y="0"/>
                  </a:cubicBezTo>
                  <a:close/>
                </a:path>
              </a:pathLst>
            </a:custGeom>
            <a:solidFill>
              <a:srgbClr val="9E9E9E"/>
            </a:solidFill>
          </p:spPr>
        </p:sp>
      </p:grpSp>
      <p:grpSp>
        <p:nvGrpSpPr>
          <p:cNvPr name="Group 28" id="28"/>
          <p:cNvGrpSpPr/>
          <p:nvPr/>
        </p:nvGrpSpPr>
        <p:grpSpPr>
          <a:xfrm rot="0">
            <a:off x="-305026" y="9082750"/>
            <a:ext cx="2611000" cy="2611054"/>
            <a:chOff x="0" y="0"/>
            <a:chExt cx="3481333" cy="3481405"/>
          </a:xfrm>
        </p:grpSpPr>
        <p:sp>
          <p:nvSpPr>
            <p:cNvPr name="Freeform 29" id="29"/>
            <p:cNvSpPr/>
            <p:nvPr/>
          </p:nvSpPr>
          <p:spPr>
            <a:xfrm flipH="false" flipV="false" rot="0">
              <a:off x="635" y="635"/>
              <a:ext cx="3480054" cy="3480181"/>
            </a:xfrm>
            <a:custGeom>
              <a:avLst/>
              <a:gdLst/>
              <a:ahLst/>
              <a:cxnLst/>
              <a:rect r="r" b="b" t="t" l="l"/>
              <a:pathLst>
                <a:path h="3480181" w="3480054">
                  <a:moveTo>
                    <a:pt x="1740408" y="0"/>
                  </a:moveTo>
                  <a:cubicBezTo>
                    <a:pt x="2701163" y="0"/>
                    <a:pt x="3480054" y="779018"/>
                    <a:pt x="3480054" y="1739773"/>
                  </a:cubicBezTo>
                  <a:cubicBezTo>
                    <a:pt x="3480054" y="2701163"/>
                    <a:pt x="2701036" y="3480181"/>
                    <a:pt x="1740408" y="3480181"/>
                  </a:cubicBezTo>
                  <a:cubicBezTo>
                    <a:pt x="779018" y="3480181"/>
                    <a:pt x="0" y="2701163"/>
                    <a:pt x="0" y="1739773"/>
                  </a:cubicBezTo>
                  <a:cubicBezTo>
                    <a:pt x="0" y="779018"/>
                    <a:pt x="779018" y="0"/>
                    <a:pt x="1740408" y="0"/>
                  </a:cubicBezTo>
                  <a:close/>
                </a:path>
              </a:pathLst>
            </a:custGeom>
            <a:solidFill>
              <a:srgbClr val="D93B48"/>
            </a:solidFill>
          </p:spPr>
        </p:sp>
      </p:grpSp>
      <p:grpSp>
        <p:nvGrpSpPr>
          <p:cNvPr name="Group 30" id="30"/>
          <p:cNvGrpSpPr/>
          <p:nvPr/>
        </p:nvGrpSpPr>
        <p:grpSpPr>
          <a:xfrm rot="0">
            <a:off x="613306" y="1777754"/>
            <a:ext cx="1419796" cy="1419160"/>
            <a:chOff x="0" y="0"/>
            <a:chExt cx="1893061" cy="1892213"/>
          </a:xfrm>
        </p:grpSpPr>
        <p:sp>
          <p:nvSpPr>
            <p:cNvPr name="Freeform 31" id="31"/>
            <p:cNvSpPr/>
            <p:nvPr/>
          </p:nvSpPr>
          <p:spPr>
            <a:xfrm flipH="false" flipV="false" rot="0">
              <a:off x="381" y="0"/>
              <a:ext cx="1892173" cy="1891792"/>
            </a:xfrm>
            <a:custGeom>
              <a:avLst/>
              <a:gdLst/>
              <a:ahLst/>
              <a:cxnLst/>
              <a:rect r="r" b="b" t="t" l="l"/>
              <a:pathLst>
                <a:path h="1891792" w="1892173">
                  <a:moveTo>
                    <a:pt x="945896" y="0"/>
                  </a:moveTo>
                  <a:cubicBezTo>
                    <a:pt x="1468628" y="0"/>
                    <a:pt x="1892173" y="423672"/>
                    <a:pt x="1892173" y="945896"/>
                  </a:cubicBezTo>
                  <a:cubicBezTo>
                    <a:pt x="1892173" y="1468120"/>
                    <a:pt x="1468628" y="1891792"/>
                    <a:pt x="945896" y="1891792"/>
                  </a:cubicBezTo>
                  <a:cubicBezTo>
                    <a:pt x="423672" y="1891792"/>
                    <a:pt x="0" y="1468120"/>
                    <a:pt x="0" y="945896"/>
                  </a:cubicBezTo>
                  <a:cubicBezTo>
                    <a:pt x="0" y="423672"/>
                    <a:pt x="423672" y="0"/>
                    <a:pt x="945896" y="0"/>
                  </a:cubicBezTo>
                  <a:close/>
                </a:path>
              </a:pathLst>
            </a:custGeom>
            <a:solidFill>
              <a:srgbClr val="9E9E9E"/>
            </a:solidFill>
          </p:spPr>
        </p:sp>
      </p:grpSp>
      <p:grpSp>
        <p:nvGrpSpPr>
          <p:cNvPr name="Group 32" id="32"/>
          <p:cNvGrpSpPr/>
          <p:nvPr/>
        </p:nvGrpSpPr>
        <p:grpSpPr>
          <a:xfrm rot="0">
            <a:off x="9685972" y="9493960"/>
            <a:ext cx="1545434" cy="1361826"/>
            <a:chOff x="0" y="0"/>
            <a:chExt cx="2060579" cy="1815768"/>
          </a:xfrm>
        </p:grpSpPr>
        <p:sp>
          <p:nvSpPr>
            <p:cNvPr name="Freeform 33" id="33"/>
            <p:cNvSpPr/>
            <p:nvPr/>
          </p:nvSpPr>
          <p:spPr>
            <a:xfrm flipH="false" flipV="false" rot="0">
              <a:off x="0" y="635"/>
              <a:ext cx="2059940" cy="1814449"/>
            </a:xfrm>
            <a:custGeom>
              <a:avLst/>
              <a:gdLst/>
              <a:ahLst/>
              <a:cxnLst/>
              <a:rect r="r" b="b" t="t" l="l"/>
              <a:pathLst>
                <a:path h="1814449" w="2059940">
                  <a:moveTo>
                    <a:pt x="1030986" y="0"/>
                  </a:moveTo>
                  <a:cubicBezTo>
                    <a:pt x="1146302" y="0"/>
                    <a:pt x="1264285" y="21971"/>
                    <a:pt x="1377696" y="68961"/>
                  </a:cubicBezTo>
                  <a:cubicBezTo>
                    <a:pt x="1840230" y="260985"/>
                    <a:pt x="2059940" y="791210"/>
                    <a:pt x="1868551" y="1254506"/>
                  </a:cubicBezTo>
                  <a:cubicBezTo>
                    <a:pt x="1723517" y="1603756"/>
                    <a:pt x="1385951" y="1814449"/>
                    <a:pt x="1029589" y="1814449"/>
                  </a:cubicBezTo>
                  <a:cubicBezTo>
                    <a:pt x="914273" y="1814449"/>
                    <a:pt x="796925" y="1792478"/>
                    <a:pt x="683641" y="1745488"/>
                  </a:cubicBezTo>
                  <a:cubicBezTo>
                    <a:pt x="220345" y="1554226"/>
                    <a:pt x="0" y="1023239"/>
                    <a:pt x="192024" y="559943"/>
                  </a:cubicBezTo>
                  <a:cubicBezTo>
                    <a:pt x="336296" y="210693"/>
                    <a:pt x="674624" y="0"/>
                    <a:pt x="1030986" y="0"/>
                  </a:cubicBezTo>
                  <a:close/>
                </a:path>
              </a:pathLst>
            </a:custGeom>
            <a:solidFill>
              <a:srgbClr val="D93B48"/>
            </a:solidFill>
          </p:spPr>
        </p:sp>
      </p:grpSp>
      <p:grpSp>
        <p:nvGrpSpPr>
          <p:cNvPr name="Group 34" id="34"/>
          <p:cNvGrpSpPr/>
          <p:nvPr/>
        </p:nvGrpSpPr>
        <p:grpSpPr>
          <a:xfrm rot="0">
            <a:off x="472270" y="6322238"/>
            <a:ext cx="1498074" cy="1361344"/>
            <a:chOff x="0" y="0"/>
            <a:chExt cx="1997432" cy="1815125"/>
          </a:xfrm>
        </p:grpSpPr>
        <p:sp>
          <p:nvSpPr>
            <p:cNvPr name="Freeform 35" id="35"/>
            <p:cNvSpPr/>
            <p:nvPr/>
          </p:nvSpPr>
          <p:spPr>
            <a:xfrm flipH="false" flipV="false" rot="0">
              <a:off x="635" y="0"/>
              <a:ext cx="1996186" cy="1814576"/>
            </a:xfrm>
            <a:custGeom>
              <a:avLst/>
              <a:gdLst/>
              <a:ahLst/>
              <a:cxnLst/>
              <a:rect r="r" b="b" t="t" l="l"/>
              <a:pathLst>
                <a:path h="1814576" w="1996186">
                  <a:moveTo>
                    <a:pt x="998728" y="0"/>
                  </a:moveTo>
                  <a:cubicBezTo>
                    <a:pt x="1410462" y="0"/>
                    <a:pt x="1782826" y="281559"/>
                    <a:pt x="1881505" y="699135"/>
                  </a:cubicBezTo>
                  <a:cubicBezTo>
                    <a:pt x="1996186" y="1186942"/>
                    <a:pt x="1694053" y="1675384"/>
                    <a:pt x="1206246" y="1790065"/>
                  </a:cubicBezTo>
                  <a:cubicBezTo>
                    <a:pt x="1136650" y="1806829"/>
                    <a:pt x="1066419" y="1814576"/>
                    <a:pt x="997458" y="1814576"/>
                  </a:cubicBezTo>
                  <a:cubicBezTo>
                    <a:pt x="586359" y="1814576"/>
                    <a:pt x="214630" y="1533652"/>
                    <a:pt x="115951" y="1116076"/>
                  </a:cubicBezTo>
                  <a:cubicBezTo>
                    <a:pt x="0" y="627634"/>
                    <a:pt x="302260" y="139192"/>
                    <a:pt x="789940" y="24511"/>
                  </a:cubicBezTo>
                  <a:cubicBezTo>
                    <a:pt x="860171" y="7747"/>
                    <a:pt x="929767" y="0"/>
                    <a:pt x="998728" y="0"/>
                  </a:cubicBezTo>
                  <a:close/>
                </a:path>
              </a:pathLst>
            </a:custGeom>
            <a:solidFill>
              <a:srgbClr val="010440"/>
            </a:solidFill>
          </p:spPr>
        </p:sp>
      </p:grpSp>
      <p:sp>
        <p:nvSpPr>
          <p:cNvPr name="Freeform 36" id="36"/>
          <p:cNvSpPr/>
          <p:nvPr/>
        </p:nvSpPr>
        <p:spPr>
          <a:xfrm flipH="false" flipV="false" rot="0">
            <a:off x="10080550" y="206504"/>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7" id="37"/>
          <p:cNvSpPr/>
          <p:nvPr/>
        </p:nvSpPr>
        <p:spPr>
          <a:xfrm flipH="false" flipV="false" rot="0">
            <a:off x="219750" y="8637154"/>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8" id="38"/>
          <p:cNvGrpSpPr/>
          <p:nvPr/>
        </p:nvGrpSpPr>
        <p:grpSpPr>
          <a:xfrm rot="0">
            <a:off x="16246804" y="8381368"/>
            <a:ext cx="7299008" cy="7299642"/>
            <a:chOff x="0" y="0"/>
            <a:chExt cx="9732011" cy="9732856"/>
          </a:xfrm>
        </p:grpSpPr>
        <p:sp>
          <p:nvSpPr>
            <p:cNvPr name="Freeform 39" id="39"/>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010440"/>
            </a:solidFill>
          </p:spPr>
        </p:sp>
      </p:grpSp>
      <p:sp>
        <p:nvSpPr>
          <p:cNvPr name="TextBox 40" id="40"/>
          <p:cNvSpPr txBox="true"/>
          <p:nvPr/>
        </p:nvSpPr>
        <p:spPr>
          <a:xfrm rot="0">
            <a:off x="2404425" y="3742003"/>
            <a:ext cx="13479150" cy="3019425"/>
          </a:xfrm>
          <a:prstGeom prst="rect">
            <a:avLst/>
          </a:prstGeom>
        </p:spPr>
        <p:txBody>
          <a:bodyPr anchor="t" rtlCol="false" tIns="0" lIns="0" bIns="0" rIns="0">
            <a:spAutoFit/>
          </a:bodyPr>
          <a:lstStyle/>
          <a:p>
            <a:pPr algn="ctr">
              <a:lnSpc>
                <a:spcPts val="23279"/>
              </a:lnSpc>
            </a:pPr>
            <a:r>
              <a:rPr lang="en-US" sz="19399">
                <a:solidFill>
                  <a:srgbClr val="A22933"/>
                </a:solidFill>
                <a:latin typeface="Arimo"/>
                <a:ea typeface="Arimo"/>
                <a:cs typeface="Arimo"/>
                <a:sym typeface="Arimo"/>
              </a:rPr>
              <a:t>17,900,000</a:t>
            </a:r>
          </a:p>
        </p:txBody>
      </p:sp>
      <p:sp>
        <p:nvSpPr>
          <p:cNvPr name="TextBox 41" id="41"/>
          <p:cNvSpPr txBox="true"/>
          <p:nvPr/>
        </p:nvSpPr>
        <p:spPr>
          <a:xfrm rot="0">
            <a:off x="2404425" y="2622056"/>
            <a:ext cx="13479150" cy="1114425"/>
          </a:xfrm>
          <a:prstGeom prst="rect">
            <a:avLst/>
          </a:prstGeom>
        </p:spPr>
        <p:txBody>
          <a:bodyPr anchor="t" rtlCol="false" tIns="0" lIns="0" bIns="0" rIns="0">
            <a:spAutoFit/>
          </a:bodyPr>
          <a:lstStyle/>
          <a:p>
            <a:pPr algn="ctr">
              <a:lnSpc>
                <a:spcPts val="4320"/>
              </a:lnSpc>
            </a:pPr>
            <a:r>
              <a:rPr lang="en-US" sz="3600">
                <a:solidFill>
                  <a:srgbClr val="010440"/>
                </a:solidFill>
                <a:latin typeface="Arimo"/>
                <a:ea typeface="Arimo"/>
                <a:cs typeface="Arimo"/>
                <a:sym typeface="Arimo"/>
              </a:rPr>
              <a:t>Les maladies cardio-vasculaires représentent une des principales causes de mortalité dans le monde.</a:t>
            </a:r>
            <a:r>
              <a:rPr lang="en-US" sz="3600">
                <a:solidFill>
                  <a:srgbClr val="010440"/>
                </a:solidFill>
                <a:latin typeface="Arimo"/>
                <a:ea typeface="Arimo"/>
                <a:cs typeface="Arimo"/>
                <a:sym typeface="Arimo"/>
              </a:rPr>
              <a:t> </a:t>
            </a:r>
          </a:p>
        </p:txBody>
      </p:sp>
      <p:sp>
        <p:nvSpPr>
          <p:cNvPr name="TextBox 42" id="42"/>
          <p:cNvSpPr txBox="true"/>
          <p:nvPr/>
        </p:nvSpPr>
        <p:spPr>
          <a:xfrm rot="0">
            <a:off x="2404425" y="6809053"/>
            <a:ext cx="13479150" cy="571500"/>
          </a:xfrm>
          <a:prstGeom prst="rect">
            <a:avLst/>
          </a:prstGeom>
        </p:spPr>
        <p:txBody>
          <a:bodyPr anchor="t" rtlCol="false" tIns="0" lIns="0" bIns="0" rIns="0">
            <a:spAutoFit/>
          </a:bodyPr>
          <a:lstStyle/>
          <a:p>
            <a:pPr algn="ctr">
              <a:lnSpc>
                <a:spcPts val="4320"/>
              </a:lnSpc>
            </a:pPr>
            <a:r>
              <a:rPr lang="en-US" sz="3600">
                <a:solidFill>
                  <a:srgbClr val="010440"/>
                </a:solidFill>
                <a:latin typeface="Arimo"/>
                <a:ea typeface="Arimo"/>
                <a:cs typeface="Arimo"/>
                <a:sym typeface="Arimo"/>
              </a:rPr>
              <a:t>de personnes sont mortes de maladies cardiovasculaires en 2019</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709040" y="9330400"/>
            <a:ext cx="2611000" cy="2611054"/>
            <a:chOff x="0" y="0"/>
            <a:chExt cx="3481333" cy="3481405"/>
          </a:xfrm>
        </p:grpSpPr>
        <p:sp>
          <p:nvSpPr>
            <p:cNvPr name="Freeform 3" id="3"/>
            <p:cNvSpPr/>
            <p:nvPr/>
          </p:nvSpPr>
          <p:spPr>
            <a:xfrm flipH="false" flipV="false" rot="0">
              <a:off x="635" y="635"/>
              <a:ext cx="3480054" cy="3480181"/>
            </a:xfrm>
            <a:custGeom>
              <a:avLst/>
              <a:gdLst/>
              <a:ahLst/>
              <a:cxnLst/>
              <a:rect r="r" b="b" t="t" l="l"/>
              <a:pathLst>
                <a:path h="3480181" w="3480054">
                  <a:moveTo>
                    <a:pt x="1740408" y="0"/>
                  </a:moveTo>
                  <a:cubicBezTo>
                    <a:pt x="2701163" y="0"/>
                    <a:pt x="3480054" y="779018"/>
                    <a:pt x="3480054" y="1739773"/>
                  </a:cubicBezTo>
                  <a:cubicBezTo>
                    <a:pt x="3480054" y="2701163"/>
                    <a:pt x="2701036" y="3480181"/>
                    <a:pt x="1740408" y="3480181"/>
                  </a:cubicBezTo>
                  <a:cubicBezTo>
                    <a:pt x="779018" y="3480181"/>
                    <a:pt x="0" y="2701163"/>
                    <a:pt x="0" y="1739773"/>
                  </a:cubicBezTo>
                  <a:cubicBezTo>
                    <a:pt x="0" y="779018"/>
                    <a:pt x="779018" y="0"/>
                    <a:pt x="1740408" y="0"/>
                  </a:cubicBezTo>
                  <a:close/>
                </a:path>
              </a:pathLst>
            </a:custGeom>
            <a:solidFill>
              <a:srgbClr val="A22933"/>
            </a:solidFill>
          </p:spPr>
        </p:sp>
      </p:grpSp>
      <p:grpSp>
        <p:nvGrpSpPr>
          <p:cNvPr name="Group 4" id="4"/>
          <p:cNvGrpSpPr/>
          <p:nvPr/>
        </p:nvGrpSpPr>
        <p:grpSpPr>
          <a:xfrm rot="0">
            <a:off x="16400922" y="767916"/>
            <a:ext cx="3925440" cy="3576608"/>
            <a:chOff x="0" y="0"/>
            <a:chExt cx="5233920" cy="4768811"/>
          </a:xfrm>
        </p:grpSpPr>
        <p:sp>
          <p:nvSpPr>
            <p:cNvPr name="Freeform 5" id="5"/>
            <p:cNvSpPr/>
            <p:nvPr/>
          </p:nvSpPr>
          <p:spPr>
            <a:xfrm flipH="false" flipV="false" rot="0">
              <a:off x="635" y="635"/>
              <a:ext cx="5233289" cy="4767580"/>
            </a:xfrm>
            <a:custGeom>
              <a:avLst/>
              <a:gdLst/>
              <a:ahLst/>
              <a:cxnLst/>
              <a:rect r="r" b="b" t="t" l="l"/>
              <a:pathLst>
                <a:path h="4767580" w="5233289">
                  <a:moveTo>
                    <a:pt x="2616708" y="0"/>
                  </a:moveTo>
                  <a:cubicBezTo>
                    <a:pt x="3226308" y="0"/>
                    <a:pt x="3836416" y="232664"/>
                    <a:pt x="4301617" y="698500"/>
                  </a:cubicBezTo>
                  <a:cubicBezTo>
                    <a:pt x="5233289" y="1628902"/>
                    <a:pt x="5233289" y="3138043"/>
                    <a:pt x="4301617" y="4069715"/>
                  </a:cubicBezTo>
                  <a:cubicBezTo>
                    <a:pt x="3836416" y="4534916"/>
                    <a:pt x="3226181" y="4767580"/>
                    <a:pt x="2616708" y="4767580"/>
                  </a:cubicBezTo>
                  <a:cubicBezTo>
                    <a:pt x="2006473" y="4767580"/>
                    <a:pt x="1396365" y="4534916"/>
                    <a:pt x="930529" y="4069715"/>
                  </a:cubicBezTo>
                  <a:cubicBezTo>
                    <a:pt x="0" y="3137916"/>
                    <a:pt x="0" y="1628902"/>
                    <a:pt x="930402" y="698500"/>
                  </a:cubicBezTo>
                  <a:cubicBezTo>
                    <a:pt x="1396238" y="232664"/>
                    <a:pt x="2006473" y="0"/>
                    <a:pt x="2616581" y="0"/>
                  </a:cubicBezTo>
                  <a:close/>
                </a:path>
              </a:pathLst>
            </a:custGeom>
            <a:solidFill>
              <a:srgbClr val="9E9E9E"/>
            </a:solidFill>
          </p:spPr>
        </p:sp>
      </p:grpSp>
      <p:grpSp>
        <p:nvGrpSpPr>
          <p:cNvPr name="Group 6" id="6"/>
          <p:cNvGrpSpPr/>
          <p:nvPr/>
        </p:nvGrpSpPr>
        <p:grpSpPr>
          <a:xfrm rot="0">
            <a:off x="-5443110" y="-4204782"/>
            <a:ext cx="7299008" cy="7299642"/>
            <a:chOff x="0" y="0"/>
            <a:chExt cx="9732011" cy="9732856"/>
          </a:xfrm>
        </p:grpSpPr>
        <p:sp>
          <p:nvSpPr>
            <p:cNvPr name="Freeform 7" id="7"/>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D93B48"/>
            </a:solidFill>
          </p:spPr>
        </p:sp>
      </p:grpSp>
      <p:grpSp>
        <p:nvGrpSpPr>
          <p:cNvPr name="Group 8" id="8"/>
          <p:cNvGrpSpPr/>
          <p:nvPr/>
        </p:nvGrpSpPr>
        <p:grpSpPr>
          <a:xfrm rot="0">
            <a:off x="-4374654" y="-3135820"/>
            <a:ext cx="5161594" cy="5161216"/>
            <a:chOff x="0" y="0"/>
            <a:chExt cx="6882125" cy="6881621"/>
          </a:xfrm>
        </p:grpSpPr>
        <p:sp>
          <p:nvSpPr>
            <p:cNvPr name="Freeform 9" id="9"/>
            <p:cNvSpPr/>
            <p:nvPr/>
          </p:nvSpPr>
          <p:spPr>
            <a:xfrm flipH="false" flipV="false" rot="0">
              <a:off x="635" y="635"/>
              <a:ext cx="6881495" cy="6880987"/>
            </a:xfrm>
            <a:custGeom>
              <a:avLst/>
              <a:gdLst/>
              <a:ahLst/>
              <a:cxnLst/>
              <a:rect r="r" b="b" t="t" l="l"/>
              <a:pathLst>
                <a:path h="6880987" w="6881495">
                  <a:moveTo>
                    <a:pt x="3440811" y="0"/>
                  </a:moveTo>
                  <a:cubicBezTo>
                    <a:pt x="5340858" y="0"/>
                    <a:pt x="6881495" y="1540002"/>
                    <a:pt x="6881495" y="3440176"/>
                  </a:cubicBezTo>
                  <a:cubicBezTo>
                    <a:pt x="6881495" y="5340985"/>
                    <a:pt x="5340858" y="6880987"/>
                    <a:pt x="3440811" y="6880987"/>
                  </a:cubicBezTo>
                  <a:cubicBezTo>
                    <a:pt x="1540764" y="6880987"/>
                    <a:pt x="0" y="5340985"/>
                    <a:pt x="0" y="3440176"/>
                  </a:cubicBezTo>
                  <a:cubicBezTo>
                    <a:pt x="0" y="1540002"/>
                    <a:pt x="1540637" y="0"/>
                    <a:pt x="3440811" y="0"/>
                  </a:cubicBezTo>
                  <a:close/>
                </a:path>
              </a:pathLst>
            </a:custGeom>
            <a:solidFill>
              <a:srgbClr val="010440"/>
            </a:solidFill>
          </p:spPr>
        </p:sp>
      </p:grpSp>
      <p:grpSp>
        <p:nvGrpSpPr>
          <p:cNvPr name="Group 10" id="10"/>
          <p:cNvGrpSpPr/>
          <p:nvPr/>
        </p:nvGrpSpPr>
        <p:grpSpPr>
          <a:xfrm rot="0">
            <a:off x="14977310" y="-1291530"/>
            <a:ext cx="3596830" cy="3276986"/>
            <a:chOff x="0" y="0"/>
            <a:chExt cx="4795773" cy="4369315"/>
          </a:xfrm>
        </p:grpSpPr>
        <p:sp>
          <p:nvSpPr>
            <p:cNvPr name="Freeform 11" id="11"/>
            <p:cNvSpPr/>
            <p:nvPr/>
          </p:nvSpPr>
          <p:spPr>
            <a:xfrm flipH="false" flipV="false" rot="0">
              <a:off x="0" y="635"/>
              <a:ext cx="4795139" cy="4368038"/>
            </a:xfrm>
            <a:custGeom>
              <a:avLst/>
              <a:gdLst/>
              <a:ahLst/>
              <a:cxnLst/>
              <a:rect r="r" b="b" t="t" l="l"/>
              <a:pathLst>
                <a:path h="4368038" w="4795139">
                  <a:moveTo>
                    <a:pt x="2398268" y="0"/>
                  </a:moveTo>
                  <a:cubicBezTo>
                    <a:pt x="2956941" y="0"/>
                    <a:pt x="3516249" y="213233"/>
                    <a:pt x="3942080" y="639191"/>
                  </a:cubicBezTo>
                  <a:cubicBezTo>
                    <a:pt x="4795139" y="1492250"/>
                    <a:pt x="4795139" y="2875661"/>
                    <a:pt x="3942080" y="3728847"/>
                  </a:cubicBezTo>
                  <a:cubicBezTo>
                    <a:pt x="3516122" y="4154805"/>
                    <a:pt x="2956941" y="4368038"/>
                    <a:pt x="2398268" y="4368038"/>
                  </a:cubicBezTo>
                  <a:cubicBezTo>
                    <a:pt x="1838960" y="4368038"/>
                    <a:pt x="1279652" y="4154805"/>
                    <a:pt x="853186" y="3728847"/>
                  </a:cubicBezTo>
                  <a:cubicBezTo>
                    <a:pt x="0" y="2875788"/>
                    <a:pt x="0" y="1492377"/>
                    <a:pt x="853059" y="639191"/>
                  </a:cubicBezTo>
                  <a:cubicBezTo>
                    <a:pt x="1279652" y="213233"/>
                    <a:pt x="1838960" y="0"/>
                    <a:pt x="2398268" y="0"/>
                  </a:cubicBezTo>
                  <a:close/>
                </a:path>
              </a:pathLst>
            </a:custGeom>
            <a:solidFill>
              <a:srgbClr val="A22933"/>
            </a:solidFill>
          </p:spPr>
        </p:sp>
      </p:grpSp>
      <p:grpSp>
        <p:nvGrpSpPr>
          <p:cNvPr name="Group 12" id="12"/>
          <p:cNvGrpSpPr/>
          <p:nvPr/>
        </p:nvGrpSpPr>
        <p:grpSpPr>
          <a:xfrm rot="0">
            <a:off x="12085914" y="-333692"/>
            <a:ext cx="1497592" cy="1361344"/>
            <a:chOff x="0" y="0"/>
            <a:chExt cx="1996789" cy="1815125"/>
          </a:xfrm>
        </p:grpSpPr>
        <p:sp>
          <p:nvSpPr>
            <p:cNvPr name="Freeform 13" id="13"/>
            <p:cNvSpPr/>
            <p:nvPr/>
          </p:nvSpPr>
          <p:spPr>
            <a:xfrm flipH="false" flipV="false" rot="0">
              <a:off x="635" y="0"/>
              <a:ext cx="1995551" cy="1815211"/>
            </a:xfrm>
            <a:custGeom>
              <a:avLst/>
              <a:gdLst/>
              <a:ahLst/>
              <a:cxnLst/>
              <a:rect r="r" b="b" t="t" l="l"/>
              <a:pathLst>
                <a:path h="1815211" w="1995551">
                  <a:moveTo>
                    <a:pt x="998728" y="0"/>
                  </a:moveTo>
                  <a:cubicBezTo>
                    <a:pt x="1409827" y="0"/>
                    <a:pt x="1782191" y="281559"/>
                    <a:pt x="1880870" y="699770"/>
                  </a:cubicBezTo>
                  <a:cubicBezTo>
                    <a:pt x="1995551" y="1186942"/>
                    <a:pt x="1694053" y="1675257"/>
                    <a:pt x="1206246" y="1790065"/>
                  </a:cubicBezTo>
                  <a:cubicBezTo>
                    <a:pt x="1136015" y="1806829"/>
                    <a:pt x="1065784" y="1815211"/>
                    <a:pt x="996188" y="1815211"/>
                  </a:cubicBezTo>
                  <a:cubicBezTo>
                    <a:pt x="585089" y="1815211"/>
                    <a:pt x="213360" y="1533017"/>
                    <a:pt x="114681" y="1116076"/>
                  </a:cubicBezTo>
                  <a:cubicBezTo>
                    <a:pt x="0" y="628904"/>
                    <a:pt x="301498" y="139827"/>
                    <a:pt x="789305" y="24511"/>
                  </a:cubicBezTo>
                  <a:cubicBezTo>
                    <a:pt x="858901" y="7747"/>
                    <a:pt x="929132" y="0"/>
                    <a:pt x="998728" y="0"/>
                  </a:cubicBezTo>
                  <a:close/>
                </a:path>
              </a:pathLst>
            </a:custGeom>
            <a:solidFill>
              <a:srgbClr val="A22933"/>
            </a:solidFill>
          </p:spPr>
        </p:sp>
      </p:grpSp>
      <p:grpSp>
        <p:nvGrpSpPr>
          <p:cNvPr name="Group 14" id="14"/>
          <p:cNvGrpSpPr/>
          <p:nvPr/>
        </p:nvGrpSpPr>
        <p:grpSpPr>
          <a:xfrm rot="0">
            <a:off x="8382740" y="-321824"/>
            <a:ext cx="885798" cy="886298"/>
            <a:chOff x="0" y="0"/>
            <a:chExt cx="1181064" cy="1181731"/>
          </a:xfrm>
        </p:grpSpPr>
        <p:sp>
          <p:nvSpPr>
            <p:cNvPr name="Freeform 15" id="15"/>
            <p:cNvSpPr/>
            <p:nvPr/>
          </p:nvSpPr>
          <p:spPr>
            <a:xfrm flipH="false" flipV="false" rot="0">
              <a:off x="0" y="635"/>
              <a:ext cx="1180465" cy="1180465"/>
            </a:xfrm>
            <a:custGeom>
              <a:avLst/>
              <a:gdLst/>
              <a:ahLst/>
              <a:cxnLst/>
              <a:rect r="r" b="b" t="t" l="l"/>
              <a:pathLst>
                <a:path h="1180465" w="1180465">
                  <a:moveTo>
                    <a:pt x="590804" y="0"/>
                  </a:moveTo>
                  <a:cubicBezTo>
                    <a:pt x="916940" y="0"/>
                    <a:pt x="1180465" y="264795"/>
                    <a:pt x="1180465" y="590931"/>
                  </a:cubicBezTo>
                  <a:cubicBezTo>
                    <a:pt x="1180465" y="916305"/>
                    <a:pt x="916940" y="1180465"/>
                    <a:pt x="590804" y="1180465"/>
                  </a:cubicBezTo>
                  <a:cubicBezTo>
                    <a:pt x="264160" y="1180465"/>
                    <a:pt x="0" y="916305"/>
                    <a:pt x="0" y="590931"/>
                  </a:cubicBezTo>
                  <a:cubicBezTo>
                    <a:pt x="0" y="264795"/>
                    <a:pt x="264160" y="0"/>
                    <a:pt x="590804" y="0"/>
                  </a:cubicBezTo>
                  <a:close/>
                </a:path>
              </a:pathLst>
            </a:custGeom>
            <a:solidFill>
              <a:srgbClr val="9E9E9E"/>
            </a:solidFill>
          </p:spPr>
        </p:sp>
      </p:grpSp>
      <p:grpSp>
        <p:nvGrpSpPr>
          <p:cNvPr name="Group 16" id="16"/>
          <p:cNvGrpSpPr/>
          <p:nvPr/>
        </p:nvGrpSpPr>
        <p:grpSpPr>
          <a:xfrm rot="0">
            <a:off x="16069446" y="-301340"/>
            <a:ext cx="1419788" cy="1290788"/>
            <a:chOff x="0" y="0"/>
            <a:chExt cx="1893051" cy="1721051"/>
          </a:xfrm>
        </p:grpSpPr>
        <p:sp>
          <p:nvSpPr>
            <p:cNvPr name="Freeform 17" id="17"/>
            <p:cNvSpPr/>
            <p:nvPr/>
          </p:nvSpPr>
          <p:spPr>
            <a:xfrm flipH="false" flipV="false" rot="0">
              <a:off x="635" y="635"/>
              <a:ext cx="1891665" cy="1720469"/>
            </a:xfrm>
            <a:custGeom>
              <a:avLst/>
              <a:gdLst/>
              <a:ahLst/>
              <a:cxnLst/>
              <a:rect r="r" b="b" t="t" l="l"/>
              <a:pathLst>
                <a:path h="1720469" w="1891665">
                  <a:moveTo>
                    <a:pt x="946531" y="0"/>
                  </a:moveTo>
                  <a:cubicBezTo>
                    <a:pt x="1336294" y="0"/>
                    <a:pt x="1689481" y="266700"/>
                    <a:pt x="1782826" y="663067"/>
                  </a:cubicBezTo>
                  <a:cubicBezTo>
                    <a:pt x="1891665" y="1124458"/>
                    <a:pt x="1605026" y="1587754"/>
                    <a:pt x="1143000" y="1697228"/>
                  </a:cubicBezTo>
                  <a:cubicBezTo>
                    <a:pt x="1076579" y="1712722"/>
                    <a:pt x="1009650" y="1720469"/>
                    <a:pt x="943864" y="1720469"/>
                  </a:cubicBezTo>
                  <a:cubicBezTo>
                    <a:pt x="554736" y="1720469"/>
                    <a:pt x="201549" y="1453769"/>
                    <a:pt x="108204" y="1058037"/>
                  </a:cubicBezTo>
                  <a:cubicBezTo>
                    <a:pt x="0" y="595376"/>
                    <a:pt x="285496" y="132080"/>
                    <a:pt x="748030" y="23241"/>
                  </a:cubicBezTo>
                  <a:cubicBezTo>
                    <a:pt x="814451" y="7112"/>
                    <a:pt x="880872" y="0"/>
                    <a:pt x="946531" y="0"/>
                  </a:cubicBezTo>
                  <a:close/>
                </a:path>
              </a:pathLst>
            </a:custGeom>
            <a:solidFill>
              <a:srgbClr val="010440"/>
            </a:solidFill>
          </p:spPr>
        </p:sp>
      </p:grpSp>
      <p:grpSp>
        <p:nvGrpSpPr>
          <p:cNvPr name="Group 18" id="18"/>
          <p:cNvGrpSpPr/>
          <p:nvPr/>
        </p:nvGrpSpPr>
        <p:grpSpPr>
          <a:xfrm rot="0">
            <a:off x="2454662" y="-253686"/>
            <a:ext cx="1200876" cy="1201384"/>
            <a:chOff x="0" y="0"/>
            <a:chExt cx="1601168" cy="1601845"/>
          </a:xfrm>
        </p:grpSpPr>
        <p:sp>
          <p:nvSpPr>
            <p:cNvPr name="Freeform 19" id="19"/>
            <p:cNvSpPr/>
            <p:nvPr/>
          </p:nvSpPr>
          <p:spPr>
            <a:xfrm flipH="false" flipV="false" rot="0">
              <a:off x="0" y="635"/>
              <a:ext cx="1600454" cy="1600581"/>
            </a:xfrm>
            <a:custGeom>
              <a:avLst/>
              <a:gdLst/>
              <a:ahLst/>
              <a:cxnLst/>
              <a:rect r="r" b="b" t="t" l="l"/>
              <a:pathLst>
                <a:path h="1600581" w="1600454">
                  <a:moveTo>
                    <a:pt x="800862" y="0"/>
                  </a:moveTo>
                  <a:cubicBezTo>
                    <a:pt x="1242187" y="0"/>
                    <a:pt x="1600454" y="358267"/>
                    <a:pt x="1600454" y="799592"/>
                  </a:cubicBezTo>
                  <a:cubicBezTo>
                    <a:pt x="1600454" y="1242314"/>
                    <a:pt x="1242187" y="1600454"/>
                    <a:pt x="800862" y="1600454"/>
                  </a:cubicBezTo>
                  <a:cubicBezTo>
                    <a:pt x="358267" y="1600581"/>
                    <a:pt x="0" y="1242314"/>
                    <a:pt x="0" y="799592"/>
                  </a:cubicBezTo>
                  <a:cubicBezTo>
                    <a:pt x="0" y="358267"/>
                    <a:pt x="358267" y="0"/>
                    <a:pt x="800862" y="0"/>
                  </a:cubicBezTo>
                  <a:close/>
                </a:path>
              </a:pathLst>
            </a:custGeom>
            <a:solidFill>
              <a:srgbClr val="010440"/>
            </a:solidFill>
          </p:spPr>
        </p:sp>
      </p:grpSp>
      <p:sp>
        <p:nvSpPr>
          <p:cNvPr name="Freeform 20" id="20"/>
          <p:cNvSpPr/>
          <p:nvPr/>
        </p:nvSpPr>
        <p:spPr>
          <a:xfrm flipH="false" flipV="false" rot="0">
            <a:off x="8382740" y="0"/>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4341764" y="406924"/>
            <a:ext cx="690564" cy="690578"/>
            <a:chOff x="0" y="0"/>
            <a:chExt cx="920752" cy="920771"/>
          </a:xfrm>
        </p:grpSpPr>
        <p:sp>
          <p:nvSpPr>
            <p:cNvPr name="Freeform 22" id="22"/>
            <p:cNvSpPr/>
            <p:nvPr/>
          </p:nvSpPr>
          <p:spPr>
            <a:xfrm flipH="false" flipV="false" rot="0">
              <a:off x="0" y="635"/>
              <a:ext cx="919988" cy="919480"/>
            </a:xfrm>
            <a:custGeom>
              <a:avLst/>
              <a:gdLst/>
              <a:ahLst/>
              <a:cxnLst/>
              <a:rect r="r" b="b" t="t" l="l"/>
              <a:pathLst>
                <a:path h="919480" w="919988">
                  <a:moveTo>
                    <a:pt x="459994" y="0"/>
                  </a:moveTo>
                  <a:cubicBezTo>
                    <a:pt x="714502" y="0"/>
                    <a:pt x="919988" y="205486"/>
                    <a:pt x="919988" y="460121"/>
                  </a:cubicBezTo>
                  <a:cubicBezTo>
                    <a:pt x="919988" y="713994"/>
                    <a:pt x="714502" y="919480"/>
                    <a:pt x="459994" y="919480"/>
                  </a:cubicBezTo>
                  <a:cubicBezTo>
                    <a:pt x="206883" y="919480"/>
                    <a:pt x="0" y="713994"/>
                    <a:pt x="0" y="460121"/>
                  </a:cubicBezTo>
                  <a:cubicBezTo>
                    <a:pt x="0" y="205613"/>
                    <a:pt x="206883" y="0"/>
                    <a:pt x="459994" y="0"/>
                  </a:cubicBezTo>
                  <a:close/>
                </a:path>
              </a:pathLst>
            </a:custGeom>
            <a:solidFill>
              <a:srgbClr val="D93B48"/>
            </a:solidFill>
          </p:spPr>
        </p:sp>
      </p:grpSp>
      <p:grpSp>
        <p:nvGrpSpPr>
          <p:cNvPr name="Group 23" id="23"/>
          <p:cNvGrpSpPr/>
          <p:nvPr/>
        </p:nvGrpSpPr>
        <p:grpSpPr>
          <a:xfrm rot="0">
            <a:off x="705058" y="504610"/>
            <a:ext cx="1545434" cy="1361826"/>
            <a:chOff x="0" y="0"/>
            <a:chExt cx="2060579" cy="1815768"/>
          </a:xfrm>
        </p:grpSpPr>
        <p:sp>
          <p:nvSpPr>
            <p:cNvPr name="Freeform 24" id="24"/>
            <p:cNvSpPr/>
            <p:nvPr/>
          </p:nvSpPr>
          <p:spPr>
            <a:xfrm flipH="false" flipV="false" rot="0">
              <a:off x="0" y="635"/>
              <a:ext cx="2059940" cy="1814449"/>
            </a:xfrm>
            <a:custGeom>
              <a:avLst/>
              <a:gdLst/>
              <a:ahLst/>
              <a:cxnLst/>
              <a:rect r="r" b="b" t="t" l="l"/>
              <a:pathLst>
                <a:path h="1814449" w="2059940">
                  <a:moveTo>
                    <a:pt x="1030986" y="0"/>
                  </a:moveTo>
                  <a:cubicBezTo>
                    <a:pt x="1146302" y="0"/>
                    <a:pt x="1264285" y="21971"/>
                    <a:pt x="1377696" y="68961"/>
                  </a:cubicBezTo>
                  <a:cubicBezTo>
                    <a:pt x="1840230" y="260985"/>
                    <a:pt x="2059940" y="791210"/>
                    <a:pt x="1868551" y="1254506"/>
                  </a:cubicBezTo>
                  <a:cubicBezTo>
                    <a:pt x="1723517" y="1603756"/>
                    <a:pt x="1385951" y="1814449"/>
                    <a:pt x="1029589" y="1814449"/>
                  </a:cubicBezTo>
                  <a:cubicBezTo>
                    <a:pt x="914273" y="1814449"/>
                    <a:pt x="796925" y="1792478"/>
                    <a:pt x="683641" y="1745488"/>
                  </a:cubicBezTo>
                  <a:cubicBezTo>
                    <a:pt x="220345" y="1554226"/>
                    <a:pt x="0" y="1023239"/>
                    <a:pt x="192024" y="559943"/>
                  </a:cubicBezTo>
                  <a:cubicBezTo>
                    <a:pt x="336296" y="210693"/>
                    <a:pt x="674624" y="0"/>
                    <a:pt x="1030986" y="0"/>
                  </a:cubicBezTo>
                  <a:close/>
                </a:path>
              </a:pathLst>
            </a:custGeom>
            <a:solidFill>
              <a:srgbClr val="A22933"/>
            </a:solidFill>
          </p:spPr>
        </p:sp>
      </p:grpSp>
      <p:grpSp>
        <p:nvGrpSpPr>
          <p:cNvPr name="Group 25" id="25"/>
          <p:cNvGrpSpPr/>
          <p:nvPr/>
        </p:nvGrpSpPr>
        <p:grpSpPr>
          <a:xfrm rot="0">
            <a:off x="6648878" y="569274"/>
            <a:ext cx="427676" cy="365828"/>
            <a:chOff x="0" y="0"/>
            <a:chExt cx="570235" cy="487771"/>
          </a:xfrm>
        </p:grpSpPr>
        <p:sp>
          <p:nvSpPr>
            <p:cNvPr name="Freeform 26" id="26"/>
            <p:cNvSpPr/>
            <p:nvPr/>
          </p:nvSpPr>
          <p:spPr>
            <a:xfrm flipH="false" flipV="false" rot="0">
              <a:off x="635" y="635"/>
              <a:ext cx="568960" cy="486537"/>
            </a:xfrm>
            <a:custGeom>
              <a:avLst/>
              <a:gdLst/>
              <a:ahLst/>
              <a:cxnLst/>
              <a:rect r="r" b="b" t="t" l="l"/>
              <a:pathLst>
                <a:path h="486537" w="568960">
                  <a:moveTo>
                    <a:pt x="243586" y="0"/>
                  </a:moveTo>
                  <a:cubicBezTo>
                    <a:pt x="460121" y="0"/>
                    <a:pt x="568960" y="261620"/>
                    <a:pt x="415671" y="414909"/>
                  </a:cubicBezTo>
                  <a:cubicBezTo>
                    <a:pt x="366014" y="464566"/>
                    <a:pt x="305435" y="486410"/>
                    <a:pt x="245618" y="486410"/>
                  </a:cubicBezTo>
                  <a:cubicBezTo>
                    <a:pt x="120523" y="486537"/>
                    <a:pt x="635" y="389890"/>
                    <a:pt x="0" y="242951"/>
                  </a:cubicBezTo>
                  <a:cubicBezTo>
                    <a:pt x="0" y="108204"/>
                    <a:pt x="108839" y="0"/>
                    <a:pt x="243586" y="0"/>
                  </a:cubicBezTo>
                  <a:close/>
                </a:path>
              </a:pathLst>
            </a:custGeom>
            <a:solidFill>
              <a:srgbClr val="F2F2F2"/>
            </a:solidFill>
          </p:spPr>
        </p:sp>
      </p:grpSp>
      <p:grpSp>
        <p:nvGrpSpPr>
          <p:cNvPr name="Group 27" id="27"/>
          <p:cNvGrpSpPr/>
          <p:nvPr/>
        </p:nvGrpSpPr>
        <p:grpSpPr>
          <a:xfrm rot="0">
            <a:off x="-1184256" y="2259256"/>
            <a:ext cx="2086190" cy="2085266"/>
            <a:chOff x="0" y="0"/>
            <a:chExt cx="2781587" cy="2780355"/>
          </a:xfrm>
        </p:grpSpPr>
        <p:sp>
          <p:nvSpPr>
            <p:cNvPr name="Freeform 28" id="28"/>
            <p:cNvSpPr/>
            <p:nvPr/>
          </p:nvSpPr>
          <p:spPr>
            <a:xfrm flipH="false" flipV="false" rot="0">
              <a:off x="635" y="0"/>
              <a:ext cx="2780411" cy="2779649"/>
            </a:xfrm>
            <a:custGeom>
              <a:avLst/>
              <a:gdLst/>
              <a:ahLst/>
              <a:cxnLst/>
              <a:rect r="r" b="b" t="t" l="l"/>
              <a:pathLst>
                <a:path h="2779649" w="2780411">
                  <a:moveTo>
                    <a:pt x="1389888" y="0"/>
                  </a:moveTo>
                  <a:cubicBezTo>
                    <a:pt x="2157984" y="0"/>
                    <a:pt x="2780411" y="622427"/>
                    <a:pt x="2780411" y="1389888"/>
                  </a:cubicBezTo>
                  <a:cubicBezTo>
                    <a:pt x="2780411" y="2157349"/>
                    <a:pt x="2157857" y="2779649"/>
                    <a:pt x="1389888" y="2779649"/>
                  </a:cubicBezTo>
                  <a:cubicBezTo>
                    <a:pt x="622427" y="2779649"/>
                    <a:pt x="0" y="2157222"/>
                    <a:pt x="0" y="1389888"/>
                  </a:cubicBezTo>
                  <a:cubicBezTo>
                    <a:pt x="0" y="622554"/>
                    <a:pt x="622427" y="0"/>
                    <a:pt x="1389888" y="0"/>
                  </a:cubicBezTo>
                  <a:close/>
                </a:path>
              </a:pathLst>
            </a:custGeom>
            <a:solidFill>
              <a:srgbClr val="9E9E9E"/>
            </a:solidFill>
          </p:spPr>
        </p:sp>
      </p:grpSp>
      <p:grpSp>
        <p:nvGrpSpPr>
          <p:cNvPr name="Group 29" id="29"/>
          <p:cNvGrpSpPr/>
          <p:nvPr/>
        </p:nvGrpSpPr>
        <p:grpSpPr>
          <a:xfrm rot="0">
            <a:off x="17679150" y="6079848"/>
            <a:ext cx="894980" cy="813810"/>
            <a:chOff x="0" y="0"/>
            <a:chExt cx="1193307" cy="1085080"/>
          </a:xfrm>
        </p:grpSpPr>
        <p:sp>
          <p:nvSpPr>
            <p:cNvPr name="Freeform 30" id="30"/>
            <p:cNvSpPr/>
            <p:nvPr/>
          </p:nvSpPr>
          <p:spPr>
            <a:xfrm flipH="false" flipV="false" rot="0">
              <a:off x="635" y="635"/>
              <a:ext cx="1192022" cy="1083818"/>
            </a:xfrm>
            <a:custGeom>
              <a:avLst/>
              <a:gdLst/>
              <a:ahLst/>
              <a:cxnLst/>
              <a:rect r="r" b="b" t="t" l="l"/>
              <a:pathLst>
                <a:path h="1083818" w="1192022">
                  <a:moveTo>
                    <a:pt x="596646" y="0"/>
                  </a:moveTo>
                  <a:cubicBezTo>
                    <a:pt x="842137" y="0"/>
                    <a:pt x="1064387" y="167513"/>
                    <a:pt x="1123696" y="417576"/>
                  </a:cubicBezTo>
                  <a:cubicBezTo>
                    <a:pt x="1192022" y="708787"/>
                    <a:pt x="1012190" y="1000760"/>
                    <a:pt x="720979" y="1068959"/>
                  </a:cubicBezTo>
                  <a:cubicBezTo>
                    <a:pt x="678434" y="1079246"/>
                    <a:pt x="636524" y="1083818"/>
                    <a:pt x="595376" y="1083818"/>
                  </a:cubicBezTo>
                  <a:cubicBezTo>
                    <a:pt x="350520" y="1083818"/>
                    <a:pt x="127635" y="915670"/>
                    <a:pt x="68961" y="666242"/>
                  </a:cubicBezTo>
                  <a:cubicBezTo>
                    <a:pt x="0" y="375031"/>
                    <a:pt x="181102" y="83820"/>
                    <a:pt x="472313" y="14224"/>
                  </a:cubicBezTo>
                  <a:cubicBezTo>
                    <a:pt x="514223" y="4572"/>
                    <a:pt x="555371" y="0"/>
                    <a:pt x="596646" y="0"/>
                  </a:cubicBezTo>
                  <a:close/>
                </a:path>
              </a:pathLst>
            </a:custGeom>
            <a:solidFill>
              <a:srgbClr val="D93B48"/>
            </a:solidFill>
          </p:spPr>
        </p:sp>
      </p:grpSp>
      <p:grpSp>
        <p:nvGrpSpPr>
          <p:cNvPr name="Group 31" id="31"/>
          <p:cNvGrpSpPr/>
          <p:nvPr/>
        </p:nvGrpSpPr>
        <p:grpSpPr>
          <a:xfrm rot="0">
            <a:off x="16737095" y="6893658"/>
            <a:ext cx="923490" cy="813810"/>
            <a:chOff x="0" y="0"/>
            <a:chExt cx="1231320" cy="1085080"/>
          </a:xfrm>
        </p:grpSpPr>
        <p:sp>
          <p:nvSpPr>
            <p:cNvPr name="Freeform 32" id="32"/>
            <p:cNvSpPr/>
            <p:nvPr/>
          </p:nvSpPr>
          <p:spPr>
            <a:xfrm flipH="false" flipV="false" rot="0">
              <a:off x="635" y="635"/>
              <a:ext cx="1230630" cy="1083818"/>
            </a:xfrm>
            <a:custGeom>
              <a:avLst/>
              <a:gdLst/>
              <a:ahLst/>
              <a:cxnLst/>
              <a:rect r="r" b="b" t="t" l="l"/>
              <a:pathLst>
                <a:path h="1083818" w="1230630">
                  <a:moveTo>
                    <a:pt x="614680" y="0"/>
                  </a:moveTo>
                  <a:cubicBezTo>
                    <a:pt x="684276" y="0"/>
                    <a:pt x="754507" y="13589"/>
                    <a:pt x="822198" y="41910"/>
                  </a:cubicBezTo>
                  <a:cubicBezTo>
                    <a:pt x="1099185" y="155956"/>
                    <a:pt x="1230630" y="472313"/>
                    <a:pt x="1115314" y="748792"/>
                  </a:cubicBezTo>
                  <a:cubicBezTo>
                    <a:pt x="1029716" y="957453"/>
                    <a:pt x="828040" y="1083818"/>
                    <a:pt x="614680" y="1083818"/>
                  </a:cubicBezTo>
                  <a:cubicBezTo>
                    <a:pt x="545719" y="1083818"/>
                    <a:pt x="475488" y="1070229"/>
                    <a:pt x="407162" y="1042543"/>
                  </a:cubicBezTo>
                  <a:cubicBezTo>
                    <a:pt x="131445" y="927862"/>
                    <a:pt x="0" y="610870"/>
                    <a:pt x="114046" y="335026"/>
                  </a:cubicBezTo>
                  <a:cubicBezTo>
                    <a:pt x="201041" y="126238"/>
                    <a:pt x="402717" y="0"/>
                    <a:pt x="614680" y="0"/>
                  </a:cubicBezTo>
                  <a:close/>
                </a:path>
              </a:pathLst>
            </a:custGeom>
            <a:solidFill>
              <a:srgbClr val="010440"/>
            </a:solidFill>
          </p:spPr>
        </p:sp>
      </p:grpSp>
      <p:grpSp>
        <p:nvGrpSpPr>
          <p:cNvPr name="Group 33" id="33"/>
          <p:cNvGrpSpPr/>
          <p:nvPr/>
        </p:nvGrpSpPr>
        <p:grpSpPr>
          <a:xfrm rot="0">
            <a:off x="-559646" y="7686212"/>
            <a:ext cx="970850" cy="850054"/>
            <a:chOff x="0" y="0"/>
            <a:chExt cx="1294467" cy="1133405"/>
          </a:xfrm>
        </p:grpSpPr>
        <p:sp>
          <p:nvSpPr>
            <p:cNvPr name="Freeform 34" id="34"/>
            <p:cNvSpPr/>
            <p:nvPr/>
          </p:nvSpPr>
          <p:spPr>
            <a:xfrm flipH="false" flipV="false" rot="0">
              <a:off x="0" y="0"/>
              <a:ext cx="1293876" cy="1133348"/>
            </a:xfrm>
            <a:custGeom>
              <a:avLst/>
              <a:gdLst/>
              <a:ahLst/>
              <a:cxnLst/>
              <a:rect r="r" b="b" t="t" l="l"/>
              <a:pathLst>
                <a:path h="1133348" w="1293876">
                  <a:moveTo>
                    <a:pt x="646303" y="0"/>
                  </a:moveTo>
                  <a:cubicBezTo>
                    <a:pt x="842137" y="0"/>
                    <a:pt x="1032256" y="101219"/>
                    <a:pt x="1137285" y="282829"/>
                  </a:cubicBezTo>
                  <a:cubicBezTo>
                    <a:pt x="1293876" y="553466"/>
                    <a:pt x="1201674" y="900176"/>
                    <a:pt x="931037" y="1056640"/>
                  </a:cubicBezTo>
                  <a:cubicBezTo>
                    <a:pt x="841502" y="1108837"/>
                    <a:pt x="744220" y="1133348"/>
                    <a:pt x="647573" y="1133348"/>
                  </a:cubicBezTo>
                  <a:cubicBezTo>
                    <a:pt x="452374" y="1133348"/>
                    <a:pt x="261620" y="1032129"/>
                    <a:pt x="156591" y="851154"/>
                  </a:cubicBezTo>
                  <a:cubicBezTo>
                    <a:pt x="0" y="580517"/>
                    <a:pt x="92837" y="233934"/>
                    <a:pt x="363347" y="76073"/>
                  </a:cubicBezTo>
                  <a:cubicBezTo>
                    <a:pt x="453009" y="24511"/>
                    <a:pt x="550291" y="0"/>
                    <a:pt x="646303" y="0"/>
                  </a:cubicBezTo>
                  <a:close/>
                </a:path>
              </a:pathLst>
            </a:custGeom>
            <a:solidFill>
              <a:srgbClr val="D93B48"/>
            </a:solidFill>
          </p:spPr>
        </p:sp>
      </p:grpSp>
      <p:grpSp>
        <p:nvGrpSpPr>
          <p:cNvPr name="Group 35" id="35"/>
          <p:cNvGrpSpPr/>
          <p:nvPr/>
        </p:nvGrpSpPr>
        <p:grpSpPr>
          <a:xfrm rot="0">
            <a:off x="17600335" y="7910686"/>
            <a:ext cx="1375330" cy="1251160"/>
            <a:chOff x="0" y="0"/>
            <a:chExt cx="1833773" cy="1668213"/>
          </a:xfrm>
        </p:grpSpPr>
        <p:sp>
          <p:nvSpPr>
            <p:cNvPr name="Freeform 36" id="36"/>
            <p:cNvSpPr/>
            <p:nvPr/>
          </p:nvSpPr>
          <p:spPr>
            <a:xfrm flipH="false" flipV="false" rot="0">
              <a:off x="762" y="635"/>
              <a:ext cx="1833118" cy="1667637"/>
            </a:xfrm>
            <a:custGeom>
              <a:avLst/>
              <a:gdLst/>
              <a:ahLst/>
              <a:cxnLst/>
              <a:rect r="r" b="b" t="t" l="l"/>
              <a:pathLst>
                <a:path h="1667637" w="1833118">
                  <a:moveTo>
                    <a:pt x="916813" y="0"/>
                  </a:moveTo>
                  <a:cubicBezTo>
                    <a:pt x="1295019" y="0"/>
                    <a:pt x="1637157" y="258445"/>
                    <a:pt x="1728089" y="642366"/>
                  </a:cubicBezTo>
                  <a:cubicBezTo>
                    <a:pt x="1833118" y="1090803"/>
                    <a:pt x="1555369" y="1538605"/>
                    <a:pt x="1108202" y="1645031"/>
                  </a:cubicBezTo>
                  <a:cubicBezTo>
                    <a:pt x="1043813" y="1659890"/>
                    <a:pt x="978662" y="1667637"/>
                    <a:pt x="915543" y="1667637"/>
                  </a:cubicBezTo>
                  <a:cubicBezTo>
                    <a:pt x="537337" y="1667637"/>
                    <a:pt x="195199" y="1408557"/>
                    <a:pt x="105664" y="1025906"/>
                  </a:cubicBezTo>
                  <a:cubicBezTo>
                    <a:pt x="0" y="577469"/>
                    <a:pt x="277114" y="128270"/>
                    <a:pt x="724916" y="22606"/>
                  </a:cubicBezTo>
                  <a:cubicBezTo>
                    <a:pt x="789178" y="7112"/>
                    <a:pt x="853567" y="0"/>
                    <a:pt x="916813" y="0"/>
                  </a:cubicBezTo>
                  <a:close/>
                </a:path>
              </a:pathLst>
            </a:custGeom>
            <a:solidFill>
              <a:srgbClr val="9E9E9E"/>
            </a:solidFill>
          </p:spPr>
        </p:sp>
      </p:grpSp>
      <p:grpSp>
        <p:nvGrpSpPr>
          <p:cNvPr name="Group 37" id="37"/>
          <p:cNvGrpSpPr/>
          <p:nvPr/>
        </p:nvGrpSpPr>
        <p:grpSpPr>
          <a:xfrm rot="0">
            <a:off x="16069446" y="8873936"/>
            <a:ext cx="586666" cy="534486"/>
            <a:chOff x="0" y="0"/>
            <a:chExt cx="782221" cy="712648"/>
          </a:xfrm>
        </p:grpSpPr>
        <p:sp>
          <p:nvSpPr>
            <p:cNvPr name="Freeform 38" id="38"/>
            <p:cNvSpPr/>
            <p:nvPr/>
          </p:nvSpPr>
          <p:spPr>
            <a:xfrm flipH="false" flipV="false" rot="0">
              <a:off x="635" y="0"/>
              <a:ext cx="781558" cy="711962"/>
            </a:xfrm>
            <a:custGeom>
              <a:avLst/>
              <a:gdLst/>
              <a:ahLst/>
              <a:cxnLst/>
              <a:rect r="r" b="b" t="t" l="l"/>
              <a:pathLst>
                <a:path h="711962" w="781558">
                  <a:moveTo>
                    <a:pt x="390525" y="0"/>
                  </a:moveTo>
                  <a:cubicBezTo>
                    <a:pt x="481965" y="0"/>
                    <a:pt x="572770" y="34798"/>
                    <a:pt x="642366" y="104394"/>
                  </a:cubicBezTo>
                  <a:cubicBezTo>
                    <a:pt x="781558" y="242951"/>
                    <a:pt x="781558" y="468503"/>
                    <a:pt x="642366" y="607568"/>
                  </a:cubicBezTo>
                  <a:cubicBezTo>
                    <a:pt x="572770" y="677164"/>
                    <a:pt x="481965" y="711962"/>
                    <a:pt x="390525" y="711962"/>
                  </a:cubicBezTo>
                  <a:cubicBezTo>
                    <a:pt x="299720" y="711962"/>
                    <a:pt x="208788" y="677164"/>
                    <a:pt x="139192" y="607568"/>
                  </a:cubicBezTo>
                  <a:cubicBezTo>
                    <a:pt x="0" y="468503"/>
                    <a:pt x="0" y="242951"/>
                    <a:pt x="139192" y="104394"/>
                  </a:cubicBezTo>
                  <a:cubicBezTo>
                    <a:pt x="208788" y="34798"/>
                    <a:pt x="299593" y="0"/>
                    <a:pt x="390525" y="0"/>
                  </a:cubicBezTo>
                  <a:close/>
                </a:path>
              </a:pathLst>
            </a:custGeom>
            <a:solidFill>
              <a:srgbClr val="010440"/>
            </a:solidFill>
          </p:spPr>
        </p:sp>
      </p:grpSp>
      <p:sp>
        <p:nvSpPr>
          <p:cNvPr name="Freeform 39" id="39"/>
          <p:cNvSpPr/>
          <p:nvPr/>
        </p:nvSpPr>
        <p:spPr>
          <a:xfrm flipH="false" flipV="false" rot="0">
            <a:off x="-1709040" y="901529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0" id="40"/>
          <p:cNvGrpSpPr/>
          <p:nvPr/>
        </p:nvGrpSpPr>
        <p:grpSpPr>
          <a:xfrm rot="0">
            <a:off x="524710" y="8844868"/>
            <a:ext cx="982930" cy="982950"/>
            <a:chOff x="0" y="0"/>
            <a:chExt cx="1310573" cy="1310600"/>
          </a:xfrm>
        </p:grpSpPr>
        <p:sp>
          <p:nvSpPr>
            <p:cNvPr name="Freeform 41" id="41"/>
            <p:cNvSpPr/>
            <p:nvPr/>
          </p:nvSpPr>
          <p:spPr>
            <a:xfrm flipH="false" flipV="false" rot="0">
              <a:off x="635" y="635"/>
              <a:ext cx="1309370" cy="1310005"/>
            </a:xfrm>
            <a:custGeom>
              <a:avLst/>
              <a:gdLst/>
              <a:ahLst/>
              <a:cxnLst/>
              <a:rect r="r" b="b" t="t" l="l"/>
              <a:pathLst>
                <a:path h="1310005" w="1309370">
                  <a:moveTo>
                    <a:pt x="654685" y="0"/>
                  </a:moveTo>
                  <a:cubicBezTo>
                    <a:pt x="1016127" y="0"/>
                    <a:pt x="1309370" y="293116"/>
                    <a:pt x="1309370" y="654685"/>
                  </a:cubicBezTo>
                  <a:cubicBezTo>
                    <a:pt x="1309370" y="1016254"/>
                    <a:pt x="1016127" y="1310005"/>
                    <a:pt x="654685" y="1310005"/>
                  </a:cubicBezTo>
                  <a:cubicBezTo>
                    <a:pt x="293243" y="1310005"/>
                    <a:pt x="0" y="1016127"/>
                    <a:pt x="0" y="654685"/>
                  </a:cubicBezTo>
                  <a:cubicBezTo>
                    <a:pt x="0" y="293243"/>
                    <a:pt x="293243" y="0"/>
                    <a:pt x="654685" y="0"/>
                  </a:cubicBezTo>
                  <a:close/>
                </a:path>
              </a:pathLst>
            </a:custGeom>
            <a:solidFill>
              <a:srgbClr val="9E9E9E"/>
            </a:solidFill>
          </p:spPr>
        </p:sp>
      </p:grpSp>
      <p:grpSp>
        <p:nvGrpSpPr>
          <p:cNvPr name="Group 42" id="42"/>
          <p:cNvGrpSpPr/>
          <p:nvPr/>
        </p:nvGrpSpPr>
        <p:grpSpPr>
          <a:xfrm rot="0">
            <a:off x="13469240" y="9330388"/>
            <a:ext cx="426710" cy="365828"/>
            <a:chOff x="0" y="0"/>
            <a:chExt cx="568947" cy="487771"/>
          </a:xfrm>
        </p:grpSpPr>
        <p:sp>
          <p:nvSpPr>
            <p:cNvPr name="Freeform 43" id="43"/>
            <p:cNvSpPr/>
            <p:nvPr/>
          </p:nvSpPr>
          <p:spPr>
            <a:xfrm flipH="false" flipV="false" rot="0">
              <a:off x="0" y="635"/>
              <a:ext cx="568325" cy="486537"/>
            </a:xfrm>
            <a:custGeom>
              <a:avLst/>
              <a:gdLst/>
              <a:ahLst/>
              <a:cxnLst/>
              <a:rect r="r" b="b" t="t" l="l"/>
              <a:pathLst>
                <a:path h="486537" w="568325">
                  <a:moveTo>
                    <a:pt x="243586" y="0"/>
                  </a:moveTo>
                  <a:cubicBezTo>
                    <a:pt x="460121" y="0"/>
                    <a:pt x="568325" y="261620"/>
                    <a:pt x="415036" y="414909"/>
                  </a:cubicBezTo>
                  <a:cubicBezTo>
                    <a:pt x="365379" y="464566"/>
                    <a:pt x="304800" y="486410"/>
                    <a:pt x="244983" y="486410"/>
                  </a:cubicBezTo>
                  <a:cubicBezTo>
                    <a:pt x="119888" y="486537"/>
                    <a:pt x="0" y="389890"/>
                    <a:pt x="0" y="242951"/>
                  </a:cubicBezTo>
                  <a:cubicBezTo>
                    <a:pt x="0" y="108204"/>
                    <a:pt x="108204" y="0"/>
                    <a:pt x="243586" y="0"/>
                  </a:cubicBezTo>
                  <a:close/>
                </a:path>
              </a:pathLst>
            </a:custGeom>
            <a:solidFill>
              <a:srgbClr val="9E9E9E"/>
            </a:solidFill>
          </p:spPr>
        </p:sp>
      </p:grpSp>
      <p:grpSp>
        <p:nvGrpSpPr>
          <p:cNvPr name="Group 44" id="44"/>
          <p:cNvGrpSpPr/>
          <p:nvPr/>
        </p:nvGrpSpPr>
        <p:grpSpPr>
          <a:xfrm rot="0">
            <a:off x="14633736" y="9827790"/>
            <a:ext cx="874682" cy="813326"/>
            <a:chOff x="0" y="0"/>
            <a:chExt cx="1166243" cy="1084435"/>
          </a:xfrm>
        </p:grpSpPr>
        <p:sp>
          <p:nvSpPr>
            <p:cNvPr name="Freeform 45" id="45"/>
            <p:cNvSpPr/>
            <p:nvPr/>
          </p:nvSpPr>
          <p:spPr>
            <a:xfrm flipH="false" flipV="false" rot="0">
              <a:off x="0" y="0"/>
              <a:ext cx="1165606" cy="1084453"/>
            </a:xfrm>
            <a:custGeom>
              <a:avLst/>
              <a:gdLst/>
              <a:ahLst/>
              <a:cxnLst/>
              <a:rect r="r" b="b" t="t" l="l"/>
              <a:pathLst>
                <a:path h="1084453" w="1165606">
                  <a:moveTo>
                    <a:pt x="582422" y="0"/>
                  </a:moveTo>
                  <a:cubicBezTo>
                    <a:pt x="843407" y="0"/>
                    <a:pt x="1074801" y="189484"/>
                    <a:pt x="1117219" y="455549"/>
                  </a:cubicBezTo>
                  <a:cubicBezTo>
                    <a:pt x="1165606" y="751332"/>
                    <a:pt x="965200" y="1029716"/>
                    <a:pt x="669417" y="1076706"/>
                  </a:cubicBezTo>
                  <a:cubicBezTo>
                    <a:pt x="639826" y="1081913"/>
                    <a:pt x="610108" y="1084453"/>
                    <a:pt x="581152" y="1084453"/>
                  </a:cubicBezTo>
                  <a:cubicBezTo>
                    <a:pt x="320802" y="1084453"/>
                    <a:pt x="90805" y="894969"/>
                    <a:pt x="47625" y="629539"/>
                  </a:cubicBezTo>
                  <a:cubicBezTo>
                    <a:pt x="0" y="333756"/>
                    <a:pt x="200406" y="55372"/>
                    <a:pt x="496189" y="7112"/>
                  </a:cubicBezTo>
                  <a:cubicBezTo>
                    <a:pt x="525145" y="2540"/>
                    <a:pt x="554101" y="0"/>
                    <a:pt x="582422" y="0"/>
                  </a:cubicBezTo>
                  <a:close/>
                </a:path>
              </a:pathLst>
            </a:custGeom>
            <a:solidFill>
              <a:srgbClr val="A22933"/>
            </a:solidFill>
          </p:spPr>
        </p:sp>
      </p:grpSp>
      <p:sp>
        <p:nvSpPr>
          <p:cNvPr name="TextBox 46" id="46"/>
          <p:cNvSpPr txBox="true"/>
          <p:nvPr/>
        </p:nvSpPr>
        <p:spPr>
          <a:xfrm rot="0">
            <a:off x="1427974" y="1809286"/>
            <a:ext cx="14795331" cy="6507480"/>
          </a:xfrm>
          <a:prstGeom prst="rect">
            <a:avLst/>
          </a:prstGeom>
        </p:spPr>
        <p:txBody>
          <a:bodyPr anchor="t" rtlCol="false" tIns="0" lIns="0" bIns="0" rIns="0">
            <a:spAutoFit/>
          </a:bodyPr>
          <a:lstStyle/>
          <a:p>
            <a:pPr algn="ctr">
              <a:lnSpc>
                <a:spcPts val="4680"/>
              </a:lnSpc>
            </a:pPr>
            <a:r>
              <a:rPr lang="en-US" sz="3600">
                <a:solidFill>
                  <a:srgbClr val="010440"/>
                </a:solidFill>
                <a:latin typeface="Arimo"/>
                <a:ea typeface="Arimo"/>
                <a:cs typeface="Arimo"/>
                <a:sym typeface="Arimo"/>
              </a:rPr>
              <a:t>Ce projet a pour objectif de répondre à la problématique suivante :</a:t>
            </a:r>
          </a:p>
          <a:p>
            <a:pPr algn="ctr">
              <a:lnSpc>
                <a:spcPts val="4680"/>
              </a:lnSpc>
            </a:pPr>
          </a:p>
          <a:p>
            <a:pPr algn="ctr">
              <a:lnSpc>
                <a:spcPts val="4680"/>
              </a:lnSpc>
            </a:pPr>
            <a:r>
              <a:rPr lang="en-US" sz="3600">
                <a:solidFill>
                  <a:srgbClr val="010440"/>
                </a:solidFill>
                <a:latin typeface="Arimo"/>
                <a:ea typeface="Arimo"/>
                <a:cs typeface="Arimo"/>
                <a:sym typeface="Arimo"/>
              </a:rPr>
              <a:t> </a:t>
            </a:r>
            <a:r>
              <a:rPr lang="en-US" sz="3600" b="true">
                <a:solidFill>
                  <a:srgbClr val="010440"/>
                </a:solidFill>
                <a:latin typeface="Arimo Bold"/>
                <a:ea typeface="Arimo Bold"/>
                <a:cs typeface="Arimo Bold"/>
                <a:sym typeface="Arimo Bold"/>
              </a:rPr>
              <a:t>comment utiliser les données existantes pour construire un modèle capable de prédire avec précision la présence d'une maladie cardio-vasculaire ? </a:t>
            </a:r>
          </a:p>
          <a:p>
            <a:pPr algn="ctr">
              <a:lnSpc>
                <a:spcPts val="4680"/>
              </a:lnSpc>
            </a:pPr>
          </a:p>
          <a:p>
            <a:pPr algn="ctr">
              <a:lnSpc>
                <a:spcPts val="4680"/>
              </a:lnSpc>
            </a:pPr>
            <a:r>
              <a:rPr lang="en-US" sz="3600">
                <a:solidFill>
                  <a:srgbClr val="010440"/>
                </a:solidFill>
                <a:latin typeface="Arimo"/>
                <a:ea typeface="Arimo"/>
                <a:cs typeface="Arimo"/>
                <a:sym typeface="Arimo"/>
              </a:rPr>
              <a:t>La solution proposée consiste à appliquer des techniques de machine learning pour analyser les données des patients et fournir un diagnostic basé sur leurs caractéristiques médicales.</a:t>
            </a:r>
          </a:p>
          <a:p>
            <a:pPr algn="ctr">
              <a:lnSpc>
                <a:spcPts val="4680"/>
              </a:lnSpc>
            </a:pPr>
            <a:r>
              <a:rPr lang="en-US" sz="3600">
                <a:solidFill>
                  <a:srgbClr val="010440"/>
                </a:solidFill>
                <a:latin typeface="Arimo"/>
                <a:ea typeface="Arimo"/>
                <a:cs typeface="Arimo"/>
                <a:sym typeface="Arimo"/>
              </a:rPr>
              <a:t>Cela permettrait d'intervenir rapidement et de prévenir des complications graves.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10800000">
            <a:off x="2243910" y="-869272"/>
            <a:ext cx="982930" cy="982950"/>
            <a:chOff x="0" y="0"/>
            <a:chExt cx="1310573" cy="1310600"/>
          </a:xfrm>
        </p:grpSpPr>
        <p:sp>
          <p:nvSpPr>
            <p:cNvPr name="Freeform 3" id="3"/>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D93B48"/>
            </a:solidFill>
          </p:spPr>
        </p:sp>
      </p:grpSp>
      <p:grpSp>
        <p:nvGrpSpPr>
          <p:cNvPr name="Group 4" id="4"/>
          <p:cNvGrpSpPr/>
          <p:nvPr/>
        </p:nvGrpSpPr>
        <p:grpSpPr>
          <a:xfrm rot="-10800000">
            <a:off x="16823704" y="-457768"/>
            <a:ext cx="970850" cy="850054"/>
            <a:chOff x="0" y="0"/>
            <a:chExt cx="1294467" cy="1133405"/>
          </a:xfrm>
        </p:grpSpPr>
        <p:sp>
          <p:nvSpPr>
            <p:cNvPr name="Freeform 5" id="5"/>
            <p:cNvSpPr/>
            <p:nvPr/>
          </p:nvSpPr>
          <p:spPr>
            <a:xfrm flipH="false" flipV="false" rot="0">
              <a:off x="635" y="0"/>
              <a:ext cx="1293749" cy="1133475"/>
            </a:xfrm>
            <a:custGeom>
              <a:avLst/>
              <a:gdLst/>
              <a:ahLst/>
              <a:cxnLst/>
              <a:rect r="r" b="b" t="t" l="l"/>
              <a:pathLst>
                <a:path h="1133475" w="1293749">
                  <a:moveTo>
                    <a:pt x="647573" y="0"/>
                  </a:moveTo>
                  <a:cubicBezTo>
                    <a:pt x="451739" y="0"/>
                    <a:pt x="261620" y="101219"/>
                    <a:pt x="156591" y="282829"/>
                  </a:cubicBezTo>
                  <a:cubicBezTo>
                    <a:pt x="0" y="553466"/>
                    <a:pt x="92202" y="900176"/>
                    <a:pt x="362712" y="1056767"/>
                  </a:cubicBezTo>
                  <a:cubicBezTo>
                    <a:pt x="452247" y="1108964"/>
                    <a:pt x="549529" y="1133475"/>
                    <a:pt x="646176" y="1133475"/>
                  </a:cubicBezTo>
                  <a:cubicBezTo>
                    <a:pt x="841375" y="1133475"/>
                    <a:pt x="1032129" y="1032256"/>
                    <a:pt x="1137158" y="851281"/>
                  </a:cubicBezTo>
                  <a:cubicBezTo>
                    <a:pt x="1293749" y="580644"/>
                    <a:pt x="1200912" y="233934"/>
                    <a:pt x="930275" y="76073"/>
                  </a:cubicBezTo>
                  <a:cubicBezTo>
                    <a:pt x="840867" y="24511"/>
                    <a:pt x="743585" y="0"/>
                    <a:pt x="647573" y="0"/>
                  </a:cubicBezTo>
                  <a:close/>
                </a:path>
              </a:pathLst>
            </a:custGeom>
            <a:solidFill>
              <a:srgbClr val="9E9E9E"/>
            </a:solidFill>
          </p:spPr>
        </p:sp>
      </p:grpSp>
      <p:grpSp>
        <p:nvGrpSpPr>
          <p:cNvPr name="Group 6" id="6"/>
          <p:cNvGrpSpPr/>
          <p:nvPr/>
        </p:nvGrpSpPr>
        <p:grpSpPr>
          <a:xfrm rot="-10800000">
            <a:off x="8815358" y="-713640"/>
            <a:ext cx="1545434" cy="1361826"/>
            <a:chOff x="0" y="0"/>
            <a:chExt cx="2060579" cy="1815768"/>
          </a:xfrm>
        </p:grpSpPr>
        <p:sp>
          <p:nvSpPr>
            <p:cNvPr name="Freeform 7" id="7"/>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A22933"/>
            </a:solidFill>
          </p:spPr>
        </p:sp>
      </p:grpSp>
      <p:grpSp>
        <p:nvGrpSpPr>
          <p:cNvPr name="Group 8" id="8"/>
          <p:cNvGrpSpPr/>
          <p:nvPr/>
        </p:nvGrpSpPr>
        <p:grpSpPr>
          <a:xfrm rot="-10800000">
            <a:off x="10541536" y="220982"/>
            <a:ext cx="874682" cy="813326"/>
            <a:chOff x="0" y="0"/>
            <a:chExt cx="1166243" cy="1084435"/>
          </a:xfrm>
        </p:grpSpPr>
        <p:sp>
          <p:nvSpPr>
            <p:cNvPr name="Freeform 9" id="9"/>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A22933"/>
            </a:solidFill>
          </p:spPr>
        </p:sp>
      </p:grpSp>
      <p:grpSp>
        <p:nvGrpSpPr>
          <p:cNvPr name="Group 10" id="10"/>
          <p:cNvGrpSpPr/>
          <p:nvPr/>
        </p:nvGrpSpPr>
        <p:grpSpPr>
          <a:xfrm rot="-10800000">
            <a:off x="-1175640" y="-1551656"/>
            <a:ext cx="2611000" cy="2611054"/>
            <a:chOff x="0" y="0"/>
            <a:chExt cx="3481333" cy="3481405"/>
          </a:xfrm>
        </p:grpSpPr>
        <p:sp>
          <p:nvSpPr>
            <p:cNvPr name="Freeform 11" id="11"/>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A22933"/>
            </a:solidFill>
          </p:spPr>
        </p:sp>
      </p:grpSp>
      <p:grpSp>
        <p:nvGrpSpPr>
          <p:cNvPr name="Group 12" id="12"/>
          <p:cNvGrpSpPr/>
          <p:nvPr/>
        </p:nvGrpSpPr>
        <p:grpSpPr>
          <a:xfrm rot="-10800000">
            <a:off x="15762810" y="-2116508"/>
            <a:ext cx="3596830" cy="3276986"/>
            <a:chOff x="0" y="0"/>
            <a:chExt cx="4795773" cy="4369315"/>
          </a:xfrm>
        </p:grpSpPr>
        <p:sp>
          <p:nvSpPr>
            <p:cNvPr name="Freeform 13" id="13"/>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A22933"/>
            </a:solidFill>
          </p:spPr>
        </p:sp>
      </p:grpSp>
      <p:grpSp>
        <p:nvGrpSpPr>
          <p:cNvPr name="Group 14" id="14"/>
          <p:cNvGrpSpPr/>
          <p:nvPr/>
        </p:nvGrpSpPr>
        <p:grpSpPr>
          <a:xfrm rot="-10800000">
            <a:off x="9626734" y="976796"/>
            <a:ext cx="580866" cy="528204"/>
            <a:chOff x="0" y="0"/>
            <a:chExt cx="774488" cy="704272"/>
          </a:xfrm>
        </p:grpSpPr>
        <p:sp>
          <p:nvSpPr>
            <p:cNvPr name="Freeform 15" id="15"/>
            <p:cNvSpPr/>
            <p:nvPr/>
          </p:nvSpPr>
          <p:spPr>
            <a:xfrm flipH="false" flipV="false" rot="0">
              <a:off x="635" y="635"/>
              <a:ext cx="773811" cy="703580"/>
            </a:xfrm>
            <a:custGeom>
              <a:avLst/>
              <a:gdLst/>
              <a:ahLst/>
              <a:cxnLst/>
              <a:rect r="r" b="b" t="t" l="l"/>
              <a:pathLst>
                <a:path h="703580" w="773811">
                  <a:moveTo>
                    <a:pt x="387223" y="0"/>
                  </a:moveTo>
                  <a:cubicBezTo>
                    <a:pt x="227457" y="0"/>
                    <a:pt x="82423" y="108839"/>
                    <a:pt x="44450" y="270637"/>
                  </a:cubicBezTo>
                  <a:cubicBezTo>
                    <a:pt x="0" y="460121"/>
                    <a:pt x="117221" y="650113"/>
                    <a:pt x="306705" y="693928"/>
                  </a:cubicBezTo>
                  <a:cubicBezTo>
                    <a:pt x="333756" y="700405"/>
                    <a:pt x="360807" y="703580"/>
                    <a:pt x="387858" y="703580"/>
                  </a:cubicBezTo>
                  <a:cubicBezTo>
                    <a:pt x="546989" y="703580"/>
                    <a:pt x="691388" y="593979"/>
                    <a:pt x="729361" y="432308"/>
                  </a:cubicBezTo>
                  <a:cubicBezTo>
                    <a:pt x="773811" y="242951"/>
                    <a:pt x="657225" y="54102"/>
                    <a:pt x="467741" y="9017"/>
                  </a:cubicBezTo>
                  <a:cubicBezTo>
                    <a:pt x="440690" y="2540"/>
                    <a:pt x="413639" y="0"/>
                    <a:pt x="387223" y="0"/>
                  </a:cubicBezTo>
                  <a:close/>
                </a:path>
              </a:pathLst>
            </a:custGeom>
            <a:solidFill>
              <a:srgbClr val="9E9E9E"/>
            </a:solidFill>
          </p:spPr>
        </p:sp>
      </p:grpSp>
      <p:sp>
        <p:nvSpPr>
          <p:cNvPr name="Freeform 16" id="16"/>
          <p:cNvSpPr/>
          <p:nvPr/>
        </p:nvSpPr>
        <p:spPr>
          <a:xfrm flipH="false" flipV="false" rot="0">
            <a:off x="13140764" y="-3971849"/>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10800000">
            <a:off x="17732240" y="1324370"/>
            <a:ext cx="1375330" cy="1251160"/>
            <a:chOff x="0" y="0"/>
            <a:chExt cx="1833773" cy="1668213"/>
          </a:xfrm>
        </p:grpSpPr>
        <p:sp>
          <p:nvSpPr>
            <p:cNvPr name="Freeform 18" id="18"/>
            <p:cNvSpPr/>
            <p:nvPr/>
          </p:nvSpPr>
          <p:spPr>
            <a:xfrm flipH="false" flipV="false" rot="0">
              <a:off x="0" y="635"/>
              <a:ext cx="1833118" cy="1667637"/>
            </a:xfrm>
            <a:custGeom>
              <a:avLst/>
              <a:gdLst/>
              <a:ahLst/>
              <a:cxnLst/>
              <a:rect r="r" b="b" t="t" l="l"/>
              <a:pathLst>
                <a:path h="1667637" w="1833118">
                  <a:moveTo>
                    <a:pt x="916305" y="0"/>
                  </a:moveTo>
                  <a:cubicBezTo>
                    <a:pt x="537972" y="0"/>
                    <a:pt x="195834" y="258445"/>
                    <a:pt x="105029" y="642366"/>
                  </a:cubicBezTo>
                  <a:cubicBezTo>
                    <a:pt x="0" y="1090930"/>
                    <a:pt x="277749" y="1538732"/>
                    <a:pt x="724916" y="1645031"/>
                  </a:cubicBezTo>
                  <a:cubicBezTo>
                    <a:pt x="789305" y="1659890"/>
                    <a:pt x="854456" y="1667637"/>
                    <a:pt x="917575" y="1667637"/>
                  </a:cubicBezTo>
                  <a:cubicBezTo>
                    <a:pt x="1295781" y="1667637"/>
                    <a:pt x="1637919" y="1408557"/>
                    <a:pt x="1727454" y="1025906"/>
                  </a:cubicBezTo>
                  <a:cubicBezTo>
                    <a:pt x="1833118" y="577469"/>
                    <a:pt x="1556004" y="128270"/>
                    <a:pt x="1108202" y="22606"/>
                  </a:cubicBezTo>
                  <a:cubicBezTo>
                    <a:pt x="1043813" y="7112"/>
                    <a:pt x="979424" y="0"/>
                    <a:pt x="916305" y="0"/>
                  </a:cubicBezTo>
                  <a:close/>
                </a:path>
              </a:pathLst>
            </a:custGeom>
            <a:solidFill>
              <a:srgbClr val="D93B48"/>
            </a:solidFill>
          </p:spPr>
        </p:sp>
      </p:grpSp>
      <p:grpSp>
        <p:nvGrpSpPr>
          <p:cNvPr name="Group 19" id="19"/>
          <p:cNvGrpSpPr/>
          <p:nvPr/>
        </p:nvGrpSpPr>
        <p:grpSpPr>
          <a:xfrm rot="-10800000">
            <a:off x="-526042" y="1690266"/>
            <a:ext cx="1498074" cy="1361344"/>
            <a:chOff x="0" y="0"/>
            <a:chExt cx="1997432" cy="1815125"/>
          </a:xfrm>
        </p:grpSpPr>
        <p:sp>
          <p:nvSpPr>
            <p:cNvPr name="Freeform 20" id="20"/>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D93B48"/>
            </a:solidFill>
          </p:spPr>
        </p:sp>
      </p:grpSp>
      <p:sp>
        <p:nvSpPr>
          <p:cNvPr name="Freeform 21" id="21"/>
          <p:cNvSpPr/>
          <p:nvPr/>
        </p:nvSpPr>
        <p:spPr>
          <a:xfrm flipH="false" flipV="false" rot="0">
            <a:off x="-3507936" y="-2999875"/>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10800000">
            <a:off x="18212550" y="3496140"/>
            <a:ext cx="894980" cy="813810"/>
            <a:chOff x="0" y="0"/>
            <a:chExt cx="1193307" cy="1085080"/>
          </a:xfrm>
        </p:grpSpPr>
        <p:sp>
          <p:nvSpPr>
            <p:cNvPr name="Freeform 23" id="23"/>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010440"/>
            </a:solidFill>
          </p:spPr>
        </p:sp>
      </p:grpSp>
      <p:grpSp>
        <p:nvGrpSpPr>
          <p:cNvPr name="Group 24" id="24"/>
          <p:cNvGrpSpPr/>
          <p:nvPr/>
        </p:nvGrpSpPr>
        <p:grpSpPr>
          <a:xfrm rot="-10800000">
            <a:off x="16431154" y="6645624"/>
            <a:ext cx="2086190" cy="2085266"/>
            <a:chOff x="0" y="0"/>
            <a:chExt cx="2781587" cy="2780355"/>
          </a:xfrm>
        </p:grpSpPr>
        <p:sp>
          <p:nvSpPr>
            <p:cNvPr name="Freeform 25" id="25"/>
            <p:cNvSpPr/>
            <p:nvPr/>
          </p:nvSpPr>
          <p:spPr>
            <a:xfrm flipH="false" flipV="false" rot="0">
              <a:off x="635" y="0"/>
              <a:ext cx="2780411" cy="2779649"/>
            </a:xfrm>
            <a:custGeom>
              <a:avLst/>
              <a:gdLst/>
              <a:ahLst/>
              <a:cxnLst/>
              <a:rect r="r" b="b" t="t" l="l"/>
              <a:pathLst>
                <a:path h="2779649" w="2780411">
                  <a:moveTo>
                    <a:pt x="1389888" y="0"/>
                  </a:moveTo>
                  <a:cubicBezTo>
                    <a:pt x="2157984" y="0"/>
                    <a:pt x="2780411" y="622427"/>
                    <a:pt x="2780411" y="1389888"/>
                  </a:cubicBezTo>
                  <a:cubicBezTo>
                    <a:pt x="2780411" y="2157349"/>
                    <a:pt x="2157857" y="2779649"/>
                    <a:pt x="1389888" y="2779649"/>
                  </a:cubicBezTo>
                  <a:cubicBezTo>
                    <a:pt x="622427" y="2779649"/>
                    <a:pt x="0" y="2157222"/>
                    <a:pt x="0" y="1389888"/>
                  </a:cubicBezTo>
                  <a:cubicBezTo>
                    <a:pt x="0" y="622554"/>
                    <a:pt x="622427" y="0"/>
                    <a:pt x="1389888" y="0"/>
                  </a:cubicBezTo>
                  <a:close/>
                </a:path>
              </a:pathLst>
            </a:custGeom>
            <a:solidFill>
              <a:srgbClr val="9E9E9E"/>
            </a:solidFill>
          </p:spPr>
        </p:sp>
      </p:grpSp>
      <p:grpSp>
        <p:nvGrpSpPr>
          <p:cNvPr name="Group 26" id="26"/>
          <p:cNvGrpSpPr/>
          <p:nvPr/>
        </p:nvGrpSpPr>
        <p:grpSpPr>
          <a:xfrm rot="-10800000">
            <a:off x="11733490" y="8344574"/>
            <a:ext cx="885798" cy="886298"/>
            <a:chOff x="0" y="0"/>
            <a:chExt cx="1181064" cy="1181731"/>
          </a:xfrm>
        </p:grpSpPr>
        <p:sp>
          <p:nvSpPr>
            <p:cNvPr name="Freeform 27" id="27"/>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28" id="28"/>
          <p:cNvGrpSpPr/>
          <p:nvPr/>
        </p:nvGrpSpPr>
        <p:grpSpPr>
          <a:xfrm rot="-10800000">
            <a:off x="14745064" y="8540294"/>
            <a:ext cx="690564" cy="690578"/>
            <a:chOff x="0" y="0"/>
            <a:chExt cx="920752" cy="920771"/>
          </a:xfrm>
        </p:grpSpPr>
        <p:sp>
          <p:nvSpPr>
            <p:cNvPr name="Freeform 29" id="29"/>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sp>
        <p:nvSpPr>
          <p:cNvPr name="Freeform 30" id="30"/>
          <p:cNvSpPr/>
          <p:nvPr/>
        </p:nvSpPr>
        <p:spPr>
          <a:xfrm flipH="false" flipV="false" rot="0">
            <a:off x="9314715" y="3496140"/>
            <a:ext cx="11551262" cy="7468017"/>
          </a:xfrm>
          <a:custGeom>
            <a:avLst/>
            <a:gdLst/>
            <a:ahLst/>
            <a:cxnLst/>
            <a:rect r="r" b="b" t="t" l="l"/>
            <a:pathLst>
              <a:path h="7468017" w="11551262">
                <a:moveTo>
                  <a:pt x="0" y="0"/>
                </a:moveTo>
                <a:lnTo>
                  <a:pt x="11551262" y="0"/>
                </a:lnTo>
                <a:lnTo>
                  <a:pt x="11551262" y="7468017"/>
                </a:lnTo>
                <a:lnTo>
                  <a:pt x="0" y="74680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1" id="31"/>
          <p:cNvGrpSpPr/>
          <p:nvPr/>
        </p:nvGrpSpPr>
        <p:grpSpPr>
          <a:xfrm rot="-10800000">
            <a:off x="11271745" y="9909678"/>
            <a:ext cx="923490" cy="813810"/>
            <a:chOff x="0" y="0"/>
            <a:chExt cx="1231320" cy="1085080"/>
          </a:xfrm>
        </p:grpSpPr>
        <p:sp>
          <p:nvSpPr>
            <p:cNvPr name="Freeform 32" id="32"/>
            <p:cNvSpPr/>
            <p:nvPr/>
          </p:nvSpPr>
          <p:spPr>
            <a:xfrm flipH="false" flipV="false" rot="0">
              <a:off x="0" y="635"/>
              <a:ext cx="1230630" cy="1083818"/>
            </a:xfrm>
            <a:custGeom>
              <a:avLst/>
              <a:gdLst/>
              <a:ahLst/>
              <a:cxnLst/>
              <a:rect r="r" b="b" t="t" l="l"/>
              <a:pathLst>
                <a:path h="1083818" w="1230630">
                  <a:moveTo>
                    <a:pt x="615950" y="0"/>
                  </a:moveTo>
                  <a:cubicBezTo>
                    <a:pt x="546354" y="0"/>
                    <a:pt x="476123" y="13589"/>
                    <a:pt x="408432" y="41910"/>
                  </a:cubicBezTo>
                  <a:cubicBezTo>
                    <a:pt x="131445" y="155956"/>
                    <a:pt x="0" y="472313"/>
                    <a:pt x="115316" y="748792"/>
                  </a:cubicBezTo>
                  <a:cubicBezTo>
                    <a:pt x="201041" y="957453"/>
                    <a:pt x="402717" y="1083818"/>
                    <a:pt x="615950" y="1083818"/>
                  </a:cubicBezTo>
                  <a:cubicBezTo>
                    <a:pt x="684911" y="1083818"/>
                    <a:pt x="755142" y="1070229"/>
                    <a:pt x="823468" y="1042543"/>
                  </a:cubicBezTo>
                  <a:cubicBezTo>
                    <a:pt x="1099185" y="927862"/>
                    <a:pt x="1230630" y="610870"/>
                    <a:pt x="1116584" y="335026"/>
                  </a:cubicBezTo>
                  <a:cubicBezTo>
                    <a:pt x="1029589" y="126238"/>
                    <a:pt x="827913" y="0"/>
                    <a:pt x="615950" y="0"/>
                  </a:cubicBezTo>
                  <a:close/>
                </a:path>
              </a:pathLst>
            </a:custGeom>
            <a:solidFill>
              <a:srgbClr val="D93B48"/>
            </a:solidFill>
          </p:spPr>
        </p:sp>
      </p:grpSp>
      <p:grpSp>
        <p:nvGrpSpPr>
          <p:cNvPr name="Group 33" id="33"/>
          <p:cNvGrpSpPr/>
          <p:nvPr/>
        </p:nvGrpSpPr>
        <p:grpSpPr>
          <a:xfrm rot="-10800000">
            <a:off x="1711062" y="9442124"/>
            <a:ext cx="1200876" cy="1201384"/>
            <a:chOff x="0" y="0"/>
            <a:chExt cx="1601168" cy="1601845"/>
          </a:xfrm>
        </p:grpSpPr>
        <p:sp>
          <p:nvSpPr>
            <p:cNvPr name="Freeform 34" id="34"/>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D93B48"/>
            </a:solidFill>
          </p:spPr>
        </p:sp>
      </p:grpSp>
      <p:grpSp>
        <p:nvGrpSpPr>
          <p:cNvPr name="Group 35" id="35"/>
          <p:cNvGrpSpPr/>
          <p:nvPr/>
        </p:nvGrpSpPr>
        <p:grpSpPr>
          <a:xfrm rot="-10800000">
            <a:off x="12619314" y="9362144"/>
            <a:ext cx="1497592" cy="1361344"/>
            <a:chOff x="0" y="0"/>
            <a:chExt cx="1996789" cy="1815125"/>
          </a:xfrm>
        </p:grpSpPr>
        <p:sp>
          <p:nvSpPr>
            <p:cNvPr name="Freeform 36" id="36"/>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A22933"/>
            </a:solidFill>
          </p:spPr>
        </p:sp>
      </p:grpSp>
      <p:grpSp>
        <p:nvGrpSpPr>
          <p:cNvPr name="Group 37" id="37"/>
          <p:cNvGrpSpPr/>
          <p:nvPr/>
        </p:nvGrpSpPr>
        <p:grpSpPr>
          <a:xfrm rot="-10800000">
            <a:off x="-1832852" y="8660474"/>
            <a:ext cx="3925440" cy="3576608"/>
            <a:chOff x="0" y="0"/>
            <a:chExt cx="5233920" cy="4768811"/>
          </a:xfrm>
        </p:grpSpPr>
        <p:sp>
          <p:nvSpPr>
            <p:cNvPr name="Freeform 38" id="38"/>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grpSp>
        <p:nvGrpSpPr>
          <p:cNvPr name="Group 39" id="39"/>
          <p:cNvGrpSpPr/>
          <p:nvPr/>
        </p:nvGrpSpPr>
        <p:grpSpPr>
          <a:xfrm rot="-10800000">
            <a:off x="13140746" y="12380050"/>
            <a:ext cx="1419788" cy="1290788"/>
            <a:chOff x="0" y="0"/>
            <a:chExt cx="1893051" cy="1721051"/>
          </a:xfrm>
        </p:grpSpPr>
        <p:sp>
          <p:nvSpPr>
            <p:cNvPr name="Freeform 40" id="40"/>
            <p:cNvSpPr/>
            <p:nvPr/>
          </p:nvSpPr>
          <p:spPr>
            <a:xfrm flipH="false" flipV="false" rot="0">
              <a:off x="762" y="635"/>
              <a:ext cx="1891665" cy="1720469"/>
            </a:xfrm>
            <a:custGeom>
              <a:avLst/>
              <a:gdLst/>
              <a:ahLst/>
              <a:cxnLst/>
              <a:rect r="r" b="b" t="t" l="l"/>
              <a:pathLst>
                <a:path h="1720469" w="1891665">
                  <a:moveTo>
                    <a:pt x="945134" y="0"/>
                  </a:moveTo>
                  <a:cubicBezTo>
                    <a:pt x="555371" y="0"/>
                    <a:pt x="202184" y="266700"/>
                    <a:pt x="108839" y="663067"/>
                  </a:cubicBezTo>
                  <a:cubicBezTo>
                    <a:pt x="0" y="1124458"/>
                    <a:pt x="286639" y="1587754"/>
                    <a:pt x="748665" y="1697228"/>
                  </a:cubicBezTo>
                  <a:cubicBezTo>
                    <a:pt x="815086" y="1712722"/>
                    <a:pt x="882015" y="1720469"/>
                    <a:pt x="947801" y="1720469"/>
                  </a:cubicBezTo>
                  <a:cubicBezTo>
                    <a:pt x="1336929" y="1720469"/>
                    <a:pt x="1690116" y="1453769"/>
                    <a:pt x="1783461" y="1058037"/>
                  </a:cubicBezTo>
                  <a:cubicBezTo>
                    <a:pt x="1891665" y="595376"/>
                    <a:pt x="1606296" y="132080"/>
                    <a:pt x="1143635" y="23241"/>
                  </a:cubicBezTo>
                  <a:cubicBezTo>
                    <a:pt x="1077214" y="7112"/>
                    <a:pt x="1010793" y="0"/>
                    <a:pt x="945134" y="0"/>
                  </a:cubicBezTo>
                  <a:close/>
                </a:path>
              </a:pathLst>
            </a:custGeom>
            <a:solidFill>
              <a:srgbClr val="FFFFFF"/>
            </a:solidFill>
          </p:spPr>
        </p:sp>
      </p:grpSp>
      <p:sp>
        <p:nvSpPr>
          <p:cNvPr name="Freeform 41" id="41"/>
          <p:cNvSpPr/>
          <p:nvPr/>
        </p:nvSpPr>
        <p:spPr>
          <a:xfrm flipH="false" flipV="false" rot="0">
            <a:off x="-8227612" y="7820863"/>
            <a:ext cx="11551262" cy="7468017"/>
          </a:xfrm>
          <a:custGeom>
            <a:avLst/>
            <a:gdLst/>
            <a:ahLst/>
            <a:cxnLst/>
            <a:rect r="r" b="b" t="t" l="l"/>
            <a:pathLst>
              <a:path h="7468017" w="11551262">
                <a:moveTo>
                  <a:pt x="0" y="0"/>
                </a:moveTo>
                <a:lnTo>
                  <a:pt x="11551262" y="0"/>
                </a:lnTo>
                <a:lnTo>
                  <a:pt x="11551262" y="7468017"/>
                </a:lnTo>
                <a:lnTo>
                  <a:pt x="0" y="74680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2" id="42"/>
          <p:cNvGrpSpPr/>
          <p:nvPr/>
        </p:nvGrpSpPr>
        <p:grpSpPr>
          <a:xfrm rot="-10800000">
            <a:off x="16504598" y="8840002"/>
            <a:ext cx="5161594" cy="5161216"/>
            <a:chOff x="0" y="0"/>
            <a:chExt cx="6882125" cy="6881621"/>
          </a:xfrm>
        </p:grpSpPr>
        <p:sp>
          <p:nvSpPr>
            <p:cNvPr name="Freeform 43" id="43"/>
            <p:cNvSpPr/>
            <p:nvPr/>
          </p:nvSpPr>
          <p:spPr>
            <a:xfrm flipH="false" flipV="false" rot="0">
              <a:off x="635" y="635"/>
              <a:ext cx="6881495" cy="6880987"/>
            </a:xfrm>
            <a:custGeom>
              <a:avLst/>
              <a:gdLst/>
              <a:ahLst/>
              <a:cxnLst/>
              <a:rect r="r" b="b" t="t" l="l"/>
              <a:pathLst>
                <a:path h="6880987" w="6881495">
                  <a:moveTo>
                    <a:pt x="3440811" y="0"/>
                  </a:moveTo>
                  <a:cubicBezTo>
                    <a:pt x="5340858" y="0"/>
                    <a:pt x="6881495" y="1540002"/>
                    <a:pt x="6881495" y="3440176"/>
                  </a:cubicBezTo>
                  <a:cubicBezTo>
                    <a:pt x="6881495" y="5340985"/>
                    <a:pt x="5340858" y="6880987"/>
                    <a:pt x="3440811" y="6880987"/>
                  </a:cubicBezTo>
                  <a:cubicBezTo>
                    <a:pt x="1540764" y="6880987"/>
                    <a:pt x="0" y="5340985"/>
                    <a:pt x="0" y="3440176"/>
                  </a:cubicBezTo>
                  <a:cubicBezTo>
                    <a:pt x="0" y="1540002"/>
                    <a:pt x="1540637" y="0"/>
                    <a:pt x="3440811" y="0"/>
                  </a:cubicBezTo>
                  <a:close/>
                </a:path>
              </a:pathLst>
            </a:custGeom>
            <a:solidFill>
              <a:srgbClr val="D93B48"/>
            </a:solidFill>
          </p:spPr>
        </p:sp>
      </p:grpSp>
      <p:grpSp>
        <p:nvGrpSpPr>
          <p:cNvPr name="Group 44" id="44"/>
          <p:cNvGrpSpPr/>
          <p:nvPr/>
        </p:nvGrpSpPr>
        <p:grpSpPr>
          <a:xfrm rot="-10800000">
            <a:off x="15435640" y="7770536"/>
            <a:ext cx="7299008" cy="7299642"/>
            <a:chOff x="0" y="0"/>
            <a:chExt cx="9732011" cy="9732856"/>
          </a:xfrm>
        </p:grpSpPr>
        <p:sp>
          <p:nvSpPr>
            <p:cNvPr name="Freeform 45" id="45"/>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010440"/>
            </a:solidFill>
          </p:spPr>
        </p:sp>
      </p:grpSp>
      <p:sp>
        <p:nvSpPr>
          <p:cNvPr name="TextBox 46" id="46"/>
          <p:cNvSpPr txBox="true"/>
          <p:nvPr/>
        </p:nvSpPr>
        <p:spPr>
          <a:xfrm rot="0">
            <a:off x="595087" y="3695263"/>
            <a:ext cx="15167723" cy="3762375"/>
          </a:xfrm>
          <a:prstGeom prst="rect">
            <a:avLst/>
          </a:prstGeom>
        </p:spPr>
        <p:txBody>
          <a:bodyPr anchor="t" rtlCol="false" tIns="0" lIns="0" bIns="0" rIns="0">
            <a:spAutoFit/>
          </a:bodyPr>
          <a:lstStyle/>
          <a:p>
            <a:pPr algn="l">
              <a:lnSpc>
                <a:spcPts val="14640"/>
              </a:lnSpc>
            </a:pPr>
            <a:r>
              <a:rPr lang="en-US" sz="12200">
                <a:solidFill>
                  <a:srgbClr val="A22933"/>
                </a:solidFill>
                <a:latin typeface="Arimo"/>
                <a:ea typeface="Arimo"/>
                <a:cs typeface="Arimo"/>
                <a:sym typeface="Arimo"/>
              </a:rPr>
              <a:t>Exploration et Analyse des données</a:t>
            </a:r>
          </a:p>
        </p:txBody>
      </p:sp>
      <p:sp>
        <p:nvSpPr>
          <p:cNvPr name="TextBox 47" id="47"/>
          <p:cNvSpPr txBox="true"/>
          <p:nvPr/>
        </p:nvSpPr>
        <p:spPr>
          <a:xfrm rot="0">
            <a:off x="2139775" y="1883275"/>
            <a:ext cx="2367750" cy="1905000"/>
          </a:xfrm>
          <a:prstGeom prst="rect">
            <a:avLst/>
          </a:prstGeom>
        </p:spPr>
        <p:txBody>
          <a:bodyPr anchor="t" rtlCol="false" tIns="0" lIns="0" bIns="0" rIns="0">
            <a:spAutoFit/>
          </a:bodyPr>
          <a:lstStyle/>
          <a:p>
            <a:pPr algn="l">
              <a:lnSpc>
                <a:spcPts val="14640"/>
              </a:lnSpc>
            </a:pPr>
            <a:r>
              <a:rPr lang="en-US" sz="12200">
                <a:solidFill>
                  <a:srgbClr val="A22933"/>
                </a:solidFill>
                <a:latin typeface="Arimo"/>
                <a:ea typeface="Arimo"/>
                <a:cs typeface="Arimo"/>
                <a:sym typeface="Arimo"/>
              </a:rPr>
              <a:t>02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709040" y="9330400"/>
            <a:ext cx="2611000" cy="2611054"/>
            <a:chOff x="0" y="0"/>
            <a:chExt cx="3481333" cy="3481405"/>
          </a:xfrm>
        </p:grpSpPr>
        <p:sp>
          <p:nvSpPr>
            <p:cNvPr name="Freeform 3" id="3"/>
            <p:cNvSpPr/>
            <p:nvPr/>
          </p:nvSpPr>
          <p:spPr>
            <a:xfrm flipH="false" flipV="false" rot="0">
              <a:off x="635" y="635"/>
              <a:ext cx="3480054" cy="3480181"/>
            </a:xfrm>
            <a:custGeom>
              <a:avLst/>
              <a:gdLst/>
              <a:ahLst/>
              <a:cxnLst/>
              <a:rect r="r" b="b" t="t" l="l"/>
              <a:pathLst>
                <a:path h="3480181" w="3480054">
                  <a:moveTo>
                    <a:pt x="1740408" y="0"/>
                  </a:moveTo>
                  <a:cubicBezTo>
                    <a:pt x="2701163" y="0"/>
                    <a:pt x="3480054" y="779018"/>
                    <a:pt x="3480054" y="1739773"/>
                  </a:cubicBezTo>
                  <a:cubicBezTo>
                    <a:pt x="3480054" y="2701163"/>
                    <a:pt x="2701036" y="3480181"/>
                    <a:pt x="1740408" y="3480181"/>
                  </a:cubicBezTo>
                  <a:cubicBezTo>
                    <a:pt x="779018" y="3480181"/>
                    <a:pt x="0" y="2701163"/>
                    <a:pt x="0" y="1739773"/>
                  </a:cubicBezTo>
                  <a:cubicBezTo>
                    <a:pt x="0" y="779018"/>
                    <a:pt x="779018" y="0"/>
                    <a:pt x="1740408" y="0"/>
                  </a:cubicBezTo>
                  <a:close/>
                </a:path>
              </a:pathLst>
            </a:custGeom>
            <a:solidFill>
              <a:srgbClr val="A22933"/>
            </a:solidFill>
          </p:spPr>
        </p:sp>
      </p:grpSp>
      <p:grpSp>
        <p:nvGrpSpPr>
          <p:cNvPr name="Group 4" id="4"/>
          <p:cNvGrpSpPr/>
          <p:nvPr/>
        </p:nvGrpSpPr>
        <p:grpSpPr>
          <a:xfrm rot="0">
            <a:off x="16400922" y="767916"/>
            <a:ext cx="3925440" cy="3576608"/>
            <a:chOff x="0" y="0"/>
            <a:chExt cx="5233920" cy="4768811"/>
          </a:xfrm>
        </p:grpSpPr>
        <p:sp>
          <p:nvSpPr>
            <p:cNvPr name="Freeform 5" id="5"/>
            <p:cNvSpPr/>
            <p:nvPr/>
          </p:nvSpPr>
          <p:spPr>
            <a:xfrm flipH="false" flipV="false" rot="0">
              <a:off x="635" y="635"/>
              <a:ext cx="5233289" cy="4767580"/>
            </a:xfrm>
            <a:custGeom>
              <a:avLst/>
              <a:gdLst/>
              <a:ahLst/>
              <a:cxnLst/>
              <a:rect r="r" b="b" t="t" l="l"/>
              <a:pathLst>
                <a:path h="4767580" w="5233289">
                  <a:moveTo>
                    <a:pt x="2616708" y="0"/>
                  </a:moveTo>
                  <a:cubicBezTo>
                    <a:pt x="3226308" y="0"/>
                    <a:pt x="3836416" y="232664"/>
                    <a:pt x="4301617" y="698500"/>
                  </a:cubicBezTo>
                  <a:cubicBezTo>
                    <a:pt x="5233289" y="1628902"/>
                    <a:pt x="5233289" y="3138043"/>
                    <a:pt x="4301617" y="4069715"/>
                  </a:cubicBezTo>
                  <a:cubicBezTo>
                    <a:pt x="3836416" y="4534916"/>
                    <a:pt x="3226181" y="4767580"/>
                    <a:pt x="2616708" y="4767580"/>
                  </a:cubicBezTo>
                  <a:cubicBezTo>
                    <a:pt x="2006473" y="4767580"/>
                    <a:pt x="1396365" y="4534916"/>
                    <a:pt x="930529" y="4069715"/>
                  </a:cubicBezTo>
                  <a:cubicBezTo>
                    <a:pt x="0" y="3137916"/>
                    <a:pt x="0" y="1628902"/>
                    <a:pt x="930402" y="698500"/>
                  </a:cubicBezTo>
                  <a:cubicBezTo>
                    <a:pt x="1396238" y="232664"/>
                    <a:pt x="2006473" y="0"/>
                    <a:pt x="2616581" y="0"/>
                  </a:cubicBezTo>
                  <a:close/>
                </a:path>
              </a:pathLst>
            </a:custGeom>
            <a:solidFill>
              <a:srgbClr val="9E9E9E"/>
            </a:solidFill>
          </p:spPr>
        </p:sp>
      </p:grpSp>
      <p:grpSp>
        <p:nvGrpSpPr>
          <p:cNvPr name="Group 6" id="6"/>
          <p:cNvGrpSpPr/>
          <p:nvPr/>
        </p:nvGrpSpPr>
        <p:grpSpPr>
          <a:xfrm rot="0">
            <a:off x="-5443110" y="-4204782"/>
            <a:ext cx="7299008" cy="7299642"/>
            <a:chOff x="0" y="0"/>
            <a:chExt cx="9732011" cy="9732856"/>
          </a:xfrm>
        </p:grpSpPr>
        <p:sp>
          <p:nvSpPr>
            <p:cNvPr name="Freeform 7" id="7"/>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D93B48"/>
            </a:solidFill>
          </p:spPr>
        </p:sp>
      </p:grpSp>
      <p:grpSp>
        <p:nvGrpSpPr>
          <p:cNvPr name="Group 8" id="8"/>
          <p:cNvGrpSpPr/>
          <p:nvPr/>
        </p:nvGrpSpPr>
        <p:grpSpPr>
          <a:xfrm rot="0">
            <a:off x="-4374654" y="-3135820"/>
            <a:ext cx="5161594" cy="5161216"/>
            <a:chOff x="0" y="0"/>
            <a:chExt cx="6882125" cy="6881621"/>
          </a:xfrm>
        </p:grpSpPr>
        <p:sp>
          <p:nvSpPr>
            <p:cNvPr name="Freeform 9" id="9"/>
            <p:cNvSpPr/>
            <p:nvPr/>
          </p:nvSpPr>
          <p:spPr>
            <a:xfrm flipH="false" flipV="false" rot="0">
              <a:off x="635" y="635"/>
              <a:ext cx="6881495" cy="6880987"/>
            </a:xfrm>
            <a:custGeom>
              <a:avLst/>
              <a:gdLst/>
              <a:ahLst/>
              <a:cxnLst/>
              <a:rect r="r" b="b" t="t" l="l"/>
              <a:pathLst>
                <a:path h="6880987" w="6881495">
                  <a:moveTo>
                    <a:pt x="3440811" y="0"/>
                  </a:moveTo>
                  <a:cubicBezTo>
                    <a:pt x="5340858" y="0"/>
                    <a:pt x="6881495" y="1540002"/>
                    <a:pt x="6881495" y="3440176"/>
                  </a:cubicBezTo>
                  <a:cubicBezTo>
                    <a:pt x="6881495" y="5340985"/>
                    <a:pt x="5340858" y="6880987"/>
                    <a:pt x="3440811" y="6880987"/>
                  </a:cubicBezTo>
                  <a:cubicBezTo>
                    <a:pt x="1540764" y="6880987"/>
                    <a:pt x="0" y="5340985"/>
                    <a:pt x="0" y="3440176"/>
                  </a:cubicBezTo>
                  <a:cubicBezTo>
                    <a:pt x="0" y="1540002"/>
                    <a:pt x="1540637" y="0"/>
                    <a:pt x="3440811" y="0"/>
                  </a:cubicBezTo>
                  <a:close/>
                </a:path>
              </a:pathLst>
            </a:custGeom>
            <a:solidFill>
              <a:srgbClr val="010440"/>
            </a:solidFill>
          </p:spPr>
        </p:sp>
      </p:grpSp>
      <p:grpSp>
        <p:nvGrpSpPr>
          <p:cNvPr name="Group 10" id="10"/>
          <p:cNvGrpSpPr/>
          <p:nvPr/>
        </p:nvGrpSpPr>
        <p:grpSpPr>
          <a:xfrm rot="0">
            <a:off x="14977310" y="-1291530"/>
            <a:ext cx="3596830" cy="3276986"/>
            <a:chOff x="0" y="0"/>
            <a:chExt cx="4795773" cy="4369315"/>
          </a:xfrm>
        </p:grpSpPr>
        <p:sp>
          <p:nvSpPr>
            <p:cNvPr name="Freeform 11" id="11"/>
            <p:cNvSpPr/>
            <p:nvPr/>
          </p:nvSpPr>
          <p:spPr>
            <a:xfrm flipH="false" flipV="false" rot="0">
              <a:off x="0" y="635"/>
              <a:ext cx="4795139" cy="4368038"/>
            </a:xfrm>
            <a:custGeom>
              <a:avLst/>
              <a:gdLst/>
              <a:ahLst/>
              <a:cxnLst/>
              <a:rect r="r" b="b" t="t" l="l"/>
              <a:pathLst>
                <a:path h="4368038" w="4795139">
                  <a:moveTo>
                    <a:pt x="2398268" y="0"/>
                  </a:moveTo>
                  <a:cubicBezTo>
                    <a:pt x="2956941" y="0"/>
                    <a:pt x="3516249" y="213233"/>
                    <a:pt x="3942080" y="639191"/>
                  </a:cubicBezTo>
                  <a:cubicBezTo>
                    <a:pt x="4795139" y="1492250"/>
                    <a:pt x="4795139" y="2875661"/>
                    <a:pt x="3942080" y="3728847"/>
                  </a:cubicBezTo>
                  <a:cubicBezTo>
                    <a:pt x="3516122" y="4154805"/>
                    <a:pt x="2956941" y="4368038"/>
                    <a:pt x="2398268" y="4368038"/>
                  </a:cubicBezTo>
                  <a:cubicBezTo>
                    <a:pt x="1838960" y="4368038"/>
                    <a:pt x="1279652" y="4154805"/>
                    <a:pt x="853186" y="3728847"/>
                  </a:cubicBezTo>
                  <a:cubicBezTo>
                    <a:pt x="0" y="2875788"/>
                    <a:pt x="0" y="1492377"/>
                    <a:pt x="853059" y="639191"/>
                  </a:cubicBezTo>
                  <a:cubicBezTo>
                    <a:pt x="1279652" y="213233"/>
                    <a:pt x="1838960" y="0"/>
                    <a:pt x="2398268" y="0"/>
                  </a:cubicBezTo>
                  <a:close/>
                </a:path>
              </a:pathLst>
            </a:custGeom>
            <a:solidFill>
              <a:srgbClr val="A22933"/>
            </a:solidFill>
          </p:spPr>
        </p:sp>
      </p:grpSp>
      <p:grpSp>
        <p:nvGrpSpPr>
          <p:cNvPr name="Group 12" id="12"/>
          <p:cNvGrpSpPr/>
          <p:nvPr/>
        </p:nvGrpSpPr>
        <p:grpSpPr>
          <a:xfrm rot="0">
            <a:off x="12085914" y="-333692"/>
            <a:ext cx="1497592" cy="1361344"/>
            <a:chOff x="0" y="0"/>
            <a:chExt cx="1996789" cy="1815125"/>
          </a:xfrm>
        </p:grpSpPr>
        <p:sp>
          <p:nvSpPr>
            <p:cNvPr name="Freeform 13" id="13"/>
            <p:cNvSpPr/>
            <p:nvPr/>
          </p:nvSpPr>
          <p:spPr>
            <a:xfrm flipH="false" flipV="false" rot="0">
              <a:off x="635" y="0"/>
              <a:ext cx="1995551" cy="1815211"/>
            </a:xfrm>
            <a:custGeom>
              <a:avLst/>
              <a:gdLst/>
              <a:ahLst/>
              <a:cxnLst/>
              <a:rect r="r" b="b" t="t" l="l"/>
              <a:pathLst>
                <a:path h="1815211" w="1995551">
                  <a:moveTo>
                    <a:pt x="998728" y="0"/>
                  </a:moveTo>
                  <a:cubicBezTo>
                    <a:pt x="1409827" y="0"/>
                    <a:pt x="1782191" y="281559"/>
                    <a:pt x="1880870" y="699770"/>
                  </a:cubicBezTo>
                  <a:cubicBezTo>
                    <a:pt x="1995551" y="1186942"/>
                    <a:pt x="1694053" y="1675257"/>
                    <a:pt x="1206246" y="1790065"/>
                  </a:cubicBezTo>
                  <a:cubicBezTo>
                    <a:pt x="1136015" y="1806829"/>
                    <a:pt x="1065784" y="1815211"/>
                    <a:pt x="996188" y="1815211"/>
                  </a:cubicBezTo>
                  <a:cubicBezTo>
                    <a:pt x="585089" y="1815211"/>
                    <a:pt x="213360" y="1533017"/>
                    <a:pt x="114681" y="1116076"/>
                  </a:cubicBezTo>
                  <a:cubicBezTo>
                    <a:pt x="0" y="628904"/>
                    <a:pt x="301498" y="139827"/>
                    <a:pt x="789305" y="24511"/>
                  </a:cubicBezTo>
                  <a:cubicBezTo>
                    <a:pt x="858901" y="7747"/>
                    <a:pt x="929132" y="0"/>
                    <a:pt x="998728" y="0"/>
                  </a:cubicBezTo>
                  <a:close/>
                </a:path>
              </a:pathLst>
            </a:custGeom>
            <a:solidFill>
              <a:srgbClr val="A22933"/>
            </a:solidFill>
          </p:spPr>
        </p:sp>
      </p:grpSp>
      <p:grpSp>
        <p:nvGrpSpPr>
          <p:cNvPr name="Group 14" id="14"/>
          <p:cNvGrpSpPr/>
          <p:nvPr/>
        </p:nvGrpSpPr>
        <p:grpSpPr>
          <a:xfrm rot="0">
            <a:off x="8382740" y="-321824"/>
            <a:ext cx="885798" cy="886298"/>
            <a:chOff x="0" y="0"/>
            <a:chExt cx="1181064" cy="1181731"/>
          </a:xfrm>
        </p:grpSpPr>
        <p:sp>
          <p:nvSpPr>
            <p:cNvPr name="Freeform 15" id="15"/>
            <p:cNvSpPr/>
            <p:nvPr/>
          </p:nvSpPr>
          <p:spPr>
            <a:xfrm flipH="false" flipV="false" rot="0">
              <a:off x="0" y="635"/>
              <a:ext cx="1180465" cy="1180465"/>
            </a:xfrm>
            <a:custGeom>
              <a:avLst/>
              <a:gdLst/>
              <a:ahLst/>
              <a:cxnLst/>
              <a:rect r="r" b="b" t="t" l="l"/>
              <a:pathLst>
                <a:path h="1180465" w="1180465">
                  <a:moveTo>
                    <a:pt x="590804" y="0"/>
                  </a:moveTo>
                  <a:cubicBezTo>
                    <a:pt x="916940" y="0"/>
                    <a:pt x="1180465" y="264795"/>
                    <a:pt x="1180465" y="590931"/>
                  </a:cubicBezTo>
                  <a:cubicBezTo>
                    <a:pt x="1180465" y="916305"/>
                    <a:pt x="916940" y="1180465"/>
                    <a:pt x="590804" y="1180465"/>
                  </a:cubicBezTo>
                  <a:cubicBezTo>
                    <a:pt x="264160" y="1180465"/>
                    <a:pt x="0" y="916305"/>
                    <a:pt x="0" y="590931"/>
                  </a:cubicBezTo>
                  <a:cubicBezTo>
                    <a:pt x="0" y="264795"/>
                    <a:pt x="264160" y="0"/>
                    <a:pt x="590804" y="0"/>
                  </a:cubicBezTo>
                  <a:close/>
                </a:path>
              </a:pathLst>
            </a:custGeom>
            <a:solidFill>
              <a:srgbClr val="9E9E9E"/>
            </a:solidFill>
          </p:spPr>
        </p:sp>
      </p:grpSp>
      <p:grpSp>
        <p:nvGrpSpPr>
          <p:cNvPr name="Group 16" id="16"/>
          <p:cNvGrpSpPr/>
          <p:nvPr/>
        </p:nvGrpSpPr>
        <p:grpSpPr>
          <a:xfrm rot="0">
            <a:off x="16069446" y="-301340"/>
            <a:ext cx="1419788" cy="1290788"/>
            <a:chOff x="0" y="0"/>
            <a:chExt cx="1893051" cy="1721051"/>
          </a:xfrm>
        </p:grpSpPr>
        <p:sp>
          <p:nvSpPr>
            <p:cNvPr name="Freeform 17" id="17"/>
            <p:cNvSpPr/>
            <p:nvPr/>
          </p:nvSpPr>
          <p:spPr>
            <a:xfrm flipH="false" flipV="false" rot="0">
              <a:off x="635" y="635"/>
              <a:ext cx="1891665" cy="1720469"/>
            </a:xfrm>
            <a:custGeom>
              <a:avLst/>
              <a:gdLst/>
              <a:ahLst/>
              <a:cxnLst/>
              <a:rect r="r" b="b" t="t" l="l"/>
              <a:pathLst>
                <a:path h="1720469" w="1891665">
                  <a:moveTo>
                    <a:pt x="946531" y="0"/>
                  </a:moveTo>
                  <a:cubicBezTo>
                    <a:pt x="1336294" y="0"/>
                    <a:pt x="1689481" y="266700"/>
                    <a:pt x="1782826" y="663067"/>
                  </a:cubicBezTo>
                  <a:cubicBezTo>
                    <a:pt x="1891665" y="1124458"/>
                    <a:pt x="1605026" y="1587754"/>
                    <a:pt x="1143000" y="1697228"/>
                  </a:cubicBezTo>
                  <a:cubicBezTo>
                    <a:pt x="1076579" y="1712722"/>
                    <a:pt x="1009650" y="1720469"/>
                    <a:pt x="943864" y="1720469"/>
                  </a:cubicBezTo>
                  <a:cubicBezTo>
                    <a:pt x="554736" y="1720469"/>
                    <a:pt x="201549" y="1453769"/>
                    <a:pt x="108204" y="1058037"/>
                  </a:cubicBezTo>
                  <a:cubicBezTo>
                    <a:pt x="0" y="595376"/>
                    <a:pt x="285496" y="132080"/>
                    <a:pt x="748030" y="23241"/>
                  </a:cubicBezTo>
                  <a:cubicBezTo>
                    <a:pt x="814451" y="7112"/>
                    <a:pt x="880872" y="0"/>
                    <a:pt x="946531" y="0"/>
                  </a:cubicBezTo>
                  <a:close/>
                </a:path>
              </a:pathLst>
            </a:custGeom>
            <a:solidFill>
              <a:srgbClr val="010440"/>
            </a:solidFill>
          </p:spPr>
        </p:sp>
      </p:grpSp>
      <p:grpSp>
        <p:nvGrpSpPr>
          <p:cNvPr name="Group 18" id="18"/>
          <p:cNvGrpSpPr/>
          <p:nvPr/>
        </p:nvGrpSpPr>
        <p:grpSpPr>
          <a:xfrm rot="0">
            <a:off x="2454662" y="-253686"/>
            <a:ext cx="1200876" cy="1201384"/>
            <a:chOff x="0" y="0"/>
            <a:chExt cx="1601168" cy="1601845"/>
          </a:xfrm>
        </p:grpSpPr>
        <p:sp>
          <p:nvSpPr>
            <p:cNvPr name="Freeform 19" id="19"/>
            <p:cNvSpPr/>
            <p:nvPr/>
          </p:nvSpPr>
          <p:spPr>
            <a:xfrm flipH="false" flipV="false" rot="0">
              <a:off x="0" y="635"/>
              <a:ext cx="1600454" cy="1600581"/>
            </a:xfrm>
            <a:custGeom>
              <a:avLst/>
              <a:gdLst/>
              <a:ahLst/>
              <a:cxnLst/>
              <a:rect r="r" b="b" t="t" l="l"/>
              <a:pathLst>
                <a:path h="1600581" w="1600454">
                  <a:moveTo>
                    <a:pt x="800862" y="0"/>
                  </a:moveTo>
                  <a:cubicBezTo>
                    <a:pt x="1242187" y="0"/>
                    <a:pt x="1600454" y="358267"/>
                    <a:pt x="1600454" y="799592"/>
                  </a:cubicBezTo>
                  <a:cubicBezTo>
                    <a:pt x="1600454" y="1242314"/>
                    <a:pt x="1242187" y="1600454"/>
                    <a:pt x="800862" y="1600454"/>
                  </a:cubicBezTo>
                  <a:cubicBezTo>
                    <a:pt x="358267" y="1600581"/>
                    <a:pt x="0" y="1242314"/>
                    <a:pt x="0" y="799592"/>
                  </a:cubicBezTo>
                  <a:cubicBezTo>
                    <a:pt x="0" y="358267"/>
                    <a:pt x="358267" y="0"/>
                    <a:pt x="800862" y="0"/>
                  </a:cubicBezTo>
                  <a:close/>
                </a:path>
              </a:pathLst>
            </a:custGeom>
            <a:solidFill>
              <a:srgbClr val="010440"/>
            </a:solidFill>
          </p:spPr>
        </p:sp>
      </p:grpSp>
      <p:sp>
        <p:nvSpPr>
          <p:cNvPr name="Freeform 20" id="20"/>
          <p:cNvSpPr/>
          <p:nvPr/>
        </p:nvSpPr>
        <p:spPr>
          <a:xfrm flipH="false" flipV="false" rot="0">
            <a:off x="8382740" y="0"/>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4341764" y="406924"/>
            <a:ext cx="690564" cy="690578"/>
            <a:chOff x="0" y="0"/>
            <a:chExt cx="920752" cy="920771"/>
          </a:xfrm>
        </p:grpSpPr>
        <p:sp>
          <p:nvSpPr>
            <p:cNvPr name="Freeform 22" id="22"/>
            <p:cNvSpPr/>
            <p:nvPr/>
          </p:nvSpPr>
          <p:spPr>
            <a:xfrm flipH="false" flipV="false" rot="0">
              <a:off x="0" y="635"/>
              <a:ext cx="919988" cy="919480"/>
            </a:xfrm>
            <a:custGeom>
              <a:avLst/>
              <a:gdLst/>
              <a:ahLst/>
              <a:cxnLst/>
              <a:rect r="r" b="b" t="t" l="l"/>
              <a:pathLst>
                <a:path h="919480" w="919988">
                  <a:moveTo>
                    <a:pt x="459994" y="0"/>
                  </a:moveTo>
                  <a:cubicBezTo>
                    <a:pt x="714502" y="0"/>
                    <a:pt x="919988" y="205486"/>
                    <a:pt x="919988" y="460121"/>
                  </a:cubicBezTo>
                  <a:cubicBezTo>
                    <a:pt x="919988" y="713994"/>
                    <a:pt x="714502" y="919480"/>
                    <a:pt x="459994" y="919480"/>
                  </a:cubicBezTo>
                  <a:cubicBezTo>
                    <a:pt x="206883" y="919480"/>
                    <a:pt x="0" y="713994"/>
                    <a:pt x="0" y="460121"/>
                  </a:cubicBezTo>
                  <a:cubicBezTo>
                    <a:pt x="0" y="205613"/>
                    <a:pt x="206883" y="0"/>
                    <a:pt x="459994" y="0"/>
                  </a:cubicBezTo>
                  <a:close/>
                </a:path>
              </a:pathLst>
            </a:custGeom>
            <a:solidFill>
              <a:srgbClr val="D93B48"/>
            </a:solidFill>
          </p:spPr>
        </p:sp>
      </p:grpSp>
      <p:grpSp>
        <p:nvGrpSpPr>
          <p:cNvPr name="Group 23" id="23"/>
          <p:cNvGrpSpPr/>
          <p:nvPr/>
        </p:nvGrpSpPr>
        <p:grpSpPr>
          <a:xfrm rot="0">
            <a:off x="705058" y="504610"/>
            <a:ext cx="1545434" cy="1361826"/>
            <a:chOff x="0" y="0"/>
            <a:chExt cx="2060579" cy="1815768"/>
          </a:xfrm>
        </p:grpSpPr>
        <p:sp>
          <p:nvSpPr>
            <p:cNvPr name="Freeform 24" id="24"/>
            <p:cNvSpPr/>
            <p:nvPr/>
          </p:nvSpPr>
          <p:spPr>
            <a:xfrm flipH="false" flipV="false" rot="0">
              <a:off x="0" y="635"/>
              <a:ext cx="2059940" cy="1814449"/>
            </a:xfrm>
            <a:custGeom>
              <a:avLst/>
              <a:gdLst/>
              <a:ahLst/>
              <a:cxnLst/>
              <a:rect r="r" b="b" t="t" l="l"/>
              <a:pathLst>
                <a:path h="1814449" w="2059940">
                  <a:moveTo>
                    <a:pt x="1030986" y="0"/>
                  </a:moveTo>
                  <a:cubicBezTo>
                    <a:pt x="1146302" y="0"/>
                    <a:pt x="1264285" y="21971"/>
                    <a:pt x="1377696" y="68961"/>
                  </a:cubicBezTo>
                  <a:cubicBezTo>
                    <a:pt x="1840230" y="260985"/>
                    <a:pt x="2059940" y="791210"/>
                    <a:pt x="1868551" y="1254506"/>
                  </a:cubicBezTo>
                  <a:cubicBezTo>
                    <a:pt x="1723517" y="1603756"/>
                    <a:pt x="1385951" y="1814449"/>
                    <a:pt x="1029589" y="1814449"/>
                  </a:cubicBezTo>
                  <a:cubicBezTo>
                    <a:pt x="914273" y="1814449"/>
                    <a:pt x="796925" y="1792478"/>
                    <a:pt x="683641" y="1745488"/>
                  </a:cubicBezTo>
                  <a:cubicBezTo>
                    <a:pt x="220345" y="1554226"/>
                    <a:pt x="0" y="1023239"/>
                    <a:pt x="192024" y="559943"/>
                  </a:cubicBezTo>
                  <a:cubicBezTo>
                    <a:pt x="336296" y="210693"/>
                    <a:pt x="674624" y="0"/>
                    <a:pt x="1030986" y="0"/>
                  </a:cubicBezTo>
                  <a:close/>
                </a:path>
              </a:pathLst>
            </a:custGeom>
            <a:solidFill>
              <a:srgbClr val="A22933"/>
            </a:solidFill>
          </p:spPr>
        </p:sp>
      </p:grpSp>
      <p:grpSp>
        <p:nvGrpSpPr>
          <p:cNvPr name="Group 25" id="25"/>
          <p:cNvGrpSpPr/>
          <p:nvPr/>
        </p:nvGrpSpPr>
        <p:grpSpPr>
          <a:xfrm rot="0">
            <a:off x="6648878" y="569274"/>
            <a:ext cx="427676" cy="365828"/>
            <a:chOff x="0" y="0"/>
            <a:chExt cx="570235" cy="487771"/>
          </a:xfrm>
        </p:grpSpPr>
        <p:sp>
          <p:nvSpPr>
            <p:cNvPr name="Freeform 26" id="26"/>
            <p:cNvSpPr/>
            <p:nvPr/>
          </p:nvSpPr>
          <p:spPr>
            <a:xfrm flipH="false" flipV="false" rot="0">
              <a:off x="635" y="635"/>
              <a:ext cx="568960" cy="486537"/>
            </a:xfrm>
            <a:custGeom>
              <a:avLst/>
              <a:gdLst/>
              <a:ahLst/>
              <a:cxnLst/>
              <a:rect r="r" b="b" t="t" l="l"/>
              <a:pathLst>
                <a:path h="486537" w="568960">
                  <a:moveTo>
                    <a:pt x="243586" y="0"/>
                  </a:moveTo>
                  <a:cubicBezTo>
                    <a:pt x="460121" y="0"/>
                    <a:pt x="568960" y="261620"/>
                    <a:pt x="415671" y="414909"/>
                  </a:cubicBezTo>
                  <a:cubicBezTo>
                    <a:pt x="366014" y="464566"/>
                    <a:pt x="305435" y="486410"/>
                    <a:pt x="245618" y="486410"/>
                  </a:cubicBezTo>
                  <a:cubicBezTo>
                    <a:pt x="120523" y="486537"/>
                    <a:pt x="635" y="389890"/>
                    <a:pt x="0" y="242951"/>
                  </a:cubicBezTo>
                  <a:cubicBezTo>
                    <a:pt x="0" y="108204"/>
                    <a:pt x="108839" y="0"/>
                    <a:pt x="243586" y="0"/>
                  </a:cubicBezTo>
                  <a:close/>
                </a:path>
              </a:pathLst>
            </a:custGeom>
            <a:solidFill>
              <a:srgbClr val="F2F2F2"/>
            </a:solidFill>
          </p:spPr>
        </p:sp>
      </p:grpSp>
      <p:grpSp>
        <p:nvGrpSpPr>
          <p:cNvPr name="Group 27" id="27"/>
          <p:cNvGrpSpPr/>
          <p:nvPr/>
        </p:nvGrpSpPr>
        <p:grpSpPr>
          <a:xfrm rot="0">
            <a:off x="-1184256" y="2259256"/>
            <a:ext cx="2086190" cy="2085266"/>
            <a:chOff x="0" y="0"/>
            <a:chExt cx="2781587" cy="2780355"/>
          </a:xfrm>
        </p:grpSpPr>
        <p:sp>
          <p:nvSpPr>
            <p:cNvPr name="Freeform 28" id="28"/>
            <p:cNvSpPr/>
            <p:nvPr/>
          </p:nvSpPr>
          <p:spPr>
            <a:xfrm flipH="false" flipV="false" rot="0">
              <a:off x="635" y="0"/>
              <a:ext cx="2780411" cy="2779649"/>
            </a:xfrm>
            <a:custGeom>
              <a:avLst/>
              <a:gdLst/>
              <a:ahLst/>
              <a:cxnLst/>
              <a:rect r="r" b="b" t="t" l="l"/>
              <a:pathLst>
                <a:path h="2779649" w="2780411">
                  <a:moveTo>
                    <a:pt x="1389888" y="0"/>
                  </a:moveTo>
                  <a:cubicBezTo>
                    <a:pt x="2157984" y="0"/>
                    <a:pt x="2780411" y="622427"/>
                    <a:pt x="2780411" y="1389888"/>
                  </a:cubicBezTo>
                  <a:cubicBezTo>
                    <a:pt x="2780411" y="2157349"/>
                    <a:pt x="2157857" y="2779649"/>
                    <a:pt x="1389888" y="2779649"/>
                  </a:cubicBezTo>
                  <a:cubicBezTo>
                    <a:pt x="622427" y="2779649"/>
                    <a:pt x="0" y="2157222"/>
                    <a:pt x="0" y="1389888"/>
                  </a:cubicBezTo>
                  <a:cubicBezTo>
                    <a:pt x="0" y="622554"/>
                    <a:pt x="622427" y="0"/>
                    <a:pt x="1389888" y="0"/>
                  </a:cubicBezTo>
                  <a:close/>
                </a:path>
              </a:pathLst>
            </a:custGeom>
            <a:solidFill>
              <a:srgbClr val="9E9E9E"/>
            </a:solidFill>
          </p:spPr>
        </p:sp>
      </p:grpSp>
      <p:grpSp>
        <p:nvGrpSpPr>
          <p:cNvPr name="Group 29" id="29"/>
          <p:cNvGrpSpPr/>
          <p:nvPr/>
        </p:nvGrpSpPr>
        <p:grpSpPr>
          <a:xfrm rot="0">
            <a:off x="17679150" y="6079848"/>
            <a:ext cx="894980" cy="813810"/>
            <a:chOff x="0" y="0"/>
            <a:chExt cx="1193307" cy="1085080"/>
          </a:xfrm>
        </p:grpSpPr>
        <p:sp>
          <p:nvSpPr>
            <p:cNvPr name="Freeform 30" id="30"/>
            <p:cNvSpPr/>
            <p:nvPr/>
          </p:nvSpPr>
          <p:spPr>
            <a:xfrm flipH="false" flipV="false" rot="0">
              <a:off x="635" y="635"/>
              <a:ext cx="1192022" cy="1083818"/>
            </a:xfrm>
            <a:custGeom>
              <a:avLst/>
              <a:gdLst/>
              <a:ahLst/>
              <a:cxnLst/>
              <a:rect r="r" b="b" t="t" l="l"/>
              <a:pathLst>
                <a:path h="1083818" w="1192022">
                  <a:moveTo>
                    <a:pt x="596646" y="0"/>
                  </a:moveTo>
                  <a:cubicBezTo>
                    <a:pt x="842137" y="0"/>
                    <a:pt x="1064387" y="167513"/>
                    <a:pt x="1123696" y="417576"/>
                  </a:cubicBezTo>
                  <a:cubicBezTo>
                    <a:pt x="1192022" y="708787"/>
                    <a:pt x="1012190" y="1000760"/>
                    <a:pt x="720979" y="1068959"/>
                  </a:cubicBezTo>
                  <a:cubicBezTo>
                    <a:pt x="678434" y="1079246"/>
                    <a:pt x="636524" y="1083818"/>
                    <a:pt x="595376" y="1083818"/>
                  </a:cubicBezTo>
                  <a:cubicBezTo>
                    <a:pt x="350520" y="1083818"/>
                    <a:pt x="127635" y="915670"/>
                    <a:pt x="68961" y="666242"/>
                  </a:cubicBezTo>
                  <a:cubicBezTo>
                    <a:pt x="0" y="375031"/>
                    <a:pt x="181102" y="83820"/>
                    <a:pt x="472313" y="14224"/>
                  </a:cubicBezTo>
                  <a:cubicBezTo>
                    <a:pt x="514223" y="4572"/>
                    <a:pt x="555371" y="0"/>
                    <a:pt x="596646" y="0"/>
                  </a:cubicBezTo>
                  <a:close/>
                </a:path>
              </a:pathLst>
            </a:custGeom>
            <a:solidFill>
              <a:srgbClr val="D93B48"/>
            </a:solidFill>
          </p:spPr>
        </p:sp>
      </p:grpSp>
      <p:grpSp>
        <p:nvGrpSpPr>
          <p:cNvPr name="Group 31" id="31"/>
          <p:cNvGrpSpPr/>
          <p:nvPr/>
        </p:nvGrpSpPr>
        <p:grpSpPr>
          <a:xfrm rot="0">
            <a:off x="16737095" y="6893658"/>
            <a:ext cx="923490" cy="813810"/>
            <a:chOff x="0" y="0"/>
            <a:chExt cx="1231320" cy="1085080"/>
          </a:xfrm>
        </p:grpSpPr>
        <p:sp>
          <p:nvSpPr>
            <p:cNvPr name="Freeform 32" id="32"/>
            <p:cNvSpPr/>
            <p:nvPr/>
          </p:nvSpPr>
          <p:spPr>
            <a:xfrm flipH="false" flipV="false" rot="0">
              <a:off x="635" y="635"/>
              <a:ext cx="1230630" cy="1083818"/>
            </a:xfrm>
            <a:custGeom>
              <a:avLst/>
              <a:gdLst/>
              <a:ahLst/>
              <a:cxnLst/>
              <a:rect r="r" b="b" t="t" l="l"/>
              <a:pathLst>
                <a:path h="1083818" w="1230630">
                  <a:moveTo>
                    <a:pt x="614680" y="0"/>
                  </a:moveTo>
                  <a:cubicBezTo>
                    <a:pt x="684276" y="0"/>
                    <a:pt x="754507" y="13589"/>
                    <a:pt x="822198" y="41910"/>
                  </a:cubicBezTo>
                  <a:cubicBezTo>
                    <a:pt x="1099185" y="155956"/>
                    <a:pt x="1230630" y="472313"/>
                    <a:pt x="1115314" y="748792"/>
                  </a:cubicBezTo>
                  <a:cubicBezTo>
                    <a:pt x="1029716" y="957453"/>
                    <a:pt x="828040" y="1083818"/>
                    <a:pt x="614680" y="1083818"/>
                  </a:cubicBezTo>
                  <a:cubicBezTo>
                    <a:pt x="545719" y="1083818"/>
                    <a:pt x="475488" y="1070229"/>
                    <a:pt x="407162" y="1042543"/>
                  </a:cubicBezTo>
                  <a:cubicBezTo>
                    <a:pt x="131445" y="927862"/>
                    <a:pt x="0" y="610870"/>
                    <a:pt x="114046" y="335026"/>
                  </a:cubicBezTo>
                  <a:cubicBezTo>
                    <a:pt x="201041" y="126238"/>
                    <a:pt x="402717" y="0"/>
                    <a:pt x="614680" y="0"/>
                  </a:cubicBezTo>
                  <a:close/>
                </a:path>
              </a:pathLst>
            </a:custGeom>
            <a:solidFill>
              <a:srgbClr val="010440"/>
            </a:solidFill>
          </p:spPr>
        </p:sp>
      </p:grpSp>
      <p:grpSp>
        <p:nvGrpSpPr>
          <p:cNvPr name="Group 33" id="33"/>
          <p:cNvGrpSpPr/>
          <p:nvPr/>
        </p:nvGrpSpPr>
        <p:grpSpPr>
          <a:xfrm rot="0">
            <a:off x="-559646" y="7686212"/>
            <a:ext cx="970850" cy="850054"/>
            <a:chOff x="0" y="0"/>
            <a:chExt cx="1294467" cy="1133405"/>
          </a:xfrm>
        </p:grpSpPr>
        <p:sp>
          <p:nvSpPr>
            <p:cNvPr name="Freeform 34" id="34"/>
            <p:cNvSpPr/>
            <p:nvPr/>
          </p:nvSpPr>
          <p:spPr>
            <a:xfrm flipH="false" flipV="false" rot="0">
              <a:off x="0" y="0"/>
              <a:ext cx="1293876" cy="1133348"/>
            </a:xfrm>
            <a:custGeom>
              <a:avLst/>
              <a:gdLst/>
              <a:ahLst/>
              <a:cxnLst/>
              <a:rect r="r" b="b" t="t" l="l"/>
              <a:pathLst>
                <a:path h="1133348" w="1293876">
                  <a:moveTo>
                    <a:pt x="646303" y="0"/>
                  </a:moveTo>
                  <a:cubicBezTo>
                    <a:pt x="842137" y="0"/>
                    <a:pt x="1032256" y="101219"/>
                    <a:pt x="1137285" y="282829"/>
                  </a:cubicBezTo>
                  <a:cubicBezTo>
                    <a:pt x="1293876" y="553466"/>
                    <a:pt x="1201674" y="900176"/>
                    <a:pt x="931037" y="1056640"/>
                  </a:cubicBezTo>
                  <a:cubicBezTo>
                    <a:pt x="841502" y="1108837"/>
                    <a:pt x="744220" y="1133348"/>
                    <a:pt x="647573" y="1133348"/>
                  </a:cubicBezTo>
                  <a:cubicBezTo>
                    <a:pt x="452374" y="1133348"/>
                    <a:pt x="261620" y="1032129"/>
                    <a:pt x="156591" y="851154"/>
                  </a:cubicBezTo>
                  <a:cubicBezTo>
                    <a:pt x="0" y="580517"/>
                    <a:pt x="92837" y="233934"/>
                    <a:pt x="363347" y="76073"/>
                  </a:cubicBezTo>
                  <a:cubicBezTo>
                    <a:pt x="453009" y="24511"/>
                    <a:pt x="550291" y="0"/>
                    <a:pt x="646303" y="0"/>
                  </a:cubicBezTo>
                  <a:close/>
                </a:path>
              </a:pathLst>
            </a:custGeom>
            <a:solidFill>
              <a:srgbClr val="D93B48"/>
            </a:solidFill>
          </p:spPr>
        </p:sp>
      </p:grpSp>
      <p:grpSp>
        <p:nvGrpSpPr>
          <p:cNvPr name="Group 35" id="35"/>
          <p:cNvGrpSpPr/>
          <p:nvPr/>
        </p:nvGrpSpPr>
        <p:grpSpPr>
          <a:xfrm rot="0">
            <a:off x="17600335" y="7910686"/>
            <a:ext cx="1375330" cy="1251160"/>
            <a:chOff x="0" y="0"/>
            <a:chExt cx="1833773" cy="1668213"/>
          </a:xfrm>
        </p:grpSpPr>
        <p:sp>
          <p:nvSpPr>
            <p:cNvPr name="Freeform 36" id="36"/>
            <p:cNvSpPr/>
            <p:nvPr/>
          </p:nvSpPr>
          <p:spPr>
            <a:xfrm flipH="false" flipV="false" rot="0">
              <a:off x="762" y="635"/>
              <a:ext cx="1833118" cy="1667637"/>
            </a:xfrm>
            <a:custGeom>
              <a:avLst/>
              <a:gdLst/>
              <a:ahLst/>
              <a:cxnLst/>
              <a:rect r="r" b="b" t="t" l="l"/>
              <a:pathLst>
                <a:path h="1667637" w="1833118">
                  <a:moveTo>
                    <a:pt x="916813" y="0"/>
                  </a:moveTo>
                  <a:cubicBezTo>
                    <a:pt x="1295019" y="0"/>
                    <a:pt x="1637157" y="258445"/>
                    <a:pt x="1728089" y="642366"/>
                  </a:cubicBezTo>
                  <a:cubicBezTo>
                    <a:pt x="1833118" y="1090803"/>
                    <a:pt x="1555369" y="1538605"/>
                    <a:pt x="1108202" y="1645031"/>
                  </a:cubicBezTo>
                  <a:cubicBezTo>
                    <a:pt x="1043813" y="1659890"/>
                    <a:pt x="978662" y="1667637"/>
                    <a:pt x="915543" y="1667637"/>
                  </a:cubicBezTo>
                  <a:cubicBezTo>
                    <a:pt x="537337" y="1667637"/>
                    <a:pt x="195199" y="1408557"/>
                    <a:pt x="105664" y="1025906"/>
                  </a:cubicBezTo>
                  <a:cubicBezTo>
                    <a:pt x="0" y="577469"/>
                    <a:pt x="277114" y="128270"/>
                    <a:pt x="724916" y="22606"/>
                  </a:cubicBezTo>
                  <a:cubicBezTo>
                    <a:pt x="789178" y="7112"/>
                    <a:pt x="853567" y="0"/>
                    <a:pt x="916813" y="0"/>
                  </a:cubicBezTo>
                  <a:close/>
                </a:path>
              </a:pathLst>
            </a:custGeom>
            <a:solidFill>
              <a:srgbClr val="9E9E9E"/>
            </a:solidFill>
          </p:spPr>
        </p:sp>
      </p:grpSp>
      <p:grpSp>
        <p:nvGrpSpPr>
          <p:cNvPr name="Group 37" id="37"/>
          <p:cNvGrpSpPr/>
          <p:nvPr/>
        </p:nvGrpSpPr>
        <p:grpSpPr>
          <a:xfrm rot="0">
            <a:off x="16069446" y="8873936"/>
            <a:ext cx="586666" cy="534486"/>
            <a:chOff x="0" y="0"/>
            <a:chExt cx="782221" cy="712648"/>
          </a:xfrm>
        </p:grpSpPr>
        <p:sp>
          <p:nvSpPr>
            <p:cNvPr name="Freeform 38" id="38"/>
            <p:cNvSpPr/>
            <p:nvPr/>
          </p:nvSpPr>
          <p:spPr>
            <a:xfrm flipH="false" flipV="false" rot="0">
              <a:off x="635" y="0"/>
              <a:ext cx="781558" cy="711962"/>
            </a:xfrm>
            <a:custGeom>
              <a:avLst/>
              <a:gdLst/>
              <a:ahLst/>
              <a:cxnLst/>
              <a:rect r="r" b="b" t="t" l="l"/>
              <a:pathLst>
                <a:path h="711962" w="781558">
                  <a:moveTo>
                    <a:pt x="390525" y="0"/>
                  </a:moveTo>
                  <a:cubicBezTo>
                    <a:pt x="481965" y="0"/>
                    <a:pt x="572770" y="34798"/>
                    <a:pt x="642366" y="104394"/>
                  </a:cubicBezTo>
                  <a:cubicBezTo>
                    <a:pt x="781558" y="242951"/>
                    <a:pt x="781558" y="468503"/>
                    <a:pt x="642366" y="607568"/>
                  </a:cubicBezTo>
                  <a:cubicBezTo>
                    <a:pt x="572770" y="677164"/>
                    <a:pt x="481965" y="711962"/>
                    <a:pt x="390525" y="711962"/>
                  </a:cubicBezTo>
                  <a:cubicBezTo>
                    <a:pt x="299720" y="711962"/>
                    <a:pt x="208788" y="677164"/>
                    <a:pt x="139192" y="607568"/>
                  </a:cubicBezTo>
                  <a:cubicBezTo>
                    <a:pt x="0" y="468503"/>
                    <a:pt x="0" y="242951"/>
                    <a:pt x="139192" y="104394"/>
                  </a:cubicBezTo>
                  <a:cubicBezTo>
                    <a:pt x="208788" y="34798"/>
                    <a:pt x="299593" y="0"/>
                    <a:pt x="390525" y="0"/>
                  </a:cubicBezTo>
                  <a:close/>
                </a:path>
              </a:pathLst>
            </a:custGeom>
            <a:solidFill>
              <a:srgbClr val="010440"/>
            </a:solidFill>
          </p:spPr>
        </p:sp>
      </p:grpSp>
      <p:sp>
        <p:nvSpPr>
          <p:cNvPr name="Freeform 39" id="39"/>
          <p:cNvSpPr/>
          <p:nvPr/>
        </p:nvSpPr>
        <p:spPr>
          <a:xfrm flipH="false" flipV="false" rot="0">
            <a:off x="-141161" y="9138182"/>
            <a:ext cx="11036714" cy="1361848"/>
          </a:xfrm>
          <a:custGeom>
            <a:avLst/>
            <a:gdLst/>
            <a:ahLst/>
            <a:cxnLst/>
            <a:rect r="r" b="b" t="t" l="l"/>
            <a:pathLst>
              <a:path h="1361848" w="11036714">
                <a:moveTo>
                  <a:pt x="0" y="0"/>
                </a:moveTo>
                <a:lnTo>
                  <a:pt x="11036714" y="0"/>
                </a:lnTo>
                <a:lnTo>
                  <a:pt x="11036714" y="1361848"/>
                </a:lnTo>
                <a:lnTo>
                  <a:pt x="0" y="1361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0" id="40"/>
          <p:cNvGrpSpPr/>
          <p:nvPr/>
        </p:nvGrpSpPr>
        <p:grpSpPr>
          <a:xfrm rot="0">
            <a:off x="524710" y="8844868"/>
            <a:ext cx="982930" cy="982950"/>
            <a:chOff x="0" y="0"/>
            <a:chExt cx="1310573" cy="1310600"/>
          </a:xfrm>
        </p:grpSpPr>
        <p:sp>
          <p:nvSpPr>
            <p:cNvPr name="Freeform 41" id="41"/>
            <p:cNvSpPr/>
            <p:nvPr/>
          </p:nvSpPr>
          <p:spPr>
            <a:xfrm flipH="false" flipV="false" rot="0">
              <a:off x="635" y="635"/>
              <a:ext cx="1309370" cy="1310005"/>
            </a:xfrm>
            <a:custGeom>
              <a:avLst/>
              <a:gdLst/>
              <a:ahLst/>
              <a:cxnLst/>
              <a:rect r="r" b="b" t="t" l="l"/>
              <a:pathLst>
                <a:path h="1310005" w="1309370">
                  <a:moveTo>
                    <a:pt x="654685" y="0"/>
                  </a:moveTo>
                  <a:cubicBezTo>
                    <a:pt x="1016127" y="0"/>
                    <a:pt x="1309370" y="293116"/>
                    <a:pt x="1309370" y="654685"/>
                  </a:cubicBezTo>
                  <a:cubicBezTo>
                    <a:pt x="1309370" y="1016254"/>
                    <a:pt x="1016127" y="1310005"/>
                    <a:pt x="654685" y="1310005"/>
                  </a:cubicBezTo>
                  <a:cubicBezTo>
                    <a:pt x="293243" y="1310005"/>
                    <a:pt x="0" y="1016127"/>
                    <a:pt x="0" y="654685"/>
                  </a:cubicBezTo>
                  <a:cubicBezTo>
                    <a:pt x="0" y="293243"/>
                    <a:pt x="293243" y="0"/>
                    <a:pt x="654685" y="0"/>
                  </a:cubicBezTo>
                  <a:close/>
                </a:path>
              </a:pathLst>
            </a:custGeom>
            <a:solidFill>
              <a:srgbClr val="9E9E9E"/>
            </a:solidFill>
          </p:spPr>
        </p:sp>
      </p:grpSp>
      <p:grpSp>
        <p:nvGrpSpPr>
          <p:cNvPr name="Group 42" id="42"/>
          <p:cNvGrpSpPr/>
          <p:nvPr/>
        </p:nvGrpSpPr>
        <p:grpSpPr>
          <a:xfrm rot="0">
            <a:off x="13469240" y="9330388"/>
            <a:ext cx="426710" cy="365828"/>
            <a:chOff x="0" y="0"/>
            <a:chExt cx="568947" cy="487771"/>
          </a:xfrm>
        </p:grpSpPr>
        <p:sp>
          <p:nvSpPr>
            <p:cNvPr name="Freeform 43" id="43"/>
            <p:cNvSpPr/>
            <p:nvPr/>
          </p:nvSpPr>
          <p:spPr>
            <a:xfrm flipH="false" flipV="false" rot="0">
              <a:off x="0" y="635"/>
              <a:ext cx="568325" cy="486537"/>
            </a:xfrm>
            <a:custGeom>
              <a:avLst/>
              <a:gdLst/>
              <a:ahLst/>
              <a:cxnLst/>
              <a:rect r="r" b="b" t="t" l="l"/>
              <a:pathLst>
                <a:path h="486537" w="568325">
                  <a:moveTo>
                    <a:pt x="243586" y="0"/>
                  </a:moveTo>
                  <a:cubicBezTo>
                    <a:pt x="460121" y="0"/>
                    <a:pt x="568325" y="261620"/>
                    <a:pt x="415036" y="414909"/>
                  </a:cubicBezTo>
                  <a:cubicBezTo>
                    <a:pt x="365379" y="464566"/>
                    <a:pt x="304800" y="486410"/>
                    <a:pt x="244983" y="486410"/>
                  </a:cubicBezTo>
                  <a:cubicBezTo>
                    <a:pt x="119888" y="486537"/>
                    <a:pt x="0" y="389890"/>
                    <a:pt x="0" y="242951"/>
                  </a:cubicBezTo>
                  <a:cubicBezTo>
                    <a:pt x="0" y="108204"/>
                    <a:pt x="108204" y="0"/>
                    <a:pt x="243586" y="0"/>
                  </a:cubicBezTo>
                  <a:close/>
                </a:path>
              </a:pathLst>
            </a:custGeom>
            <a:solidFill>
              <a:srgbClr val="9E9E9E"/>
            </a:solidFill>
          </p:spPr>
        </p:sp>
      </p:grpSp>
      <p:grpSp>
        <p:nvGrpSpPr>
          <p:cNvPr name="Group 44" id="44"/>
          <p:cNvGrpSpPr/>
          <p:nvPr/>
        </p:nvGrpSpPr>
        <p:grpSpPr>
          <a:xfrm rot="0">
            <a:off x="14633736" y="9827790"/>
            <a:ext cx="874682" cy="813326"/>
            <a:chOff x="0" y="0"/>
            <a:chExt cx="1166243" cy="1084435"/>
          </a:xfrm>
        </p:grpSpPr>
        <p:sp>
          <p:nvSpPr>
            <p:cNvPr name="Freeform 45" id="45"/>
            <p:cNvSpPr/>
            <p:nvPr/>
          </p:nvSpPr>
          <p:spPr>
            <a:xfrm flipH="false" flipV="false" rot="0">
              <a:off x="0" y="0"/>
              <a:ext cx="1165606" cy="1084453"/>
            </a:xfrm>
            <a:custGeom>
              <a:avLst/>
              <a:gdLst/>
              <a:ahLst/>
              <a:cxnLst/>
              <a:rect r="r" b="b" t="t" l="l"/>
              <a:pathLst>
                <a:path h="1084453" w="1165606">
                  <a:moveTo>
                    <a:pt x="582422" y="0"/>
                  </a:moveTo>
                  <a:cubicBezTo>
                    <a:pt x="843407" y="0"/>
                    <a:pt x="1074801" y="189484"/>
                    <a:pt x="1117219" y="455549"/>
                  </a:cubicBezTo>
                  <a:cubicBezTo>
                    <a:pt x="1165606" y="751332"/>
                    <a:pt x="965200" y="1029716"/>
                    <a:pt x="669417" y="1076706"/>
                  </a:cubicBezTo>
                  <a:cubicBezTo>
                    <a:pt x="639826" y="1081913"/>
                    <a:pt x="610108" y="1084453"/>
                    <a:pt x="581152" y="1084453"/>
                  </a:cubicBezTo>
                  <a:cubicBezTo>
                    <a:pt x="320802" y="1084453"/>
                    <a:pt x="90805" y="894969"/>
                    <a:pt x="47625" y="629539"/>
                  </a:cubicBezTo>
                  <a:cubicBezTo>
                    <a:pt x="0" y="333756"/>
                    <a:pt x="200406" y="55372"/>
                    <a:pt x="496189" y="7112"/>
                  </a:cubicBezTo>
                  <a:cubicBezTo>
                    <a:pt x="525145" y="2540"/>
                    <a:pt x="554101" y="0"/>
                    <a:pt x="582422" y="0"/>
                  </a:cubicBezTo>
                  <a:close/>
                </a:path>
              </a:pathLst>
            </a:custGeom>
            <a:solidFill>
              <a:srgbClr val="A22933"/>
            </a:solidFill>
          </p:spPr>
        </p:sp>
      </p:grpSp>
      <p:sp>
        <p:nvSpPr>
          <p:cNvPr name="Freeform 46" id="46"/>
          <p:cNvSpPr/>
          <p:nvPr/>
        </p:nvSpPr>
        <p:spPr>
          <a:xfrm flipH="false" flipV="false" rot="0">
            <a:off x="653185" y="4649134"/>
            <a:ext cx="17348978" cy="4489048"/>
          </a:xfrm>
          <a:custGeom>
            <a:avLst/>
            <a:gdLst/>
            <a:ahLst/>
            <a:cxnLst/>
            <a:rect r="r" b="b" t="t" l="l"/>
            <a:pathLst>
              <a:path h="4489048" w="17348978">
                <a:moveTo>
                  <a:pt x="0" y="0"/>
                </a:moveTo>
                <a:lnTo>
                  <a:pt x="17348978" y="0"/>
                </a:lnTo>
                <a:lnTo>
                  <a:pt x="17348978" y="4489048"/>
                </a:lnTo>
                <a:lnTo>
                  <a:pt x="0" y="4489048"/>
                </a:lnTo>
                <a:lnTo>
                  <a:pt x="0" y="0"/>
                </a:lnTo>
                <a:close/>
              </a:path>
            </a:pathLst>
          </a:custGeom>
          <a:blipFill>
            <a:blip r:embed="rId5"/>
            <a:stretch>
              <a:fillRect l="0" t="0" r="0" b="0"/>
            </a:stretch>
          </a:blipFill>
        </p:spPr>
      </p:sp>
      <p:sp>
        <p:nvSpPr>
          <p:cNvPr name="TextBox 47" id="47"/>
          <p:cNvSpPr txBox="true"/>
          <p:nvPr/>
        </p:nvSpPr>
        <p:spPr>
          <a:xfrm rot="0">
            <a:off x="1855898" y="1968246"/>
            <a:ext cx="14482905" cy="2373630"/>
          </a:xfrm>
          <a:prstGeom prst="rect">
            <a:avLst/>
          </a:prstGeom>
        </p:spPr>
        <p:txBody>
          <a:bodyPr anchor="t" rtlCol="false" tIns="0" lIns="0" bIns="0" rIns="0">
            <a:spAutoFit/>
          </a:bodyPr>
          <a:lstStyle/>
          <a:p>
            <a:pPr algn="ctr">
              <a:lnSpc>
                <a:spcPts val="4680"/>
              </a:lnSpc>
            </a:pPr>
            <a:r>
              <a:rPr lang="en-US" sz="3600">
                <a:solidFill>
                  <a:srgbClr val="010440"/>
                </a:solidFill>
                <a:latin typeface="Arimo"/>
                <a:ea typeface="Arimo"/>
                <a:cs typeface="Arimo"/>
                <a:sym typeface="Arimo"/>
              </a:rPr>
              <a:t>Notre data Set a pour nom </a:t>
            </a:r>
            <a:r>
              <a:rPr lang="en-US" sz="3600">
                <a:solidFill>
                  <a:srgbClr val="A22933"/>
                </a:solidFill>
                <a:latin typeface="Arimo"/>
                <a:ea typeface="Arimo"/>
                <a:cs typeface="Arimo"/>
                <a:sym typeface="Arimo"/>
              </a:rPr>
              <a:t>Risk Factors for Cardiovascular Heart Disease</a:t>
            </a:r>
            <a:r>
              <a:rPr lang="en-US" sz="3600">
                <a:solidFill>
                  <a:srgbClr val="010440"/>
                </a:solidFill>
                <a:latin typeface="Arimo"/>
                <a:ea typeface="Arimo"/>
                <a:cs typeface="Arimo"/>
                <a:sym typeface="Arimo"/>
              </a:rPr>
              <a:t> et localisée sur le site officiel de </a:t>
            </a:r>
            <a:r>
              <a:rPr lang="en-US" sz="3600" u="sng">
                <a:solidFill>
                  <a:srgbClr val="010440"/>
                </a:solidFill>
                <a:latin typeface="Arimo"/>
                <a:ea typeface="Arimo"/>
                <a:cs typeface="Arimo"/>
                <a:sym typeface="Arimo"/>
                <a:hlinkClick r:id="rId6" tooltip="https://www.kaggle.com/datasets/thedevastator/exploring-risk-factors-for-cardiovascular-diseas/data"/>
              </a:rPr>
              <a:t>Kaggel</a:t>
            </a:r>
          </a:p>
          <a:p>
            <a:pPr algn="ctr">
              <a:lnSpc>
                <a:spcPts val="4680"/>
              </a:lnSpc>
            </a:pPr>
            <a:r>
              <a:rPr lang="en-US" sz="3600">
                <a:solidFill>
                  <a:srgbClr val="010440"/>
                </a:solidFill>
                <a:latin typeface="Arimo"/>
                <a:ea typeface="Arimo"/>
                <a:cs typeface="Arimo"/>
                <a:sym typeface="Arimo"/>
              </a:rPr>
              <a:t>Une première observation montre que la data set est composée de 70000 lignes et 14 colonnes comme suit: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3784056" y="7719802"/>
            <a:ext cx="7099332" cy="7099332"/>
          </a:xfrm>
          <a:custGeom>
            <a:avLst/>
            <a:gdLst/>
            <a:ahLst/>
            <a:cxnLst/>
            <a:rect r="r" b="b" t="t" l="l"/>
            <a:pathLst>
              <a:path h="7099332" w="7099332">
                <a:moveTo>
                  <a:pt x="0" y="0"/>
                </a:moveTo>
                <a:lnTo>
                  <a:pt x="7099332" y="0"/>
                </a:lnTo>
                <a:lnTo>
                  <a:pt x="7099332" y="7099332"/>
                </a:lnTo>
                <a:lnTo>
                  <a:pt x="0" y="7099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5652788" y="8708512"/>
            <a:ext cx="3298754" cy="3298754"/>
            <a:chOff x="0" y="0"/>
            <a:chExt cx="4398339" cy="4398339"/>
          </a:xfrm>
        </p:grpSpPr>
        <p:sp>
          <p:nvSpPr>
            <p:cNvPr name="Freeform 4" id="4"/>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A22933"/>
            </a:solidFill>
          </p:spPr>
        </p:sp>
      </p:grpSp>
      <p:grpSp>
        <p:nvGrpSpPr>
          <p:cNvPr name="Group 5" id="5"/>
          <p:cNvGrpSpPr/>
          <p:nvPr/>
        </p:nvGrpSpPr>
        <p:grpSpPr>
          <a:xfrm rot="0">
            <a:off x="17211010" y="7128756"/>
            <a:ext cx="2870078" cy="2736238"/>
            <a:chOff x="0" y="0"/>
            <a:chExt cx="3826771" cy="3648317"/>
          </a:xfrm>
        </p:grpSpPr>
        <p:sp>
          <p:nvSpPr>
            <p:cNvPr name="Freeform 6" id="6"/>
            <p:cNvSpPr/>
            <p:nvPr/>
          </p:nvSpPr>
          <p:spPr>
            <a:xfrm flipH="false" flipV="false" rot="0">
              <a:off x="381" y="381"/>
              <a:ext cx="3826002" cy="3647948"/>
            </a:xfrm>
            <a:custGeom>
              <a:avLst/>
              <a:gdLst/>
              <a:ahLst/>
              <a:cxnLst/>
              <a:rect r="r" b="b" t="t" l="l"/>
              <a:pathLst>
                <a:path h="3647948" w="3826002">
                  <a:moveTo>
                    <a:pt x="1823720" y="0"/>
                  </a:moveTo>
                  <a:cubicBezTo>
                    <a:pt x="2290572" y="0"/>
                    <a:pt x="2757297" y="178054"/>
                    <a:pt x="3113405" y="534543"/>
                  </a:cubicBezTo>
                  <a:cubicBezTo>
                    <a:pt x="3826002" y="1246632"/>
                    <a:pt x="3826002" y="2401316"/>
                    <a:pt x="3113405" y="3113405"/>
                  </a:cubicBezTo>
                  <a:cubicBezTo>
                    <a:pt x="2771394" y="3455416"/>
                    <a:pt x="2307590" y="3647948"/>
                    <a:pt x="1824228" y="3647948"/>
                  </a:cubicBezTo>
                  <a:cubicBezTo>
                    <a:pt x="1339977" y="3647948"/>
                    <a:pt x="876173" y="3455416"/>
                    <a:pt x="534162" y="3113405"/>
                  </a:cubicBezTo>
                  <a:cubicBezTo>
                    <a:pt x="192151" y="2771394"/>
                    <a:pt x="0" y="2307590"/>
                    <a:pt x="0" y="1823720"/>
                  </a:cubicBezTo>
                  <a:cubicBezTo>
                    <a:pt x="0" y="1339850"/>
                    <a:pt x="192151" y="876554"/>
                    <a:pt x="534162" y="534543"/>
                  </a:cubicBezTo>
                  <a:cubicBezTo>
                    <a:pt x="890143" y="178054"/>
                    <a:pt x="1356995" y="0"/>
                    <a:pt x="1823720" y="0"/>
                  </a:cubicBezTo>
                  <a:close/>
                </a:path>
              </a:pathLst>
            </a:custGeom>
            <a:solidFill>
              <a:srgbClr val="D93B48"/>
            </a:solidFill>
          </p:spPr>
        </p:sp>
      </p:grpSp>
      <p:grpSp>
        <p:nvGrpSpPr>
          <p:cNvPr name="Group 7" id="7"/>
          <p:cNvGrpSpPr/>
          <p:nvPr/>
        </p:nvGrpSpPr>
        <p:grpSpPr>
          <a:xfrm rot="0">
            <a:off x="873014" y="7118382"/>
            <a:ext cx="591584" cy="537920"/>
            <a:chOff x="0" y="0"/>
            <a:chExt cx="788779" cy="717227"/>
          </a:xfrm>
        </p:grpSpPr>
        <p:sp>
          <p:nvSpPr>
            <p:cNvPr name="Freeform 8" id="8"/>
            <p:cNvSpPr/>
            <p:nvPr/>
          </p:nvSpPr>
          <p:spPr>
            <a:xfrm flipH="false" flipV="false" rot="0">
              <a:off x="381" y="381"/>
              <a:ext cx="787908" cy="716280"/>
            </a:xfrm>
            <a:custGeom>
              <a:avLst/>
              <a:gdLst/>
              <a:ahLst/>
              <a:cxnLst/>
              <a:rect r="r" b="b" t="t" l="l"/>
              <a:pathLst>
                <a:path h="716280" w="787908">
                  <a:moveTo>
                    <a:pt x="394462" y="0"/>
                  </a:moveTo>
                  <a:cubicBezTo>
                    <a:pt x="556768" y="0"/>
                    <a:pt x="703707" y="110744"/>
                    <a:pt x="742823" y="275971"/>
                  </a:cubicBezTo>
                  <a:cubicBezTo>
                    <a:pt x="787908" y="468503"/>
                    <a:pt x="669163" y="661416"/>
                    <a:pt x="476631" y="706501"/>
                  </a:cubicBezTo>
                  <a:cubicBezTo>
                    <a:pt x="448564" y="713359"/>
                    <a:pt x="420878" y="716280"/>
                    <a:pt x="393573" y="716280"/>
                  </a:cubicBezTo>
                  <a:cubicBezTo>
                    <a:pt x="231775" y="716280"/>
                    <a:pt x="84328" y="605155"/>
                    <a:pt x="45593" y="440309"/>
                  </a:cubicBezTo>
                  <a:cubicBezTo>
                    <a:pt x="0" y="247904"/>
                    <a:pt x="119761" y="55372"/>
                    <a:pt x="312293" y="9398"/>
                  </a:cubicBezTo>
                  <a:cubicBezTo>
                    <a:pt x="339979" y="3048"/>
                    <a:pt x="367157" y="0"/>
                    <a:pt x="394462" y="0"/>
                  </a:cubicBezTo>
                  <a:close/>
                </a:path>
              </a:pathLst>
            </a:custGeom>
            <a:solidFill>
              <a:srgbClr val="D93B48"/>
            </a:solidFill>
          </p:spPr>
        </p:sp>
      </p:grpSp>
      <p:grpSp>
        <p:nvGrpSpPr>
          <p:cNvPr name="Group 9" id="9"/>
          <p:cNvGrpSpPr/>
          <p:nvPr/>
        </p:nvGrpSpPr>
        <p:grpSpPr>
          <a:xfrm rot="0">
            <a:off x="1325576" y="7984484"/>
            <a:ext cx="610430" cy="537920"/>
            <a:chOff x="0" y="0"/>
            <a:chExt cx="813907" cy="717227"/>
          </a:xfrm>
        </p:grpSpPr>
        <p:sp>
          <p:nvSpPr>
            <p:cNvPr name="Freeform 10" id="10"/>
            <p:cNvSpPr/>
            <p:nvPr/>
          </p:nvSpPr>
          <p:spPr>
            <a:xfrm flipH="false" flipV="false" rot="0">
              <a:off x="381" y="381"/>
              <a:ext cx="813562" cy="716407"/>
            </a:xfrm>
            <a:custGeom>
              <a:avLst/>
              <a:gdLst/>
              <a:ahLst/>
              <a:cxnLst/>
              <a:rect r="r" b="b" t="t" l="l"/>
              <a:pathLst>
                <a:path h="716407" w="813562">
                  <a:moveTo>
                    <a:pt x="406400" y="0"/>
                  </a:moveTo>
                  <a:cubicBezTo>
                    <a:pt x="452374" y="0"/>
                    <a:pt x="498856" y="8890"/>
                    <a:pt x="543560" y="27686"/>
                  </a:cubicBezTo>
                  <a:cubicBezTo>
                    <a:pt x="726694" y="103124"/>
                    <a:pt x="813562" y="312293"/>
                    <a:pt x="737235" y="494919"/>
                  </a:cubicBezTo>
                  <a:cubicBezTo>
                    <a:pt x="680593" y="632968"/>
                    <a:pt x="547370" y="716407"/>
                    <a:pt x="406400" y="716407"/>
                  </a:cubicBezTo>
                  <a:cubicBezTo>
                    <a:pt x="360807" y="716407"/>
                    <a:pt x="314452" y="707517"/>
                    <a:pt x="269240" y="689102"/>
                  </a:cubicBezTo>
                  <a:cubicBezTo>
                    <a:pt x="86868" y="613410"/>
                    <a:pt x="0" y="403860"/>
                    <a:pt x="75438" y="221488"/>
                  </a:cubicBezTo>
                  <a:cubicBezTo>
                    <a:pt x="132969" y="83566"/>
                    <a:pt x="266192" y="0"/>
                    <a:pt x="406400" y="0"/>
                  </a:cubicBezTo>
                  <a:close/>
                </a:path>
              </a:pathLst>
            </a:custGeom>
            <a:solidFill>
              <a:srgbClr val="010440"/>
            </a:solidFill>
          </p:spPr>
        </p:sp>
      </p:grpSp>
      <p:grpSp>
        <p:nvGrpSpPr>
          <p:cNvPr name="Group 11" id="11"/>
          <p:cNvGrpSpPr/>
          <p:nvPr/>
        </p:nvGrpSpPr>
        <p:grpSpPr>
          <a:xfrm rot="0">
            <a:off x="15938426" y="8704972"/>
            <a:ext cx="282056" cy="241808"/>
            <a:chOff x="0" y="0"/>
            <a:chExt cx="376075" cy="322411"/>
          </a:xfrm>
        </p:grpSpPr>
        <p:sp>
          <p:nvSpPr>
            <p:cNvPr name="Freeform 12" id="12"/>
            <p:cNvSpPr/>
            <p:nvPr/>
          </p:nvSpPr>
          <p:spPr>
            <a:xfrm flipH="false" flipV="false" rot="0">
              <a:off x="0" y="381"/>
              <a:ext cx="375666" cy="321564"/>
            </a:xfrm>
            <a:custGeom>
              <a:avLst/>
              <a:gdLst/>
              <a:ahLst/>
              <a:cxnLst/>
              <a:rect r="r" b="b" t="t" l="l"/>
              <a:pathLst>
                <a:path h="321564" w="375666">
                  <a:moveTo>
                    <a:pt x="161036" y="0"/>
                  </a:moveTo>
                  <a:cubicBezTo>
                    <a:pt x="304165" y="0"/>
                    <a:pt x="375666" y="172974"/>
                    <a:pt x="274320" y="274320"/>
                  </a:cubicBezTo>
                  <a:cubicBezTo>
                    <a:pt x="241554" y="307086"/>
                    <a:pt x="201549" y="321564"/>
                    <a:pt x="161925" y="321564"/>
                  </a:cubicBezTo>
                  <a:cubicBezTo>
                    <a:pt x="79248" y="321564"/>
                    <a:pt x="0" y="257683"/>
                    <a:pt x="0" y="160655"/>
                  </a:cubicBezTo>
                  <a:cubicBezTo>
                    <a:pt x="0" y="71628"/>
                    <a:pt x="71501" y="0"/>
                    <a:pt x="161036" y="0"/>
                  </a:cubicBezTo>
                  <a:close/>
                </a:path>
              </a:pathLst>
            </a:custGeom>
            <a:solidFill>
              <a:srgbClr val="9E9E9E"/>
            </a:solidFill>
          </p:spPr>
        </p:sp>
      </p:grpSp>
      <p:grpSp>
        <p:nvGrpSpPr>
          <p:cNvPr name="Group 13" id="13"/>
          <p:cNvGrpSpPr/>
          <p:nvPr/>
        </p:nvGrpSpPr>
        <p:grpSpPr>
          <a:xfrm rot="0">
            <a:off x="17486358" y="2287574"/>
            <a:ext cx="2594730" cy="2364102"/>
            <a:chOff x="0" y="0"/>
            <a:chExt cx="3459640" cy="3152136"/>
          </a:xfrm>
        </p:grpSpPr>
        <p:sp>
          <p:nvSpPr>
            <p:cNvPr name="Freeform 14" id="14"/>
            <p:cNvSpPr/>
            <p:nvPr/>
          </p:nvSpPr>
          <p:spPr>
            <a:xfrm flipH="false" flipV="false" rot="0">
              <a:off x="381" y="381"/>
              <a:ext cx="3459226" cy="3151251"/>
            </a:xfrm>
            <a:custGeom>
              <a:avLst/>
              <a:gdLst/>
              <a:ahLst/>
              <a:cxnLst/>
              <a:rect r="r" b="b" t="t" l="l"/>
              <a:pathLst>
                <a:path h="3151251" w="3459226">
                  <a:moveTo>
                    <a:pt x="1729613" y="0"/>
                  </a:moveTo>
                  <a:cubicBezTo>
                    <a:pt x="2132584" y="0"/>
                    <a:pt x="2535809" y="153797"/>
                    <a:pt x="2843403" y="461645"/>
                  </a:cubicBezTo>
                  <a:cubicBezTo>
                    <a:pt x="3459226" y="1076706"/>
                    <a:pt x="3459226" y="2074164"/>
                    <a:pt x="2843403" y="2689987"/>
                  </a:cubicBezTo>
                  <a:cubicBezTo>
                    <a:pt x="2535936" y="2997454"/>
                    <a:pt x="2132584" y="3151251"/>
                    <a:pt x="1729613" y="3151251"/>
                  </a:cubicBezTo>
                  <a:cubicBezTo>
                    <a:pt x="1326261" y="3151251"/>
                    <a:pt x="922909" y="2997454"/>
                    <a:pt x="615061" y="2689987"/>
                  </a:cubicBezTo>
                  <a:cubicBezTo>
                    <a:pt x="0" y="2074164"/>
                    <a:pt x="0" y="1076706"/>
                    <a:pt x="615061" y="461772"/>
                  </a:cubicBezTo>
                  <a:cubicBezTo>
                    <a:pt x="923036" y="153797"/>
                    <a:pt x="1326261" y="0"/>
                    <a:pt x="1729613" y="0"/>
                  </a:cubicBezTo>
                  <a:close/>
                </a:path>
              </a:pathLst>
            </a:custGeom>
            <a:solidFill>
              <a:srgbClr val="9E9E9E"/>
            </a:solidFill>
          </p:spPr>
        </p:sp>
      </p:grpSp>
      <p:grpSp>
        <p:nvGrpSpPr>
          <p:cNvPr name="Group 15" id="15"/>
          <p:cNvGrpSpPr/>
          <p:nvPr/>
        </p:nvGrpSpPr>
        <p:grpSpPr>
          <a:xfrm rot="0">
            <a:off x="1028700" y="3469624"/>
            <a:ext cx="332526" cy="302820"/>
            <a:chOff x="0" y="0"/>
            <a:chExt cx="443368" cy="403760"/>
          </a:xfrm>
        </p:grpSpPr>
        <p:sp>
          <p:nvSpPr>
            <p:cNvPr name="Freeform 16" id="16"/>
            <p:cNvSpPr/>
            <p:nvPr/>
          </p:nvSpPr>
          <p:spPr>
            <a:xfrm flipH="false" flipV="false" rot="0">
              <a:off x="0" y="0"/>
              <a:ext cx="442849" cy="403733"/>
            </a:xfrm>
            <a:custGeom>
              <a:avLst/>
              <a:gdLst/>
              <a:ahLst/>
              <a:cxnLst/>
              <a:rect r="r" b="b" t="t" l="l"/>
              <a:pathLst>
                <a:path h="403733" w="442849">
                  <a:moveTo>
                    <a:pt x="221488" y="0"/>
                  </a:moveTo>
                  <a:cubicBezTo>
                    <a:pt x="273431" y="0"/>
                    <a:pt x="324993" y="20066"/>
                    <a:pt x="364109" y="59182"/>
                  </a:cubicBezTo>
                  <a:cubicBezTo>
                    <a:pt x="442849" y="137922"/>
                    <a:pt x="442849" y="265684"/>
                    <a:pt x="364109" y="344551"/>
                  </a:cubicBezTo>
                  <a:cubicBezTo>
                    <a:pt x="324866" y="383794"/>
                    <a:pt x="273431" y="403733"/>
                    <a:pt x="221488" y="403733"/>
                  </a:cubicBezTo>
                  <a:cubicBezTo>
                    <a:pt x="169926" y="403733"/>
                    <a:pt x="118364" y="383667"/>
                    <a:pt x="78867" y="344551"/>
                  </a:cubicBezTo>
                  <a:cubicBezTo>
                    <a:pt x="0" y="265811"/>
                    <a:pt x="0" y="138049"/>
                    <a:pt x="78740" y="59182"/>
                  </a:cubicBezTo>
                  <a:cubicBezTo>
                    <a:pt x="118364" y="20066"/>
                    <a:pt x="169926" y="0"/>
                    <a:pt x="221488" y="0"/>
                  </a:cubicBezTo>
                  <a:close/>
                </a:path>
              </a:pathLst>
            </a:custGeom>
            <a:solidFill>
              <a:srgbClr val="9E9E9E"/>
            </a:solidFill>
          </p:spPr>
        </p:sp>
      </p:grpSp>
      <p:grpSp>
        <p:nvGrpSpPr>
          <p:cNvPr name="Group 17" id="17"/>
          <p:cNvGrpSpPr/>
          <p:nvPr/>
        </p:nvGrpSpPr>
        <p:grpSpPr>
          <a:xfrm rot="0">
            <a:off x="479112" y="2152000"/>
            <a:ext cx="260336" cy="219768"/>
            <a:chOff x="0" y="0"/>
            <a:chExt cx="347115" cy="293024"/>
          </a:xfrm>
        </p:grpSpPr>
        <p:sp>
          <p:nvSpPr>
            <p:cNvPr name="Freeform 18" id="18"/>
            <p:cNvSpPr/>
            <p:nvPr/>
          </p:nvSpPr>
          <p:spPr>
            <a:xfrm flipH="false" flipV="false" rot="0">
              <a:off x="381" y="0"/>
              <a:ext cx="346329" cy="292608"/>
            </a:xfrm>
            <a:custGeom>
              <a:avLst/>
              <a:gdLst/>
              <a:ahLst/>
              <a:cxnLst/>
              <a:rect r="r" b="b" t="t" l="l"/>
              <a:pathLst>
                <a:path h="292608" w="346329">
                  <a:moveTo>
                    <a:pt x="161925" y="0"/>
                  </a:moveTo>
                  <a:cubicBezTo>
                    <a:pt x="270510" y="0"/>
                    <a:pt x="346329" y="122174"/>
                    <a:pt x="285369" y="223139"/>
                  </a:cubicBezTo>
                  <a:cubicBezTo>
                    <a:pt x="256032" y="270383"/>
                    <a:pt x="208280" y="292608"/>
                    <a:pt x="161417" y="292608"/>
                  </a:cubicBezTo>
                  <a:cubicBezTo>
                    <a:pt x="98425" y="292608"/>
                    <a:pt x="35814" y="252984"/>
                    <a:pt x="18796" y="180594"/>
                  </a:cubicBezTo>
                  <a:cubicBezTo>
                    <a:pt x="0" y="102616"/>
                    <a:pt x="47752" y="23876"/>
                    <a:pt x="126492" y="4318"/>
                  </a:cubicBezTo>
                  <a:cubicBezTo>
                    <a:pt x="138430" y="1651"/>
                    <a:pt x="150368" y="0"/>
                    <a:pt x="161925" y="0"/>
                  </a:cubicBezTo>
                  <a:close/>
                </a:path>
              </a:pathLst>
            </a:custGeom>
            <a:solidFill>
              <a:srgbClr val="010440"/>
            </a:solidFill>
          </p:spPr>
        </p:sp>
      </p:grpSp>
      <p:grpSp>
        <p:nvGrpSpPr>
          <p:cNvPr name="Group 19" id="19"/>
          <p:cNvGrpSpPr/>
          <p:nvPr/>
        </p:nvGrpSpPr>
        <p:grpSpPr>
          <a:xfrm rot="0">
            <a:off x="2027020" y="8375966"/>
            <a:ext cx="989914" cy="899834"/>
            <a:chOff x="0" y="0"/>
            <a:chExt cx="1319885" cy="1199779"/>
          </a:xfrm>
        </p:grpSpPr>
        <p:sp>
          <p:nvSpPr>
            <p:cNvPr name="Freeform 20" id="20"/>
            <p:cNvSpPr/>
            <p:nvPr/>
          </p:nvSpPr>
          <p:spPr>
            <a:xfrm flipH="false" flipV="false" rot="0">
              <a:off x="381" y="0"/>
              <a:ext cx="1319022" cy="1199769"/>
            </a:xfrm>
            <a:custGeom>
              <a:avLst/>
              <a:gdLst/>
              <a:ahLst/>
              <a:cxnLst/>
              <a:rect r="r" b="b" t="t" l="l"/>
              <a:pathLst>
                <a:path h="1199769" w="1319022">
                  <a:moveTo>
                    <a:pt x="660146" y="0"/>
                  </a:moveTo>
                  <a:cubicBezTo>
                    <a:pt x="931926" y="0"/>
                    <a:pt x="1178052" y="186182"/>
                    <a:pt x="1243203" y="462534"/>
                  </a:cubicBezTo>
                  <a:cubicBezTo>
                    <a:pt x="1319022" y="784479"/>
                    <a:pt x="1119632" y="1107313"/>
                    <a:pt x="797306" y="1183132"/>
                  </a:cubicBezTo>
                  <a:cubicBezTo>
                    <a:pt x="750824" y="1194181"/>
                    <a:pt x="704469" y="1199769"/>
                    <a:pt x="658495" y="1199769"/>
                  </a:cubicBezTo>
                  <a:cubicBezTo>
                    <a:pt x="386715" y="1199769"/>
                    <a:pt x="140970" y="1013206"/>
                    <a:pt x="75819" y="737616"/>
                  </a:cubicBezTo>
                  <a:cubicBezTo>
                    <a:pt x="0" y="415671"/>
                    <a:pt x="199390" y="92456"/>
                    <a:pt x="521843" y="16129"/>
                  </a:cubicBezTo>
                  <a:cubicBezTo>
                    <a:pt x="567817" y="5080"/>
                    <a:pt x="614172" y="0"/>
                    <a:pt x="660146" y="0"/>
                  </a:cubicBezTo>
                  <a:close/>
                </a:path>
              </a:pathLst>
            </a:custGeom>
            <a:solidFill>
              <a:srgbClr val="D93B48"/>
            </a:solidFill>
          </p:spPr>
        </p:sp>
      </p:grpSp>
      <p:grpSp>
        <p:nvGrpSpPr>
          <p:cNvPr name="Group 21" id="21"/>
          <p:cNvGrpSpPr/>
          <p:nvPr/>
        </p:nvGrpSpPr>
        <p:grpSpPr>
          <a:xfrm rot="0">
            <a:off x="-178328" y="2869828"/>
            <a:ext cx="990234" cy="899834"/>
            <a:chOff x="0" y="0"/>
            <a:chExt cx="1320312" cy="1199779"/>
          </a:xfrm>
        </p:grpSpPr>
        <p:sp>
          <p:nvSpPr>
            <p:cNvPr name="Freeform 22" id="22"/>
            <p:cNvSpPr/>
            <p:nvPr/>
          </p:nvSpPr>
          <p:spPr>
            <a:xfrm flipH="false" flipV="false" rot="0">
              <a:off x="381" y="0"/>
              <a:ext cx="1319530" cy="1199388"/>
            </a:xfrm>
            <a:custGeom>
              <a:avLst/>
              <a:gdLst/>
              <a:ahLst/>
              <a:cxnLst/>
              <a:rect r="r" b="b" t="t" l="l"/>
              <a:pathLst>
                <a:path h="1199388" w="1319530">
                  <a:moveTo>
                    <a:pt x="660146" y="0"/>
                  </a:moveTo>
                  <a:cubicBezTo>
                    <a:pt x="932307" y="0"/>
                    <a:pt x="1178560" y="186182"/>
                    <a:pt x="1243711" y="462153"/>
                  </a:cubicBezTo>
                  <a:cubicBezTo>
                    <a:pt x="1319530" y="784606"/>
                    <a:pt x="1119759" y="1107440"/>
                    <a:pt x="797306" y="1183259"/>
                  </a:cubicBezTo>
                  <a:cubicBezTo>
                    <a:pt x="751332" y="1194308"/>
                    <a:pt x="704850" y="1199388"/>
                    <a:pt x="659257" y="1199388"/>
                  </a:cubicBezTo>
                  <a:cubicBezTo>
                    <a:pt x="387477" y="1199388"/>
                    <a:pt x="141732" y="1013714"/>
                    <a:pt x="76581" y="737743"/>
                  </a:cubicBezTo>
                  <a:cubicBezTo>
                    <a:pt x="0" y="414782"/>
                    <a:pt x="199771" y="91948"/>
                    <a:pt x="522224" y="16129"/>
                  </a:cubicBezTo>
                  <a:cubicBezTo>
                    <a:pt x="568579" y="5080"/>
                    <a:pt x="614680" y="0"/>
                    <a:pt x="660146" y="0"/>
                  </a:cubicBezTo>
                  <a:close/>
                </a:path>
              </a:pathLst>
            </a:custGeom>
            <a:solidFill>
              <a:srgbClr val="F2F2F2"/>
            </a:solidFill>
          </p:spPr>
        </p:sp>
      </p:grpSp>
      <p:grpSp>
        <p:nvGrpSpPr>
          <p:cNvPr name="Group 23" id="23"/>
          <p:cNvGrpSpPr/>
          <p:nvPr/>
        </p:nvGrpSpPr>
        <p:grpSpPr>
          <a:xfrm rot="0">
            <a:off x="-365846" y="6161486"/>
            <a:ext cx="970850" cy="850054"/>
            <a:chOff x="0" y="0"/>
            <a:chExt cx="1294467" cy="1133405"/>
          </a:xfrm>
        </p:grpSpPr>
        <p:sp>
          <p:nvSpPr>
            <p:cNvPr name="Freeform 24" id="24"/>
            <p:cNvSpPr/>
            <p:nvPr/>
          </p:nvSpPr>
          <p:spPr>
            <a:xfrm flipH="false" flipV="false" rot="0">
              <a:off x="0" y="0"/>
              <a:ext cx="1293876" cy="1133348"/>
            </a:xfrm>
            <a:custGeom>
              <a:avLst/>
              <a:gdLst/>
              <a:ahLst/>
              <a:cxnLst/>
              <a:rect r="r" b="b" t="t" l="l"/>
              <a:pathLst>
                <a:path h="1133348" w="1293876">
                  <a:moveTo>
                    <a:pt x="646303" y="0"/>
                  </a:moveTo>
                  <a:cubicBezTo>
                    <a:pt x="842137" y="0"/>
                    <a:pt x="1032256" y="101219"/>
                    <a:pt x="1137285" y="282829"/>
                  </a:cubicBezTo>
                  <a:cubicBezTo>
                    <a:pt x="1293876" y="553466"/>
                    <a:pt x="1201674" y="900176"/>
                    <a:pt x="931037" y="1056640"/>
                  </a:cubicBezTo>
                  <a:cubicBezTo>
                    <a:pt x="841502" y="1108837"/>
                    <a:pt x="744220" y="1133348"/>
                    <a:pt x="647573" y="1133348"/>
                  </a:cubicBezTo>
                  <a:cubicBezTo>
                    <a:pt x="452374" y="1133348"/>
                    <a:pt x="261620" y="1032129"/>
                    <a:pt x="156591" y="851154"/>
                  </a:cubicBezTo>
                  <a:cubicBezTo>
                    <a:pt x="0" y="580517"/>
                    <a:pt x="92837" y="233934"/>
                    <a:pt x="363347" y="76073"/>
                  </a:cubicBezTo>
                  <a:cubicBezTo>
                    <a:pt x="453009" y="24511"/>
                    <a:pt x="550291" y="0"/>
                    <a:pt x="646303" y="0"/>
                  </a:cubicBezTo>
                  <a:close/>
                </a:path>
              </a:pathLst>
            </a:custGeom>
            <a:solidFill>
              <a:srgbClr val="010440"/>
            </a:solidFill>
          </p:spPr>
        </p:sp>
      </p:grpSp>
      <p:sp>
        <p:nvSpPr>
          <p:cNvPr name="Freeform 25" id="25"/>
          <p:cNvSpPr/>
          <p:nvPr/>
        </p:nvSpPr>
        <p:spPr>
          <a:xfrm flipH="false" flipV="false" rot="0">
            <a:off x="-3002323" y="8696386"/>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8611060" y="8696386"/>
            <a:ext cx="11693968" cy="1590614"/>
          </a:xfrm>
          <a:custGeom>
            <a:avLst/>
            <a:gdLst/>
            <a:ahLst/>
            <a:cxnLst/>
            <a:rect r="r" b="b" t="t" l="l"/>
            <a:pathLst>
              <a:path h="1590614" w="11693968">
                <a:moveTo>
                  <a:pt x="0" y="0"/>
                </a:moveTo>
                <a:lnTo>
                  <a:pt x="11693968" y="0"/>
                </a:lnTo>
                <a:lnTo>
                  <a:pt x="11693968" y="1590614"/>
                </a:lnTo>
                <a:lnTo>
                  <a:pt x="0" y="1590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7" id="27"/>
          <p:cNvSpPr txBox="true"/>
          <p:nvPr/>
        </p:nvSpPr>
        <p:spPr>
          <a:xfrm rot="0">
            <a:off x="1630791" y="1152568"/>
            <a:ext cx="15175950" cy="1219200"/>
          </a:xfrm>
          <a:prstGeom prst="rect">
            <a:avLst/>
          </a:prstGeom>
        </p:spPr>
        <p:txBody>
          <a:bodyPr anchor="t" rtlCol="false" tIns="0" lIns="0" bIns="0" rIns="0">
            <a:spAutoFit/>
          </a:bodyPr>
          <a:lstStyle/>
          <a:p>
            <a:pPr algn="ctr">
              <a:lnSpc>
                <a:spcPts val="4800"/>
              </a:lnSpc>
            </a:pPr>
            <a:r>
              <a:rPr lang="en-US" sz="4000">
                <a:solidFill>
                  <a:srgbClr val="010440"/>
                </a:solidFill>
                <a:latin typeface="Arimo"/>
                <a:ea typeface="Arimo"/>
                <a:cs typeface="Arimo"/>
                <a:sym typeface="Arimo"/>
              </a:rPr>
              <a:t>L’analyse de dataset montre que l’apprentissage sera supervisé en utilisant des algorithmes de classification,</a:t>
            </a:r>
            <a:r>
              <a:rPr lang="en-US" sz="4000">
                <a:solidFill>
                  <a:srgbClr val="A22933"/>
                </a:solidFill>
                <a:latin typeface="Arimo"/>
                <a:ea typeface="Arimo"/>
                <a:cs typeface="Arimo"/>
                <a:sym typeface="Arimo"/>
              </a:rPr>
              <a:t> mais pourquoi?</a:t>
            </a:r>
          </a:p>
        </p:txBody>
      </p:sp>
      <p:sp>
        <p:nvSpPr>
          <p:cNvPr name="TextBox 28" id="28"/>
          <p:cNvSpPr txBox="true"/>
          <p:nvPr/>
        </p:nvSpPr>
        <p:spPr>
          <a:xfrm rot="0">
            <a:off x="10745310" y="3000658"/>
            <a:ext cx="4680750" cy="619125"/>
          </a:xfrm>
          <a:prstGeom prst="rect">
            <a:avLst/>
          </a:prstGeom>
        </p:spPr>
        <p:txBody>
          <a:bodyPr anchor="t" rtlCol="false" tIns="0" lIns="0" bIns="0" rIns="0">
            <a:spAutoFit/>
          </a:bodyPr>
          <a:lstStyle/>
          <a:p>
            <a:pPr algn="ctr">
              <a:lnSpc>
                <a:spcPts val="4800"/>
              </a:lnSpc>
            </a:pPr>
            <a:r>
              <a:rPr lang="en-US" b="true" sz="4000" u="sng">
                <a:solidFill>
                  <a:srgbClr val="D93B48"/>
                </a:solidFill>
                <a:latin typeface="Arimo Bold"/>
                <a:ea typeface="Arimo Bold"/>
                <a:cs typeface="Arimo Bold"/>
                <a:sym typeface="Arimo Bold"/>
              </a:rPr>
              <a:t>Classification</a:t>
            </a:r>
          </a:p>
        </p:txBody>
      </p:sp>
      <p:sp>
        <p:nvSpPr>
          <p:cNvPr name="TextBox 29" id="29"/>
          <p:cNvSpPr txBox="true"/>
          <p:nvPr/>
        </p:nvSpPr>
        <p:spPr>
          <a:xfrm rot="0">
            <a:off x="10186159" y="4085036"/>
            <a:ext cx="6827967" cy="4133850"/>
          </a:xfrm>
          <a:prstGeom prst="rect">
            <a:avLst/>
          </a:prstGeom>
        </p:spPr>
        <p:txBody>
          <a:bodyPr anchor="t" rtlCol="false" tIns="0" lIns="0" bIns="0" rIns="0">
            <a:spAutoFit/>
          </a:bodyPr>
          <a:lstStyle/>
          <a:p>
            <a:pPr algn="just">
              <a:lnSpc>
                <a:spcPts val="3600"/>
              </a:lnSpc>
            </a:pPr>
            <a:r>
              <a:rPr lang="en-US" sz="3000">
                <a:solidFill>
                  <a:srgbClr val="010440"/>
                </a:solidFill>
                <a:latin typeface="Arimo"/>
                <a:ea typeface="Arimo"/>
                <a:cs typeface="Arimo"/>
                <a:sym typeface="Arimo"/>
              </a:rPr>
              <a:t>La nature discrète de la variable cible (valeurs binaires : 0 ou 1) indique clairement que le problème est de type classification, et non régression, qui aurait été utilisée pour prédire une variable continue. Les algorithmes de classification permettent ainsi de répondre à notre question principale : un patient est-il à risque (1) ou non (0) ?</a:t>
            </a:r>
          </a:p>
        </p:txBody>
      </p:sp>
      <p:sp>
        <p:nvSpPr>
          <p:cNvPr name="TextBox 30" id="30"/>
          <p:cNvSpPr txBox="true"/>
          <p:nvPr/>
        </p:nvSpPr>
        <p:spPr>
          <a:xfrm rot="0">
            <a:off x="2350282" y="3001910"/>
            <a:ext cx="6260778" cy="619125"/>
          </a:xfrm>
          <a:prstGeom prst="rect">
            <a:avLst/>
          </a:prstGeom>
        </p:spPr>
        <p:txBody>
          <a:bodyPr anchor="t" rtlCol="false" tIns="0" lIns="0" bIns="0" rIns="0">
            <a:spAutoFit/>
          </a:bodyPr>
          <a:lstStyle/>
          <a:p>
            <a:pPr algn="ctr">
              <a:lnSpc>
                <a:spcPts val="4800"/>
              </a:lnSpc>
            </a:pPr>
            <a:r>
              <a:rPr lang="en-US" b="true" sz="4000" u="sng">
                <a:solidFill>
                  <a:srgbClr val="D93B48"/>
                </a:solidFill>
                <a:latin typeface="Arimo Bold"/>
                <a:ea typeface="Arimo Bold"/>
                <a:cs typeface="Arimo Bold"/>
                <a:sym typeface="Arimo Bold"/>
              </a:rPr>
              <a:t>Apprentissage supervisé</a:t>
            </a:r>
          </a:p>
        </p:txBody>
      </p:sp>
      <p:sp>
        <p:nvSpPr>
          <p:cNvPr name="TextBox 31" id="31"/>
          <p:cNvSpPr txBox="true"/>
          <p:nvPr/>
        </p:nvSpPr>
        <p:spPr>
          <a:xfrm rot="0">
            <a:off x="2450042" y="4085036"/>
            <a:ext cx="6241603" cy="4133850"/>
          </a:xfrm>
          <a:prstGeom prst="rect">
            <a:avLst/>
          </a:prstGeom>
        </p:spPr>
        <p:txBody>
          <a:bodyPr anchor="t" rtlCol="false" tIns="0" lIns="0" bIns="0" rIns="0">
            <a:spAutoFit/>
          </a:bodyPr>
          <a:lstStyle/>
          <a:p>
            <a:pPr algn="just">
              <a:lnSpc>
                <a:spcPts val="3600"/>
              </a:lnSpc>
              <a:spcBef>
                <a:spcPct val="0"/>
              </a:spcBef>
            </a:pPr>
            <a:r>
              <a:rPr lang="en-US" sz="3000">
                <a:solidFill>
                  <a:srgbClr val="010440"/>
                </a:solidFill>
                <a:latin typeface="Arimo"/>
                <a:ea typeface="Arimo"/>
                <a:cs typeface="Arimo"/>
                <a:sym typeface="Arimo"/>
              </a:rPr>
              <a:t>Nous disposons d'une variable cible (y) déjà définie (la colonne cardio) indiquant si un patient est malade ou non. L'apprentissage supervisé repose sur l'utilisation de ces labels (ou outputs) pour entraîner les modèles, ce qui correspond parfaitement à notre cas.</a:t>
            </a:r>
          </a:p>
          <a:p>
            <a:pPr algn="just">
              <a:lnSpc>
                <a:spcPts val="3600"/>
              </a:lnSpc>
              <a:spcBef>
                <a:spcPct val="0"/>
              </a:spcBef>
            </a:pPr>
          </a:p>
        </p:txBody>
      </p:sp>
      <p:grpSp>
        <p:nvGrpSpPr>
          <p:cNvPr name="Group 32" id="32"/>
          <p:cNvGrpSpPr/>
          <p:nvPr/>
        </p:nvGrpSpPr>
        <p:grpSpPr>
          <a:xfrm rot="-10800000">
            <a:off x="-465492" y="-2241150"/>
            <a:ext cx="3298754" cy="3298754"/>
            <a:chOff x="0" y="0"/>
            <a:chExt cx="4398339" cy="4398339"/>
          </a:xfrm>
        </p:grpSpPr>
        <p:sp>
          <p:nvSpPr>
            <p:cNvPr name="Freeform 33" id="33"/>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34" id="34"/>
          <p:cNvGrpSpPr/>
          <p:nvPr/>
        </p:nvGrpSpPr>
        <p:grpSpPr>
          <a:xfrm rot="-10800000">
            <a:off x="17484" y="-1758488"/>
            <a:ext cx="2332798" cy="2333116"/>
            <a:chOff x="0" y="0"/>
            <a:chExt cx="3110397" cy="3110821"/>
          </a:xfrm>
        </p:grpSpPr>
        <p:sp>
          <p:nvSpPr>
            <p:cNvPr name="Freeform 35" id="35"/>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36" id="36"/>
          <p:cNvGrpSpPr/>
          <p:nvPr/>
        </p:nvGrpSpPr>
        <p:grpSpPr>
          <a:xfrm rot="-10800000">
            <a:off x="2708884" y="175724"/>
            <a:ext cx="512366" cy="449438"/>
            <a:chOff x="0" y="0"/>
            <a:chExt cx="683155" cy="599251"/>
          </a:xfrm>
        </p:grpSpPr>
        <p:sp>
          <p:nvSpPr>
            <p:cNvPr name="Freeform 37" id="37"/>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grpSp>
        <p:nvGrpSpPr>
          <p:cNvPr name="Group 38" id="38"/>
          <p:cNvGrpSpPr/>
          <p:nvPr/>
        </p:nvGrpSpPr>
        <p:grpSpPr>
          <a:xfrm rot="-10800000">
            <a:off x="16079454" y="-2241150"/>
            <a:ext cx="3298754" cy="3298754"/>
            <a:chOff x="0" y="0"/>
            <a:chExt cx="4398339" cy="4398339"/>
          </a:xfrm>
        </p:grpSpPr>
        <p:sp>
          <p:nvSpPr>
            <p:cNvPr name="Freeform 39" id="39"/>
            <p:cNvSpPr/>
            <p:nvPr/>
          </p:nvSpPr>
          <p:spPr>
            <a:xfrm flipH="false" flipV="false" rot="0">
              <a:off x="0" y="381"/>
              <a:ext cx="4398010" cy="4398010"/>
            </a:xfrm>
            <a:custGeom>
              <a:avLst/>
              <a:gdLst/>
              <a:ahLst/>
              <a:cxnLst/>
              <a:rect r="r" b="b" t="t" l="l"/>
              <a:pathLst>
                <a:path h="4398010" w="4398010">
                  <a:moveTo>
                    <a:pt x="2199005" y="0"/>
                  </a:moveTo>
                  <a:cubicBezTo>
                    <a:pt x="3413633" y="0"/>
                    <a:pt x="4398010" y="984250"/>
                    <a:pt x="4398010" y="2199005"/>
                  </a:cubicBezTo>
                  <a:cubicBezTo>
                    <a:pt x="4398010" y="3413760"/>
                    <a:pt x="3413760" y="4398010"/>
                    <a:pt x="2199005" y="4398010"/>
                  </a:cubicBezTo>
                  <a:cubicBezTo>
                    <a:pt x="984250" y="4398010"/>
                    <a:pt x="0" y="3413633"/>
                    <a:pt x="0" y="2199005"/>
                  </a:cubicBezTo>
                  <a:cubicBezTo>
                    <a:pt x="0" y="984377"/>
                    <a:pt x="984250" y="0"/>
                    <a:pt x="2199005" y="0"/>
                  </a:cubicBezTo>
                  <a:close/>
                </a:path>
              </a:pathLst>
            </a:custGeom>
            <a:solidFill>
              <a:srgbClr val="D93B48"/>
            </a:solidFill>
          </p:spPr>
        </p:sp>
      </p:grpSp>
      <p:grpSp>
        <p:nvGrpSpPr>
          <p:cNvPr name="Group 40" id="40"/>
          <p:cNvGrpSpPr/>
          <p:nvPr/>
        </p:nvGrpSpPr>
        <p:grpSpPr>
          <a:xfrm rot="-10800000">
            <a:off x="16562432" y="-1758331"/>
            <a:ext cx="2332798" cy="2333116"/>
            <a:chOff x="0" y="0"/>
            <a:chExt cx="3110397" cy="3110821"/>
          </a:xfrm>
        </p:grpSpPr>
        <p:sp>
          <p:nvSpPr>
            <p:cNvPr name="Freeform 41" id="41"/>
            <p:cNvSpPr/>
            <p:nvPr/>
          </p:nvSpPr>
          <p:spPr>
            <a:xfrm flipH="false" flipV="false" rot="0">
              <a:off x="0" y="381"/>
              <a:ext cx="3110357" cy="3109976"/>
            </a:xfrm>
            <a:custGeom>
              <a:avLst/>
              <a:gdLst/>
              <a:ahLst/>
              <a:cxnLst/>
              <a:rect r="r" b="b" t="t" l="l"/>
              <a:pathLst>
                <a:path h="3109976" w="3110357">
                  <a:moveTo>
                    <a:pt x="1554988" y="0"/>
                  </a:moveTo>
                  <a:cubicBezTo>
                    <a:pt x="2414016" y="0"/>
                    <a:pt x="3110357" y="695960"/>
                    <a:pt x="3110357" y="1554988"/>
                  </a:cubicBezTo>
                  <a:cubicBezTo>
                    <a:pt x="3110357" y="2414016"/>
                    <a:pt x="2414016" y="3109976"/>
                    <a:pt x="1554988" y="3109976"/>
                  </a:cubicBezTo>
                  <a:cubicBezTo>
                    <a:pt x="696341" y="3109976"/>
                    <a:pt x="0" y="2414143"/>
                    <a:pt x="0" y="1554988"/>
                  </a:cubicBezTo>
                  <a:cubicBezTo>
                    <a:pt x="0" y="695833"/>
                    <a:pt x="696341" y="0"/>
                    <a:pt x="1554988" y="0"/>
                  </a:cubicBezTo>
                  <a:close/>
                </a:path>
              </a:pathLst>
            </a:custGeom>
            <a:solidFill>
              <a:srgbClr val="A22933"/>
            </a:solidFill>
          </p:spPr>
        </p:sp>
      </p:grpSp>
      <p:grpSp>
        <p:nvGrpSpPr>
          <p:cNvPr name="Group 42" id="42"/>
          <p:cNvGrpSpPr/>
          <p:nvPr/>
        </p:nvGrpSpPr>
        <p:grpSpPr>
          <a:xfrm rot="-10800000">
            <a:off x="15426060" y="400443"/>
            <a:ext cx="512366" cy="449438"/>
            <a:chOff x="0" y="0"/>
            <a:chExt cx="683155" cy="599251"/>
          </a:xfrm>
        </p:grpSpPr>
        <p:sp>
          <p:nvSpPr>
            <p:cNvPr name="Freeform 43" id="43"/>
            <p:cNvSpPr/>
            <p:nvPr/>
          </p:nvSpPr>
          <p:spPr>
            <a:xfrm flipH="false" flipV="false" rot="0">
              <a:off x="0" y="0"/>
              <a:ext cx="683133" cy="599313"/>
            </a:xfrm>
            <a:custGeom>
              <a:avLst/>
              <a:gdLst/>
              <a:ahLst/>
              <a:cxnLst/>
              <a:rect r="r" b="b" t="t" l="l"/>
              <a:pathLst>
                <a:path h="599313" w="683133">
                  <a:moveTo>
                    <a:pt x="342392" y="0"/>
                  </a:moveTo>
                  <a:cubicBezTo>
                    <a:pt x="395224" y="0"/>
                    <a:pt x="449326" y="14478"/>
                    <a:pt x="497840" y="44323"/>
                  </a:cubicBezTo>
                  <a:cubicBezTo>
                    <a:pt x="638810" y="130810"/>
                    <a:pt x="683133" y="315214"/>
                    <a:pt x="596646" y="456184"/>
                  </a:cubicBezTo>
                  <a:cubicBezTo>
                    <a:pt x="540004" y="548640"/>
                    <a:pt x="442087" y="599313"/>
                    <a:pt x="341503" y="599313"/>
                  </a:cubicBezTo>
                  <a:cubicBezTo>
                    <a:pt x="288290" y="599313"/>
                    <a:pt x="234188" y="584835"/>
                    <a:pt x="185166" y="554990"/>
                  </a:cubicBezTo>
                  <a:cubicBezTo>
                    <a:pt x="44323" y="468503"/>
                    <a:pt x="0" y="284099"/>
                    <a:pt x="86487" y="143510"/>
                  </a:cubicBezTo>
                  <a:cubicBezTo>
                    <a:pt x="143129" y="51054"/>
                    <a:pt x="241427" y="0"/>
                    <a:pt x="342392" y="0"/>
                  </a:cubicBezTo>
                  <a:close/>
                </a:path>
              </a:pathLst>
            </a:custGeom>
            <a:solidFill>
              <a:srgbClr val="010440"/>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10800000">
            <a:off x="2243910" y="-869272"/>
            <a:ext cx="982930" cy="982950"/>
            <a:chOff x="0" y="0"/>
            <a:chExt cx="1310573" cy="1310600"/>
          </a:xfrm>
        </p:grpSpPr>
        <p:sp>
          <p:nvSpPr>
            <p:cNvPr name="Freeform 3" id="3"/>
            <p:cNvSpPr/>
            <p:nvPr/>
          </p:nvSpPr>
          <p:spPr>
            <a:xfrm flipH="false" flipV="false" rot="0">
              <a:off x="635" y="635"/>
              <a:ext cx="1309370" cy="1310005"/>
            </a:xfrm>
            <a:custGeom>
              <a:avLst/>
              <a:gdLst/>
              <a:ahLst/>
              <a:cxnLst/>
              <a:rect r="r" b="b" t="t" l="l"/>
              <a:pathLst>
                <a:path h="1310005" w="1309370">
                  <a:moveTo>
                    <a:pt x="654685" y="0"/>
                  </a:moveTo>
                  <a:cubicBezTo>
                    <a:pt x="293243" y="0"/>
                    <a:pt x="0" y="293243"/>
                    <a:pt x="0" y="654685"/>
                  </a:cubicBezTo>
                  <a:cubicBezTo>
                    <a:pt x="0" y="1016127"/>
                    <a:pt x="293116" y="1310005"/>
                    <a:pt x="654685" y="1310005"/>
                  </a:cubicBezTo>
                  <a:cubicBezTo>
                    <a:pt x="1016254" y="1310005"/>
                    <a:pt x="1309370" y="1016127"/>
                    <a:pt x="1309370" y="654685"/>
                  </a:cubicBezTo>
                  <a:cubicBezTo>
                    <a:pt x="1309370" y="293243"/>
                    <a:pt x="1016127" y="0"/>
                    <a:pt x="654685" y="0"/>
                  </a:cubicBezTo>
                  <a:close/>
                </a:path>
              </a:pathLst>
            </a:custGeom>
            <a:solidFill>
              <a:srgbClr val="D93B48"/>
            </a:solidFill>
          </p:spPr>
        </p:sp>
      </p:grpSp>
      <p:grpSp>
        <p:nvGrpSpPr>
          <p:cNvPr name="Group 4" id="4"/>
          <p:cNvGrpSpPr/>
          <p:nvPr/>
        </p:nvGrpSpPr>
        <p:grpSpPr>
          <a:xfrm rot="-10800000">
            <a:off x="16823704" y="-457768"/>
            <a:ext cx="970850" cy="850054"/>
            <a:chOff x="0" y="0"/>
            <a:chExt cx="1294467" cy="1133405"/>
          </a:xfrm>
        </p:grpSpPr>
        <p:sp>
          <p:nvSpPr>
            <p:cNvPr name="Freeform 5" id="5"/>
            <p:cNvSpPr/>
            <p:nvPr/>
          </p:nvSpPr>
          <p:spPr>
            <a:xfrm flipH="false" flipV="false" rot="0">
              <a:off x="635" y="0"/>
              <a:ext cx="1293749" cy="1133475"/>
            </a:xfrm>
            <a:custGeom>
              <a:avLst/>
              <a:gdLst/>
              <a:ahLst/>
              <a:cxnLst/>
              <a:rect r="r" b="b" t="t" l="l"/>
              <a:pathLst>
                <a:path h="1133475" w="1293749">
                  <a:moveTo>
                    <a:pt x="647573" y="0"/>
                  </a:moveTo>
                  <a:cubicBezTo>
                    <a:pt x="451739" y="0"/>
                    <a:pt x="261620" y="101219"/>
                    <a:pt x="156591" y="282829"/>
                  </a:cubicBezTo>
                  <a:cubicBezTo>
                    <a:pt x="0" y="553466"/>
                    <a:pt x="92202" y="900176"/>
                    <a:pt x="362712" y="1056767"/>
                  </a:cubicBezTo>
                  <a:cubicBezTo>
                    <a:pt x="452247" y="1108964"/>
                    <a:pt x="549529" y="1133475"/>
                    <a:pt x="646176" y="1133475"/>
                  </a:cubicBezTo>
                  <a:cubicBezTo>
                    <a:pt x="841375" y="1133475"/>
                    <a:pt x="1032129" y="1032256"/>
                    <a:pt x="1137158" y="851281"/>
                  </a:cubicBezTo>
                  <a:cubicBezTo>
                    <a:pt x="1293749" y="580644"/>
                    <a:pt x="1200912" y="233934"/>
                    <a:pt x="930275" y="76073"/>
                  </a:cubicBezTo>
                  <a:cubicBezTo>
                    <a:pt x="840867" y="24511"/>
                    <a:pt x="743585" y="0"/>
                    <a:pt x="647573" y="0"/>
                  </a:cubicBezTo>
                  <a:close/>
                </a:path>
              </a:pathLst>
            </a:custGeom>
            <a:solidFill>
              <a:srgbClr val="9E9E9E"/>
            </a:solidFill>
          </p:spPr>
        </p:sp>
      </p:grpSp>
      <p:grpSp>
        <p:nvGrpSpPr>
          <p:cNvPr name="Group 6" id="6"/>
          <p:cNvGrpSpPr/>
          <p:nvPr/>
        </p:nvGrpSpPr>
        <p:grpSpPr>
          <a:xfrm rot="-10800000">
            <a:off x="8815358" y="-713640"/>
            <a:ext cx="1545434" cy="1361826"/>
            <a:chOff x="0" y="0"/>
            <a:chExt cx="2060579" cy="1815768"/>
          </a:xfrm>
        </p:grpSpPr>
        <p:sp>
          <p:nvSpPr>
            <p:cNvPr name="Freeform 7" id="7"/>
            <p:cNvSpPr/>
            <p:nvPr/>
          </p:nvSpPr>
          <p:spPr>
            <a:xfrm flipH="false" flipV="false" rot="0">
              <a:off x="635" y="635"/>
              <a:ext cx="2059940" cy="1814449"/>
            </a:xfrm>
            <a:custGeom>
              <a:avLst/>
              <a:gdLst/>
              <a:ahLst/>
              <a:cxnLst/>
              <a:rect r="r" b="b" t="t" l="l"/>
              <a:pathLst>
                <a:path h="1814449" w="2059940">
                  <a:moveTo>
                    <a:pt x="1028954" y="0"/>
                  </a:moveTo>
                  <a:cubicBezTo>
                    <a:pt x="913638" y="0"/>
                    <a:pt x="795655" y="21971"/>
                    <a:pt x="682244" y="68961"/>
                  </a:cubicBezTo>
                  <a:cubicBezTo>
                    <a:pt x="219710" y="260985"/>
                    <a:pt x="0" y="791210"/>
                    <a:pt x="191389" y="1254506"/>
                  </a:cubicBezTo>
                  <a:cubicBezTo>
                    <a:pt x="336423" y="1603756"/>
                    <a:pt x="673989" y="1814449"/>
                    <a:pt x="1030351" y="1814449"/>
                  </a:cubicBezTo>
                  <a:cubicBezTo>
                    <a:pt x="1145667" y="1814449"/>
                    <a:pt x="1263015" y="1792478"/>
                    <a:pt x="1376299" y="1745488"/>
                  </a:cubicBezTo>
                  <a:cubicBezTo>
                    <a:pt x="1839595" y="1554099"/>
                    <a:pt x="2059940" y="1023239"/>
                    <a:pt x="1867916" y="559943"/>
                  </a:cubicBezTo>
                  <a:cubicBezTo>
                    <a:pt x="1723644" y="210693"/>
                    <a:pt x="1385316" y="0"/>
                    <a:pt x="1028954" y="0"/>
                  </a:cubicBezTo>
                  <a:close/>
                </a:path>
              </a:pathLst>
            </a:custGeom>
            <a:solidFill>
              <a:srgbClr val="A22933"/>
            </a:solidFill>
          </p:spPr>
        </p:sp>
      </p:grpSp>
      <p:grpSp>
        <p:nvGrpSpPr>
          <p:cNvPr name="Group 8" id="8"/>
          <p:cNvGrpSpPr/>
          <p:nvPr/>
        </p:nvGrpSpPr>
        <p:grpSpPr>
          <a:xfrm rot="-10800000">
            <a:off x="10541536" y="220982"/>
            <a:ext cx="874682" cy="813326"/>
            <a:chOff x="0" y="0"/>
            <a:chExt cx="1166243" cy="1084435"/>
          </a:xfrm>
        </p:grpSpPr>
        <p:sp>
          <p:nvSpPr>
            <p:cNvPr name="Freeform 9" id="9"/>
            <p:cNvSpPr/>
            <p:nvPr/>
          </p:nvSpPr>
          <p:spPr>
            <a:xfrm flipH="false" flipV="false" rot="0">
              <a:off x="635" y="0"/>
              <a:ext cx="1165606" cy="1084453"/>
            </a:xfrm>
            <a:custGeom>
              <a:avLst/>
              <a:gdLst/>
              <a:ahLst/>
              <a:cxnLst/>
              <a:rect r="r" b="b" t="t" l="l"/>
              <a:pathLst>
                <a:path h="1084453" w="1165606">
                  <a:moveTo>
                    <a:pt x="583184" y="0"/>
                  </a:moveTo>
                  <a:cubicBezTo>
                    <a:pt x="322199" y="0"/>
                    <a:pt x="90805" y="189484"/>
                    <a:pt x="48387" y="455549"/>
                  </a:cubicBezTo>
                  <a:cubicBezTo>
                    <a:pt x="0" y="751332"/>
                    <a:pt x="200406" y="1029716"/>
                    <a:pt x="496189" y="1076706"/>
                  </a:cubicBezTo>
                  <a:cubicBezTo>
                    <a:pt x="525780" y="1081913"/>
                    <a:pt x="555498" y="1084453"/>
                    <a:pt x="584454" y="1084453"/>
                  </a:cubicBezTo>
                  <a:cubicBezTo>
                    <a:pt x="844804" y="1084453"/>
                    <a:pt x="1074801" y="894969"/>
                    <a:pt x="1117981" y="629539"/>
                  </a:cubicBezTo>
                  <a:cubicBezTo>
                    <a:pt x="1165606" y="333756"/>
                    <a:pt x="965200" y="55372"/>
                    <a:pt x="669417" y="7112"/>
                  </a:cubicBezTo>
                  <a:cubicBezTo>
                    <a:pt x="640461" y="2540"/>
                    <a:pt x="611505" y="0"/>
                    <a:pt x="583184" y="0"/>
                  </a:cubicBezTo>
                  <a:close/>
                </a:path>
              </a:pathLst>
            </a:custGeom>
            <a:solidFill>
              <a:srgbClr val="A22933"/>
            </a:solidFill>
          </p:spPr>
        </p:sp>
      </p:grpSp>
      <p:grpSp>
        <p:nvGrpSpPr>
          <p:cNvPr name="Group 10" id="10"/>
          <p:cNvGrpSpPr/>
          <p:nvPr/>
        </p:nvGrpSpPr>
        <p:grpSpPr>
          <a:xfrm rot="-10800000">
            <a:off x="-1175640" y="-1551656"/>
            <a:ext cx="2611000" cy="2611054"/>
            <a:chOff x="0" y="0"/>
            <a:chExt cx="3481333" cy="3481405"/>
          </a:xfrm>
        </p:grpSpPr>
        <p:sp>
          <p:nvSpPr>
            <p:cNvPr name="Freeform 11" id="11"/>
            <p:cNvSpPr/>
            <p:nvPr/>
          </p:nvSpPr>
          <p:spPr>
            <a:xfrm flipH="false" flipV="false" rot="0">
              <a:off x="635" y="635"/>
              <a:ext cx="3480054" cy="3480181"/>
            </a:xfrm>
            <a:custGeom>
              <a:avLst/>
              <a:gdLst/>
              <a:ahLst/>
              <a:cxnLst/>
              <a:rect r="r" b="b" t="t" l="l"/>
              <a:pathLst>
                <a:path h="3480181" w="3480054">
                  <a:moveTo>
                    <a:pt x="1739646" y="0"/>
                  </a:moveTo>
                  <a:cubicBezTo>
                    <a:pt x="779018" y="0"/>
                    <a:pt x="0" y="779018"/>
                    <a:pt x="0" y="1739773"/>
                  </a:cubicBezTo>
                  <a:cubicBezTo>
                    <a:pt x="0" y="2701163"/>
                    <a:pt x="779018" y="3480181"/>
                    <a:pt x="1739646" y="3480181"/>
                  </a:cubicBezTo>
                  <a:cubicBezTo>
                    <a:pt x="2701036" y="3480181"/>
                    <a:pt x="3479927" y="2701163"/>
                    <a:pt x="3479927" y="1739773"/>
                  </a:cubicBezTo>
                  <a:cubicBezTo>
                    <a:pt x="3480054" y="779018"/>
                    <a:pt x="2701036" y="0"/>
                    <a:pt x="1739646" y="0"/>
                  </a:cubicBezTo>
                  <a:close/>
                </a:path>
              </a:pathLst>
            </a:custGeom>
            <a:solidFill>
              <a:srgbClr val="A22933"/>
            </a:solidFill>
          </p:spPr>
        </p:sp>
      </p:grpSp>
      <p:grpSp>
        <p:nvGrpSpPr>
          <p:cNvPr name="Group 12" id="12"/>
          <p:cNvGrpSpPr/>
          <p:nvPr/>
        </p:nvGrpSpPr>
        <p:grpSpPr>
          <a:xfrm rot="-10800000">
            <a:off x="15762810" y="-2116508"/>
            <a:ext cx="3596830" cy="3276986"/>
            <a:chOff x="0" y="0"/>
            <a:chExt cx="4795773" cy="4369315"/>
          </a:xfrm>
        </p:grpSpPr>
        <p:sp>
          <p:nvSpPr>
            <p:cNvPr name="Freeform 13" id="13"/>
            <p:cNvSpPr/>
            <p:nvPr/>
          </p:nvSpPr>
          <p:spPr>
            <a:xfrm flipH="false" flipV="false" rot="0">
              <a:off x="635" y="635"/>
              <a:ext cx="4795012" cy="4368038"/>
            </a:xfrm>
            <a:custGeom>
              <a:avLst/>
              <a:gdLst/>
              <a:ahLst/>
              <a:cxnLst/>
              <a:rect r="r" b="b" t="t" l="l"/>
              <a:pathLst>
                <a:path h="4368038" w="4795012">
                  <a:moveTo>
                    <a:pt x="2396871" y="0"/>
                  </a:moveTo>
                  <a:cubicBezTo>
                    <a:pt x="1838325" y="0"/>
                    <a:pt x="1279017" y="213233"/>
                    <a:pt x="853059" y="639191"/>
                  </a:cubicBezTo>
                  <a:cubicBezTo>
                    <a:pt x="0" y="1492377"/>
                    <a:pt x="0" y="2875788"/>
                    <a:pt x="853059" y="3728847"/>
                  </a:cubicBezTo>
                  <a:cubicBezTo>
                    <a:pt x="1279017" y="4154805"/>
                    <a:pt x="1838198" y="4368038"/>
                    <a:pt x="2396871" y="4368038"/>
                  </a:cubicBezTo>
                  <a:cubicBezTo>
                    <a:pt x="2956179" y="4368038"/>
                    <a:pt x="3515487" y="4154805"/>
                    <a:pt x="3941953" y="3728847"/>
                  </a:cubicBezTo>
                  <a:cubicBezTo>
                    <a:pt x="4795012" y="2875788"/>
                    <a:pt x="4795012" y="1492377"/>
                    <a:pt x="3941953" y="639191"/>
                  </a:cubicBezTo>
                  <a:cubicBezTo>
                    <a:pt x="3515487" y="213233"/>
                    <a:pt x="2956179" y="0"/>
                    <a:pt x="2396871" y="0"/>
                  </a:cubicBezTo>
                  <a:close/>
                </a:path>
              </a:pathLst>
            </a:custGeom>
            <a:solidFill>
              <a:srgbClr val="A22933"/>
            </a:solidFill>
          </p:spPr>
        </p:sp>
      </p:grpSp>
      <p:grpSp>
        <p:nvGrpSpPr>
          <p:cNvPr name="Group 14" id="14"/>
          <p:cNvGrpSpPr/>
          <p:nvPr/>
        </p:nvGrpSpPr>
        <p:grpSpPr>
          <a:xfrm rot="-10800000">
            <a:off x="9626734" y="976796"/>
            <a:ext cx="580866" cy="528204"/>
            <a:chOff x="0" y="0"/>
            <a:chExt cx="774488" cy="704272"/>
          </a:xfrm>
        </p:grpSpPr>
        <p:sp>
          <p:nvSpPr>
            <p:cNvPr name="Freeform 15" id="15"/>
            <p:cNvSpPr/>
            <p:nvPr/>
          </p:nvSpPr>
          <p:spPr>
            <a:xfrm flipH="false" flipV="false" rot="0">
              <a:off x="635" y="635"/>
              <a:ext cx="773811" cy="703580"/>
            </a:xfrm>
            <a:custGeom>
              <a:avLst/>
              <a:gdLst/>
              <a:ahLst/>
              <a:cxnLst/>
              <a:rect r="r" b="b" t="t" l="l"/>
              <a:pathLst>
                <a:path h="703580" w="773811">
                  <a:moveTo>
                    <a:pt x="387223" y="0"/>
                  </a:moveTo>
                  <a:cubicBezTo>
                    <a:pt x="227457" y="0"/>
                    <a:pt x="82423" y="108839"/>
                    <a:pt x="44450" y="270637"/>
                  </a:cubicBezTo>
                  <a:cubicBezTo>
                    <a:pt x="0" y="460121"/>
                    <a:pt x="117221" y="650113"/>
                    <a:pt x="306705" y="693928"/>
                  </a:cubicBezTo>
                  <a:cubicBezTo>
                    <a:pt x="333756" y="700405"/>
                    <a:pt x="360807" y="703580"/>
                    <a:pt x="387858" y="703580"/>
                  </a:cubicBezTo>
                  <a:cubicBezTo>
                    <a:pt x="546989" y="703580"/>
                    <a:pt x="691388" y="593979"/>
                    <a:pt x="729361" y="432308"/>
                  </a:cubicBezTo>
                  <a:cubicBezTo>
                    <a:pt x="773811" y="242951"/>
                    <a:pt x="657225" y="54102"/>
                    <a:pt x="467741" y="9017"/>
                  </a:cubicBezTo>
                  <a:cubicBezTo>
                    <a:pt x="440690" y="2540"/>
                    <a:pt x="413639" y="0"/>
                    <a:pt x="387223" y="0"/>
                  </a:cubicBezTo>
                  <a:close/>
                </a:path>
              </a:pathLst>
            </a:custGeom>
            <a:solidFill>
              <a:srgbClr val="9E9E9E"/>
            </a:solidFill>
          </p:spPr>
        </p:sp>
      </p:grpSp>
      <p:sp>
        <p:nvSpPr>
          <p:cNvPr name="Freeform 16" id="16"/>
          <p:cNvSpPr/>
          <p:nvPr/>
        </p:nvSpPr>
        <p:spPr>
          <a:xfrm flipH="false" flipV="false" rot="0">
            <a:off x="13140764" y="-3971849"/>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10800000">
            <a:off x="17732240" y="1324370"/>
            <a:ext cx="1375330" cy="1251160"/>
            <a:chOff x="0" y="0"/>
            <a:chExt cx="1833773" cy="1668213"/>
          </a:xfrm>
        </p:grpSpPr>
        <p:sp>
          <p:nvSpPr>
            <p:cNvPr name="Freeform 18" id="18"/>
            <p:cNvSpPr/>
            <p:nvPr/>
          </p:nvSpPr>
          <p:spPr>
            <a:xfrm flipH="false" flipV="false" rot="0">
              <a:off x="0" y="635"/>
              <a:ext cx="1833118" cy="1667637"/>
            </a:xfrm>
            <a:custGeom>
              <a:avLst/>
              <a:gdLst/>
              <a:ahLst/>
              <a:cxnLst/>
              <a:rect r="r" b="b" t="t" l="l"/>
              <a:pathLst>
                <a:path h="1667637" w="1833118">
                  <a:moveTo>
                    <a:pt x="916305" y="0"/>
                  </a:moveTo>
                  <a:cubicBezTo>
                    <a:pt x="537972" y="0"/>
                    <a:pt x="195834" y="258445"/>
                    <a:pt x="105029" y="642366"/>
                  </a:cubicBezTo>
                  <a:cubicBezTo>
                    <a:pt x="0" y="1090930"/>
                    <a:pt x="277749" y="1538732"/>
                    <a:pt x="724916" y="1645031"/>
                  </a:cubicBezTo>
                  <a:cubicBezTo>
                    <a:pt x="789305" y="1659890"/>
                    <a:pt x="854456" y="1667637"/>
                    <a:pt x="917575" y="1667637"/>
                  </a:cubicBezTo>
                  <a:cubicBezTo>
                    <a:pt x="1295781" y="1667637"/>
                    <a:pt x="1637919" y="1408557"/>
                    <a:pt x="1727454" y="1025906"/>
                  </a:cubicBezTo>
                  <a:cubicBezTo>
                    <a:pt x="1833118" y="577469"/>
                    <a:pt x="1556004" y="128270"/>
                    <a:pt x="1108202" y="22606"/>
                  </a:cubicBezTo>
                  <a:cubicBezTo>
                    <a:pt x="1043813" y="7112"/>
                    <a:pt x="979424" y="0"/>
                    <a:pt x="916305" y="0"/>
                  </a:cubicBezTo>
                  <a:close/>
                </a:path>
              </a:pathLst>
            </a:custGeom>
            <a:solidFill>
              <a:srgbClr val="D93B48"/>
            </a:solidFill>
          </p:spPr>
        </p:sp>
      </p:grpSp>
      <p:grpSp>
        <p:nvGrpSpPr>
          <p:cNvPr name="Group 19" id="19"/>
          <p:cNvGrpSpPr/>
          <p:nvPr/>
        </p:nvGrpSpPr>
        <p:grpSpPr>
          <a:xfrm rot="-10800000">
            <a:off x="-526042" y="1690266"/>
            <a:ext cx="1498074" cy="1361344"/>
            <a:chOff x="0" y="0"/>
            <a:chExt cx="1997432" cy="1815125"/>
          </a:xfrm>
        </p:grpSpPr>
        <p:sp>
          <p:nvSpPr>
            <p:cNvPr name="Freeform 20" id="20"/>
            <p:cNvSpPr/>
            <p:nvPr/>
          </p:nvSpPr>
          <p:spPr>
            <a:xfrm flipH="false" flipV="false" rot="0">
              <a:off x="635" y="0"/>
              <a:ext cx="1996186" cy="1814449"/>
            </a:xfrm>
            <a:custGeom>
              <a:avLst/>
              <a:gdLst/>
              <a:ahLst/>
              <a:cxnLst/>
              <a:rect r="r" b="b" t="t" l="l"/>
              <a:pathLst>
                <a:path h="1814449" w="1996186">
                  <a:moveTo>
                    <a:pt x="997458" y="0"/>
                  </a:moveTo>
                  <a:cubicBezTo>
                    <a:pt x="585724" y="0"/>
                    <a:pt x="213233" y="281559"/>
                    <a:pt x="114681" y="699135"/>
                  </a:cubicBezTo>
                  <a:cubicBezTo>
                    <a:pt x="0" y="1186942"/>
                    <a:pt x="302260" y="1675257"/>
                    <a:pt x="789940" y="1789938"/>
                  </a:cubicBezTo>
                  <a:cubicBezTo>
                    <a:pt x="859536" y="1806702"/>
                    <a:pt x="929767" y="1814449"/>
                    <a:pt x="998728" y="1814449"/>
                  </a:cubicBezTo>
                  <a:cubicBezTo>
                    <a:pt x="1409827" y="1814449"/>
                    <a:pt x="1781556" y="1533525"/>
                    <a:pt x="1880235" y="1115949"/>
                  </a:cubicBezTo>
                  <a:cubicBezTo>
                    <a:pt x="1996186" y="627507"/>
                    <a:pt x="1694053" y="139065"/>
                    <a:pt x="1206246" y="24384"/>
                  </a:cubicBezTo>
                  <a:cubicBezTo>
                    <a:pt x="1136015" y="7747"/>
                    <a:pt x="1066419" y="0"/>
                    <a:pt x="997458" y="0"/>
                  </a:cubicBezTo>
                  <a:close/>
                </a:path>
              </a:pathLst>
            </a:custGeom>
            <a:solidFill>
              <a:srgbClr val="D93B48"/>
            </a:solidFill>
          </p:spPr>
        </p:sp>
      </p:grpSp>
      <p:sp>
        <p:nvSpPr>
          <p:cNvPr name="Freeform 21" id="21"/>
          <p:cNvSpPr/>
          <p:nvPr/>
        </p:nvSpPr>
        <p:spPr>
          <a:xfrm flipH="false" flipV="false" rot="0">
            <a:off x="-3507936" y="-2999875"/>
            <a:ext cx="11551262" cy="7468017"/>
          </a:xfrm>
          <a:custGeom>
            <a:avLst/>
            <a:gdLst/>
            <a:ahLst/>
            <a:cxnLst/>
            <a:rect r="r" b="b" t="t" l="l"/>
            <a:pathLst>
              <a:path h="7468017" w="11551262">
                <a:moveTo>
                  <a:pt x="0" y="0"/>
                </a:moveTo>
                <a:lnTo>
                  <a:pt x="11551262" y="0"/>
                </a:lnTo>
                <a:lnTo>
                  <a:pt x="11551262" y="7468018"/>
                </a:lnTo>
                <a:lnTo>
                  <a:pt x="0" y="746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10800000">
            <a:off x="18212550" y="3496140"/>
            <a:ext cx="894980" cy="813810"/>
            <a:chOff x="0" y="0"/>
            <a:chExt cx="1193307" cy="1085080"/>
          </a:xfrm>
        </p:grpSpPr>
        <p:sp>
          <p:nvSpPr>
            <p:cNvPr name="Freeform 23" id="23"/>
            <p:cNvSpPr/>
            <p:nvPr/>
          </p:nvSpPr>
          <p:spPr>
            <a:xfrm flipH="false" flipV="false" rot="0">
              <a:off x="635" y="635"/>
              <a:ext cx="1192022" cy="1083818"/>
            </a:xfrm>
            <a:custGeom>
              <a:avLst/>
              <a:gdLst/>
              <a:ahLst/>
              <a:cxnLst/>
              <a:rect r="r" b="b" t="t" l="l"/>
              <a:pathLst>
                <a:path h="1083818" w="1192022">
                  <a:moveTo>
                    <a:pt x="595376" y="0"/>
                  </a:moveTo>
                  <a:cubicBezTo>
                    <a:pt x="349885" y="0"/>
                    <a:pt x="127635" y="167513"/>
                    <a:pt x="68326" y="417576"/>
                  </a:cubicBezTo>
                  <a:cubicBezTo>
                    <a:pt x="0" y="708787"/>
                    <a:pt x="179832" y="1000633"/>
                    <a:pt x="471043" y="1068959"/>
                  </a:cubicBezTo>
                  <a:cubicBezTo>
                    <a:pt x="513588" y="1079246"/>
                    <a:pt x="555498" y="1083818"/>
                    <a:pt x="596646" y="1083818"/>
                  </a:cubicBezTo>
                  <a:cubicBezTo>
                    <a:pt x="841502" y="1083818"/>
                    <a:pt x="1064387" y="915670"/>
                    <a:pt x="1123061" y="666242"/>
                  </a:cubicBezTo>
                  <a:cubicBezTo>
                    <a:pt x="1192022" y="375031"/>
                    <a:pt x="1010920" y="83820"/>
                    <a:pt x="719709" y="14224"/>
                  </a:cubicBezTo>
                  <a:cubicBezTo>
                    <a:pt x="677799" y="4572"/>
                    <a:pt x="636651" y="0"/>
                    <a:pt x="595376" y="0"/>
                  </a:cubicBezTo>
                  <a:close/>
                </a:path>
              </a:pathLst>
            </a:custGeom>
            <a:solidFill>
              <a:srgbClr val="010440"/>
            </a:solidFill>
          </p:spPr>
        </p:sp>
      </p:grpSp>
      <p:grpSp>
        <p:nvGrpSpPr>
          <p:cNvPr name="Group 24" id="24"/>
          <p:cNvGrpSpPr/>
          <p:nvPr/>
        </p:nvGrpSpPr>
        <p:grpSpPr>
          <a:xfrm rot="-10800000">
            <a:off x="16431154" y="6645624"/>
            <a:ext cx="2086190" cy="2085266"/>
            <a:chOff x="0" y="0"/>
            <a:chExt cx="2781587" cy="2780355"/>
          </a:xfrm>
        </p:grpSpPr>
        <p:sp>
          <p:nvSpPr>
            <p:cNvPr name="Freeform 25" id="25"/>
            <p:cNvSpPr/>
            <p:nvPr/>
          </p:nvSpPr>
          <p:spPr>
            <a:xfrm flipH="false" flipV="false" rot="0">
              <a:off x="635" y="0"/>
              <a:ext cx="2780411" cy="2779649"/>
            </a:xfrm>
            <a:custGeom>
              <a:avLst/>
              <a:gdLst/>
              <a:ahLst/>
              <a:cxnLst/>
              <a:rect r="r" b="b" t="t" l="l"/>
              <a:pathLst>
                <a:path h="2779649" w="2780411">
                  <a:moveTo>
                    <a:pt x="1389888" y="0"/>
                  </a:moveTo>
                  <a:cubicBezTo>
                    <a:pt x="2157984" y="0"/>
                    <a:pt x="2780411" y="622427"/>
                    <a:pt x="2780411" y="1389888"/>
                  </a:cubicBezTo>
                  <a:cubicBezTo>
                    <a:pt x="2780411" y="2157349"/>
                    <a:pt x="2157857" y="2779649"/>
                    <a:pt x="1389888" y="2779649"/>
                  </a:cubicBezTo>
                  <a:cubicBezTo>
                    <a:pt x="622427" y="2779649"/>
                    <a:pt x="0" y="2157222"/>
                    <a:pt x="0" y="1389888"/>
                  </a:cubicBezTo>
                  <a:cubicBezTo>
                    <a:pt x="0" y="622554"/>
                    <a:pt x="622427" y="0"/>
                    <a:pt x="1389888" y="0"/>
                  </a:cubicBezTo>
                  <a:close/>
                </a:path>
              </a:pathLst>
            </a:custGeom>
            <a:solidFill>
              <a:srgbClr val="9E9E9E"/>
            </a:solidFill>
          </p:spPr>
        </p:sp>
      </p:grpSp>
      <p:grpSp>
        <p:nvGrpSpPr>
          <p:cNvPr name="Group 26" id="26"/>
          <p:cNvGrpSpPr/>
          <p:nvPr/>
        </p:nvGrpSpPr>
        <p:grpSpPr>
          <a:xfrm rot="-10800000">
            <a:off x="11733490" y="8344574"/>
            <a:ext cx="885798" cy="886298"/>
            <a:chOff x="0" y="0"/>
            <a:chExt cx="1181064" cy="1181731"/>
          </a:xfrm>
        </p:grpSpPr>
        <p:sp>
          <p:nvSpPr>
            <p:cNvPr name="Freeform 27" id="27"/>
            <p:cNvSpPr/>
            <p:nvPr/>
          </p:nvSpPr>
          <p:spPr>
            <a:xfrm flipH="false" flipV="false" rot="0">
              <a:off x="635" y="635"/>
              <a:ext cx="1180465" cy="1180465"/>
            </a:xfrm>
            <a:custGeom>
              <a:avLst/>
              <a:gdLst/>
              <a:ahLst/>
              <a:cxnLst/>
              <a:rect r="r" b="b" t="t" l="l"/>
              <a:pathLst>
                <a:path h="1180465" w="1180465">
                  <a:moveTo>
                    <a:pt x="589534" y="0"/>
                  </a:moveTo>
                  <a:cubicBezTo>
                    <a:pt x="263525" y="0"/>
                    <a:pt x="0" y="264795"/>
                    <a:pt x="0" y="590931"/>
                  </a:cubicBezTo>
                  <a:cubicBezTo>
                    <a:pt x="0" y="916305"/>
                    <a:pt x="263525" y="1180465"/>
                    <a:pt x="589534" y="1180465"/>
                  </a:cubicBezTo>
                  <a:cubicBezTo>
                    <a:pt x="916305" y="1180465"/>
                    <a:pt x="1180465" y="916305"/>
                    <a:pt x="1180465" y="590931"/>
                  </a:cubicBezTo>
                  <a:cubicBezTo>
                    <a:pt x="1180465" y="264795"/>
                    <a:pt x="916305" y="0"/>
                    <a:pt x="589534" y="0"/>
                  </a:cubicBezTo>
                  <a:close/>
                </a:path>
              </a:pathLst>
            </a:custGeom>
            <a:solidFill>
              <a:srgbClr val="9E9E9E"/>
            </a:solidFill>
          </p:spPr>
        </p:sp>
      </p:grpSp>
      <p:grpSp>
        <p:nvGrpSpPr>
          <p:cNvPr name="Group 28" id="28"/>
          <p:cNvGrpSpPr/>
          <p:nvPr/>
        </p:nvGrpSpPr>
        <p:grpSpPr>
          <a:xfrm rot="-10800000">
            <a:off x="14745064" y="8540294"/>
            <a:ext cx="690564" cy="690578"/>
            <a:chOff x="0" y="0"/>
            <a:chExt cx="920752" cy="920771"/>
          </a:xfrm>
        </p:grpSpPr>
        <p:sp>
          <p:nvSpPr>
            <p:cNvPr name="Freeform 29" id="29"/>
            <p:cNvSpPr/>
            <p:nvPr/>
          </p:nvSpPr>
          <p:spPr>
            <a:xfrm flipH="false" flipV="false" rot="0">
              <a:off x="635" y="635"/>
              <a:ext cx="920115" cy="919480"/>
            </a:xfrm>
            <a:custGeom>
              <a:avLst/>
              <a:gdLst/>
              <a:ahLst/>
              <a:cxnLst/>
              <a:rect r="r" b="b" t="t" l="l"/>
              <a:pathLst>
                <a:path h="919480" w="920115">
                  <a:moveTo>
                    <a:pt x="460121" y="0"/>
                  </a:moveTo>
                  <a:cubicBezTo>
                    <a:pt x="205613" y="0"/>
                    <a:pt x="0" y="205613"/>
                    <a:pt x="0" y="460121"/>
                  </a:cubicBezTo>
                  <a:cubicBezTo>
                    <a:pt x="0" y="713994"/>
                    <a:pt x="205486" y="919480"/>
                    <a:pt x="459994" y="919480"/>
                  </a:cubicBezTo>
                  <a:cubicBezTo>
                    <a:pt x="713232" y="919480"/>
                    <a:pt x="919988" y="713994"/>
                    <a:pt x="919988" y="460121"/>
                  </a:cubicBezTo>
                  <a:cubicBezTo>
                    <a:pt x="920115" y="205613"/>
                    <a:pt x="713232" y="0"/>
                    <a:pt x="460121" y="0"/>
                  </a:cubicBezTo>
                  <a:close/>
                </a:path>
              </a:pathLst>
            </a:custGeom>
            <a:solidFill>
              <a:srgbClr val="9E9E9E"/>
            </a:solidFill>
          </p:spPr>
        </p:sp>
      </p:grpSp>
      <p:sp>
        <p:nvSpPr>
          <p:cNvPr name="Freeform 30" id="30"/>
          <p:cNvSpPr/>
          <p:nvPr/>
        </p:nvSpPr>
        <p:spPr>
          <a:xfrm flipH="false" flipV="false" rot="0">
            <a:off x="9314715" y="3496140"/>
            <a:ext cx="11551262" cy="7468017"/>
          </a:xfrm>
          <a:custGeom>
            <a:avLst/>
            <a:gdLst/>
            <a:ahLst/>
            <a:cxnLst/>
            <a:rect r="r" b="b" t="t" l="l"/>
            <a:pathLst>
              <a:path h="7468017" w="11551262">
                <a:moveTo>
                  <a:pt x="0" y="0"/>
                </a:moveTo>
                <a:lnTo>
                  <a:pt x="11551262" y="0"/>
                </a:lnTo>
                <a:lnTo>
                  <a:pt x="11551262" y="7468017"/>
                </a:lnTo>
                <a:lnTo>
                  <a:pt x="0" y="74680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1" id="31"/>
          <p:cNvGrpSpPr/>
          <p:nvPr/>
        </p:nvGrpSpPr>
        <p:grpSpPr>
          <a:xfrm rot="-10800000">
            <a:off x="11271745" y="9909678"/>
            <a:ext cx="923490" cy="813810"/>
            <a:chOff x="0" y="0"/>
            <a:chExt cx="1231320" cy="1085080"/>
          </a:xfrm>
        </p:grpSpPr>
        <p:sp>
          <p:nvSpPr>
            <p:cNvPr name="Freeform 32" id="32"/>
            <p:cNvSpPr/>
            <p:nvPr/>
          </p:nvSpPr>
          <p:spPr>
            <a:xfrm flipH="false" flipV="false" rot="0">
              <a:off x="0" y="635"/>
              <a:ext cx="1230630" cy="1083818"/>
            </a:xfrm>
            <a:custGeom>
              <a:avLst/>
              <a:gdLst/>
              <a:ahLst/>
              <a:cxnLst/>
              <a:rect r="r" b="b" t="t" l="l"/>
              <a:pathLst>
                <a:path h="1083818" w="1230630">
                  <a:moveTo>
                    <a:pt x="615950" y="0"/>
                  </a:moveTo>
                  <a:cubicBezTo>
                    <a:pt x="546354" y="0"/>
                    <a:pt x="476123" y="13589"/>
                    <a:pt x="408432" y="41910"/>
                  </a:cubicBezTo>
                  <a:cubicBezTo>
                    <a:pt x="131445" y="155956"/>
                    <a:pt x="0" y="472313"/>
                    <a:pt x="115316" y="748792"/>
                  </a:cubicBezTo>
                  <a:cubicBezTo>
                    <a:pt x="201041" y="957453"/>
                    <a:pt x="402717" y="1083818"/>
                    <a:pt x="615950" y="1083818"/>
                  </a:cubicBezTo>
                  <a:cubicBezTo>
                    <a:pt x="684911" y="1083818"/>
                    <a:pt x="755142" y="1070229"/>
                    <a:pt x="823468" y="1042543"/>
                  </a:cubicBezTo>
                  <a:cubicBezTo>
                    <a:pt x="1099185" y="927862"/>
                    <a:pt x="1230630" y="610870"/>
                    <a:pt x="1116584" y="335026"/>
                  </a:cubicBezTo>
                  <a:cubicBezTo>
                    <a:pt x="1029589" y="126238"/>
                    <a:pt x="827913" y="0"/>
                    <a:pt x="615950" y="0"/>
                  </a:cubicBezTo>
                  <a:close/>
                </a:path>
              </a:pathLst>
            </a:custGeom>
            <a:solidFill>
              <a:srgbClr val="D93B48"/>
            </a:solidFill>
          </p:spPr>
        </p:sp>
      </p:grpSp>
      <p:grpSp>
        <p:nvGrpSpPr>
          <p:cNvPr name="Group 33" id="33"/>
          <p:cNvGrpSpPr/>
          <p:nvPr/>
        </p:nvGrpSpPr>
        <p:grpSpPr>
          <a:xfrm rot="-10800000">
            <a:off x="1711062" y="9442124"/>
            <a:ext cx="1200876" cy="1201384"/>
            <a:chOff x="0" y="0"/>
            <a:chExt cx="1601168" cy="1601845"/>
          </a:xfrm>
        </p:grpSpPr>
        <p:sp>
          <p:nvSpPr>
            <p:cNvPr name="Freeform 34" id="34"/>
            <p:cNvSpPr/>
            <p:nvPr/>
          </p:nvSpPr>
          <p:spPr>
            <a:xfrm flipH="false" flipV="false" rot="0">
              <a:off x="635" y="635"/>
              <a:ext cx="1600581" cy="1600454"/>
            </a:xfrm>
            <a:custGeom>
              <a:avLst/>
              <a:gdLst/>
              <a:ahLst/>
              <a:cxnLst/>
              <a:rect r="r" b="b" t="t" l="l"/>
              <a:pathLst>
                <a:path h="1600454" w="1600581">
                  <a:moveTo>
                    <a:pt x="799592" y="0"/>
                  </a:moveTo>
                  <a:cubicBezTo>
                    <a:pt x="358267" y="0"/>
                    <a:pt x="0" y="358267"/>
                    <a:pt x="0" y="799592"/>
                  </a:cubicBezTo>
                  <a:cubicBezTo>
                    <a:pt x="0" y="1242314"/>
                    <a:pt x="358267" y="1600454"/>
                    <a:pt x="799592" y="1600454"/>
                  </a:cubicBezTo>
                  <a:cubicBezTo>
                    <a:pt x="1242187" y="1600454"/>
                    <a:pt x="1600454" y="1242187"/>
                    <a:pt x="1600454" y="799592"/>
                  </a:cubicBezTo>
                  <a:cubicBezTo>
                    <a:pt x="1600581" y="358267"/>
                    <a:pt x="1242314" y="0"/>
                    <a:pt x="799592" y="0"/>
                  </a:cubicBezTo>
                  <a:close/>
                </a:path>
              </a:pathLst>
            </a:custGeom>
            <a:solidFill>
              <a:srgbClr val="D93B48"/>
            </a:solidFill>
          </p:spPr>
        </p:sp>
      </p:grpSp>
      <p:grpSp>
        <p:nvGrpSpPr>
          <p:cNvPr name="Group 35" id="35"/>
          <p:cNvGrpSpPr/>
          <p:nvPr/>
        </p:nvGrpSpPr>
        <p:grpSpPr>
          <a:xfrm rot="-10800000">
            <a:off x="12619314" y="9362144"/>
            <a:ext cx="1497592" cy="1361344"/>
            <a:chOff x="0" y="0"/>
            <a:chExt cx="1996789" cy="1815125"/>
          </a:xfrm>
        </p:grpSpPr>
        <p:sp>
          <p:nvSpPr>
            <p:cNvPr name="Freeform 36" id="36"/>
            <p:cNvSpPr/>
            <p:nvPr/>
          </p:nvSpPr>
          <p:spPr>
            <a:xfrm flipH="false" flipV="false" rot="0">
              <a:off x="635" y="0"/>
              <a:ext cx="1995551" cy="1815084"/>
            </a:xfrm>
            <a:custGeom>
              <a:avLst/>
              <a:gdLst/>
              <a:ahLst/>
              <a:cxnLst/>
              <a:rect r="r" b="b" t="t" l="l"/>
              <a:pathLst>
                <a:path h="1815084" w="1995551">
                  <a:moveTo>
                    <a:pt x="996823" y="0"/>
                  </a:moveTo>
                  <a:cubicBezTo>
                    <a:pt x="585724" y="0"/>
                    <a:pt x="213233" y="281559"/>
                    <a:pt x="114681" y="699770"/>
                  </a:cubicBezTo>
                  <a:cubicBezTo>
                    <a:pt x="0" y="1186942"/>
                    <a:pt x="301498" y="1675257"/>
                    <a:pt x="789305" y="1789938"/>
                  </a:cubicBezTo>
                  <a:cubicBezTo>
                    <a:pt x="859536" y="1806702"/>
                    <a:pt x="929767" y="1815084"/>
                    <a:pt x="999363" y="1815084"/>
                  </a:cubicBezTo>
                  <a:cubicBezTo>
                    <a:pt x="1410462" y="1815084"/>
                    <a:pt x="1782191" y="1532890"/>
                    <a:pt x="1880870" y="1115949"/>
                  </a:cubicBezTo>
                  <a:cubicBezTo>
                    <a:pt x="1995551" y="628777"/>
                    <a:pt x="1694053" y="139700"/>
                    <a:pt x="1206246" y="24384"/>
                  </a:cubicBezTo>
                  <a:cubicBezTo>
                    <a:pt x="1136650" y="7747"/>
                    <a:pt x="1066419" y="0"/>
                    <a:pt x="996823" y="0"/>
                  </a:cubicBezTo>
                  <a:close/>
                </a:path>
              </a:pathLst>
            </a:custGeom>
            <a:solidFill>
              <a:srgbClr val="A22933"/>
            </a:solidFill>
          </p:spPr>
        </p:sp>
      </p:grpSp>
      <p:grpSp>
        <p:nvGrpSpPr>
          <p:cNvPr name="Group 37" id="37"/>
          <p:cNvGrpSpPr/>
          <p:nvPr/>
        </p:nvGrpSpPr>
        <p:grpSpPr>
          <a:xfrm rot="-10800000">
            <a:off x="-1832852" y="8660474"/>
            <a:ext cx="3925440" cy="3576608"/>
            <a:chOff x="0" y="0"/>
            <a:chExt cx="5233920" cy="4768811"/>
          </a:xfrm>
        </p:grpSpPr>
        <p:sp>
          <p:nvSpPr>
            <p:cNvPr name="Freeform 38" id="38"/>
            <p:cNvSpPr/>
            <p:nvPr/>
          </p:nvSpPr>
          <p:spPr>
            <a:xfrm flipH="false" flipV="false" rot="0">
              <a:off x="0" y="635"/>
              <a:ext cx="5233162" cy="4767580"/>
            </a:xfrm>
            <a:custGeom>
              <a:avLst/>
              <a:gdLst/>
              <a:ahLst/>
              <a:cxnLst/>
              <a:rect r="r" b="b" t="t" l="l"/>
              <a:pathLst>
                <a:path h="4767580" w="5233162">
                  <a:moveTo>
                    <a:pt x="2616581" y="0"/>
                  </a:moveTo>
                  <a:cubicBezTo>
                    <a:pt x="2006981" y="0"/>
                    <a:pt x="1396873" y="232664"/>
                    <a:pt x="931672" y="698500"/>
                  </a:cubicBezTo>
                  <a:cubicBezTo>
                    <a:pt x="0" y="1628902"/>
                    <a:pt x="0" y="3137916"/>
                    <a:pt x="931672" y="4069715"/>
                  </a:cubicBezTo>
                  <a:cubicBezTo>
                    <a:pt x="1396873" y="4534916"/>
                    <a:pt x="2007108" y="4767580"/>
                    <a:pt x="2616581" y="4767580"/>
                  </a:cubicBezTo>
                  <a:cubicBezTo>
                    <a:pt x="3226816" y="4767580"/>
                    <a:pt x="3836924" y="4534916"/>
                    <a:pt x="4302760" y="4069715"/>
                  </a:cubicBezTo>
                  <a:cubicBezTo>
                    <a:pt x="5233162" y="3138043"/>
                    <a:pt x="5233162" y="1628902"/>
                    <a:pt x="4302760" y="698500"/>
                  </a:cubicBezTo>
                  <a:cubicBezTo>
                    <a:pt x="3836924" y="232664"/>
                    <a:pt x="3226689" y="0"/>
                    <a:pt x="2616581" y="0"/>
                  </a:cubicBezTo>
                  <a:close/>
                </a:path>
              </a:pathLst>
            </a:custGeom>
            <a:solidFill>
              <a:srgbClr val="9E9E9E"/>
            </a:solidFill>
          </p:spPr>
        </p:sp>
      </p:grpSp>
      <p:sp>
        <p:nvSpPr>
          <p:cNvPr name="Freeform 39" id="39"/>
          <p:cNvSpPr/>
          <p:nvPr/>
        </p:nvSpPr>
        <p:spPr>
          <a:xfrm flipH="false" flipV="false" rot="0">
            <a:off x="-8227612" y="7820863"/>
            <a:ext cx="11551262" cy="7468017"/>
          </a:xfrm>
          <a:custGeom>
            <a:avLst/>
            <a:gdLst/>
            <a:ahLst/>
            <a:cxnLst/>
            <a:rect r="r" b="b" t="t" l="l"/>
            <a:pathLst>
              <a:path h="7468017" w="11551262">
                <a:moveTo>
                  <a:pt x="0" y="0"/>
                </a:moveTo>
                <a:lnTo>
                  <a:pt x="11551262" y="0"/>
                </a:lnTo>
                <a:lnTo>
                  <a:pt x="11551262" y="7468017"/>
                </a:lnTo>
                <a:lnTo>
                  <a:pt x="0" y="74680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0" id="40"/>
          <p:cNvGrpSpPr/>
          <p:nvPr/>
        </p:nvGrpSpPr>
        <p:grpSpPr>
          <a:xfrm rot="-10800000">
            <a:off x="16504598" y="8840002"/>
            <a:ext cx="5161594" cy="5161216"/>
            <a:chOff x="0" y="0"/>
            <a:chExt cx="6882125" cy="6881621"/>
          </a:xfrm>
        </p:grpSpPr>
        <p:sp>
          <p:nvSpPr>
            <p:cNvPr name="Freeform 41" id="41"/>
            <p:cNvSpPr/>
            <p:nvPr/>
          </p:nvSpPr>
          <p:spPr>
            <a:xfrm flipH="false" flipV="false" rot="0">
              <a:off x="635" y="635"/>
              <a:ext cx="6881495" cy="6880987"/>
            </a:xfrm>
            <a:custGeom>
              <a:avLst/>
              <a:gdLst/>
              <a:ahLst/>
              <a:cxnLst/>
              <a:rect r="r" b="b" t="t" l="l"/>
              <a:pathLst>
                <a:path h="6880987" w="6881495">
                  <a:moveTo>
                    <a:pt x="3440811" y="0"/>
                  </a:moveTo>
                  <a:cubicBezTo>
                    <a:pt x="5340858" y="0"/>
                    <a:pt x="6881495" y="1540002"/>
                    <a:pt x="6881495" y="3440176"/>
                  </a:cubicBezTo>
                  <a:cubicBezTo>
                    <a:pt x="6881495" y="5340985"/>
                    <a:pt x="5340858" y="6880987"/>
                    <a:pt x="3440811" y="6880987"/>
                  </a:cubicBezTo>
                  <a:cubicBezTo>
                    <a:pt x="1540764" y="6880987"/>
                    <a:pt x="0" y="5340985"/>
                    <a:pt x="0" y="3440176"/>
                  </a:cubicBezTo>
                  <a:cubicBezTo>
                    <a:pt x="0" y="1540002"/>
                    <a:pt x="1540637" y="0"/>
                    <a:pt x="3440811" y="0"/>
                  </a:cubicBezTo>
                  <a:close/>
                </a:path>
              </a:pathLst>
            </a:custGeom>
            <a:solidFill>
              <a:srgbClr val="D93B48"/>
            </a:solidFill>
          </p:spPr>
        </p:sp>
      </p:grpSp>
      <p:grpSp>
        <p:nvGrpSpPr>
          <p:cNvPr name="Group 42" id="42"/>
          <p:cNvGrpSpPr/>
          <p:nvPr/>
        </p:nvGrpSpPr>
        <p:grpSpPr>
          <a:xfrm rot="-10800000">
            <a:off x="15435640" y="7770536"/>
            <a:ext cx="7299008" cy="7299642"/>
            <a:chOff x="0" y="0"/>
            <a:chExt cx="9732011" cy="9732856"/>
          </a:xfrm>
        </p:grpSpPr>
        <p:sp>
          <p:nvSpPr>
            <p:cNvPr name="Freeform 43" id="43"/>
            <p:cNvSpPr/>
            <p:nvPr/>
          </p:nvSpPr>
          <p:spPr>
            <a:xfrm flipH="false" flipV="false" rot="0">
              <a:off x="0" y="0"/>
              <a:ext cx="9731375" cy="9732264"/>
            </a:xfrm>
            <a:custGeom>
              <a:avLst/>
              <a:gdLst/>
              <a:ahLst/>
              <a:cxnLst/>
              <a:rect r="r" b="b" t="t" l="l"/>
              <a:pathLst>
                <a:path h="9732264" w="9731375">
                  <a:moveTo>
                    <a:pt x="4866005" y="0"/>
                  </a:moveTo>
                  <a:cubicBezTo>
                    <a:pt x="6155944" y="0"/>
                    <a:pt x="7394321" y="513588"/>
                    <a:pt x="8306689" y="1425956"/>
                  </a:cubicBezTo>
                  <a:cubicBezTo>
                    <a:pt x="9219057" y="2338324"/>
                    <a:pt x="9731375" y="3575431"/>
                    <a:pt x="9731375" y="4866132"/>
                  </a:cubicBezTo>
                  <a:cubicBezTo>
                    <a:pt x="9731375" y="6156833"/>
                    <a:pt x="9219184" y="7394575"/>
                    <a:pt x="8306689" y="8306943"/>
                  </a:cubicBezTo>
                  <a:cubicBezTo>
                    <a:pt x="7394194" y="9219312"/>
                    <a:pt x="6155944" y="9732264"/>
                    <a:pt x="4866005" y="9732264"/>
                  </a:cubicBezTo>
                  <a:cubicBezTo>
                    <a:pt x="3575431" y="9732264"/>
                    <a:pt x="2338324" y="9219311"/>
                    <a:pt x="1425321" y="8306943"/>
                  </a:cubicBezTo>
                  <a:cubicBezTo>
                    <a:pt x="512826" y="7394575"/>
                    <a:pt x="0" y="6156706"/>
                    <a:pt x="0" y="4866132"/>
                  </a:cubicBezTo>
                  <a:cubicBezTo>
                    <a:pt x="0" y="3575558"/>
                    <a:pt x="512826" y="2338324"/>
                    <a:pt x="1425321" y="1425956"/>
                  </a:cubicBezTo>
                  <a:cubicBezTo>
                    <a:pt x="2338324" y="513588"/>
                    <a:pt x="3575431" y="0"/>
                    <a:pt x="4866005" y="0"/>
                  </a:cubicBezTo>
                  <a:close/>
                </a:path>
              </a:pathLst>
            </a:custGeom>
            <a:solidFill>
              <a:srgbClr val="010440"/>
            </a:solidFill>
          </p:spPr>
        </p:sp>
      </p:grpSp>
      <p:sp>
        <p:nvSpPr>
          <p:cNvPr name="TextBox 44" id="44"/>
          <p:cNvSpPr txBox="true"/>
          <p:nvPr/>
        </p:nvSpPr>
        <p:spPr>
          <a:xfrm rot="0">
            <a:off x="2139775" y="4803676"/>
            <a:ext cx="11376886" cy="3762375"/>
          </a:xfrm>
          <a:prstGeom prst="rect">
            <a:avLst/>
          </a:prstGeom>
        </p:spPr>
        <p:txBody>
          <a:bodyPr anchor="t" rtlCol="false" tIns="0" lIns="0" bIns="0" rIns="0">
            <a:spAutoFit/>
          </a:bodyPr>
          <a:lstStyle/>
          <a:p>
            <a:pPr algn="l">
              <a:lnSpc>
                <a:spcPts val="14640"/>
              </a:lnSpc>
            </a:pPr>
            <a:r>
              <a:rPr lang="en-US" sz="12200">
                <a:solidFill>
                  <a:srgbClr val="A22933"/>
                </a:solidFill>
                <a:latin typeface="Arimo"/>
                <a:ea typeface="Arimo"/>
                <a:cs typeface="Arimo"/>
                <a:sym typeface="Arimo"/>
              </a:rPr>
              <a:t>Prétraitement des données</a:t>
            </a:r>
          </a:p>
        </p:txBody>
      </p:sp>
      <p:sp>
        <p:nvSpPr>
          <p:cNvPr name="TextBox 45" id="45"/>
          <p:cNvSpPr txBox="true"/>
          <p:nvPr/>
        </p:nvSpPr>
        <p:spPr>
          <a:xfrm rot="0">
            <a:off x="2139775" y="2991688"/>
            <a:ext cx="2367750" cy="1905000"/>
          </a:xfrm>
          <a:prstGeom prst="rect">
            <a:avLst/>
          </a:prstGeom>
        </p:spPr>
        <p:txBody>
          <a:bodyPr anchor="t" rtlCol="false" tIns="0" lIns="0" bIns="0" rIns="0">
            <a:spAutoFit/>
          </a:bodyPr>
          <a:lstStyle/>
          <a:p>
            <a:pPr algn="l">
              <a:lnSpc>
                <a:spcPts val="14640"/>
              </a:lnSpc>
            </a:pPr>
            <a:r>
              <a:rPr lang="en-US" sz="12200">
                <a:solidFill>
                  <a:srgbClr val="A22933"/>
                </a:solidFill>
                <a:latin typeface="Arimo"/>
                <a:ea typeface="Arimo"/>
                <a:cs typeface="Arimo"/>
                <a:sym typeface="Arimo"/>
              </a:rPr>
              <a:t>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DAGWpQUCibs</dc:identifier>
  <dcterms:modified xsi:type="dcterms:W3CDTF">2011-08-01T06:04:30Z</dcterms:modified>
  <cp:revision>1</cp:revision>
  <dc:title>ProjetML Presentation</dc:title>
</cp:coreProperties>
</file>