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999" r:id="rId2"/>
    <p:sldId id="1230" r:id="rId3"/>
    <p:sldId id="1231" r:id="rId4"/>
    <p:sldId id="1232" r:id="rId5"/>
    <p:sldId id="1233" r:id="rId6"/>
    <p:sldId id="1234" r:id="rId7"/>
    <p:sldId id="1235" r:id="rId8"/>
    <p:sldId id="1236" r:id="rId9"/>
    <p:sldId id="1237" r:id="rId10"/>
    <p:sldId id="1238" r:id="rId11"/>
    <p:sldId id="1239" r:id="rId12"/>
    <p:sldId id="1240" r:id="rId13"/>
    <p:sldId id="1241" r:id="rId14"/>
    <p:sldId id="1242" r:id="rId15"/>
    <p:sldId id="1243" r:id="rId16"/>
    <p:sldId id="1244" r:id="rId17"/>
    <p:sldId id="1245" r:id="rId18"/>
    <p:sldId id="1246" r:id="rId19"/>
    <p:sldId id="1247" r:id="rId20"/>
    <p:sldId id="1248" r:id="rId21"/>
    <p:sldId id="1249" r:id="rId22"/>
    <p:sldId id="1250" r:id="rId23"/>
    <p:sldId id="1251" r:id="rId24"/>
    <p:sldId id="1252" r:id="rId25"/>
    <p:sldId id="1253" r:id="rId26"/>
    <p:sldId id="1254" r:id="rId27"/>
    <p:sldId id="1255" r:id="rId28"/>
    <p:sldId id="1256" r:id="rId29"/>
    <p:sldId id="1257" r:id="rId30"/>
    <p:sldId id="1258" r:id="rId31"/>
    <p:sldId id="1260" r:id="rId32"/>
  </p:sldIdLst>
  <p:sldSz cx="9144000" cy="6858000" type="screen4x3"/>
  <p:notesSz cx="6948488" cy="9234488"/>
  <p:custDataLst>
    <p:tags r:id="rId35"/>
  </p:custDataLst>
  <p:defaultTextStyle>
    <a:defPPr>
      <a:defRPr lang="en-US"/>
    </a:defPPr>
    <a:lvl1pPr algn="ctr" rtl="0" fontAlgn="base">
      <a:spcBef>
        <a:spcPct val="0"/>
      </a:spcBef>
      <a:spcAft>
        <a:spcPct val="0"/>
      </a:spcAft>
      <a:defRPr sz="2400" kern="1200">
        <a:solidFill>
          <a:schemeClr val="bg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bg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bg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bg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bg1"/>
        </a:solidFill>
        <a:latin typeface="Arial" panose="020B0604020202020204" pitchFamily="34" charset="0"/>
        <a:ea typeface="+mn-ea"/>
        <a:cs typeface="+mn-cs"/>
      </a:defRPr>
    </a:lvl5pPr>
    <a:lvl6pPr marL="2286000" algn="l" defTabSz="914400" rtl="0" eaLnBrk="1" latinLnBrk="0" hangingPunct="1">
      <a:defRPr sz="2400" kern="1200">
        <a:solidFill>
          <a:schemeClr val="bg1"/>
        </a:solidFill>
        <a:latin typeface="Arial" panose="020B0604020202020204" pitchFamily="34" charset="0"/>
        <a:ea typeface="+mn-ea"/>
        <a:cs typeface="+mn-cs"/>
      </a:defRPr>
    </a:lvl6pPr>
    <a:lvl7pPr marL="2743200" algn="l" defTabSz="914400" rtl="0" eaLnBrk="1" latinLnBrk="0" hangingPunct="1">
      <a:defRPr sz="2400" kern="1200">
        <a:solidFill>
          <a:schemeClr val="bg1"/>
        </a:solidFill>
        <a:latin typeface="Arial" panose="020B0604020202020204" pitchFamily="34" charset="0"/>
        <a:ea typeface="+mn-ea"/>
        <a:cs typeface="+mn-cs"/>
      </a:defRPr>
    </a:lvl7pPr>
    <a:lvl8pPr marL="3200400" algn="l" defTabSz="914400" rtl="0" eaLnBrk="1" latinLnBrk="0" hangingPunct="1">
      <a:defRPr sz="2400" kern="1200">
        <a:solidFill>
          <a:schemeClr val="bg1"/>
        </a:solidFill>
        <a:latin typeface="Arial" panose="020B0604020202020204" pitchFamily="34" charset="0"/>
        <a:ea typeface="+mn-ea"/>
        <a:cs typeface="+mn-cs"/>
      </a:defRPr>
    </a:lvl8pPr>
    <a:lvl9pPr marL="3657600" algn="l" defTabSz="914400" rtl="0" eaLnBrk="1" latinLnBrk="0" hangingPunct="1">
      <a:defRPr sz="2400"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68">
          <p15:clr>
            <a:srgbClr val="A4A3A4"/>
          </p15:clr>
        </p15:guide>
        <p15:guide id="3" orient="horz" pos="4080">
          <p15:clr>
            <a:srgbClr val="A4A3A4"/>
          </p15:clr>
        </p15:guide>
        <p15:guide id="4" orient="horz" pos="2496">
          <p15:clr>
            <a:srgbClr val="A4A3A4"/>
          </p15:clr>
        </p15:guide>
        <p15:guide id="5">
          <p15:clr>
            <a:srgbClr val="A4A3A4"/>
          </p15:clr>
        </p15:guide>
        <p15:guide id="6" pos="288">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00FF"/>
    <a:srgbClr val="FFCC99"/>
    <a:srgbClr val="C0C0C0"/>
    <a:srgbClr val="B2B2B2"/>
    <a:srgbClr val="BBE0E3"/>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60" autoAdjust="0"/>
    <p:restoredTop sz="94694" autoAdjust="0"/>
  </p:normalViewPr>
  <p:slideViewPr>
    <p:cSldViewPr snapToGrid="0">
      <p:cViewPr varScale="1">
        <p:scale>
          <a:sx n="121" d="100"/>
          <a:sy n="121" d="100"/>
        </p:scale>
        <p:origin x="2184" y="176"/>
      </p:cViewPr>
      <p:guideLst>
        <p:guide orient="horz" pos="2160"/>
        <p:guide orient="horz" pos="768"/>
        <p:guide orient="horz" pos="4080"/>
        <p:guide orient="horz" pos="2496"/>
        <p:guide/>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4"/>
    </p:cViewPr>
  </p:sorterViewPr>
  <p:notesViewPr>
    <p:cSldViewPr snapToGrid="0">
      <p:cViewPr varScale="1">
        <p:scale>
          <a:sx n="82" d="100"/>
          <a:sy n="82" d="100"/>
        </p:scale>
        <p:origin x="1158"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en-US"/>
          </a:p>
        </p:txBody>
      </p:sp>
      <p:sp>
        <p:nvSpPr>
          <p:cNvPr id="23555" name="Rectangle 3"/>
          <p:cNvSpPr>
            <a:spLocks noGrp="1" noChangeArrowheads="1"/>
          </p:cNvSpPr>
          <p:nvPr>
            <p:ph type="dt" sz="quarter" idx="1"/>
          </p:nvPr>
        </p:nvSpPr>
        <p:spPr bwMode="auto">
          <a:xfrm>
            <a:off x="3935413" y="0"/>
            <a:ext cx="3011487"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Arial" charset="0"/>
              </a:defRPr>
            </a:lvl1pPr>
          </a:lstStyle>
          <a:p>
            <a:pPr>
              <a:defRPr/>
            </a:pPr>
            <a:endParaRPr lang="en-US"/>
          </a:p>
        </p:txBody>
      </p:sp>
      <p:sp>
        <p:nvSpPr>
          <p:cNvPr id="23556" name="Rectangle 4"/>
          <p:cNvSpPr>
            <a:spLocks noGrp="1" noChangeArrowheads="1"/>
          </p:cNvSpPr>
          <p:nvPr>
            <p:ph type="ftr" sz="quarter" idx="2"/>
          </p:nvPr>
        </p:nvSpPr>
        <p:spPr bwMode="auto">
          <a:xfrm>
            <a:off x="0" y="8770938"/>
            <a:ext cx="3011488"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en-US"/>
          </a:p>
        </p:txBody>
      </p:sp>
      <p:sp>
        <p:nvSpPr>
          <p:cNvPr id="23557" name="Rectangle 5"/>
          <p:cNvSpPr>
            <a:spLocks noGrp="1" noChangeArrowheads="1"/>
          </p:cNvSpPr>
          <p:nvPr>
            <p:ph type="sldNum" sz="quarter" idx="3"/>
          </p:nvPr>
        </p:nvSpPr>
        <p:spPr bwMode="auto">
          <a:xfrm>
            <a:off x="3935413" y="8770938"/>
            <a:ext cx="3011487"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A460CA58-4A0F-412D-B4A6-329A64E2EA1F}" type="slidenum">
              <a:rPr lang="en-US" altLang="en-US"/>
              <a:pPr/>
              <a:t>‹#›</a:t>
            </a:fld>
            <a:endParaRPr lang="en-US" altLang="en-US"/>
          </a:p>
        </p:txBody>
      </p:sp>
    </p:spTree>
    <p:extLst>
      <p:ext uri="{BB962C8B-B14F-4D97-AF65-F5344CB8AC3E}">
        <p14:creationId xmlns:p14="http://schemas.microsoft.com/office/powerpoint/2010/main" val="32189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en-US"/>
          </a:p>
        </p:txBody>
      </p:sp>
      <p:sp>
        <p:nvSpPr>
          <p:cNvPr id="7171" name="Rectangle 3"/>
          <p:cNvSpPr>
            <a:spLocks noGrp="1" noChangeArrowheads="1"/>
          </p:cNvSpPr>
          <p:nvPr>
            <p:ph type="dt" idx="1"/>
          </p:nvPr>
        </p:nvSpPr>
        <p:spPr bwMode="auto">
          <a:xfrm>
            <a:off x="3935413" y="0"/>
            <a:ext cx="3011487"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Arial" charset="0"/>
              </a:defRPr>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6522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95325" y="4386263"/>
            <a:ext cx="5557838"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770938"/>
            <a:ext cx="3011488"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935413" y="8770938"/>
            <a:ext cx="3011487"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90CC45B-43A5-4E89-BFF3-3826ED7D2D5A}" type="slidenum">
              <a:rPr lang="en-US" altLang="en-US"/>
              <a:pPr/>
              <a:t>‹#›</a:t>
            </a:fld>
            <a:endParaRPr lang="en-US" altLang="en-US"/>
          </a:p>
        </p:txBody>
      </p:sp>
    </p:spTree>
    <p:extLst>
      <p:ext uri="{BB962C8B-B14F-4D97-AF65-F5344CB8AC3E}">
        <p14:creationId xmlns:p14="http://schemas.microsoft.com/office/powerpoint/2010/main" val="142244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gif"/><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t="12685"/>
          <a:stretch>
            <a:fillRect/>
          </a:stretch>
        </p:blipFill>
        <p:spPr bwMode="auto">
          <a:xfrm>
            <a:off x="6546850" y="4148138"/>
            <a:ext cx="25971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t="10909"/>
          <a:stretch>
            <a:fillRect/>
          </a:stretch>
        </p:blipFill>
        <p:spPr bwMode="auto">
          <a:xfrm>
            <a:off x="4545013" y="4110038"/>
            <a:ext cx="1933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l="6203" t="17152" r="27000" b="29507"/>
          <a:stretch>
            <a:fillRect/>
          </a:stretch>
        </p:blipFill>
        <p:spPr bwMode="auto">
          <a:xfrm>
            <a:off x="1849438" y="4186238"/>
            <a:ext cx="2627312"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l="18718" t="12511" r="15704" b="29713"/>
          <a:stretch>
            <a:fillRect/>
          </a:stretch>
        </p:blipFill>
        <p:spPr bwMode="auto">
          <a:xfrm>
            <a:off x="0" y="3994150"/>
            <a:ext cx="1781175"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7"/>
          <p:cNvGrpSpPr>
            <a:grpSpLocks/>
          </p:cNvGrpSpPr>
          <p:nvPr userDrawn="1"/>
        </p:nvGrpSpPr>
        <p:grpSpPr bwMode="auto">
          <a:xfrm>
            <a:off x="0" y="3943350"/>
            <a:ext cx="9144000" cy="2549525"/>
            <a:chOff x="0" y="3921117"/>
            <a:chExt cx="9144000" cy="2551346"/>
          </a:xfrm>
        </p:grpSpPr>
        <p:grpSp>
          <p:nvGrpSpPr>
            <p:cNvPr id="9" name="Group 44"/>
            <p:cNvGrpSpPr>
              <a:grpSpLocks/>
            </p:cNvGrpSpPr>
            <p:nvPr userDrawn="1"/>
          </p:nvGrpSpPr>
          <p:grpSpPr bwMode="auto">
            <a:xfrm>
              <a:off x="0" y="5603481"/>
              <a:ext cx="9144000" cy="868982"/>
              <a:chOff x="1308100" y="3447423"/>
              <a:chExt cx="7835900" cy="868982"/>
            </a:xfrm>
          </p:grpSpPr>
          <p:sp>
            <p:nvSpPr>
              <p:cNvPr id="13" name="Flowchart: Document 12"/>
              <p:cNvSpPr/>
              <p:nvPr userDrawn="1"/>
            </p:nvSpPr>
            <p:spPr bwMode="auto">
              <a:xfrm rot="10800000">
                <a:off x="1308100" y="3447423"/>
                <a:ext cx="7835900" cy="816558"/>
              </a:xfrm>
              <a:prstGeom prst="flowChartDocument">
                <a:avLst/>
              </a:prstGeom>
              <a:solidFill>
                <a:schemeClr val="bg1"/>
              </a:solidFill>
              <a:ln w="25400" algn="ctr">
                <a:noFill/>
                <a:round/>
                <a:headEnd/>
                <a:tailEnd/>
              </a:ln>
            </p:spPr>
            <p:txBody>
              <a:bodyPr rot="10800000" wrap="none" anchor="ctr"/>
              <a:lstStyle/>
              <a:p>
                <a:pPr fontAlgn="auto">
                  <a:spcBef>
                    <a:spcPts val="0"/>
                  </a:spcBef>
                  <a:spcAft>
                    <a:spcPts val="0"/>
                  </a:spcAft>
                  <a:defRPr/>
                </a:pPr>
                <a:endParaRPr lang="en-US" dirty="0">
                  <a:latin typeface="+mn-lt"/>
                </a:endParaRPr>
              </a:p>
            </p:txBody>
          </p:sp>
          <p:sp>
            <p:nvSpPr>
              <p:cNvPr id="14" name="Flowchart: Document 13"/>
              <p:cNvSpPr/>
              <p:nvPr userDrawn="1"/>
            </p:nvSpPr>
            <p:spPr bwMode="auto">
              <a:xfrm rot="10800000">
                <a:off x="1308100" y="3499847"/>
                <a:ext cx="7835900" cy="816558"/>
              </a:xfrm>
              <a:prstGeom prst="flowChartDocument">
                <a:avLst/>
              </a:prstGeom>
              <a:solidFill>
                <a:schemeClr val="tx2">
                  <a:lumMod val="50000"/>
                  <a:alpha val="82000"/>
                </a:schemeClr>
              </a:solidFill>
              <a:ln w="25400" algn="ctr">
                <a:noFill/>
                <a:round/>
                <a:headEnd/>
                <a:tailEnd/>
              </a:ln>
            </p:spPr>
            <p:txBody>
              <a:bodyPr rot="10800000" wrap="none" anchor="ctr"/>
              <a:lstStyle/>
              <a:p>
                <a:pPr fontAlgn="auto">
                  <a:spcBef>
                    <a:spcPts val="0"/>
                  </a:spcBef>
                  <a:spcAft>
                    <a:spcPts val="0"/>
                  </a:spcAft>
                  <a:defRPr/>
                </a:pPr>
                <a:endParaRPr lang="en-US" dirty="0">
                  <a:latin typeface="+mn-lt"/>
                </a:endParaRPr>
              </a:p>
            </p:txBody>
          </p:sp>
        </p:grpSp>
        <p:grpSp>
          <p:nvGrpSpPr>
            <p:cNvPr id="10" name="Group 46"/>
            <p:cNvGrpSpPr>
              <a:grpSpLocks/>
            </p:cNvGrpSpPr>
            <p:nvPr userDrawn="1"/>
          </p:nvGrpSpPr>
          <p:grpSpPr bwMode="auto">
            <a:xfrm>
              <a:off x="0" y="3921117"/>
              <a:ext cx="9144000" cy="300252"/>
              <a:chOff x="0" y="3921117"/>
              <a:chExt cx="9144000" cy="300252"/>
            </a:xfrm>
          </p:grpSpPr>
          <p:sp>
            <p:nvSpPr>
              <p:cNvPr id="11" name="Rectangle 44"/>
              <p:cNvSpPr>
                <a:spLocks noChangeArrowheads="1"/>
              </p:cNvSpPr>
              <p:nvPr userDrawn="1"/>
            </p:nvSpPr>
            <p:spPr bwMode="auto">
              <a:xfrm>
                <a:off x="0" y="3967188"/>
                <a:ext cx="9144000" cy="254181"/>
              </a:xfrm>
              <a:prstGeom prst="rect">
                <a:avLst/>
              </a:prstGeom>
              <a:solidFill>
                <a:schemeClr val="bg1"/>
              </a:solidFill>
              <a:ln w="9525">
                <a:noFill/>
                <a:miter lim="800000"/>
                <a:headEnd/>
                <a:tailEnd/>
              </a:ln>
              <a:effectLst/>
            </p:spPr>
            <p:txBody>
              <a:bodyPr wrap="none" lIns="92075" tIns="46038" rIns="92075" bIns="46038" anchor="ctr"/>
              <a:lstStyle/>
              <a:p>
                <a:pPr fontAlgn="auto">
                  <a:spcBef>
                    <a:spcPts val="0"/>
                  </a:spcBef>
                  <a:spcAft>
                    <a:spcPts val="0"/>
                  </a:spcAft>
                  <a:defRPr/>
                </a:pPr>
                <a:endParaRPr lang="en-US" dirty="0">
                  <a:solidFill>
                    <a:srgbClr val="FF0000"/>
                  </a:solidFill>
                  <a:latin typeface="+mn-lt"/>
                </a:endParaRPr>
              </a:p>
            </p:txBody>
          </p:sp>
          <p:sp>
            <p:nvSpPr>
              <p:cNvPr id="12" name="Rectangle 11"/>
              <p:cNvSpPr>
                <a:spLocks noChangeArrowheads="1"/>
              </p:cNvSpPr>
              <p:nvPr userDrawn="1"/>
            </p:nvSpPr>
            <p:spPr bwMode="auto">
              <a:xfrm>
                <a:off x="0" y="3921117"/>
                <a:ext cx="9144000" cy="254181"/>
              </a:xfrm>
              <a:prstGeom prst="rect">
                <a:avLst/>
              </a:prstGeom>
              <a:solidFill>
                <a:schemeClr val="bg2"/>
              </a:solidFill>
              <a:ln w="9525">
                <a:noFill/>
                <a:miter lim="800000"/>
                <a:headEnd/>
                <a:tailEnd/>
              </a:ln>
              <a:effectLst/>
            </p:spPr>
            <p:txBody>
              <a:bodyPr wrap="none" lIns="92075" tIns="46038" rIns="92075" bIns="46038" anchor="ctr"/>
              <a:lstStyle/>
              <a:p>
                <a:pPr fontAlgn="auto">
                  <a:spcBef>
                    <a:spcPts val="0"/>
                  </a:spcBef>
                  <a:spcAft>
                    <a:spcPts val="0"/>
                  </a:spcAft>
                  <a:defRPr/>
                </a:pPr>
                <a:endParaRPr lang="en-US" dirty="0">
                  <a:solidFill>
                    <a:srgbClr val="FF0000"/>
                  </a:solidFill>
                  <a:latin typeface="+mn-lt"/>
                </a:endParaRPr>
              </a:p>
            </p:txBody>
          </p:sp>
        </p:grpSp>
      </p:grpSp>
      <p:sp>
        <p:nvSpPr>
          <p:cNvPr id="3074" name="Rectangle 2"/>
          <p:cNvSpPr>
            <a:spLocks noGrp="1" noChangeArrowheads="1"/>
          </p:cNvSpPr>
          <p:nvPr>
            <p:ph type="ctrTitle"/>
          </p:nvPr>
        </p:nvSpPr>
        <p:spPr>
          <a:xfrm>
            <a:off x="457200" y="1905000"/>
            <a:ext cx="6382512" cy="685800"/>
          </a:xfrm>
        </p:spPr>
        <p:txBody>
          <a:bodyPr lIns="0" rIns="0"/>
          <a:lstStyle>
            <a:lvl1pPr>
              <a:lnSpc>
                <a:spcPct val="100000"/>
              </a:lnSpc>
              <a:spcBef>
                <a:spcPct val="40000"/>
              </a:spcBef>
              <a:defRPr sz="2400" b="1">
                <a:latin typeface="+mj-lt"/>
              </a:defRPr>
            </a:lvl1pPr>
          </a:lstStyle>
          <a:p>
            <a:r>
              <a:rPr lang="en-US" dirty="0"/>
              <a:t>Click to edit Master title style</a:t>
            </a:r>
          </a:p>
        </p:txBody>
      </p:sp>
      <p:sp>
        <p:nvSpPr>
          <p:cNvPr id="3154" name="Rectangle 82"/>
          <p:cNvSpPr>
            <a:spLocks noGrp="1" noChangeArrowheads="1"/>
          </p:cNvSpPr>
          <p:nvPr>
            <p:ph type="subTitle" idx="1"/>
          </p:nvPr>
        </p:nvSpPr>
        <p:spPr>
          <a:xfrm>
            <a:off x="457200" y="2590800"/>
            <a:ext cx="6386513" cy="609600"/>
          </a:xfrm>
        </p:spPr>
        <p:txBody>
          <a:bodyPr lIns="0" rIns="0"/>
          <a:lstStyle>
            <a:lvl1pPr marL="0" indent="0">
              <a:buFont typeface="Wingdings" pitchFamily="2" charset="2"/>
              <a:buNone/>
              <a:defRPr sz="2000" b="1" baseline="0">
                <a:solidFill>
                  <a:schemeClr val="accent1"/>
                </a:solidFill>
                <a:latin typeface="+mn-lt"/>
              </a:defRPr>
            </a:lvl1pPr>
          </a:lstStyle>
          <a:p>
            <a:r>
              <a:rPr lang="en-US" dirty="0"/>
              <a:t>Click to edit Master subtitle style</a:t>
            </a:r>
          </a:p>
        </p:txBody>
      </p:sp>
      <p:pic>
        <p:nvPicPr>
          <p:cNvPr id="208898" name="Picture 2" descr="Portal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240089" y="323849"/>
            <a:ext cx="3771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1584" y="120900"/>
            <a:ext cx="1285979" cy="1597732"/>
          </a:xfrm>
          <a:prstGeom prst="rect">
            <a:avLst/>
          </a:prstGeom>
        </p:spPr>
      </p:pic>
    </p:spTree>
    <p:extLst>
      <p:ext uri="{BB962C8B-B14F-4D97-AF65-F5344CB8AC3E}">
        <p14:creationId xmlns:p14="http://schemas.microsoft.com/office/powerpoint/2010/main" val="9750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907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4198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14FC5D4-2680-4BA5-A8B7-1C29F206D12D}" type="slidenum">
              <a:rPr lang="en-US" altLang="en-US"/>
              <a:pPr/>
              <a:t>‹#›</a:t>
            </a:fld>
            <a:endParaRPr lang="en-US" altLang="en-US"/>
          </a:p>
        </p:txBody>
      </p:sp>
    </p:spTree>
    <p:extLst>
      <p:ext uri="{BB962C8B-B14F-4D97-AF65-F5344CB8AC3E}">
        <p14:creationId xmlns:p14="http://schemas.microsoft.com/office/powerpoint/2010/main" val="372045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AndChart" preserve="1">
  <p:cSld name="Title, Text and Chart">
    <p:spTree>
      <p:nvGrpSpPr>
        <p:cNvPr id="1" name=""/>
        <p:cNvGrpSpPr/>
        <p:nvPr/>
      </p:nvGrpSpPr>
      <p:grpSpPr>
        <a:xfrm>
          <a:off x="0" y="0"/>
          <a:ext cx="0" cy="0"/>
          <a:chOff x="0" y="0"/>
          <a:chExt cx="0" cy="0"/>
        </a:xfrm>
      </p:grpSpPr>
      <p:sp>
        <p:nvSpPr>
          <p:cNvPr id="5"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6"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pic>
        <p:nvPicPr>
          <p:cNvPr id="23" name="Picture 72" descr="Ipsos Loyalty in color without tag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400800"/>
            <a:ext cx="14970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5" name="Text Box 53"/>
          <p:cNvSpPr txBox="1">
            <a:spLocks noChangeArrowheads="1"/>
          </p:cNvSpPr>
          <p:nvPr userDrawn="1"/>
        </p:nvSpPr>
        <p:spPr bwMode="gray">
          <a:xfrm>
            <a:off x="-1588" y="6610350"/>
            <a:ext cx="3657601" cy="261938"/>
          </a:xfrm>
          <a:prstGeom prst="rect">
            <a:avLst/>
          </a:prstGeom>
          <a:noFill/>
          <a:ln w="9525" algn="ctr">
            <a:noFill/>
            <a:miter lim="800000"/>
            <a:headEnd/>
            <a:tailEnd/>
          </a:ln>
          <a:effectLst/>
        </p:spPr>
        <p:txBody>
          <a:bodyPr>
            <a:spAutoFit/>
          </a:bodyPr>
          <a:lstStyle/>
          <a:p>
            <a:pPr fontAlgn="auto">
              <a:spcBef>
                <a:spcPct val="50000"/>
              </a:spcBef>
              <a:spcAft>
                <a:spcPts val="0"/>
              </a:spcAft>
              <a:defRPr/>
            </a:pPr>
            <a:r>
              <a:rPr lang="fr-FR" sz="1050" b="1" dirty="0">
                <a:solidFill>
                  <a:schemeClr val="accent1"/>
                </a:solidFill>
                <a:latin typeface="Verdana" pitchFamily="34" charset="0"/>
              </a:rPr>
              <a:t>Diners Club Proposal</a:t>
            </a:r>
          </a:p>
        </p:txBody>
      </p:sp>
      <p:sp>
        <p:nvSpPr>
          <p:cNvPr id="2" name="Title 1"/>
          <p:cNvSpPr>
            <a:spLocks noGrp="1"/>
          </p:cNvSpPr>
          <p:nvPr>
            <p:ph type="title"/>
          </p:nvPr>
        </p:nvSpPr>
        <p:spPr>
          <a:xfrm>
            <a:off x="1219200" y="228600"/>
            <a:ext cx="7543800" cy="409575"/>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3053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86300" y="1600200"/>
            <a:ext cx="4305300" cy="4525963"/>
          </a:xfrm>
        </p:spPr>
        <p:txBody>
          <a:bodyPr/>
          <a:lstStyle/>
          <a:p>
            <a:pPr lvl="0"/>
            <a:endParaRPr lang="en-US" noProof="0" dirty="0"/>
          </a:p>
        </p:txBody>
      </p:sp>
      <p:sp>
        <p:nvSpPr>
          <p:cNvPr id="26" name="Slide Number Placeholder 4"/>
          <p:cNvSpPr>
            <a:spLocks noGrp="1"/>
          </p:cNvSpPr>
          <p:nvPr>
            <p:ph type="sldNum" sz="quarter" idx="10"/>
          </p:nvPr>
        </p:nvSpPr>
        <p:spPr>
          <a:xfrm>
            <a:off x="8731250" y="6464300"/>
            <a:ext cx="323850" cy="228600"/>
          </a:xfrm>
        </p:spPr>
        <p:txBody>
          <a:bodyPr/>
          <a:lstStyle>
            <a:lvl1pPr>
              <a:defRPr/>
            </a:lvl1pPr>
          </a:lstStyle>
          <a:p>
            <a:fld id="{153825DF-138D-4BF1-B8E4-7E2E72793F3C}" type="slidenum">
              <a:rPr lang="en-US" altLang="en-US"/>
              <a:pPr/>
              <a:t>‹#›</a:t>
            </a:fld>
            <a:endParaRPr lang="en-US" altLang="en-US"/>
          </a:p>
        </p:txBody>
      </p:sp>
    </p:spTree>
    <p:extLst>
      <p:ext uri="{BB962C8B-B14F-4D97-AF65-F5344CB8AC3E}">
        <p14:creationId xmlns:p14="http://schemas.microsoft.com/office/powerpoint/2010/main" val="278492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4"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5"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23"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 name="Title 1"/>
          <p:cNvSpPr>
            <a:spLocks noGrp="1"/>
          </p:cNvSpPr>
          <p:nvPr>
            <p:ph type="title"/>
          </p:nvPr>
        </p:nvSpPr>
        <p:spPr>
          <a:xfrm>
            <a:off x="1219200" y="228600"/>
            <a:ext cx="7543800" cy="409575"/>
          </a:xfrm>
        </p:spPr>
        <p:txBody>
          <a:bodyPr/>
          <a:lstStyle/>
          <a:p>
            <a:r>
              <a:rPr lang="en-US" dirty="0"/>
              <a:t>Click to edit Master title style</a:t>
            </a:r>
          </a:p>
        </p:txBody>
      </p:sp>
      <p:sp>
        <p:nvSpPr>
          <p:cNvPr id="3" name="Chart Placeholder 2"/>
          <p:cNvSpPr>
            <a:spLocks noGrp="1"/>
          </p:cNvSpPr>
          <p:nvPr>
            <p:ph type="chart" idx="1"/>
          </p:nvPr>
        </p:nvSpPr>
        <p:spPr>
          <a:xfrm>
            <a:off x="228600" y="1600200"/>
            <a:ext cx="8763000" cy="4525963"/>
          </a:xfrm>
        </p:spPr>
        <p:txBody>
          <a:bodyPr/>
          <a:lstStyle/>
          <a:p>
            <a:pPr lvl="0"/>
            <a:endParaRPr lang="en-US" noProof="0" dirty="0"/>
          </a:p>
        </p:txBody>
      </p:sp>
      <p:sp>
        <p:nvSpPr>
          <p:cNvPr id="24" name="Slide Number Placeholder 3"/>
          <p:cNvSpPr>
            <a:spLocks noGrp="1"/>
          </p:cNvSpPr>
          <p:nvPr>
            <p:ph type="sldNum" sz="quarter" idx="10"/>
          </p:nvPr>
        </p:nvSpPr>
        <p:spPr>
          <a:xfrm>
            <a:off x="8731250" y="6464300"/>
            <a:ext cx="323850" cy="228600"/>
          </a:xfrm>
        </p:spPr>
        <p:txBody>
          <a:bodyPr/>
          <a:lstStyle>
            <a:lvl1pPr>
              <a:defRPr/>
            </a:lvl1pPr>
          </a:lstStyle>
          <a:p>
            <a:fld id="{1C9B2A92-1C1B-4718-B827-A9BCEFAFA1AF}" type="slidenum">
              <a:rPr lang="en-US" altLang="en-US"/>
              <a:pPr/>
              <a:t>‹#›</a:t>
            </a:fld>
            <a:endParaRPr lang="en-US" altLang="en-US"/>
          </a:p>
        </p:txBody>
      </p:sp>
    </p:spTree>
    <p:extLst>
      <p:ext uri="{BB962C8B-B14F-4D97-AF65-F5344CB8AC3E}">
        <p14:creationId xmlns:p14="http://schemas.microsoft.com/office/powerpoint/2010/main" val="98635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5"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pic>
        <p:nvPicPr>
          <p:cNvPr id="22" name="Picture 72" descr="Ipsos Loyalty in color without tag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400800"/>
            <a:ext cx="14970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 name="Title 1"/>
          <p:cNvSpPr>
            <a:spLocks noGrp="1"/>
          </p:cNvSpPr>
          <p:nvPr>
            <p:ph type="title"/>
          </p:nvPr>
        </p:nvSpPr>
        <p:spPr>
          <a:xfrm>
            <a:off x="1219200" y="228600"/>
            <a:ext cx="7543800" cy="409575"/>
          </a:xfrm>
        </p:spPr>
        <p:txBody>
          <a:bodyPr/>
          <a:lstStyle/>
          <a:p>
            <a:r>
              <a:rPr lang="en-US"/>
              <a:t>Click to edit Master title style</a:t>
            </a:r>
          </a:p>
        </p:txBody>
      </p:sp>
      <p:sp>
        <p:nvSpPr>
          <p:cNvPr id="3" name="Table Placeholder 2"/>
          <p:cNvSpPr>
            <a:spLocks noGrp="1"/>
          </p:cNvSpPr>
          <p:nvPr>
            <p:ph type="tbl" idx="1"/>
          </p:nvPr>
        </p:nvSpPr>
        <p:spPr>
          <a:xfrm>
            <a:off x="228600" y="1600200"/>
            <a:ext cx="8763000" cy="4525963"/>
          </a:xfrm>
        </p:spPr>
        <p:txBody>
          <a:bodyPr/>
          <a:lstStyle/>
          <a:p>
            <a:pPr lvl="0"/>
            <a:endParaRPr lang="en-US" noProof="0" dirty="0"/>
          </a:p>
        </p:txBody>
      </p:sp>
      <p:sp>
        <p:nvSpPr>
          <p:cNvPr id="25" name="Slide Number Placeholder 3"/>
          <p:cNvSpPr>
            <a:spLocks noGrp="1"/>
          </p:cNvSpPr>
          <p:nvPr>
            <p:ph type="sldNum" sz="quarter" idx="10"/>
          </p:nvPr>
        </p:nvSpPr>
        <p:spPr>
          <a:xfrm>
            <a:off x="8731250" y="6464300"/>
            <a:ext cx="323850" cy="228600"/>
          </a:xfrm>
        </p:spPr>
        <p:txBody>
          <a:bodyPr/>
          <a:lstStyle>
            <a:lvl1pPr>
              <a:defRPr/>
            </a:lvl1pPr>
          </a:lstStyle>
          <a:p>
            <a:fld id="{CE641774-C9D6-4E38-9BC7-4BD3DFC1CD45}" type="slidenum">
              <a:rPr lang="en-US" altLang="en-US"/>
              <a:pPr/>
              <a:t>‹#›</a:t>
            </a:fld>
            <a:endParaRPr lang="en-US" altLang="en-US"/>
          </a:p>
        </p:txBody>
      </p:sp>
    </p:spTree>
    <p:extLst>
      <p:ext uri="{BB962C8B-B14F-4D97-AF65-F5344CB8AC3E}">
        <p14:creationId xmlns:p14="http://schemas.microsoft.com/office/powerpoint/2010/main" val="1934420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p:spTree>
      <p:nvGrpSpPr>
        <p:cNvPr id="1" name=""/>
        <p:cNvGrpSpPr/>
        <p:nvPr/>
      </p:nvGrpSpPr>
      <p:grpSpPr>
        <a:xfrm>
          <a:off x="0" y="0"/>
          <a:ext cx="0" cy="0"/>
          <a:chOff x="0" y="0"/>
          <a:chExt cx="0" cy="0"/>
        </a:xfrm>
      </p:grpSpPr>
      <p:sp>
        <p:nvSpPr>
          <p:cNvPr id="4"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5"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grpSp>
        <p:nvGrpSpPr>
          <p:cNvPr id="6" name="Group 60"/>
          <p:cNvGrpSpPr>
            <a:grpSpLocks/>
          </p:cNvGrpSpPr>
          <p:nvPr userDrawn="1"/>
        </p:nvGrpSpPr>
        <p:grpSpPr bwMode="auto">
          <a:xfrm>
            <a:off x="152400" y="128588"/>
            <a:ext cx="685800" cy="633412"/>
            <a:chOff x="1020" y="346"/>
            <a:chExt cx="4114" cy="3756"/>
          </a:xfrm>
        </p:grpSpPr>
        <p:sp>
          <p:nvSpPr>
            <p:cNvPr id="7" name="Freeform 61"/>
            <p:cNvSpPr>
              <a:spLocks/>
            </p:cNvSpPr>
            <p:nvPr userDrawn="1"/>
          </p:nvSpPr>
          <p:spPr bwMode="auto">
            <a:xfrm>
              <a:off x="1020" y="346"/>
              <a:ext cx="4114" cy="3756"/>
            </a:xfrm>
            <a:custGeom>
              <a:avLst/>
              <a:gdLst/>
              <a:ahLst/>
              <a:cxnLst>
                <a:cxn ang="0">
                  <a:pos x="0" y="3756"/>
                </a:cxn>
                <a:cxn ang="0">
                  <a:pos x="0" y="0"/>
                </a:cxn>
                <a:cxn ang="0">
                  <a:pos x="4022" y="0"/>
                </a:cxn>
                <a:cxn ang="0">
                  <a:pos x="4022" y="0"/>
                </a:cxn>
                <a:cxn ang="0">
                  <a:pos x="4040" y="118"/>
                </a:cxn>
                <a:cxn ang="0">
                  <a:pos x="4054" y="234"/>
                </a:cxn>
                <a:cxn ang="0">
                  <a:pos x="4068" y="350"/>
                </a:cxn>
                <a:cxn ang="0">
                  <a:pos x="4078" y="468"/>
                </a:cxn>
                <a:cxn ang="0">
                  <a:pos x="4088" y="584"/>
                </a:cxn>
                <a:cxn ang="0">
                  <a:pos x="4096" y="700"/>
                </a:cxn>
                <a:cxn ang="0">
                  <a:pos x="4104" y="814"/>
                </a:cxn>
                <a:cxn ang="0">
                  <a:pos x="4108" y="930"/>
                </a:cxn>
                <a:cxn ang="0">
                  <a:pos x="4112" y="1046"/>
                </a:cxn>
                <a:cxn ang="0">
                  <a:pos x="4114" y="1162"/>
                </a:cxn>
                <a:cxn ang="0">
                  <a:pos x="4112" y="1276"/>
                </a:cxn>
                <a:cxn ang="0">
                  <a:pos x="4110" y="1392"/>
                </a:cxn>
                <a:cxn ang="0">
                  <a:pos x="4106" y="1508"/>
                </a:cxn>
                <a:cxn ang="0">
                  <a:pos x="4100" y="1622"/>
                </a:cxn>
                <a:cxn ang="0">
                  <a:pos x="4092" y="1738"/>
                </a:cxn>
                <a:cxn ang="0">
                  <a:pos x="4082" y="1854"/>
                </a:cxn>
                <a:cxn ang="0">
                  <a:pos x="4070" y="1970"/>
                </a:cxn>
                <a:cxn ang="0">
                  <a:pos x="4056" y="2086"/>
                </a:cxn>
                <a:cxn ang="0">
                  <a:pos x="4040" y="2202"/>
                </a:cxn>
                <a:cxn ang="0">
                  <a:pos x="4020" y="2320"/>
                </a:cxn>
                <a:cxn ang="0">
                  <a:pos x="4000" y="2436"/>
                </a:cxn>
                <a:cxn ang="0">
                  <a:pos x="3978" y="2554"/>
                </a:cxn>
                <a:cxn ang="0">
                  <a:pos x="3952" y="2672"/>
                </a:cxn>
                <a:cxn ang="0">
                  <a:pos x="3926" y="2790"/>
                </a:cxn>
                <a:cxn ang="0">
                  <a:pos x="3896" y="2908"/>
                </a:cxn>
                <a:cxn ang="0">
                  <a:pos x="3864" y="3028"/>
                </a:cxn>
                <a:cxn ang="0">
                  <a:pos x="3830" y="3148"/>
                </a:cxn>
                <a:cxn ang="0">
                  <a:pos x="3792" y="3268"/>
                </a:cxn>
                <a:cxn ang="0">
                  <a:pos x="3754" y="3388"/>
                </a:cxn>
                <a:cxn ang="0">
                  <a:pos x="3712" y="3510"/>
                </a:cxn>
                <a:cxn ang="0">
                  <a:pos x="3668" y="3632"/>
                </a:cxn>
                <a:cxn ang="0">
                  <a:pos x="3620" y="3756"/>
                </a:cxn>
                <a:cxn ang="0">
                  <a:pos x="0" y="3756"/>
                </a:cxn>
              </a:cxnLst>
              <a:rect l="0" t="0" r="r" b="b"/>
              <a:pathLst>
                <a:path w="4114" h="3756">
                  <a:moveTo>
                    <a:pt x="0" y="3756"/>
                  </a:moveTo>
                  <a:lnTo>
                    <a:pt x="0" y="0"/>
                  </a:lnTo>
                  <a:lnTo>
                    <a:pt x="4022" y="0"/>
                  </a:lnTo>
                  <a:lnTo>
                    <a:pt x="4022" y="0"/>
                  </a:lnTo>
                  <a:lnTo>
                    <a:pt x="4040" y="118"/>
                  </a:lnTo>
                  <a:lnTo>
                    <a:pt x="4054" y="234"/>
                  </a:lnTo>
                  <a:lnTo>
                    <a:pt x="4068" y="350"/>
                  </a:lnTo>
                  <a:lnTo>
                    <a:pt x="4078" y="468"/>
                  </a:lnTo>
                  <a:lnTo>
                    <a:pt x="4088" y="584"/>
                  </a:lnTo>
                  <a:lnTo>
                    <a:pt x="4096" y="700"/>
                  </a:lnTo>
                  <a:lnTo>
                    <a:pt x="4104" y="814"/>
                  </a:lnTo>
                  <a:lnTo>
                    <a:pt x="4108" y="930"/>
                  </a:lnTo>
                  <a:lnTo>
                    <a:pt x="4112" y="1046"/>
                  </a:lnTo>
                  <a:lnTo>
                    <a:pt x="4114" y="1162"/>
                  </a:lnTo>
                  <a:lnTo>
                    <a:pt x="4112" y="1276"/>
                  </a:lnTo>
                  <a:lnTo>
                    <a:pt x="4110" y="1392"/>
                  </a:lnTo>
                  <a:lnTo>
                    <a:pt x="4106" y="1508"/>
                  </a:lnTo>
                  <a:lnTo>
                    <a:pt x="4100" y="1622"/>
                  </a:lnTo>
                  <a:lnTo>
                    <a:pt x="4092" y="1738"/>
                  </a:lnTo>
                  <a:lnTo>
                    <a:pt x="4082" y="1854"/>
                  </a:lnTo>
                  <a:lnTo>
                    <a:pt x="4070" y="1970"/>
                  </a:lnTo>
                  <a:lnTo>
                    <a:pt x="4056" y="2086"/>
                  </a:lnTo>
                  <a:lnTo>
                    <a:pt x="4040" y="2202"/>
                  </a:lnTo>
                  <a:lnTo>
                    <a:pt x="4020" y="2320"/>
                  </a:lnTo>
                  <a:lnTo>
                    <a:pt x="4000" y="2436"/>
                  </a:lnTo>
                  <a:lnTo>
                    <a:pt x="3978" y="2554"/>
                  </a:lnTo>
                  <a:lnTo>
                    <a:pt x="3952" y="2672"/>
                  </a:lnTo>
                  <a:lnTo>
                    <a:pt x="3926" y="2790"/>
                  </a:lnTo>
                  <a:lnTo>
                    <a:pt x="3896" y="2908"/>
                  </a:lnTo>
                  <a:lnTo>
                    <a:pt x="3864" y="3028"/>
                  </a:lnTo>
                  <a:lnTo>
                    <a:pt x="3830" y="3148"/>
                  </a:lnTo>
                  <a:lnTo>
                    <a:pt x="3792" y="3268"/>
                  </a:lnTo>
                  <a:lnTo>
                    <a:pt x="3754" y="3388"/>
                  </a:lnTo>
                  <a:lnTo>
                    <a:pt x="3712" y="3510"/>
                  </a:lnTo>
                  <a:lnTo>
                    <a:pt x="3668" y="3632"/>
                  </a:lnTo>
                  <a:lnTo>
                    <a:pt x="3620" y="3756"/>
                  </a:lnTo>
                  <a:lnTo>
                    <a:pt x="0" y="3756"/>
                  </a:lnTo>
                  <a:close/>
                </a:path>
              </a:pathLst>
            </a:custGeom>
            <a:solidFill>
              <a:srgbClr val="009D9C"/>
            </a:solidFill>
            <a:ln w="9525">
              <a:noFill/>
              <a:round/>
              <a:headEnd/>
              <a:tailEnd/>
            </a:ln>
          </p:spPr>
          <p:txBody>
            <a:bodyPr/>
            <a:lstStyle/>
            <a:p>
              <a:pPr fontAlgn="auto">
                <a:spcBef>
                  <a:spcPts val="0"/>
                </a:spcBef>
                <a:spcAft>
                  <a:spcPts val="0"/>
                </a:spcAft>
                <a:defRPr/>
              </a:pPr>
              <a:endParaRPr lang="en-US" dirty="0">
                <a:latin typeface="+mn-lt"/>
              </a:endParaRPr>
            </a:p>
          </p:txBody>
        </p:sp>
        <p:sp>
          <p:nvSpPr>
            <p:cNvPr id="8" name="Freeform 62"/>
            <p:cNvSpPr>
              <a:spLocks/>
            </p:cNvSpPr>
            <p:nvPr userDrawn="1"/>
          </p:nvSpPr>
          <p:spPr bwMode="auto">
            <a:xfrm>
              <a:off x="2629" y="1720"/>
              <a:ext cx="95" cy="66"/>
            </a:xfrm>
            <a:custGeom>
              <a:avLst/>
              <a:gdLst/>
              <a:ahLst/>
              <a:cxnLst>
                <a:cxn ang="0">
                  <a:pos x="18" y="44"/>
                </a:cxn>
                <a:cxn ang="0">
                  <a:pos x="0" y="58"/>
                </a:cxn>
                <a:cxn ang="0">
                  <a:pos x="0" y="58"/>
                </a:cxn>
                <a:cxn ang="0">
                  <a:pos x="14" y="60"/>
                </a:cxn>
                <a:cxn ang="0">
                  <a:pos x="28" y="62"/>
                </a:cxn>
                <a:cxn ang="0">
                  <a:pos x="42" y="58"/>
                </a:cxn>
                <a:cxn ang="0">
                  <a:pos x="54" y="54"/>
                </a:cxn>
                <a:cxn ang="0">
                  <a:pos x="66" y="48"/>
                </a:cxn>
                <a:cxn ang="0">
                  <a:pos x="76" y="40"/>
                </a:cxn>
                <a:cxn ang="0">
                  <a:pos x="82" y="32"/>
                </a:cxn>
                <a:cxn ang="0">
                  <a:pos x="88" y="24"/>
                </a:cxn>
                <a:cxn ang="0">
                  <a:pos x="88" y="0"/>
                </a:cxn>
                <a:cxn ang="0">
                  <a:pos x="88" y="0"/>
                </a:cxn>
                <a:cxn ang="0">
                  <a:pos x="66" y="6"/>
                </a:cxn>
                <a:cxn ang="0">
                  <a:pos x="46" y="16"/>
                </a:cxn>
                <a:cxn ang="0">
                  <a:pos x="38" y="22"/>
                </a:cxn>
                <a:cxn ang="0">
                  <a:pos x="30" y="28"/>
                </a:cxn>
                <a:cxn ang="0">
                  <a:pos x="24" y="36"/>
                </a:cxn>
                <a:cxn ang="0">
                  <a:pos x="18" y="44"/>
                </a:cxn>
                <a:cxn ang="0">
                  <a:pos x="18" y="44"/>
                </a:cxn>
              </a:cxnLst>
              <a:rect l="0" t="0" r="r" b="b"/>
              <a:pathLst>
                <a:path w="88" h="62">
                  <a:moveTo>
                    <a:pt x="18" y="44"/>
                  </a:moveTo>
                  <a:lnTo>
                    <a:pt x="0" y="58"/>
                  </a:lnTo>
                  <a:lnTo>
                    <a:pt x="0" y="58"/>
                  </a:lnTo>
                  <a:lnTo>
                    <a:pt x="14" y="60"/>
                  </a:lnTo>
                  <a:lnTo>
                    <a:pt x="28" y="62"/>
                  </a:lnTo>
                  <a:lnTo>
                    <a:pt x="42" y="58"/>
                  </a:lnTo>
                  <a:lnTo>
                    <a:pt x="54" y="54"/>
                  </a:lnTo>
                  <a:lnTo>
                    <a:pt x="66" y="48"/>
                  </a:lnTo>
                  <a:lnTo>
                    <a:pt x="76" y="40"/>
                  </a:lnTo>
                  <a:lnTo>
                    <a:pt x="82" y="32"/>
                  </a:lnTo>
                  <a:lnTo>
                    <a:pt x="88" y="24"/>
                  </a:lnTo>
                  <a:lnTo>
                    <a:pt x="88" y="0"/>
                  </a:lnTo>
                  <a:lnTo>
                    <a:pt x="88" y="0"/>
                  </a:lnTo>
                  <a:lnTo>
                    <a:pt x="66" y="6"/>
                  </a:lnTo>
                  <a:lnTo>
                    <a:pt x="46" y="16"/>
                  </a:lnTo>
                  <a:lnTo>
                    <a:pt x="38" y="22"/>
                  </a:lnTo>
                  <a:lnTo>
                    <a:pt x="30" y="28"/>
                  </a:lnTo>
                  <a:lnTo>
                    <a:pt x="24" y="36"/>
                  </a:lnTo>
                  <a:lnTo>
                    <a:pt x="18" y="44"/>
                  </a:lnTo>
                  <a:lnTo>
                    <a:pt x="18" y="44"/>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9" name="Freeform 63"/>
            <p:cNvSpPr>
              <a:spLocks/>
            </p:cNvSpPr>
            <p:nvPr userDrawn="1"/>
          </p:nvSpPr>
          <p:spPr bwMode="auto">
            <a:xfrm>
              <a:off x="2829" y="1880"/>
              <a:ext cx="67" cy="66"/>
            </a:xfrm>
            <a:custGeom>
              <a:avLst/>
              <a:gdLst/>
              <a:ahLst/>
              <a:cxnLst>
                <a:cxn ang="0">
                  <a:pos x="28" y="2"/>
                </a:cxn>
                <a:cxn ang="0">
                  <a:pos x="0" y="0"/>
                </a:cxn>
                <a:cxn ang="0">
                  <a:pos x="0" y="0"/>
                </a:cxn>
                <a:cxn ang="0">
                  <a:pos x="2" y="18"/>
                </a:cxn>
                <a:cxn ang="0">
                  <a:pos x="4" y="28"/>
                </a:cxn>
                <a:cxn ang="0">
                  <a:pos x="6" y="36"/>
                </a:cxn>
                <a:cxn ang="0">
                  <a:pos x="12" y="44"/>
                </a:cxn>
                <a:cxn ang="0">
                  <a:pos x="18" y="50"/>
                </a:cxn>
                <a:cxn ang="0">
                  <a:pos x="26" y="58"/>
                </a:cxn>
                <a:cxn ang="0">
                  <a:pos x="36" y="64"/>
                </a:cxn>
                <a:cxn ang="0">
                  <a:pos x="58" y="68"/>
                </a:cxn>
                <a:cxn ang="0">
                  <a:pos x="58" y="68"/>
                </a:cxn>
                <a:cxn ang="0">
                  <a:pos x="66" y="60"/>
                </a:cxn>
                <a:cxn ang="0">
                  <a:pos x="68" y="54"/>
                </a:cxn>
                <a:cxn ang="0">
                  <a:pos x="68" y="50"/>
                </a:cxn>
                <a:cxn ang="0">
                  <a:pos x="66" y="40"/>
                </a:cxn>
                <a:cxn ang="0">
                  <a:pos x="62" y="32"/>
                </a:cxn>
                <a:cxn ang="0">
                  <a:pos x="54" y="22"/>
                </a:cxn>
                <a:cxn ang="0">
                  <a:pos x="46" y="14"/>
                </a:cxn>
                <a:cxn ang="0">
                  <a:pos x="28" y="2"/>
                </a:cxn>
                <a:cxn ang="0">
                  <a:pos x="28" y="2"/>
                </a:cxn>
              </a:cxnLst>
              <a:rect l="0" t="0" r="r" b="b"/>
              <a:pathLst>
                <a:path w="68" h="68">
                  <a:moveTo>
                    <a:pt x="28" y="2"/>
                  </a:moveTo>
                  <a:lnTo>
                    <a:pt x="0" y="0"/>
                  </a:lnTo>
                  <a:lnTo>
                    <a:pt x="0" y="0"/>
                  </a:lnTo>
                  <a:lnTo>
                    <a:pt x="2" y="18"/>
                  </a:lnTo>
                  <a:lnTo>
                    <a:pt x="4" y="28"/>
                  </a:lnTo>
                  <a:lnTo>
                    <a:pt x="6" y="36"/>
                  </a:lnTo>
                  <a:lnTo>
                    <a:pt x="12" y="44"/>
                  </a:lnTo>
                  <a:lnTo>
                    <a:pt x="18" y="50"/>
                  </a:lnTo>
                  <a:lnTo>
                    <a:pt x="26" y="58"/>
                  </a:lnTo>
                  <a:lnTo>
                    <a:pt x="36" y="64"/>
                  </a:lnTo>
                  <a:lnTo>
                    <a:pt x="58" y="68"/>
                  </a:lnTo>
                  <a:lnTo>
                    <a:pt x="58" y="68"/>
                  </a:lnTo>
                  <a:lnTo>
                    <a:pt x="66" y="60"/>
                  </a:lnTo>
                  <a:lnTo>
                    <a:pt x="68" y="54"/>
                  </a:lnTo>
                  <a:lnTo>
                    <a:pt x="68" y="50"/>
                  </a:lnTo>
                  <a:lnTo>
                    <a:pt x="66" y="40"/>
                  </a:lnTo>
                  <a:lnTo>
                    <a:pt x="62" y="32"/>
                  </a:lnTo>
                  <a:lnTo>
                    <a:pt x="54" y="22"/>
                  </a:lnTo>
                  <a:lnTo>
                    <a:pt x="46" y="14"/>
                  </a:lnTo>
                  <a:lnTo>
                    <a:pt x="28" y="2"/>
                  </a:lnTo>
                  <a:lnTo>
                    <a:pt x="28" y="2"/>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0" name="Freeform 64"/>
            <p:cNvSpPr>
              <a:spLocks/>
            </p:cNvSpPr>
            <p:nvPr userDrawn="1"/>
          </p:nvSpPr>
          <p:spPr bwMode="auto">
            <a:xfrm>
              <a:off x="2534" y="1221"/>
              <a:ext cx="105" cy="66"/>
            </a:xfrm>
            <a:custGeom>
              <a:avLst/>
              <a:gdLst/>
              <a:ahLst/>
              <a:cxnLst>
                <a:cxn ang="0">
                  <a:pos x="22" y="54"/>
                </a:cxn>
                <a:cxn ang="0">
                  <a:pos x="0" y="70"/>
                </a:cxn>
                <a:cxn ang="0">
                  <a:pos x="0" y="70"/>
                </a:cxn>
                <a:cxn ang="0">
                  <a:pos x="16" y="74"/>
                </a:cxn>
                <a:cxn ang="0">
                  <a:pos x="32" y="76"/>
                </a:cxn>
                <a:cxn ang="0">
                  <a:pos x="46" y="74"/>
                </a:cxn>
                <a:cxn ang="0">
                  <a:pos x="60" y="68"/>
                </a:cxn>
                <a:cxn ang="0">
                  <a:pos x="72" y="62"/>
                </a:cxn>
                <a:cxn ang="0">
                  <a:pos x="82" y="52"/>
                </a:cxn>
                <a:cxn ang="0">
                  <a:pos x="90" y="42"/>
                </a:cxn>
                <a:cxn ang="0">
                  <a:pos x="98" y="30"/>
                </a:cxn>
                <a:cxn ang="0">
                  <a:pos x="106" y="0"/>
                </a:cxn>
                <a:cxn ang="0">
                  <a:pos x="106" y="0"/>
                </a:cxn>
                <a:cxn ang="0">
                  <a:pos x="80" y="6"/>
                </a:cxn>
                <a:cxn ang="0">
                  <a:pos x="68" y="10"/>
                </a:cxn>
                <a:cxn ang="0">
                  <a:pos x="58" y="14"/>
                </a:cxn>
                <a:cxn ang="0">
                  <a:pos x="48" y="20"/>
                </a:cxn>
                <a:cxn ang="0">
                  <a:pos x="38" y="28"/>
                </a:cxn>
                <a:cxn ang="0">
                  <a:pos x="30" y="40"/>
                </a:cxn>
                <a:cxn ang="0">
                  <a:pos x="22" y="54"/>
                </a:cxn>
                <a:cxn ang="0">
                  <a:pos x="22" y="54"/>
                </a:cxn>
              </a:cxnLst>
              <a:rect l="0" t="0" r="r" b="b"/>
              <a:pathLst>
                <a:path w="106" h="76">
                  <a:moveTo>
                    <a:pt x="22" y="54"/>
                  </a:moveTo>
                  <a:lnTo>
                    <a:pt x="0" y="70"/>
                  </a:lnTo>
                  <a:lnTo>
                    <a:pt x="0" y="70"/>
                  </a:lnTo>
                  <a:lnTo>
                    <a:pt x="16" y="74"/>
                  </a:lnTo>
                  <a:lnTo>
                    <a:pt x="32" y="76"/>
                  </a:lnTo>
                  <a:lnTo>
                    <a:pt x="46" y="74"/>
                  </a:lnTo>
                  <a:lnTo>
                    <a:pt x="60" y="68"/>
                  </a:lnTo>
                  <a:lnTo>
                    <a:pt x="72" y="62"/>
                  </a:lnTo>
                  <a:lnTo>
                    <a:pt x="82" y="52"/>
                  </a:lnTo>
                  <a:lnTo>
                    <a:pt x="90" y="42"/>
                  </a:lnTo>
                  <a:lnTo>
                    <a:pt x="98" y="30"/>
                  </a:lnTo>
                  <a:lnTo>
                    <a:pt x="106" y="0"/>
                  </a:lnTo>
                  <a:lnTo>
                    <a:pt x="106" y="0"/>
                  </a:lnTo>
                  <a:lnTo>
                    <a:pt x="80" y="6"/>
                  </a:lnTo>
                  <a:lnTo>
                    <a:pt x="68" y="10"/>
                  </a:lnTo>
                  <a:lnTo>
                    <a:pt x="58" y="14"/>
                  </a:lnTo>
                  <a:lnTo>
                    <a:pt x="48" y="20"/>
                  </a:lnTo>
                  <a:lnTo>
                    <a:pt x="38" y="28"/>
                  </a:lnTo>
                  <a:lnTo>
                    <a:pt x="30" y="40"/>
                  </a:lnTo>
                  <a:lnTo>
                    <a:pt x="22" y="54"/>
                  </a:lnTo>
                  <a:lnTo>
                    <a:pt x="22" y="54"/>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1" name="Freeform 65"/>
            <p:cNvSpPr>
              <a:spLocks/>
            </p:cNvSpPr>
            <p:nvPr userDrawn="1"/>
          </p:nvSpPr>
          <p:spPr bwMode="auto">
            <a:xfrm>
              <a:off x="2477" y="1391"/>
              <a:ext cx="86" cy="75"/>
            </a:xfrm>
            <a:custGeom>
              <a:avLst/>
              <a:gdLst/>
              <a:ahLst/>
              <a:cxnLst>
                <a:cxn ang="0">
                  <a:pos x="82" y="24"/>
                </a:cxn>
                <a:cxn ang="0">
                  <a:pos x="76" y="0"/>
                </a:cxn>
                <a:cxn ang="0">
                  <a:pos x="76" y="0"/>
                </a:cxn>
                <a:cxn ang="0">
                  <a:pos x="50" y="8"/>
                </a:cxn>
                <a:cxn ang="0">
                  <a:pos x="30" y="18"/>
                </a:cxn>
                <a:cxn ang="0">
                  <a:pos x="20" y="24"/>
                </a:cxn>
                <a:cxn ang="0">
                  <a:pos x="12" y="30"/>
                </a:cxn>
                <a:cxn ang="0">
                  <a:pos x="6" y="40"/>
                </a:cxn>
                <a:cxn ang="0">
                  <a:pos x="0" y="48"/>
                </a:cxn>
                <a:cxn ang="0">
                  <a:pos x="0" y="68"/>
                </a:cxn>
                <a:cxn ang="0">
                  <a:pos x="0" y="68"/>
                </a:cxn>
                <a:cxn ang="0">
                  <a:pos x="16" y="72"/>
                </a:cxn>
                <a:cxn ang="0">
                  <a:pos x="30" y="70"/>
                </a:cxn>
                <a:cxn ang="0">
                  <a:pos x="42" y="66"/>
                </a:cxn>
                <a:cxn ang="0">
                  <a:pos x="52" y="60"/>
                </a:cxn>
                <a:cxn ang="0">
                  <a:pos x="62" y="52"/>
                </a:cxn>
                <a:cxn ang="0">
                  <a:pos x="70" y="42"/>
                </a:cxn>
                <a:cxn ang="0">
                  <a:pos x="82" y="24"/>
                </a:cxn>
                <a:cxn ang="0">
                  <a:pos x="82" y="24"/>
                </a:cxn>
              </a:cxnLst>
              <a:rect l="0" t="0" r="r" b="b"/>
              <a:pathLst>
                <a:path w="82" h="72">
                  <a:moveTo>
                    <a:pt x="82" y="24"/>
                  </a:moveTo>
                  <a:lnTo>
                    <a:pt x="76" y="0"/>
                  </a:lnTo>
                  <a:lnTo>
                    <a:pt x="76" y="0"/>
                  </a:lnTo>
                  <a:lnTo>
                    <a:pt x="50" y="8"/>
                  </a:lnTo>
                  <a:lnTo>
                    <a:pt x="30" y="18"/>
                  </a:lnTo>
                  <a:lnTo>
                    <a:pt x="20" y="24"/>
                  </a:lnTo>
                  <a:lnTo>
                    <a:pt x="12" y="30"/>
                  </a:lnTo>
                  <a:lnTo>
                    <a:pt x="6" y="40"/>
                  </a:lnTo>
                  <a:lnTo>
                    <a:pt x="0" y="48"/>
                  </a:lnTo>
                  <a:lnTo>
                    <a:pt x="0" y="68"/>
                  </a:lnTo>
                  <a:lnTo>
                    <a:pt x="0" y="68"/>
                  </a:lnTo>
                  <a:lnTo>
                    <a:pt x="16" y="72"/>
                  </a:lnTo>
                  <a:lnTo>
                    <a:pt x="30" y="70"/>
                  </a:lnTo>
                  <a:lnTo>
                    <a:pt x="42" y="66"/>
                  </a:lnTo>
                  <a:lnTo>
                    <a:pt x="52" y="60"/>
                  </a:lnTo>
                  <a:lnTo>
                    <a:pt x="62" y="52"/>
                  </a:lnTo>
                  <a:lnTo>
                    <a:pt x="70" y="42"/>
                  </a:lnTo>
                  <a:lnTo>
                    <a:pt x="82" y="24"/>
                  </a:lnTo>
                  <a:lnTo>
                    <a:pt x="82" y="24"/>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2" name="Freeform 66"/>
            <p:cNvSpPr>
              <a:spLocks/>
            </p:cNvSpPr>
            <p:nvPr userDrawn="1"/>
          </p:nvSpPr>
          <p:spPr bwMode="auto">
            <a:xfrm>
              <a:off x="2448" y="1589"/>
              <a:ext cx="105" cy="66"/>
            </a:xfrm>
            <a:custGeom>
              <a:avLst/>
              <a:gdLst/>
              <a:ahLst/>
              <a:cxnLst>
                <a:cxn ang="0">
                  <a:pos x="0" y="50"/>
                </a:cxn>
                <a:cxn ang="0">
                  <a:pos x="14" y="58"/>
                </a:cxn>
                <a:cxn ang="0">
                  <a:pos x="14" y="58"/>
                </a:cxn>
                <a:cxn ang="0">
                  <a:pos x="30" y="62"/>
                </a:cxn>
                <a:cxn ang="0">
                  <a:pos x="44" y="60"/>
                </a:cxn>
                <a:cxn ang="0">
                  <a:pos x="54" y="56"/>
                </a:cxn>
                <a:cxn ang="0">
                  <a:pos x="60" y="50"/>
                </a:cxn>
                <a:cxn ang="0">
                  <a:pos x="66" y="42"/>
                </a:cxn>
                <a:cxn ang="0">
                  <a:pos x="70" y="34"/>
                </a:cxn>
                <a:cxn ang="0">
                  <a:pos x="78" y="18"/>
                </a:cxn>
                <a:cxn ang="0">
                  <a:pos x="98" y="2"/>
                </a:cxn>
                <a:cxn ang="0">
                  <a:pos x="98" y="2"/>
                </a:cxn>
                <a:cxn ang="0">
                  <a:pos x="80" y="0"/>
                </a:cxn>
                <a:cxn ang="0">
                  <a:pos x="64" y="2"/>
                </a:cxn>
                <a:cxn ang="0">
                  <a:pos x="50" y="6"/>
                </a:cxn>
                <a:cxn ang="0">
                  <a:pos x="36" y="14"/>
                </a:cxn>
                <a:cxn ang="0">
                  <a:pos x="24" y="22"/>
                </a:cxn>
                <a:cxn ang="0">
                  <a:pos x="14" y="30"/>
                </a:cxn>
                <a:cxn ang="0">
                  <a:pos x="6" y="40"/>
                </a:cxn>
                <a:cxn ang="0">
                  <a:pos x="0" y="50"/>
                </a:cxn>
                <a:cxn ang="0">
                  <a:pos x="0" y="50"/>
                </a:cxn>
              </a:cxnLst>
              <a:rect l="0" t="0" r="r" b="b"/>
              <a:pathLst>
                <a:path w="98" h="62">
                  <a:moveTo>
                    <a:pt x="0" y="50"/>
                  </a:moveTo>
                  <a:lnTo>
                    <a:pt x="14" y="58"/>
                  </a:lnTo>
                  <a:lnTo>
                    <a:pt x="14" y="58"/>
                  </a:lnTo>
                  <a:lnTo>
                    <a:pt x="30" y="62"/>
                  </a:lnTo>
                  <a:lnTo>
                    <a:pt x="44" y="60"/>
                  </a:lnTo>
                  <a:lnTo>
                    <a:pt x="54" y="56"/>
                  </a:lnTo>
                  <a:lnTo>
                    <a:pt x="60" y="50"/>
                  </a:lnTo>
                  <a:lnTo>
                    <a:pt x="66" y="42"/>
                  </a:lnTo>
                  <a:lnTo>
                    <a:pt x="70" y="34"/>
                  </a:lnTo>
                  <a:lnTo>
                    <a:pt x="78" y="18"/>
                  </a:lnTo>
                  <a:lnTo>
                    <a:pt x="98" y="2"/>
                  </a:lnTo>
                  <a:lnTo>
                    <a:pt x="98" y="2"/>
                  </a:lnTo>
                  <a:lnTo>
                    <a:pt x="80" y="0"/>
                  </a:lnTo>
                  <a:lnTo>
                    <a:pt x="64" y="2"/>
                  </a:lnTo>
                  <a:lnTo>
                    <a:pt x="50" y="6"/>
                  </a:lnTo>
                  <a:lnTo>
                    <a:pt x="36" y="14"/>
                  </a:lnTo>
                  <a:lnTo>
                    <a:pt x="24" y="22"/>
                  </a:lnTo>
                  <a:lnTo>
                    <a:pt x="14" y="30"/>
                  </a:lnTo>
                  <a:lnTo>
                    <a:pt x="6" y="40"/>
                  </a:lnTo>
                  <a:lnTo>
                    <a:pt x="0" y="50"/>
                  </a:lnTo>
                  <a:lnTo>
                    <a:pt x="0" y="50"/>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3" name="Freeform 67"/>
            <p:cNvSpPr>
              <a:spLocks/>
            </p:cNvSpPr>
            <p:nvPr userDrawn="1"/>
          </p:nvSpPr>
          <p:spPr bwMode="auto">
            <a:xfrm>
              <a:off x="2725" y="939"/>
              <a:ext cx="95" cy="56"/>
            </a:xfrm>
            <a:custGeom>
              <a:avLst/>
              <a:gdLst/>
              <a:ahLst/>
              <a:cxnLst>
                <a:cxn ang="0">
                  <a:pos x="18" y="0"/>
                </a:cxn>
                <a:cxn ang="0">
                  <a:pos x="0" y="8"/>
                </a:cxn>
                <a:cxn ang="0">
                  <a:pos x="0" y="8"/>
                </a:cxn>
                <a:cxn ang="0">
                  <a:pos x="2" y="14"/>
                </a:cxn>
                <a:cxn ang="0">
                  <a:pos x="4" y="20"/>
                </a:cxn>
                <a:cxn ang="0">
                  <a:pos x="14" y="32"/>
                </a:cxn>
                <a:cxn ang="0">
                  <a:pos x="26" y="42"/>
                </a:cxn>
                <a:cxn ang="0">
                  <a:pos x="42" y="50"/>
                </a:cxn>
                <a:cxn ang="0">
                  <a:pos x="58" y="56"/>
                </a:cxn>
                <a:cxn ang="0">
                  <a:pos x="72" y="58"/>
                </a:cxn>
                <a:cxn ang="0">
                  <a:pos x="78" y="58"/>
                </a:cxn>
                <a:cxn ang="0">
                  <a:pos x="84" y="56"/>
                </a:cxn>
                <a:cxn ang="0">
                  <a:pos x="90" y="54"/>
                </a:cxn>
                <a:cxn ang="0">
                  <a:pos x="94" y="50"/>
                </a:cxn>
                <a:cxn ang="0">
                  <a:pos x="96" y="20"/>
                </a:cxn>
                <a:cxn ang="0">
                  <a:pos x="96" y="20"/>
                </a:cxn>
                <a:cxn ang="0">
                  <a:pos x="78" y="10"/>
                </a:cxn>
                <a:cxn ang="0">
                  <a:pos x="60" y="4"/>
                </a:cxn>
                <a:cxn ang="0">
                  <a:pos x="40" y="0"/>
                </a:cxn>
                <a:cxn ang="0">
                  <a:pos x="18" y="0"/>
                </a:cxn>
                <a:cxn ang="0">
                  <a:pos x="18" y="0"/>
                </a:cxn>
              </a:cxnLst>
              <a:rect l="0" t="0" r="r" b="b"/>
              <a:pathLst>
                <a:path w="96" h="58">
                  <a:moveTo>
                    <a:pt x="18" y="0"/>
                  </a:moveTo>
                  <a:lnTo>
                    <a:pt x="0" y="8"/>
                  </a:lnTo>
                  <a:lnTo>
                    <a:pt x="0" y="8"/>
                  </a:lnTo>
                  <a:lnTo>
                    <a:pt x="2" y="14"/>
                  </a:lnTo>
                  <a:lnTo>
                    <a:pt x="4" y="20"/>
                  </a:lnTo>
                  <a:lnTo>
                    <a:pt x="14" y="32"/>
                  </a:lnTo>
                  <a:lnTo>
                    <a:pt x="26" y="42"/>
                  </a:lnTo>
                  <a:lnTo>
                    <a:pt x="42" y="50"/>
                  </a:lnTo>
                  <a:lnTo>
                    <a:pt x="58" y="56"/>
                  </a:lnTo>
                  <a:lnTo>
                    <a:pt x="72" y="58"/>
                  </a:lnTo>
                  <a:lnTo>
                    <a:pt x="78" y="58"/>
                  </a:lnTo>
                  <a:lnTo>
                    <a:pt x="84" y="56"/>
                  </a:lnTo>
                  <a:lnTo>
                    <a:pt x="90" y="54"/>
                  </a:lnTo>
                  <a:lnTo>
                    <a:pt x="94" y="50"/>
                  </a:lnTo>
                  <a:lnTo>
                    <a:pt x="96" y="20"/>
                  </a:lnTo>
                  <a:lnTo>
                    <a:pt x="96" y="20"/>
                  </a:lnTo>
                  <a:lnTo>
                    <a:pt x="78" y="10"/>
                  </a:lnTo>
                  <a:lnTo>
                    <a:pt x="60" y="4"/>
                  </a:lnTo>
                  <a:lnTo>
                    <a:pt x="40" y="0"/>
                  </a:lnTo>
                  <a:lnTo>
                    <a:pt x="18" y="0"/>
                  </a:lnTo>
                  <a:lnTo>
                    <a:pt x="18" y="0"/>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4" name="Freeform 68"/>
            <p:cNvSpPr>
              <a:spLocks/>
            </p:cNvSpPr>
            <p:nvPr userDrawn="1"/>
          </p:nvSpPr>
          <p:spPr bwMode="auto">
            <a:xfrm>
              <a:off x="2944" y="854"/>
              <a:ext cx="67" cy="94"/>
            </a:xfrm>
            <a:custGeom>
              <a:avLst/>
              <a:gdLst/>
              <a:ahLst/>
              <a:cxnLst>
                <a:cxn ang="0">
                  <a:pos x="42" y="8"/>
                </a:cxn>
                <a:cxn ang="0">
                  <a:pos x="14" y="0"/>
                </a:cxn>
                <a:cxn ang="0">
                  <a:pos x="14" y="0"/>
                </a:cxn>
                <a:cxn ang="0">
                  <a:pos x="6" y="16"/>
                </a:cxn>
                <a:cxn ang="0">
                  <a:pos x="2" y="22"/>
                </a:cxn>
                <a:cxn ang="0">
                  <a:pos x="0" y="30"/>
                </a:cxn>
                <a:cxn ang="0">
                  <a:pos x="0" y="40"/>
                </a:cxn>
                <a:cxn ang="0">
                  <a:pos x="0" y="50"/>
                </a:cxn>
                <a:cxn ang="0">
                  <a:pos x="4" y="60"/>
                </a:cxn>
                <a:cxn ang="0">
                  <a:pos x="8" y="72"/>
                </a:cxn>
                <a:cxn ang="0">
                  <a:pos x="22" y="102"/>
                </a:cxn>
                <a:cxn ang="0">
                  <a:pos x="22" y="102"/>
                </a:cxn>
                <a:cxn ang="0">
                  <a:pos x="44" y="78"/>
                </a:cxn>
                <a:cxn ang="0">
                  <a:pos x="54" y="66"/>
                </a:cxn>
                <a:cxn ang="0">
                  <a:pos x="60" y="54"/>
                </a:cxn>
                <a:cxn ang="0">
                  <a:pos x="64" y="44"/>
                </a:cxn>
                <a:cxn ang="0">
                  <a:pos x="64" y="38"/>
                </a:cxn>
                <a:cxn ang="0">
                  <a:pos x="62" y="32"/>
                </a:cxn>
                <a:cxn ang="0">
                  <a:pos x="60" y="26"/>
                </a:cxn>
                <a:cxn ang="0">
                  <a:pos x="56" y="20"/>
                </a:cxn>
                <a:cxn ang="0">
                  <a:pos x="42" y="8"/>
                </a:cxn>
                <a:cxn ang="0">
                  <a:pos x="42" y="8"/>
                </a:cxn>
              </a:cxnLst>
              <a:rect l="0" t="0" r="r" b="b"/>
              <a:pathLst>
                <a:path w="64" h="102">
                  <a:moveTo>
                    <a:pt x="42" y="8"/>
                  </a:moveTo>
                  <a:lnTo>
                    <a:pt x="14" y="0"/>
                  </a:lnTo>
                  <a:lnTo>
                    <a:pt x="14" y="0"/>
                  </a:lnTo>
                  <a:lnTo>
                    <a:pt x="6" y="16"/>
                  </a:lnTo>
                  <a:lnTo>
                    <a:pt x="2" y="22"/>
                  </a:lnTo>
                  <a:lnTo>
                    <a:pt x="0" y="30"/>
                  </a:lnTo>
                  <a:lnTo>
                    <a:pt x="0" y="40"/>
                  </a:lnTo>
                  <a:lnTo>
                    <a:pt x="0" y="50"/>
                  </a:lnTo>
                  <a:lnTo>
                    <a:pt x="4" y="60"/>
                  </a:lnTo>
                  <a:lnTo>
                    <a:pt x="8" y="72"/>
                  </a:lnTo>
                  <a:lnTo>
                    <a:pt x="22" y="102"/>
                  </a:lnTo>
                  <a:lnTo>
                    <a:pt x="22" y="102"/>
                  </a:lnTo>
                  <a:lnTo>
                    <a:pt x="44" y="78"/>
                  </a:lnTo>
                  <a:lnTo>
                    <a:pt x="54" y="66"/>
                  </a:lnTo>
                  <a:lnTo>
                    <a:pt x="60" y="54"/>
                  </a:lnTo>
                  <a:lnTo>
                    <a:pt x="64" y="44"/>
                  </a:lnTo>
                  <a:lnTo>
                    <a:pt x="64" y="38"/>
                  </a:lnTo>
                  <a:lnTo>
                    <a:pt x="62" y="32"/>
                  </a:lnTo>
                  <a:lnTo>
                    <a:pt x="60" y="26"/>
                  </a:lnTo>
                  <a:lnTo>
                    <a:pt x="56" y="20"/>
                  </a:lnTo>
                  <a:lnTo>
                    <a:pt x="42" y="8"/>
                  </a:lnTo>
                  <a:lnTo>
                    <a:pt x="42" y="8"/>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5" name="Freeform 69"/>
            <p:cNvSpPr>
              <a:spLocks noEditPoints="1"/>
            </p:cNvSpPr>
            <p:nvPr userDrawn="1"/>
          </p:nvSpPr>
          <p:spPr bwMode="auto">
            <a:xfrm>
              <a:off x="3172" y="666"/>
              <a:ext cx="762" cy="1977"/>
            </a:xfrm>
            <a:custGeom>
              <a:avLst/>
              <a:gdLst/>
              <a:ahLst/>
              <a:cxnLst>
                <a:cxn ang="0">
                  <a:pos x="636" y="774"/>
                </a:cxn>
                <a:cxn ang="0">
                  <a:pos x="688" y="690"/>
                </a:cxn>
                <a:cxn ang="0">
                  <a:pos x="686" y="488"/>
                </a:cxn>
                <a:cxn ang="0">
                  <a:pos x="694" y="430"/>
                </a:cxn>
                <a:cxn ang="0">
                  <a:pos x="694" y="376"/>
                </a:cxn>
                <a:cxn ang="0">
                  <a:pos x="676" y="320"/>
                </a:cxn>
                <a:cxn ang="0">
                  <a:pos x="646" y="280"/>
                </a:cxn>
                <a:cxn ang="0">
                  <a:pos x="648" y="238"/>
                </a:cxn>
                <a:cxn ang="0">
                  <a:pos x="610" y="226"/>
                </a:cxn>
                <a:cxn ang="0">
                  <a:pos x="580" y="190"/>
                </a:cxn>
                <a:cxn ang="0">
                  <a:pos x="568" y="180"/>
                </a:cxn>
                <a:cxn ang="0">
                  <a:pos x="526" y="182"/>
                </a:cxn>
                <a:cxn ang="0">
                  <a:pos x="518" y="138"/>
                </a:cxn>
                <a:cxn ang="0">
                  <a:pos x="472" y="156"/>
                </a:cxn>
                <a:cxn ang="0">
                  <a:pos x="474" y="116"/>
                </a:cxn>
                <a:cxn ang="0">
                  <a:pos x="432" y="120"/>
                </a:cxn>
                <a:cxn ang="0">
                  <a:pos x="388" y="132"/>
                </a:cxn>
                <a:cxn ang="0">
                  <a:pos x="388" y="80"/>
                </a:cxn>
                <a:cxn ang="0">
                  <a:pos x="376" y="68"/>
                </a:cxn>
                <a:cxn ang="0">
                  <a:pos x="346" y="44"/>
                </a:cxn>
                <a:cxn ang="0">
                  <a:pos x="314" y="88"/>
                </a:cxn>
                <a:cxn ang="0">
                  <a:pos x="306" y="64"/>
                </a:cxn>
                <a:cxn ang="0">
                  <a:pos x="330" y="46"/>
                </a:cxn>
                <a:cxn ang="0">
                  <a:pos x="256" y="122"/>
                </a:cxn>
                <a:cxn ang="0">
                  <a:pos x="236" y="92"/>
                </a:cxn>
                <a:cxn ang="0">
                  <a:pos x="290" y="18"/>
                </a:cxn>
                <a:cxn ang="0">
                  <a:pos x="218" y="62"/>
                </a:cxn>
                <a:cxn ang="0">
                  <a:pos x="214" y="90"/>
                </a:cxn>
                <a:cxn ang="0">
                  <a:pos x="208" y="60"/>
                </a:cxn>
                <a:cxn ang="0">
                  <a:pos x="212" y="8"/>
                </a:cxn>
                <a:cxn ang="0">
                  <a:pos x="184" y="40"/>
                </a:cxn>
                <a:cxn ang="0">
                  <a:pos x="162" y="0"/>
                </a:cxn>
                <a:cxn ang="0">
                  <a:pos x="156" y="94"/>
                </a:cxn>
                <a:cxn ang="0">
                  <a:pos x="138" y="12"/>
                </a:cxn>
                <a:cxn ang="0">
                  <a:pos x="84" y="74"/>
                </a:cxn>
                <a:cxn ang="0">
                  <a:pos x="62" y="98"/>
                </a:cxn>
                <a:cxn ang="0">
                  <a:pos x="54" y="20"/>
                </a:cxn>
                <a:cxn ang="0">
                  <a:pos x="86" y="738"/>
                </a:cxn>
                <a:cxn ang="0">
                  <a:pos x="38" y="1700"/>
                </a:cxn>
                <a:cxn ang="0">
                  <a:pos x="176" y="1954"/>
                </a:cxn>
                <a:cxn ang="0">
                  <a:pos x="576" y="1976"/>
                </a:cxn>
                <a:cxn ang="0">
                  <a:pos x="656" y="1938"/>
                </a:cxn>
                <a:cxn ang="0">
                  <a:pos x="472" y="1910"/>
                </a:cxn>
                <a:cxn ang="0">
                  <a:pos x="368" y="1874"/>
                </a:cxn>
                <a:cxn ang="0">
                  <a:pos x="266" y="1722"/>
                </a:cxn>
                <a:cxn ang="0">
                  <a:pos x="260" y="1568"/>
                </a:cxn>
                <a:cxn ang="0">
                  <a:pos x="304" y="1496"/>
                </a:cxn>
                <a:cxn ang="0">
                  <a:pos x="552" y="1494"/>
                </a:cxn>
                <a:cxn ang="0">
                  <a:pos x="682" y="1452"/>
                </a:cxn>
                <a:cxn ang="0">
                  <a:pos x="654" y="1352"/>
                </a:cxn>
                <a:cxn ang="0">
                  <a:pos x="692" y="1264"/>
                </a:cxn>
                <a:cxn ang="0">
                  <a:pos x="610" y="1220"/>
                </a:cxn>
                <a:cxn ang="0">
                  <a:pos x="694" y="1188"/>
                </a:cxn>
                <a:cxn ang="0">
                  <a:pos x="698" y="1124"/>
                </a:cxn>
                <a:cxn ang="0">
                  <a:pos x="714" y="1052"/>
                </a:cxn>
                <a:cxn ang="0">
                  <a:pos x="772" y="1002"/>
                </a:cxn>
                <a:cxn ang="0">
                  <a:pos x="492" y="850"/>
                </a:cxn>
                <a:cxn ang="0">
                  <a:pos x="362" y="826"/>
                </a:cxn>
                <a:cxn ang="0">
                  <a:pos x="424" y="782"/>
                </a:cxn>
                <a:cxn ang="0">
                  <a:pos x="532" y="794"/>
                </a:cxn>
                <a:cxn ang="0">
                  <a:pos x="516" y="846"/>
                </a:cxn>
              </a:cxnLst>
              <a:rect l="0" t="0" r="r" b="b"/>
              <a:pathLst>
                <a:path w="772" h="1976">
                  <a:moveTo>
                    <a:pt x="696" y="886"/>
                  </a:moveTo>
                  <a:lnTo>
                    <a:pt x="696" y="886"/>
                  </a:lnTo>
                  <a:lnTo>
                    <a:pt x="670" y="852"/>
                  </a:lnTo>
                  <a:lnTo>
                    <a:pt x="656" y="834"/>
                  </a:lnTo>
                  <a:lnTo>
                    <a:pt x="646" y="814"/>
                  </a:lnTo>
                  <a:lnTo>
                    <a:pt x="638" y="794"/>
                  </a:lnTo>
                  <a:lnTo>
                    <a:pt x="636" y="784"/>
                  </a:lnTo>
                  <a:lnTo>
                    <a:pt x="636" y="774"/>
                  </a:lnTo>
                  <a:lnTo>
                    <a:pt x="638" y="764"/>
                  </a:lnTo>
                  <a:lnTo>
                    <a:pt x="642" y="754"/>
                  </a:lnTo>
                  <a:lnTo>
                    <a:pt x="646" y="744"/>
                  </a:lnTo>
                  <a:lnTo>
                    <a:pt x="654" y="734"/>
                  </a:lnTo>
                  <a:lnTo>
                    <a:pt x="654" y="734"/>
                  </a:lnTo>
                  <a:lnTo>
                    <a:pt x="670" y="720"/>
                  </a:lnTo>
                  <a:lnTo>
                    <a:pt x="680" y="706"/>
                  </a:lnTo>
                  <a:lnTo>
                    <a:pt x="688" y="690"/>
                  </a:lnTo>
                  <a:lnTo>
                    <a:pt x="690" y="672"/>
                  </a:lnTo>
                  <a:lnTo>
                    <a:pt x="690" y="672"/>
                  </a:lnTo>
                  <a:lnTo>
                    <a:pt x="696" y="612"/>
                  </a:lnTo>
                  <a:lnTo>
                    <a:pt x="696" y="566"/>
                  </a:lnTo>
                  <a:lnTo>
                    <a:pt x="692" y="526"/>
                  </a:lnTo>
                  <a:lnTo>
                    <a:pt x="684" y="490"/>
                  </a:lnTo>
                  <a:lnTo>
                    <a:pt x="684" y="490"/>
                  </a:lnTo>
                  <a:lnTo>
                    <a:pt x="686" y="488"/>
                  </a:lnTo>
                  <a:lnTo>
                    <a:pt x="690" y="486"/>
                  </a:lnTo>
                  <a:lnTo>
                    <a:pt x="694" y="482"/>
                  </a:lnTo>
                  <a:lnTo>
                    <a:pt x="698" y="474"/>
                  </a:lnTo>
                  <a:lnTo>
                    <a:pt x="698" y="474"/>
                  </a:lnTo>
                  <a:lnTo>
                    <a:pt x="700" y="458"/>
                  </a:lnTo>
                  <a:lnTo>
                    <a:pt x="700" y="446"/>
                  </a:lnTo>
                  <a:lnTo>
                    <a:pt x="698" y="438"/>
                  </a:lnTo>
                  <a:lnTo>
                    <a:pt x="694" y="430"/>
                  </a:lnTo>
                  <a:lnTo>
                    <a:pt x="690" y="426"/>
                  </a:lnTo>
                  <a:lnTo>
                    <a:pt x="686" y="422"/>
                  </a:lnTo>
                  <a:lnTo>
                    <a:pt x="684" y="420"/>
                  </a:lnTo>
                  <a:lnTo>
                    <a:pt x="684" y="420"/>
                  </a:lnTo>
                  <a:lnTo>
                    <a:pt x="690" y="412"/>
                  </a:lnTo>
                  <a:lnTo>
                    <a:pt x="694" y="402"/>
                  </a:lnTo>
                  <a:lnTo>
                    <a:pt x="696" y="388"/>
                  </a:lnTo>
                  <a:lnTo>
                    <a:pt x="694" y="376"/>
                  </a:lnTo>
                  <a:lnTo>
                    <a:pt x="692" y="362"/>
                  </a:lnTo>
                  <a:lnTo>
                    <a:pt x="688" y="352"/>
                  </a:lnTo>
                  <a:lnTo>
                    <a:pt x="680" y="344"/>
                  </a:lnTo>
                  <a:lnTo>
                    <a:pt x="676" y="342"/>
                  </a:lnTo>
                  <a:lnTo>
                    <a:pt x="670" y="342"/>
                  </a:lnTo>
                  <a:lnTo>
                    <a:pt x="670" y="342"/>
                  </a:lnTo>
                  <a:lnTo>
                    <a:pt x="674" y="332"/>
                  </a:lnTo>
                  <a:lnTo>
                    <a:pt x="676" y="320"/>
                  </a:lnTo>
                  <a:lnTo>
                    <a:pt x="676" y="308"/>
                  </a:lnTo>
                  <a:lnTo>
                    <a:pt x="674" y="298"/>
                  </a:lnTo>
                  <a:lnTo>
                    <a:pt x="668" y="290"/>
                  </a:lnTo>
                  <a:lnTo>
                    <a:pt x="662" y="282"/>
                  </a:lnTo>
                  <a:lnTo>
                    <a:pt x="654" y="280"/>
                  </a:lnTo>
                  <a:lnTo>
                    <a:pt x="642" y="280"/>
                  </a:lnTo>
                  <a:lnTo>
                    <a:pt x="642" y="280"/>
                  </a:lnTo>
                  <a:lnTo>
                    <a:pt x="646" y="280"/>
                  </a:lnTo>
                  <a:lnTo>
                    <a:pt x="650" y="274"/>
                  </a:lnTo>
                  <a:lnTo>
                    <a:pt x="654" y="266"/>
                  </a:lnTo>
                  <a:lnTo>
                    <a:pt x="656" y="260"/>
                  </a:lnTo>
                  <a:lnTo>
                    <a:pt x="656" y="254"/>
                  </a:lnTo>
                  <a:lnTo>
                    <a:pt x="656" y="254"/>
                  </a:lnTo>
                  <a:lnTo>
                    <a:pt x="654" y="246"/>
                  </a:lnTo>
                  <a:lnTo>
                    <a:pt x="652" y="242"/>
                  </a:lnTo>
                  <a:lnTo>
                    <a:pt x="648" y="238"/>
                  </a:lnTo>
                  <a:lnTo>
                    <a:pt x="644" y="236"/>
                  </a:lnTo>
                  <a:lnTo>
                    <a:pt x="636" y="234"/>
                  </a:lnTo>
                  <a:lnTo>
                    <a:pt x="626" y="234"/>
                  </a:lnTo>
                  <a:lnTo>
                    <a:pt x="618" y="236"/>
                  </a:lnTo>
                  <a:lnTo>
                    <a:pt x="610" y="236"/>
                  </a:lnTo>
                  <a:lnTo>
                    <a:pt x="608" y="236"/>
                  </a:lnTo>
                  <a:lnTo>
                    <a:pt x="608" y="234"/>
                  </a:lnTo>
                  <a:lnTo>
                    <a:pt x="610" y="226"/>
                  </a:lnTo>
                  <a:lnTo>
                    <a:pt x="610" y="226"/>
                  </a:lnTo>
                  <a:lnTo>
                    <a:pt x="612" y="220"/>
                  </a:lnTo>
                  <a:lnTo>
                    <a:pt x="610" y="212"/>
                  </a:lnTo>
                  <a:lnTo>
                    <a:pt x="604" y="204"/>
                  </a:lnTo>
                  <a:lnTo>
                    <a:pt x="598" y="196"/>
                  </a:lnTo>
                  <a:lnTo>
                    <a:pt x="592" y="190"/>
                  </a:lnTo>
                  <a:lnTo>
                    <a:pt x="584" y="188"/>
                  </a:lnTo>
                  <a:lnTo>
                    <a:pt x="580" y="190"/>
                  </a:lnTo>
                  <a:lnTo>
                    <a:pt x="576" y="192"/>
                  </a:lnTo>
                  <a:lnTo>
                    <a:pt x="574" y="196"/>
                  </a:lnTo>
                  <a:lnTo>
                    <a:pt x="570" y="202"/>
                  </a:lnTo>
                  <a:lnTo>
                    <a:pt x="570" y="202"/>
                  </a:lnTo>
                  <a:lnTo>
                    <a:pt x="568" y="200"/>
                  </a:lnTo>
                  <a:lnTo>
                    <a:pt x="566" y="194"/>
                  </a:lnTo>
                  <a:lnTo>
                    <a:pt x="568" y="184"/>
                  </a:lnTo>
                  <a:lnTo>
                    <a:pt x="568" y="180"/>
                  </a:lnTo>
                  <a:lnTo>
                    <a:pt x="566" y="174"/>
                  </a:lnTo>
                  <a:lnTo>
                    <a:pt x="564" y="170"/>
                  </a:lnTo>
                  <a:lnTo>
                    <a:pt x="560" y="166"/>
                  </a:lnTo>
                  <a:lnTo>
                    <a:pt x="560" y="166"/>
                  </a:lnTo>
                  <a:lnTo>
                    <a:pt x="552" y="168"/>
                  </a:lnTo>
                  <a:lnTo>
                    <a:pt x="544" y="172"/>
                  </a:lnTo>
                  <a:lnTo>
                    <a:pt x="526" y="182"/>
                  </a:lnTo>
                  <a:lnTo>
                    <a:pt x="526" y="182"/>
                  </a:lnTo>
                  <a:lnTo>
                    <a:pt x="526" y="176"/>
                  </a:lnTo>
                  <a:lnTo>
                    <a:pt x="526" y="172"/>
                  </a:lnTo>
                  <a:lnTo>
                    <a:pt x="528" y="162"/>
                  </a:lnTo>
                  <a:lnTo>
                    <a:pt x="528" y="158"/>
                  </a:lnTo>
                  <a:lnTo>
                    <a:pt x="528" y="152"/>
                  </a:lnTo>
                  <a:lnTo>
                    <a:pt x="524" y="146"/>
                  </a:lnTo>
                  <a:lnTo>
                    <a:pt x="518" y="138"/>
                  </a:lnTo>
                  <a:lnTo>
                    <a:pt x="518" y="138"/>
                  </a:lnTo>
                  <a:lnTo>
                    <a:pt x="510" y="134"/>
                  </a:lnTo>
                  <a:lnTo>
                    <a:pt x="502" y="132"/>
                  </a:lnTo>
                  <a:lnTo>
                    <a:pt x="498" y="134"/>
                  </a:lnTo>
                  <a:lnTo>
                    <a:pt x="492" y="136"/>
                  </a:lnTo>
                  <a:lnTo>
                    <a:pt x="484" y="146"/>
                  </a:lnTo>
                  <a:lnTo>
                    <a:pt x="478" y="152"/>
                  </a:lnTo>
                  <a:lnTo>
                    <a:pt x="472" y="156"/>
                  </a:lnTo>
                  <a:lnTo>
                    <a:pt x="472" y="156"/>
                  </a:lnTo>
                  <a:lnTo>
                    <a:pt x="466" y="154"/>
                  </a:lnTo>
                  <a:lnTo>
                    <a:pt x="464" y="150"/>
                  </a:lnTo>
                  <a:lnTo>
                    <a:pt x="464" y="148"/>
                  </a:lnTo>
                  <a:lnTo>
                    <a:pt x="474" y="136"/>
                  </a:lnTo>
                  <a:lnTo>
                    <a:pt x="478" y="128"/>
                  </a:lnTo>
                  <a:lnTo>
                    <a:pt x="478" y="124"/>
                  </a:lnTo>
                  <a:lnTo>
                    <a:pt x="476" y="120"/>
                  </a:lnTo>
                  <a:lnTo>
                    <a:pt x="474" y="116"/>
                  </a:lnTo>
                  <a:lnTo>
                    <a:pt x="468" y="110"/>
                  </a:lnTo>
                  <a:lnTo>
                    <a:pt x="460" y="106"/>
                  </a:lnTo>
                  <a:lnTo>
                    <a:pt x="448" y="100"/>
                  </a:lnTo>
                  <a:lnTo>
                    <a:pt x="448" y="100"/>
                  </a:lnTo>
                  <a:lnTo>
                    <a:pt x="442" y="112"/>
                  </a:lnTo>
                  <a:lnTo>
                    <a:pt x="438" y="120"/>
                  </a:lnTo>
                  <a:lnTo>
                    <a:pt x="434" y="122"/>
                  </a:lnTo>
                  <a:lnTo>
                    <a:pt x="432" y="120"/>
                  </a:lnTo>
                  <a:lnTo>
                    <a:pt x="428" y="112"/>
                  </a:lnTo>
                  <a:lnTo>
                    <a:pt x="426" y="108"/>
                  </a:lnTo>
                  <a:lnTo>
                    <a:pt x="424" y="106"/>
                  </a:lnTo>
                  <a:lnTo>
                    <a:pt x="424" y="106"/>
                  </a:lnTo>
                  <a:lnTo>
                    <a:pt x="422" y="104"/>
                  </a:lnTo>
                  <a:lnTo>
                    <a:pt x="418" y="106"/>
                  </a:lnTo>
                  <a:lnTo>
                    <a:pt x="412" y="110"/>
                  </a:lnTo>
                  <a:lnTo>
                    <a:pt x="388" y="132"/>
                  </a:lnTo>
                  <a:lnTo>
                    <a:pt x="388" y="132"/>
                  </a:lnTo>
                  <a:lnTo>
                    <a:pt x="398" y="112"/>
                  </a:lnTo>
                  <a:lnTo>
                    <a:pt x="404" y="92"/>
                  </a:lnTo>
                  <a:lnTo>
                    <a:pt x="406" y="84"/>
                  </a:lnTo>
                  <a:lnTo>
                    <a:pt x="404" y="80"/>
                  </a:lnTo>
                  <a:lnTo>
                    <a:pt x="398" y="78"/>
                  </a:lnTo>
                  <a:lnTo>
                    <a:pt x="388" y="80"/>
                  </a:lnTo>
                  <a:lnTo>
                    <a:pt x="388" y="80"/>
                  </a:lnTo>
                  <a:lnTo>
                    <a:pt x="376" y="84"/>
                  </a:lnTo>
                  <a:lnTo>
                    <a:pt x="368" y="86"/>
                  </a:lnTo>
                  <a:lnTo>
                    <a:pt x="366" y="86"/>
                  </a:lnTo>
                  <a:lnTo>
                    <a:pt x="364" y="84"/>
                  </a:lnTo>
                  <a:lnTo>
                    <a:pt x="368" y="76"/>
                  </a:lnTo>
                  <a:lnTo>
                    <a:pt x="370" y="72"/>
                  </a:lnTo>
                  <a:lnTo>
                    <a:pt x="370" y="72"/>
                  </a:lnTo>
                  <a:lnTo>
                    <a:pt x="376" y="68"/>
                  </a:lnTo>
                  <a:lnTo>
                    <a:pt x="380" y="64"/>
                  </a:lnTo>
                  <a:lnTo>
                    <a:pt x="380" y="62"/>
                  </a:lnTo>
                  <a:lnTo>
                    <a:pt x="380" y="58"/>
                  </a:lnTo>
                  <a:lnTo>
                    <a:pt x="376" y="50"/>
                  </a:lnTo>
                  <a:lnTo>
                    <a:pt x="368" y="44"/>
                  </a:lnTo>
                  <a:lnTo>
                    <a:pt x="358" y="42"/>
                  </a:lnTo>
                  <a:lnTo>
                    <a:pt x="350" y="42"/>
                  </a:lnTo>
                  <a:lnTo>
                    <a:pt x="346" y="44"/>
                  </a:lnTo>
                  <a:lnTo>
                    <a:pt x="344" y="46"/>
                  </a:lnTo>
                  <a:lnTo>
                    <a:pt x="342" y="52"/>
                  </a:lnTo>
                  <a:lnTo>
                    <a:pt x="342" y="58"/>
                  </a:lnTo>
                  <a:lnTo>
                    <a:pt x="342" y="58"/>
                  </a:lnTo>
                  <a:lnTo>
                    <a:pt x="340" y="68"/>
                  </a:lnTo>
                  <a:lnTo>
                    <a:pt x="332" y="76"/>
                  </a:lnTo>
                  <a:lnTo>
                    <a:pt x="324" y="84"/>
                  </a:lnTo>
                  <a:lnTo>
                    <a:pt x="314" y="88"/>
                  </a:lnTo>
                  <a:lnTo>
                    <a:pt x="306" y="90"/>
                  </a:lnTo>
                  <a:lnTo>
                    <a:pt x="300" y="90"/>
                  </a:lnTo>
                  <a:lnTo>
                    <a:pt x="298" y="88"/>
                  </a:lnTo>
                  <a:lnTo>
                    <a:pt x="298" y="84"/>
                  </a:lnTo>
                  <a:lnTo>
                    <a:pt x="300" y="76"/>
                  </a:lnTo>
                  <a:lnTo>
                    <a:pt x="300" y="76"/>
                  </a:lnTo>
                  <a:lnTo>
                    <a:pt x="302" y="68"/>
                  </a:lnTo>
                  <a:lnTo>
                    <a:pt x="306" y="64"/>
                  </a:lnTo>
                  <a:lnTo>
                    <a:pt x="310" y="62"/>
                  </a:lnTo>
                  <a:lnTo>
                    <a:pt x="314" y="60"/>
                  </a:lnTo>
                  <a:lnTo>
                    <a:pt x="322" y="60"/>
                  </a:lnTo>
                  <a:lnTo>
                    <a:pt x="328" y="62"/>
                  </a:lnTo>
                  <a:lnTo>
                    <a:pt x="334" y="62"/>
                  </a:lnTo>
                  <a:lnTo>
                    <a:pt x="334" y="60"/>
                  </a:lnTo>
                  <a:lnTo>
                    <a:pt x="334" y="58"/>
                  </a:lnTo>
                  <a:lnTo>
                    <a:pt x="330" y="46"/>
                  </a:lnTo>
                  <a:lnTo>
                    <a:pt x="318" y="26"/>
                  </a:lnTo>
                  <a:lnTo>
                    <a:pt x="318" y="26"/>
                  </a:lnTo>
                  <a:lnTo>
                    <a:pt x="284" y="62"/>
                  </a:lnTo>
                  <a:lnTo>
                    <a:pt x="272" y="76"/>
                  </a:lnTo>
                  <a:lnTo>
                    <a:pt x="266" y="86"/>
                  </a:lnTo>
                  <a:lnTo>
                    <a:pt x="266" y="86"/>
                  </a:lnTo>
                  <a:lnTo>
                    <a:pt x="260" y="110"/>
                  </a:lnTo>
                  <a:lnTo>
                    <a:pt x="256" y="122"/>
                  </a:lnTo>
                  <a:lnTo>
                    <a:pt x="254" y="124"/>
                  </a:lnTo>
                  <a:lnTo>
                    <a:pt x="252" y="124"/>
                  </a:lnTo>
                  <a:lnTo>
                    <a:pt x="250" y="120"/>
                  </a:lnTo>
                  <a:lnTo>
                    <a:pt x="246" y="102"/>
                  </a:lnTo>
                  <a:lnTo>
                    <a:pt x="242" y="96"/>
                  </a:lnTo>
                  <a:lnTo>
                    <a:pt x="238" y="92"/>
                  </a:lnTo>
                  <a:lnTo>
                    <a:pt x="236" y="92"/>
                  </a:lnTo>
                  <a:lnTo>
                    <a:pt x="236" y="92"/>
                  </a:lnTo>
                  <a:lnTo>
                    <a:pt x="258" y="76"/>
                  </a:lnTo>
                  <a:lnTo>
                    <a:pt x="268" y="66"/>
                  </a:lnTo>
                  <a:lnTo>
                    <a:pt x="276" y="56"/>
                  </a:lnTo>
                  <a:lnTo>
                    <a:pt x="284" y="46"/>
                  </a:lnTo>
                  <a:lnTo>
                    <a:pt x="290" y="36"/>
                  </a:lnTo>
                  <a:lnTo>
                    <a:pt x="292" y="26"/>
                  </a:lnTo>
                  <a:lnTo>
                    <a:pt x="290" y="18"/>
                  </a:lnTo>
                  <a:lnTo>
                    <a:pt x="290" y="18"/>
                  </a:lnTo>
                  <a:lnTo>
                    <a:pt x="276" y="18"/>
                  </a:lnTo>
                  <a:lnTo>
                    <a:pt x="262" y="24"/>
                  </a:lnTo>
                  <a:lnTo>
                    <a:pt x="246" y="32"/>
                  </a:lnTo>
                  <a:lnTo>
                    <a:pt x="232" y="40"/>
                  </a:lnTo>
                  <a:lnTo>
                    <a:pt x="222" y="50"/>
                  </a:lnTo>
                  <a:lnTo>
                    <a:pt x="220" y="54"/>
                  </a:lnTo>
                  <a:lnTo>
                    <a:pt x="218" y="58"/>
                  </a:lnTo>
                  <a:lnTo>
                    <a:pt x="218" y="62"/>
                  </a:lnTo>
                  <a:lnTo>
                    <a:pt x="220" y="66"/>
                  </a:lnTo>
                  <a:lnTo>
                    <a:pt x="226" y="68"/>
                  </a:lnTo>
                  <a:lnTo>
                    <a:pt x="232" y="70"/>
                  </a:lnTo>
                  <a:lnTo>
                    <a:pt x="232" y="70"/>
                  </a:lnTo>
                  <a:lnTo>
                    <a:pt x="230" y="76"/>
                  </a:lnTo>
                  <a:lnTo>
                    <a:pt x="226" y="80"/>
                  </a:lnTo>
                  <a:lnTo>
                    <a:pt x="222" y="86"/>
                  </a:lnTo>
                  <a:lnTo>
                    <a:pt x="214" y="90"/>
                  </a:lnTo>
                  <a:lnTo>
                    <a:pt x="208" y="90"/>
                  </a:lnTo>
                  <a:lnTo>
                    <a:pt x="202" y="90"/>
                  </a:lnTo>
                  <a:lnTo>
                    <a:pt x="194" y="84"/>
                  </a:lnTo>
                  <a:lnTo>
                    <a:pt x="188" y="76"/>
                  </a:lnTo>
                  <a:lnTo>
                    <a:pt x="188" y="76"/>
                  </a:lnTo>
                  <a:lnTo>
                    <a:pt x="194" y="74"/>
                  </a:lnTo>
                  <a:lnTo>
                    <a:pt x="198" y="70"/>
                  </a:lnTo>
                  <a:lnTo>
                    <a:pt x="208" y="60"/>
                  </a:lnTo>
                  <a:lnTo>
                    <a:pt x="218" y="46"/>
                  </a:lnTo>
                  <a:lnTo>
                    <a:pt x="224" y="32"/>
                  </a:lnTo>
                  <a:lnTo>
                    <a:pt x="228" y="20"/>
                  </a:lnTo>
                  <a:lnTo>
                    <a:pt x="228" y="14"/>
                  </a:lnTo>
                  <a:lnTo>
                    <a:pt x="226" y="10"/>
                  </a:lnTo>
                  <a:lnTo>
                    <a:pt x="224" y="8"/>
                  </a:lnTo>
                  <a:lnTo>
                    <a:pt x="218" y="6"/>
                  </a:lnTo>
                  <a:lnTo>
                    <a:pt x="212" y="8"/>
                  </a:lnTo>
                  <a:lnTo>
                    <a:pt x="202" y="12"/>
                  </a:lnTo>
                  <a:lnTo>
                    <a:pt x="202" y="12"/>
                  </a:lnTo>
                  <a:lnTo>
                    <a:pt x="200" y="16"/>
                  </a:lnTo>
                  <a:lnTo>
                    <a:pt x="198" y="24"/>
                  </a:lnTo>
                  <a:lnTo>
                    <a:pt x="194" y="34"/>
                  </a:lnTo>
                  <a:lnTo>
                    <a:pt x="188" y="44"/>
                  </a:lnTo>
                  <a:lnTo>
                    <a:pt x="188" y="44"/>
                  </a:lnTo>
                  <a:lnTo>
                    <a:pt x="184" y="40"/>
                  </a:lnTo>
                  <a:lnTo>
                    <a:pt x="182" y="36"/>
                  </a:lnTo>
                  <a:lnTo>
                    <a:pt x="182" y="26"/>
                  </a:lnTo>
                  <a:lnTo>
                    <a:pt x="182" y="16"/>
                  </a:lnTo>
                  <a:lnTo>
                    <a:pt x="182" y="8"/>
                  </a:lnTo>
                  <a:lnTo>
                    <a:pt x="182" y="8"/>
                  </a:lnTo>
                  <a:lnTo>
                    <a:pt x="174" y="4"/>
                  </a:lnTo>
                  <a:lnTo>
                    <a:pt x="168" y="0"/>
                  </a:lnTo>
                  <a:lnTo>
                    <a:pt x="162" y="0"/>
                  </a:lnTo>
                  <a:lnTo>
                    <a:pt x="160" y="2"/>
                  </a:lnTo>
                  <a:lnTo>
                    <a:pt x="156" y="6"/>
                  </a:lnTo>
                  <a:lnTo>
                    <a:pt x="154" y="12"/>
                  </a:lnTo>
                  <a:lnTo>
                    <a:pt x="152" y="28"/>
                  </a:lnTo>
                  <a:lnTo>
                    <a:pt x="152" y="46"/>
                  </a:lnTo>
                  <a:lnTo>
                    <a:pt x="152" y="66"/>
                  </a:lnTo>
                  <a:lnTo>
                    <a:pt x="156" y="94"/>
                  </a:lnTo>
                  <a:lnTo>
                    <a:pt x="156" y="94"/>
                  </a:lnTo>
                  <a:lnTo>
                    <a:pt x="140" y="82"/>
                  </a:lnTo>
                  <a:lnTo>
                    <a:pt x="132" y="74"/>
                  </a:lnTo>
                  <a:lnTo>
                    <a:pt x="130" y="68"/>
                  </a:lnTo>
                  <a:lnTo>
                    <a:pt x="130" y="62"/>
                  </a:lnTo>
                  <a:lnTo>
                    <a:pt x="134" y="54"/>
                  </a:lnTo>
                  <a:lnTo>
                    <a:pt x="138" y="44"/>
                  </a:lnTo>
                  <a:lnTo>
                    <a:pt x="140" y="30"/>
                  </a:lnTo>
                  <a:lnTo>
                    <a:pt x="138" y="12"/>
                  </a:lnTo>
                  <a:lnTo>
                    <a:pt x="138" y="12"/>
                  </a:lnTo>
                  <a:lnTo>
                    <a:pt x="122" y="16"/>
                  </a:lnTo>
                  <a:lnTo>
                    <a:pt x="110" y="20"/>
                  </a:lnTo>
                  <a:lnTo>
                    <a:pt x="100" y="28"/>
                  </a:lnTo>
                  <a:lnTo>
                    <a:pt x="92" y="36"/>
                  </a:lnTo>
                  <a:lnTo>
                    <a:pt x="88" y="46"/>
                  </a:lnTo>
                  <a:lnTo>
                    <a:pt x="84" y="58"/>
                  </a:lnTo>
                  <a:lnTo>
                    <a:pt x="84" y="74"/>
                  </a:lnTo>
                  <a:lnTo>
                    <a:pt x="86" y="92"/>
                  </a:lnTo>
                  <a:lnTo>
                    <a:pt x="86" y="92"/>
                  </a:lnTo>
                  <a:lnTo>
                    <a:pt x="82" y="102"/>
                  </a:lnTo>
                  <a:lnTo>
                    <a:pt x="74" y="112"/>
                  </a:lnTo>
                  <a:lnTo>
                    <a:pt x="72" y="114"/>
                  </a:lnTo>
                  <a:lnTo>
                    <a:pt x="68" y="114"/>
                  </a:lnTo>
                  <a:lnTo>
                    <a:pt x="64" y="108"/>
                  </a:lnTo>
                  <a:lnTo>
                    <a:pt x="62" y="98"/>
                  </a:lnTo>
                  <a:lnTo>
                    <a:pt x="62" y="98"/>
                  </a:lnTo>
                  <a:lnTo>
                    <a:pt x="70" y="84"/>
                  </a:lnTo>
                  <a:lnTo>
                    <a:pt x="74" y="72"/>
                  </a:lnTo>
                  <a:lnTo>
                    <a:pt x="78" y="58"/>
                  </a:lnTo>
                  <a:lnTo>
                    <a:pt x="76" y="46"/>
                  </a:lnTo>
                  <a:lnTo>
                    <a:pt x="72" y="34"/>
                  </a:lnTo>
                  <a:lnTo>
                    <a:pt x="66" y="26"/>
                  </a:lnTo>
                  <a:lnTo>
                    <a:pt x="54" y="20"/>
                  </a:lnTo>
                  <a:lnTo>
                    <a:pt x="40" y="16"/>
                  </a:lnTo>
                  <a:lnTo>
                    <a:pt x="40" y="16"/>
                  </a:lnTo>
                  <a:lnTo>
                    <a:pt x="52" y="136"/>
                  </a:lnTo>
                  <a:lnTo>
                    <a:pt x="64" y="258"/>
                  </a:lnTo>
                  <a:lnTo>
                    <a:pt x="72" y="378"/>
                  </a:lnTo>
                  <a:lnTo>
                    <a:pt x="78" y="498"/>
                  </a:lnTo>
                  <a:lnTo>
                    <a:pt x="84" y="618"/>
                  </a:lnTo>
                  <a:lnTo>
                    <a:pt x="86" y="738"/>
                  </a:lnTo>
                  <a:lnTo>
                    <a:pt x="88" y="860"/>
                  </a:lnTo>
                  <a:lnTo>
                    <a:pt x="86" y="980"/>
                  </a:lnTo>
                  <a:lnTo>
                    <a:pt x="84" y="1100"/>
                  </a:lnTo>
                  <a:lnTo>
                    <a:pt x="78" y="1220"/>
                  </a:lnTo>
                  <a:lnTo>
                    <a:pt x="72" y="1340"/>
                  </a:lnTo>
                  <a:lnTo>
                    <a:pt x="62" y="1460"/>
                  </a:lnTo>
                  <a:lnTo>
                    <a:pt x="52" y="1580"/>
                  </a:lnTo>
                  <a:lnTo>
                    <a:pt x="38" y="1700"/>
                  </a:lnTo>
                  <a:lnTo>
                    <a:pt x="24" y="1820"/>
                  </a:lnTo>
                  <a:lnTo>
                    <a:pt x="6" y="1938"/>
                  </a:lnTo>
                  <a:lnTo>
                    <a:pt x="0" y="1972"/>
                  </a:lnTo>
                  <a:lnTo>
                    <a:pt x="0" y="1972"/>
                  </a:lnTo>
                  <a:lnTo>
                    <a:pt x="42" y="1970"/>
                  </a:lnTo>
                  <a:lnTo>
                    <a:pt x="88" y="1964"/>
                  </a:lnTo>
                  <a:lnTo>
                    <a:pt x="134" y="1958"/>
                  </a:lnTo>
                  <a:lnTo>
                    <a:pt x="176" y="1954"/>
                  </a:lnTo>
                  <a:lnTo>
                    <a:pt x="176" y="1954"/>
                  </a:lnTo>
                  <a:lnTo>
                    <a:pt x="226" y="1956"/>
                  </a:lnTo>
                  <a:lnTo>
                    <a:pt x="268" y="1960"/>
                  </a:lnTo>
                  <a:lnTo>
                    <a:pt x="338" y="1968"/>
                  </a:lnTo>
                  <a:lnTo>
                    <a:pt x="378" y="1972"/>
                  </a:lnTo>
                  <a:lnTo>
                    <a:pt x="428" y="1974"/>
                  </a:lnTo>
                  <a:lnTo>
                    <a:pt x="492" y="1976"/>
                  </a:lnTo>
                  <a:lnTo>
                    <a:pt x="576" y="1976"/>
                  </a:lnTo>
                  <a:lnTo>
                    <a:pt x="576" y="1976"/>
                  </a:lnTo>
                  <a:lnTo>
                    <a:pt x="612" y="1972"/>
                  </a:lnTo>
                  <a:lnTo>
                    <a:pt x="636" y="1966"/>
                  </a:lnTo>
                  <a:lnTo>
                    <a:pt x="654" y="1962"/>
                  </a:lnTo>
                  <a:lnTo>
                    <a:pt x="668" y="1962"/>
                  </a:lnTo>
                  <a:lnTo>
                    <a:pt x="668" y="1962"/>
                  </a:lnTo>
                  <a:lnTo>
                    <a:pt x="664" y="1948"/>
                  </a:lnTo>
                  <a:lnTo>
                    <a:pt x="656" y="1938"/>
                  </a:lnTo>
                  <a:lnTo>
                    <a:pt x="648" y="1930"/>
                  </a:lnTo>
                  <a:lnTo>
                    <a:pt x="638" y="1924"/>
                  </a:lnTo>
                  <a:lnTo>
                    <a:pt x="624" y="1918"/>
                  </a:lnTo>
                  <a:lnTo>
                    <a:pt x="612" y="1916"/>
                  </a:lnTo>
                  <a:lnTo>
                    <a:pt x="582" y="1912"/>
                  </a:lnTo>
                  <a:lnTo>
                    <a:pt x="516" y="1912"/>
                  </a:lnTo>
                  <a:lnTo>
                    <a:pt x="486" y="1912"/>
                  </a:lnTo>
                  <a:lnTo>
                    <a:pt x="472" y="1910"/>
                  </a:lnTo>
                  <a:lnTo>
                    <a:pt x="458" y="1906"/>
                  </a:lnTo>
                  <a:lnTo>
                    <a:pt x="458" y="1906"/>
                  </a:lnTo>
                  <a:lnTo>
                    <a:pt x="440" y="1904"/>
                  </a:lnTo>
                  <a:lnTo>
                    <a:pt x="422" y="1900"/>
                  </a:lnTo>
                  <a:lnTo>
                    <a:pt x="406" y="1894"/>
                  </a:lnTo>
                  <a:lnTo>
                    <a:pt x="392" y="1888"/>
                  </a:lnTo>
                  <a:lnTo>
                    <a:pt x="380" y="1882"/>
                  </a:lnTo>
                  <a:lnTo>
                    <a:pt x="368" y="1874"/>
                  </a:lnTo>
                  <a:lnTo>
                    <a:pt x="350" y="1858"/>
                  </a:lnTo>
                  <a:lnTo>
                    <a:pt x="334" y="1840"/>
                  </a:lnTo>
                  <a:lnTo>
                    <a:pt x="322" y="1820"/>
                  </a:lnTo>
                  <a:lnTo>
                    <a:pt x="296" y="1782"/>
                  </a:lnTo>
                  <a:lnTo>
                    <a:pt x="296" y="1782"/>
                  </a:lnTo>
                  <a:lnTo>
                    <a:pt x="284" y="1760"/>
                  </a:lnTo>
                  <a:lnTo>
                    <a:pt x="272" y="1734"/>
                  </a:lnTo>
                  <a:lnTo>
                    <a:pt x="266" y="1722"/>
                  </a:lnTo>
                  <a:lnTo>
                    <a:pt x="262" y="1706"/>
                  </a:lnTo>
                  <a:lnTo>
                    <a:pt x="260" y="1692"/>
                  </a:lnTo>
                  <a:lnTo>
                    <a:pt x="258" y="1676"/>
                  </a:lnTo>
                  <a:lnTo>
                    <a:pt x="258" y="1676"/>
                  </a:lnTo>
                  <a:lnTo>
                    <a:pt x="256" y="1654"/>
                  </a:lnTo>
                  <a:lnTo>
                    <a:pt x="256" y="1636"/>
                  </a:lnTo>
                  <a:lnTo>
                    <a:pt x="256" y="1602"/>
                  </a:lnTo>
                  <a:lnTo>
                    <a:pt x="260" y="1568"/>
                  </a:lnTo>
                  <a:lnTo>
                    <a:pt x="260" y="1528"/>
                  </a:lnTo>
                  <a:lnTo>
                    <a:pt x="260" y="1528"/>
                  </a:lnTo>
                  <a:lnTo>
                    <a:pt x="262" y="1522"/>
                  </a:lnTo>
                  <a:lnTo>
                    <a:pt x="264" y="1516"/>
                  </a:lnTo>
                  <a:lnTo>
                    <a:pt x="272" y="1506"/>
                  </a:lnTo>
                  <a:lnTo>
                    <a:pt x="280" y="1500"/>
                  </a:lnTo>
                  <a:lnTo>
                    <a:pt x="292" y="1496"/>
                  </a:lnTo>
                  <a:lnTo>
                    <a:pt x="304" y="1496"/>
                  </a:lnTo>
                  <a:lnTo>
                    <a:pt x="318" y="1496"/>
                  </a:lnTo>
                  <a:lnTo>
                    <a:pt x="342" y="1498"/>
                  </a:lnTo>
                  <a:lnTo>
                    <a:pt x="342" y="1498"/>
                  </a:lnTo>
                  <a:lnTo>
                    <a:pt x="380" y="1502"/>
                  </a:lnTo>
                  <a:lnTo>
                    <a:pt x="422" y="1502"/>
                  </a:lnTo>
                  <a:lnTo>
                    <a:pt x="466" y="1500"/>
                  </a:lnTo>
                  <a:lnTo>
                    <a:pt x="510" y="1498"/>
                  </a:lnTo>
                  <a:lnTo>
                    <a:pt x="552" y="1494"/>
                  </a:lnTo>
                  <a:lnTo>
                    <a:pt x="588" y="1490"/>
                  </a:lnTo>
                  <a:lnTo>
                    <a:pt x="618" y="1486"/>
                  </a:lnTo>
                  <a:lnTo>
                    <a:pt x="638" y="1480"/>
                  </a:lnTo>
                  <a:lnTo>
                    <a:pt x="638" y="1480"/>
                  </a:lnTo>
                  <a:lnTo>
                    <a:pt x="658" y="1472"/>
                  </a:lnTo>
                  <a:lnTo>
                    <a:pt x="672" y="1464"/>
                  </a:lnTo>
                  <a:lnTo>
                    <a:pt x="678" y="1458"/>
                  </a:lnTo>
                  <a:lnTo>
                    <a:pt x="682" y="1452"/>
                  </a:lnTo>
                  <a:lnTo>
                    <a:pt x="684" y="1446"/>
                  </a:lnTo>
                  <a:lnTo>
                    <a:pt x="686" y="1440"/>
                  </a:lnTo>
                  <a:lnTo>
                    <a:pt x="686" y="1424"/>
                  </a:lnTo>
                  <a:lnTo>
                    <a:pt x="680" y="1408"/>
                  </a:lnTo>
                  <a:lnTo>
                    <a:pt x="672" y="1390"/>
                  </a:lnTo>
                  <a:lnTo>
                    <a:pt x="658" y="1370"/>
                  </a:lnTo>
                  <a:lnTo>
                    <a:pt x="658" y="1370"/>
                  </a:lnTo>
                  <a:lnTo>
                    <a:pt x="654" y="1352"/>
                  </a:lnTo>
                  <a:lnTo>
                    <a:pt x="654" y="1334"/>
                  </a:lnTo>
                  <a:lnTo>
                    <a:pt x="656" y="1318"/>
                  </a:lnTo>
                  <a:lnTo>
                    <a:pt x="664" y="1302"/>
                  </a:lnTo>
                  <a:lnTo>
                    <a:pt x="664" y="1302"/>
                  </a:lnTo>
                  <a:lnTo>
                    <a:pt x="676" y="1288"/>
                  </a:lnTo>
                  <a:lnTo>
                    <a:pt x="686" y="1276"/>
                  </a:lnTo>
                  <a:lnTo>
                    <a:pt x="690" y="1270"/>
                  </a:lnTo>
                  <a:lnTo>
                    <a:pt x="692" y="1264"/>
                  </a:lnTo>
                  <a:lnTo>
                    <a:pt x="690" y="1256"/>
                  </a:lnTo>
                  <a:lnTo>
                    <a:pt x="686" y="1248"/>
                  </a:lnTo>
                  <a:lnTo>
                    <a:pt x="686" y="1248"/>
                  </a:lnTo>
                  <a:lnTo>
                    <a:pt x="666" y="1244"/>
                  </a:lnTo>
                  <a:lnTo>
                    <a:pt x="648" y="1238"/>
                  </a:lnTo>
                  <a:lnTo>
                    <a:pt x="628" y="1232"/>
                  </a:lnTo>
                  <a:lnTo>
                    <a:pt x="614" y="1224"/>
                  </a:lnTo>
                  <a:lnTo>
                    <a:pt x="610" y="1220"/>
                  </a:lnTo>
                  <a:lnTo>
                    <a:pt x="610" y="1216"/>
                  </a:lnTo>
                  <a:lnTo>
                    <a:pt x="612" y="1214"/>
                  </a:lnTo>
                  <a:lnTo>
                    <a:pt x="618" y="1210"/>
                  </a:lnTo>
                  <a:lnTo>
                    <a:pt x="628" y="1206"/>
                  </a:lnTo>
                  <a:lnTo>
                    <a:pt x="642" y="1204"/>
                  </a:lnTo>
                  <a:lnTo>
                    <a:pt x="642" y="1204"/>
                  </a:lnTo>
                  <a:lnTo>
                    <a:pt x="674" y="1196"/>
                  </a:lnTo>
                  <a:lnTo>
                    <a:pt x="694" y="1188"/>
                  </a:lnTo>
                  <a:lnTo>
                    <a:pt x="700" y="1184"/>
                  </a:lnTo>
                  <a:lnTo>
                    <a:pt x="706" y="1178"/>
                  </a:lnTo>
                  <a:lnTo>
                    <a:pt x="712" y="1170"/>
                  </a:lnTo>
                  <a:lnTo>
                    <a:pt x="712" y="1160"/>
                  </a:lnTo>
                  <a:lnTo>
                    <a:pt x="710" y="1154"/>
                  </a:lnTo>
                  <a:lnTo>
                    <a:pt x="708" y="1148"/>
                  </a:lnTo>
                  <a:lnTo>
                    <a:pt x="708" y="1148"/>
                  </a:lnTo>
                  <a:lnTo>
                    <a:pt x="698" y="1124"/>
                  </a:lnTo>
                  <a:lnTo>
                    <a:pt x="676" y="1078"/>
                  </a:lnTo>
                  <a:lnTo>
                    <a:pt x="676" y="1078"/>
                  </a:lnTo>
                  <a:lnTo>
                    <a:pt x="676" y="1074"/>
                  </a:lnTo>
                  <a:lnTo>
                    <a:pt x="676" y="1070"/>
                  </a:lnTo>
                  <a:lnTo>
                    <a:pt x="680" y="1068"/>
                  </a:lnTo>
                  <a:lnTo>
                    <a:pt x="684" y="1064"/>
                  </a:lnTo>
                  <a:lnTo>
                    <a:pt x="698" y="1058"/>
                  </a:lnTo>
                  <a:lnTo>
                    <a:pt x="714" y="1052"/>
                  </a:lnTo>
                  <a:lnTo>
                    <a:pt x="732" y="1044"/>
                  </a:lnTo>
                  <a:lnTo>
                    <a:pt x="748" y="1036"/>
                  </a:lnTo>
                  <a:lnTo>
                    <a:pt x="760" y="1026"/>
                  </a:lnTo>
                  <a:lnTo>
                    <a:pt x="764" y="1020"/>
                  </a:lnTo>
                  <a:lnTo>
                    <a:pt x="768" y="1014"/>
                  </a:lnTo>
                  <a:lnTo>
                    <a:pt x="768" y="1014"/>
                  </a:lnTo>
                  <a:lnTo>
                    <a:pt x="770" y="1008"/>
                  </a:lnTo>
                  <a:lnTo>
                    <a:pt x="772" y="1002"/>
                  </a:lnTo>
                  <a:lnTo>
                    <a:pt x="770" y="994"/>
                  </a:lnTo>
                  <a:lnTo>
                    <a:pt x="768" y="986"/>
                  </a:lnTo>
                  <a:lnTo>
                    <a:pt x="760" y="970"/>
                  </a:lnTo>
                  <a:lnTo>
                    <a:pt x="748" y="952"/>
                  </a:lnTo>
                  <a:lnTo>
                    <a:pt x="720" y="916"/>
                  </a:lnTo>
                  <a:lnTo>
                    <a:pt x="696" y="886"/>
                  </a:lnTo>
                  <a:lnTo>
                    <a:pt x="696" y="886"/>
                  </a:lnTo>
                  <a:close/>
                  <a:moveTo>
                    <a:pt x="492" y="850"/>
                  </a:moveTo>
                  <a:lnTo>
                    <a:pt x="492" y="850"/>
                  </a:lnTo>
                  <a:lnTo>
                    <a:pt x="480" y="852"/>
                  </a:lnTo>
                  <a:lnTo>
                    <a:pt x="468" y="852"/>
                  </a:lnTo>
                  <a:lnTo>
                    <a:pt x="444" y="850"/>
                  </a:lnTo>
                  <a:lnTo>
                    <a:pt x="420" y="846"/>
                  </a:lnTo>
                  <a:lnTo>
                    <a:pt x="396" y="840"/>
                  </a:lnTo>
                  <a:lnTo>
                    <a:pt x="378" y="832"/>
                  </a:lnTo>
                  <a:lnTo>
                    <a:pt x="362" y="826"/>
                  </a:lnTo>
                  <a:lnTo>
                    <a:pt x="354" y="818"/>
                  </a:lnTo>
                  <a:lnTo>
                    <a:pt x="354" y="816"/>
                  </a:lnTo>
                  <a:lnTo>
                    <a:pt x="354" y="814"/>
                  </a:lnTo>
                  <a:lnTo>
                    <a:pt x="354" y="814"/>
                  </a:lnTo>
                  <a:lnTo>
                    <a:pt x="368" y="806"/>
                  </a:lnTo>
                  <a:lnTo>
                    <a:pt x="384" y="798"/>
                  </a:lnTo>
                  <a:lnTo>
                    <a:pt x="402" y="790"/>
                  </a:lnTo>
                  <a:lnTo>
                    <a:pt x="424" y="782"/>
                  </a:lnTo>
                  <a:lnTo>
                    <a:pt x="446" y="776"/>
                  </a:lnTo>
                  <a:lnTo>
                    <a:pt x="470" y="774"/>
                  </a:lnTo>
                  <a:lnTo>
                    <a:pt x="494" y="776"/>
                  </a:lnTo>
                  <a:lnTo>
                    <a:pt x="508" y="778"/>
                  </a:lnTo>
                  <a:lnTo>
                    <a:pt x="520" y="782"/>
                  </a:lnTo>
                  <a:lnTo>
                    <a:pt x="520" y="782"/>
                  </a:lnTo>
                  <a:lnTo>
                    <a:pt x="528" y="786"/>
                  </a:lnTo>
                  <a:lnTo>
                    <a:pt x="532" y="794"/>
                  </a:lnTo>
                  <a:lnTo>
                    <a:pt x="536" y="802"/>
                  </a:lnTo>
                  <a:lnTo>
                    <a:pt x="536" y="812"/>
                  </a:lnTo>
                  <a:lnTo>
                    <a:pt x="536" y="812"/>
                  </a:lnTo>
                  <a:lnTo>
                    <a:pt x="536" y="824"/>
                  </a:lnTo>
                  <a:lnTo>
                    <a:pt x="534" y="832"/>
                  </a:lnTo>
                  <a:lnTo>
                    <a:pt x="530" y="838"/>
                  </a:lnTo>
                  <a:lnTo>
                    <a:pt x="524" y="842"/>
                  </a:lnTo>
                  <a:lnTo>
                    <a:pt x="516" y="846"/>
                  </a:lnTo>
                  <a:lnTo>
                    <a:pt x="508" y="848"/>
                  </a:lnTo>
                  <a:lnTo>
                    <a:pt x="492" y="850"/>
                  </a:lnTo>
                  <a:lnTo>
                    <a:pt x="492" y="850"/>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6" name="Freeform 70"/>
            <p:cNvSpPr>
              <a:spLocks/>
            </p:cNvSpPr>
            <p:nvPr userDrawn="1"/>
          </p:nvSpPr>
          <p:spPr bwMode="auto">
            <a:xfrm>
              <a:off x="1020" y="346"/>
              <a:ext cx="2190" cy="3756"/>
            </a:xfrm>
            <a:custGeom>
              <a:avLst/>
              <a:gdLst/>
              <a:ahLst/>
              <a:cxnLst>
                <a:cxn ang="0">
                  <a:pos x="1908" y="3290"/>
                </a:cxn>
                <a:cxn ang="0">
                  <a:pos x="2188" y="336"/>
                </a:cxn>
                <a:cxn ang="0">
                  <a:pos x="2158" y="426"/>
                </a:cxn>
                <a:cxn ang="0">
                  <a:pos x="2088" y="368"/>
                </a:cxn>
                <a:cxn ang="0">
                  <a:pos x="2080" y="432"/>
                </a:cxn>
                <a:cxn ang="0">
                  <a:pos x="2032" y="374"/>
                </a:cxn>
                <a:cxn ang="0">
                  <a:pos x="1992" y="446"/>
                </a:cxn>
                <a:cxn ang="0">
                  <a:pos x="1962" y="396"/>
                </a:cxn>
                <a:cxn ang="0">
                  <a:pos x="1916" y="472"/>
                </a:cxn>
                <a:cxn ang="0">
                  <a:pos x="1882" y="416"/>
                </a:cxn>
                <a:cxn ang="0">
                  <a:pos x="1852" y="538"/>
                </a:cxn>
                <a:cxn ang="0">
                  <a:pos x="1828" y="458"/>
                </a:cxn>
                <a:cxn ang="0">
                  <a:pos x="1772" y="502"/>
                </a:cxn>
                <a:cxn ang="0">
                  <a:pos x="1750" y="544"/>
                </a:cxn>
                <a:cxn ang="0">
                  <a:pos x="1664" y="534"/>
                </a:cxn>
                <a:cxn ang="0">
                  <a:pos x="1670" y="594"/>
                </a:cxn>
                <a:cxn ang="0">
                  <a:pos x="1558" y="570"/>
                </a:cxn>
                <a:cxn ang="0">
                  <a:pos x="1620" y="638"/>
                </a:cxn>
                <a:cxn ang="0">
                  <a:pos x="1632" y="668"/>
                </a:cxn>
                <a:cxn ang="0">
                  <a:pos x="1540" y="638"/>
                </a:cxn>
                <a:cxn ang="0">
                  <a:pos x="1546" y="702"/>
                </a:cxn>
                <a:cxn ang="0">
                  <a:pos x="1594" y="762"/>
                </a:cxn>
                <a:cxn ang="0">
                  <a:pos x="1422" y="704"/>
                </a:cxn>
                <a:cxn ang="0">
                  <a:pos x="1514" y="784"/>
                </a:cxn>
                <a:cxn ang="0">
                  <a:pos x="1534" y="848"/>
                </a:cxn>
                <a:cxn ang="0">
                  <a:pos x="1504" y="890"/>
                </a:cxn>
                <a:cxn ang="0">
                  <a:pos x="1426" y="844"/>
                </a:cxn>
                <a:cxn ang="0">
                  <a:pos x="1362" y="830"/>
                </a:cxn>
                <a:cxn ang="0">
                  <a:pos x="1310" y="904"/>
                </a:cxn>
                <a:cxn ang="0">
                  <a:pos x="1472" y="920"/>
                </a:cxn>
                <a:cxn ang="0">
                  <a:pos x="1386" y="982"/>
                </a:cxn>
                <a:cxn ang="0">
                  <a:pos x="1422" y="1038"/>
                </a:cxn>
                <a:cxn ang="0">
                  <a:pos x="1454" y="1058"/>
                </a:cxn>
                <a:cxn ang="0">
                  <a:pos x="1436" y="1156"/>
                </a:cxn>
                <a:cxn ang="0">
                  <a:pos x="1368" y="1182"/>
                </a:cxn>
                <a:cxn ang="0">
                  <a:pos x="1374" y="1242"/>
                </a:cxn>
                <a:cxn ang="0">
                  <a:pos x="1396" y="1290"/>
                </a:cxn>
                <a:cxn ang="0">
                  <a:pos x="1392" y="1342"/>
                </a:cxn>
                <a:cxn ang="0">
                  <a:pos x="1410" y="1384"/>
                </a:cxn>
                <a:cxn ang="0">
                  <a:pos x="1438" y="1404"/>
                </a:cxn>
                <a:cxn ang="0">
                  <a:pos x="1484" y="1472"/>
                </a:cxn>
                <a:cxn ang="0">
                  <a:pos x="1540" y="1486"/>
                </a:cxn>
                <a:cxn ang="0">
                  <a:pos x="1576" y="1588"/>
                </a:cxn>
                <a:cxn ang="0">
                  <a:pos x="1632" y="1496"/>
                </a:cxn>
                <a:cxn ang="0">
                  <a:pos x="1644" y="1570"/>
                </a:cxn>
                <a:cxn ang="0">
                  <a:pos x="1732" y="1560"/>
                </a:cxn>
                <a:cxn ang="0">
                  <a:pos x="1720" y="1614"/>
                </a:cxn>
                <a:cxn ang="0">
                  <a:pos x="1724" y="1660"/>
                </a:cxn>
                <a:cxn ang="0">
                  <a:pos x="1760" y="1698"/>
                </a:cxn>
                <a:cxn ang="0">
                  <a:pos x="1796" y="1742"/>
                </a:cxn>
                <a:cxn ang="0">
                  <a:pos x="1852" y="1692"/>
                </a:cxn>
                <a:cxn ang="0">
                  <a:pos x="1886" y="1682"/>
                </a:cxn>
                <a:cxn ang="0">
                  <a:pos x="1916" y="1748"/>
                </a:cxn>
                <a:cxn ang="0">
                  <a:pos x="1936" y="1794"/>
                </a:cxn>
                <a:cxn ang="0">
                  <a:pos x="1966" y="1864"/>
                </a:cxn>
                <a:cxn ang="0">
                  <a:pos x="2032" y="1936"/>
                </a:cxn>
                <a:cxn ang="0">
                  <a:pos x="1960" y="2136"/>
                </a:cxn>
                <a:cxn ang="0">
                  <a:pos x="1752" y="2224"/>
                </a:cxn>
                <a:cxn ang="0">
                  <a:pos x="1624" y="2286"/>
                </a:cxn>
                <a:cxn ang="0">
                  <a:pos x="1820" y="2290"/>
                </a:cxn>
              </a:cxnLst>
              <a:rect l="0" t="0" r="r" b="b"/>
              <a:pathLst>
                <a:path w="2188" h="3756">
                  <a:moveTo>
                    <a:pt x="2148" y="2292"/>
                  </a:moveTo>
                  <a:lnTo>
                    <a:pt x="2148" y="2292"/>
                  </a:lnTo>
                  <a:lnTo>
                    <a:pt x="2132" y="2382"/>
                  </a:lnTo>
                  <a:lnTo>
                    <a:pt x="2116" y="2472"/>
                  </a:lnTo>
                  <a:lnTo>
                    <a:pt x="2098" y="2562"/>
                  </a:lnTo>
                  <a:lnTo>
                    <a:pt x="2080" y="2652"/>
                  </a:lnTo>
                  <a:lnTo>
                    <a:pt x="2060" y="2742"/>
                  </a:lnTo>
                  <a:lnTo>
                    <a:pt x="2038" y="2832"/>
                  </a:lnTo>
                  <a:lnTo>
                    <a:pt x="2014" y="2922"/>
                  </a:lnTo>
                  <a:lnTo>
                    <a:pt x="1990" y="3014"/>
                  </a:lnTo>
                  <a:lnTo>
                    <a:pt x="1964" y="3106"/>
                  </a:lnTo>
                  <a:lnTo>
                    <a:pt x="1936" y="3198"/>
                  </a:lnTo>
                  <a:lnTo>
                    <a:pt x="1908" y="3290"/>
                  </a:lnTo>
                  <a:lnTo>
                    <a:pt x="1878" y="3382"/>
                  </a:lnTo>
                  <a:lnTo>
                    <a:pt x="1846" y="3474"/>
                  </a:lnTo>
                  <a:lnTo>
                    <a:pt x="1814" y="3568"/>
                  </a:lnTo>
                  <a:lnTo>
                    <a:pt x="1780" y="3662"/>
                  </a:lnTo>
                  <a:lnTo>
                    <a:pt x="1744" y="3756"/>
                  </a:lnTo>
                  <a:lnTo>
                    <a:pt x="1744" y="3756"/>
                  </a:lnTo>
                  <a:lnTo>
                    <a:pt x="0" y="3756"/>
                  </a:lnTo>
                  <a:lnTo>
                    <a:pt x="0" y="0"/>
                  </a:lnTo>
                  <a:lnTo>
                    <a:pt x="2146" y="0"/>
                  </a:lnTo>
                  <a:lnTo>
                    <a:pt x="2146" y="0"/>
                  </a:lnTo>
                  <a:lnTo>
                    <a:pt x="2168" y="170"/>
                  </a:lnTo>
                  <a:lnTo>
                    <a:pt x="2188" y="336"/>
                  </a:lnTo>
                  <a:lnTo>
                    <a:pt x="2188" y="336"/>
                  </a:lnTo>
                  <a:lnTo>
                    <a:pt x="2182" y="340"/>
                  </a:lnTo>
                  <a:lnTo>
                    <a:pt x="2170" y="346"/>
                  </a:lnTo>
                  <a:lnTo>
                    <a:pt x="2164" y="352"/>
                  </a:lnTo>
                  <a:lnTo>
                    <a:pt x="2158" y="360"/>
                  </a:lnTo>
                  <a:lnTo>
                    <a:pt x="2156" y="368"/>
                  </a:lnTo>
                  <a:lnTo>
                    <a:pt x="2154" y="378"/>
                  </a:lnTo>
                  <a:lnTo>
                    <a:pt x="2154" y="378"/>
                  </a:lnTo>
                  <a:lnTo>
                    <a:pt x="2156" y="390"/>
                  </a:lnTo>
                  <a:lnTo>
                    <a:pt x="2160" y="398"/>
                  </a:lnTo>
                  <a:lnTo>
                    <a:pt x="2166" y="412"/>
                  </a:lnTo>
                  <a:lnTo>
                    <a:pt x="2170" y="418"/>
                  </a:lnTo>
                  <a:lnTo>
                    <a:pt x="2174" y="420"/>
                  </a:lnTo>
                  <a:lnTo>
                    <a:pt x="2158" y="426"/>
                  </a:lnTo>
                  <a:lnTo>
                    <a:pt x="2158" y="426"/>
                  </a:lnTo>
                  <a:lnTo>
                    <a:pt x="2140" y="402"/>
                  </a:lnTo>
                  <a:lnTo>
                    <a:pt x="2140" y="402"/>
                  </a:lnTo>
                  <a:lnTo>
                    <a:pt x="2140" y="382"/>
                  </a:lnTo>
                  <a:lnTo>
                    <a:pt x="2140" y="372"/>
                  </a:lnTo>
                  <a:lnTo>
                    <a:pt x="2138" y="362"/>
                  </a:lnTo>
                  <a:lnTo>
                    <a:pt x="2132" y="356"/>
                  </a:lnTo>
                  <a:lnTo>
                    <a:pt x="2124" y="352"/>
                  </a:lnTo>
                  <a:lnTo>
                    <a:pt x="2110" y="350"/>
                  </a:lnTo>
                  <a:lnTo>
                    <a:pt x="2092" y="354"/>
                  </a:lnTo>
                  <a:lnTo>
                    <a:pt x="2092" y="354"/>
                  </a:lnTo>
                  <a:lnTo>
                    <a:pt x="2090" y="360"/>
                  </a:lnTo>
                  <a:lnTo>
                    <a:pt x="2088" y="368"/>
                  </a:lnTo>
                  <a:lnTo>
                    <a:pt x="2088" y="380"/>
                  </a:lnTo>
                  <a:lnTo>
                    <a:pt x="2092" y="392"/>
                  </a:lnTo>
                  <a:lnTo>
                    <a:pt x="2098" y="400"/>
                  </a:lnTo>
                  <a:lnTo>
                    <a:pt x="2106" y="408"/>
                  </a:lnTo>
                  <a:lnTo>
                    <a:pt x="2110" y="418"/>
                  </a:lnTo>
                  <a:lnTo>
                    <a:pt x="2112" y="426"/>
                  </a:lnTo>
                  <a:lnTo>
                    <a:pt x="2112" y="432"/>
                  </a:lnTo>
                  <a:lnTo>
                    <a:pt x="2110" y="438"/>
                  </a:lnTo>
                  <a:lnTo>
                    <a:pt x="2110" y="438"/>
                  </a:lnTo>
                  <a:lnTo>
                    <a:pt x="2100" y="438"/>
                  </a:lnTo>
                  <a:lnTo>
                    <a:pt x="2092" y="436"/>
                  </a:lnTo>
                  <a:lnTo>
                    <a:pt x="2086" y="434"/>
                  </a:lnTo>
                  <a:lnTo>
                    <a:pt x="2080" y="432"/>
                  </a:lnTo>
                  <a:lnTo>
                    <a:pt x="2076" y="426"/>
                  </a:lnTo>
                  <a:lnTo>
                    <a:pt x="2072" y="418"/>
                  </a:lnTo>
                  <a:lnTo>
                    <a:pt x="2070" y="414"/>
                  </a:lnTo>
                  <a:lnTo>
                    <a:pt x="2068" y="412"/>
                  </a:lnTo>
                  <a:lnTo>
                    <a:pt x="2066" y="410"/>
                  </a:lnTo>
                  <a:lnTo>
                    <a:pt x="2058" y="412"/>
                  </a:lnTo>
                  <a:lnTo>
                    <a:pt x="2044" y="418"/>
                  </a:lnTo>
                  <a:lnTo>
                    <a:pt x="2044" y="418"/>
                  </a:lnTo>
                  <a:lnTo>
                    <a:pt x="2044" y="412"/>
                  </a:lnTo>
                  <a:lnTo>
                    <a:pt x="2044" y="404"/>
                  </a:lnTo>
                  <a:lnTo>
                    <a:pt x="2038" y="388"/>
                  </a:lnTo>
                  <a:lnTo>
                    <a:pt x="2036" y="380"/>
                  </a:lnTo>
                  <a:lnTo>
                    <a:pt x="2032" y="374"/>
                  </a:lnTo>
                  <a:lnTo>
                    <a:pt x="2026" y="370"/>
                  </a:lnTo>
                  <a:lnTo>
                    <a:pt x="2020" y="368"/>
                  </a:lnTo>
                  <a:lnTo>
                    <a:pt x="2020" y="368"/>
                  </a:lnTo>
                  <a:lnTo>
                    <a:pt x="2014" y="388"/>
                  </a:lnTo>
                  <a:lnTo>
                    <a:pt x="2010" y="408"/>
                  </a:lnTo>
                  <a:lnTo>
                    <a:pt x="2010" y="420"/>
                  </a:lnTo>
                  <a:lnTo>
                    <a:pt x="2010" y="430"/>
                  </a:lnTo>
                  <a:lnTo>
                    <a:pt x="2014" y="440"/>
                  </a:lnTo>
                  <a:lnTo>
                    <a:pt x="2022" y="448"/>
                  </a:lnTo>
                  <a:lnTo>
                    <a:pt x="2022" y="448"/>
                  </a:lnTo>
                  <a:lnTo>
                    <a:pt x="2014" y="450"/>
                  </a:lnTo>
                  <a:lnTo>
                    <a:pt x="2004" y="450"/>
                  </a:lnTo>
                  <a:lnTo>
                    <a:pt x="1992" y="446"/>
                  </a:lnTo>
                  <a:lnTo>
                    <a:pt x="1986" y="442"/>
                  </a:lnTo>
                  <a:lnTo>
                    <a:pt x="1986" y="442"/>
                  </a:lnTo>
                  <a:lnTo>
                    <a:pt x="1984" y="438"/>
                  </a:lnTo>
                  <a:lnTo>
                    <a:pt x="1986" y="432"/>
                  </a:lnTo>
                  <a:lnTo>
                    <a:pt x="1990" y="420"/>
                  </a:lnTo>
                  <a:lnTo>
                    <a:pt x="1990" y="412"/>
                  </a:lnTo>
                  <a:lnTo>
                    <a:pt x="1990" y="402"/>
                  </a:lnTo>
                  <a:lnTo>
                    <a:pt x="1988" y="392"/>
                  </a:lnTo>
                  <a:lnTo>
                    <a:pt x="1984" y="380"/>
                  </a:lnTo>
                  <a:lnTo>
                    <a:pt x="1984" y="380"/>
                  </a:lnTo>
                  <a:lnTo>
                    <a:pt x="1974" y="384"/>
                  </a:lnTo>
                  <a:lnTo>
                    <a:pt x="1968" y="390"/>
                  </a:lnTo>
                  <a:lnTo>
                    <a:pt x="1962" y="396"/>
                  </a:lnTo>
                  <a:lnTo>
                    <a:pt x="1958" y="402"/>
                  </a:lnTo>
                  <a:lnTo>
                    <a:pt x="1954" y="416"/>
                  </a:lnTo>
                  <a:lnTo>
                    <a:pt x="1954" y="432"/>
                  </a:lnTo>
                  <a:lnTo>
                    <a:pt x="1954" y="446"/>
                  </a:lnTo>
                  <a:lnTo>
                    <a:pt x="1952" y="458"/>
                  </a:lnTo>
                  <a:lnTo>
                    <a:pt x="1950" y="464"/>
                  </a:lnTo>
                  <a:lnTo>
                    <a:pt x="1946" y="470"/>
                  </a:lnTo>
                  <a:lnTo>
                    <a:pt x="1940" y="476"/>
                  </a:lnTo>
                  <a:lnTo>
                    <a:pt x="1932" y="480"/>
                  </a:lnTo>
                  <a:lnTo>
                    <a:pt x="1932" y="480"/>
                  </a:lnTo>
                  <a:lnTo>
                    <a:pt x="1924" y="478"/>
                  </a:lnTo>
                  <a:lnTo>
                    <a:pt x="1918" y="476"/>
                  </a:lnTo>
                  <a:lnTo>
                    <a:pt x="1916" y="472"/>
                  </a:lnTo>
                  <a:lnTo>
                    <a:pt x="1914" y="468"/>
                  </a:lnTo>
                  <a:lnTo>
                    <a:pt x="1918" y="458"/>
                  </a:lnTo>
                  <a:lnTo>
                    <a:pt x="1922" y="448"/>
                  </a:lnTo>
                  <a:lnTo>
                    <a:pt x="1930" y="434"/>
                  </a:lnTo>
                  <a:lnTo>
                    <a:pt x="1934" y="420"/>
                  </a:lnTo>
                  <a:lnTo>
                    <a:pt x="1934" y="414"/>
                  </a:lnTo>
                  <a:lnTo>
                    <a:pt x="1932" y="406"/>
                  </a:lnTo>
                  <a:lnTo>
                    <a:pt x="1928" y="398"/>
                  </a:lnTo>
                  <a:lnTo>
                    <a:pt x="1922" y="392"/>
                  </a:lnTo>
                  <a:lnTo>
                    <a:pt x="1922" y="392"/>
                  </a:lnTo>
                  <a:lnTo>
                    <a:pt x="1906" y="398"/>
                  </a:lnTo>
                  <a:lnTo>
                    <a:pt x="1892" y="406"/>
                  </a:lnTo>
                  <a:lnTo>
                    <a:pt x="1882" y="416"/>
                  </a:lnTo>
                  <a:lnTo>
                    <a:pt x="1874" y="428"/>
                  </a:lnTo>
                  <a:lnTo>
                    <a:pt x="1870" y="442"/>
                  </a:lnTo>
                  <a:lnTo>
                    <a:pt x="1868" y="454"/>
                  </a:lnTo>
                  <a:lnTo>
                    <a:pt x="1870" y="468"/>
                  </a:lnTo>
                  <a:lnTo>
                    <a:pt x="1876" y="478"/>
                  </a:lnTo>
                  <a:lnTo>
                    <a:pt x="1876" y="478"/>
                  </a:lnTo>
                  <a:lnTo>
                    <a:pt x="1874" y="488"/>
                  </a:lnTo>
                  <a:lnTo>
                    <a:pt x="1872" y="496"/>
                  </a:lnTo>
                  <a:lnTo>
                    <a:pt x="1864" y="510"/>
                  </a:lnTo>
                  <a:lnTo>
                    <a:pt x="1858" y="524"/>
                  </a:lnTo>
                  <a:lnTo>
                    <a:pt x="1854" y="530"/>
                  </a:lnTo>
                  <a:lnTo>
                    <a:pt x="1852" y="538"/>
                  </a:lnTo>
                  <a:lnTo>
                    <a:pt x="1852" y="538"/>
                  </a:lnTo>
                  <a:lnTo>
                    <a:pt x="1838" y="534"/>
                  </a:lnTo>
                  <a:lnTo>
                    <a:pt x="1826" y="530"/>
                  </a:lnTo>
                  <a:lnTo>
                    <a:pt x="1820" y="524"/>
                  </a:lnTo>
                  <a:lnTo>
                    <a:pt x="1816" y="518"/>
                  </a:lnTo>
                  <a:lnTo>
                    <a:pt x="1816" y="518"/>
                  </a:lnTo>
                  <a:lnTo>
                    <a:pt x="1818" y="512"/>
                  </a:lnTo>
                  <a:lnTo>
                    <a:pt x="1822" y="506"/>
                  </a:lnTo>
                  <a:lnTo>
                    <a:pt x="1832" y="494"/>
                  </a:lnTo>
                  <a:lnTo>
                    <a:pt x="1838" y="488"/>
                  </a:lnTo>
                  <a:lnTo>
                    <a:pt x="1838" y="480"/>
                  </a:lnTo>
                  <a:lnTo>
                    <a:pt x="1836" y="470"/>
                  </a:lnTo>
                  <a:lnTo>
                    <a:pt x="1828" y="458"/>
                  </a:lnTo>
                  <a:lnTo>
                    <a:pt x="1828" y="458"/>
                  </a:lnTo>
                  <a:lnTo>
                    <a:pt x="1820" y="460"/>
                  </a:lnTo>
                  <a:lnTo>
                    <a:pt x="1814" y="464"/>
                  </a:lnTo>
                  <a:lnTo>
                    <a:pt x="1808" y="468"/>
                  </a:lnTo>
                  <a:lnTo>
                    <a:pt x="1804" y="474"/>
                  </a:lnTo>
                  <a:lnTo>
                    <a:pt x="1800" y="486"/>
                  </a:lnTo>
                  <a:lnTo>
                    <a:pt x="1796" y="498"/>
                  </a:lnTo>
                  <a:lnTo>
                    <a:pt x="1794" y="508"/>
                  </a:lnTo>
                  <a:lnTo>
                    <a:pt x="1794" y="512"/>
                  </a:lnTo>
                  <a:lnTo>
                    <a:pt x="1792" y="514"/>
                  </a:lnTo>
                  <a:lnTo>
                    <a:pt x="1788" y="514"/>
                  </a:lnTo>
                  <a:lnTo>
                    <a:pt x="1784" y="512"/>
                  </a:lnTo>
                  <a:lnTo>
                    <a:pt x="1772" y="502"/>
                  </a:lnTo>
                  <a:lnTo>
                    <a:pt x="1772" y="502"/>
                  </a:lnTo>
                  <a:lnTo>
                    <a:pt x="1768" y="488"/>
                  </a:lnTo>
                  <a:lnTo>
                    <a:pt x="1762" y="478"/>
                  </a:lnTo>
                  <a:lnTo>
                    <a:pt x="1754" y="470"/>
                  </a:lnTo>
                  <a:lnTo>
                    <a:pt x="1746" y="466"/>
                  </a:lnTo>
                  <a:lnTo>
                    <a:pt x="1746" y="466"/>
                  </a:lnTo>
                  <a:lnTo>
                    <a:pt x="1734" y="476"/>
                  </a:lnTo>
                  <a:lnTo>
                    <a:pt x="1730" y="484"/>
                  </a:lnTo>
                  <a:lnTo>
                    <a:pt x="1728" y="490"/>
                  </a:lnTo>
                  <a:lnTo>
                    <a:pt x="1726" y="496"/>
                  </a:lnTo>
                  <a:lnTo>
                    <a:pt x="1726" y="504"/>
                  </a:lnTo>
                  <a:lnTo>
                    <a:pt x="1728" y="512"/>
                  </a:lnTo>
                  <a:lnTo>
                    <a:pt x="1732" y="518"/>
                  </a:lnTo>
                  <a:lnTo>
                    <a:pt x="1750" y="544"/>
                  </a:lnTo>
                  <a:lnTo>
                    <a:pt x="1750" y="544"/>
                  </a:lnTo>
                  <a:lnTo>
                    <a:pt x="1752" y="546"/>
                  </a:lnTo>
                  <a:lnTo>
                    <a:pt x="1754" y="550"/>
                  </a:lnTo>
                  <a:lnTo>
                    <a:pt x="1756" y="556"/>
                  </a:lnTo>
                  <a:lnTo>
                    <a:pt x="1756" y="558"/>
                  </a:lnTo>
                  <a:lnTo>
                    <a:pt x="1756" y="558"/>
                  </a:lnTo>
                  <a:lnTo>
                    <a:pt x="1744" y="548"/>
                  </a:lnTo>
                  <a:lnTo>
                    <a:pt x="1730" y="540"/>
                  </a:lnTo>
                  <a:lnTo>
                    <a:pt x="1718" y="534"/>
                  </a:lnTo>
                  <a:lnTo>
                    <a:pt x="1704" y="530"/>
                  </a:lnTo>
                  <a:lnTo>
                    <a:pt x="1690" y="528"/>
                  </a:lnTo>
                  <a:lnTo>
                    <a:pt x="1676" y="530"/>
                  </a:lnTo>
                  <a:lnTo>
                    <a:pt x="1664" y="534"/>
                  </a:lnTo>
                  <a:lnTo>
                    <a:pt x="1654" y="542"/>
                  </a:lnTo>
                  <a:lnTo>
                    <a:pt x="1654" y="542"/>
                  </a:lnTo>
                  <a:lnTo>
                    <a:pt x="1656" y="552"/>
                  </a:lnTo>
                  <a:lnTo>
                    <a:pt x="1660" y="560"/>
                  </a:lnTo>
                  <a:lnTo>
                    <a:pt x="1666" y="564"/>
                  </a:lnTo>
                  <a:lnTo>
                    <a:pt x="1672" y="568"/>
                  </a:lnTo>
                  <a:lnTo>
                    <a:pt x="1692" y="574"/>
                  </a:lnTo>
                  <a:lnTo>
                    <a:pt x="1718" y="580"/>
                  </a:lnTo>
                  <a:lnTo>
                    <a:pt x="1718" y="580"/>
                  </a:lnTo>
                  <a:lnTo>
                    <a:pt x="1702" y="582"/>
                  </a:lnTo>
                  <a:lnTo>
                    <a:pt x="1688" y="586"/>
                  </a:lnTo>
                  <a:lnTo>
                    <a:pt x="1678" y="590"/>
                  </a:lnTo>
                  <a:lnTo>
                    <a:pt x="1670" y="594"/>
                  </a:lnTo>
                  <a:lnTo>
                    <a:pt x="1658" y="602"/>
                  </a:lnTo>
                  <a:lnTo>
                    <a:pt x="1646" y="610"/>
                  </a:lnTo>
                  <a:lnTo>
                    <a:pt x="1646" y="610"/>
                  </a:lnTo>
                  <a:lnTo>
                    <a:pt x="1644" y="600"/>
                  </a:lnTo>
                  <a:lnTo>
                    <a:pt x="1638" y="592"/>
                  </a:lnTo>
                  <a:lnTo>
                    <a:pt x="1630" y="586"/>
                  </a:lnTo>
                  <a:lnTo>
                    <a:pt x="1620" y="580"/>
                  </a:lnTo>
                  <a:lnTo>
                    <a:pt x="1608" y="576"/>
                  </a:lnTo>
                  <a:lnTo>
                    <a:pt x="1596" y="574"/>
                  </a:lnTo>
                  <a:lnTo>
                    <a:pt x="1570" y="570"/>
                  </a:lnTo>
                  <a:lnTo>
                    <a:pt x="1570" y="570"/>
                  </a:lnTo>
                  <a:lnTo>
                    <a:pt x="1564" y="570"/>
                  </a:lnTo>
                  <a:lnTo>
                    <a:pt x="1558" y="570"/>
                  </a:lnTo>
                  <a:lnTo>
                    <a:pt x="1546" y="568"/>
                  </a:lnTo>
                  <a:lnTo>
                    <a:pt x="1538" y="566"/>
                  </a:lnTo>
                  <a:lnTo>
                    <a:pt x="1534" y="566"/>
                  </a:lnTo>
                  <a:lnTo>
                    <a:pt x="1530" y="568"/>
                  </a:lnTo>
                  <a:lnTo>
                    <a:pt x="1530" y="568"/>
                  </a:lnTo>
                  <a:lnTo>
                    <a:pt x="1536" y="580"/>
                  </a:lnTo>
                  <a:lnTo>
                    <a:pt x="1544" y="592"/>
                  </a:lnTo>
                  <a:lnTo>
                    <a:pt x="1554" y="604"/>
                  </a:lnTo>
                  <a:lnTo>
                    <a:pt x="1566" y="612"/>
                  </a:lnTo>
                  <a:lnTo>
                    <a:pt x="1578" y="622"/>
                  </a:lnTo>
                  <a:lnTo>
                    <a:pt x="1592" y="628"/>
                  </a:lnTo>
                  <a:lnTo>
                    <a:pt x="1606" y="634"/>
                  </a:lnTo>
                  <a:lnTo>
                    <a:pt x="1620" y="638"/>
                  </a:lnTo>
                  <a:lnTo>
                    <a:pt x="1620" y="638"/>
                  </a:lnTo>
                  <a:lnTo>
                    <a:pt x="1640" y="636"/>
                  </a:lnTo>
                  <a:lnTo>
                    <a:pt x="1656" y="630"/>
                  </a:lnTo>
                  <a:lnTo>
                    <a:pt x="1656" y="630"/>
                  </a:lnTo>
                  <a:lnTo>
                    <a:pt x="1670" y="636"/>
                  </a:lnTo>
                  <a:lnTo>
                    <a:pt x="1676" y="644"/>
                  </a:lnTo>
                  <a:lnTo>
                    <a:pt x="1680" y="652"/>
                  </a:lnTo>
                  <a:lnTo>
                    <a:pt x="1684" y="662"/>
                  </a:lnTo>
                  <a:lnTo>
                    <a:pt x="1684" y="662"/>
                  </a:lnTo>
                  <a:lnTo>
                    <a:pt x="1670" y="666"/>
                  </a:lnTo>
                  <a:lnTo>
                    <a:pt x="1658" y="668"/>
                  </a:lnTo>
                  <a:lnTo>
                    <a:pt x="1644" y="668"/>
                  </a:lnTo>
                  <a:lnTo>
                    <a:pt x="1632" y="668"/>
                  </a:lnTo>
                  <a:lnTo>
                    <a:pt x="1608" y="664"/>
                  </a:lnTo>
                  <a:lnTo>
                    <a:pt x="1594" y="664"/>
                  </a:lnTo>
                  <a:lnTo>
                    <a:pt x="1582" y="668"/>
                  </a:lnTo>
                  <a:lnTo>
                    <a:pt x="1582" y="668"/>
                  </a:lnTo>
                  <a:lnTo>
                    <a:pt x="1576" y="668"/>
                  </a:lnTo>
                  <a:lnTo>
                    <a:pt x="1572" y="668"/>
                  </a:lnTo>
                  <a:lnTo>
                    <a:pt x="1572" y="666"/>
                  </a:lnTo>
                  <a:lnTo>
                    <a:pt x="1572" y="666"/>
                  </a:lnTo>
                  <a:lnTo>
                    <a:pt x="1568" y="656"/>
                  </a:lnTo>
                  <a:lnTo>
                    <a:pt x="1568" y="656"/>
                  </a:lnTo>
                  <a:lnTo>
                    <a:pt x="1560" y="648"/>
                  </a:lnTo>
                  <a:lnTo>
                    <a:pt x="1552" y="642"/>
                  </a:lnTo>
                  <a:lnTo>
                    <a:pt x="1540" y="638"/>
                  </a:lnTo>
                  <a:lnTo>
                    <a:pt x="1530" y="636"/>
                  </a:lnTo>
                  <a:lnTo>
                    <a:pt x="1518" y="638"/>
                  </a:lnTo>
                  <a:lnTo>
                    <a:pt x="1506" y="640"/>
                  </a:lnTo>
                  <a:lnTo>
                    <a:pt x="1486" y="644"/>
                  </a:lnTo>
                  <a:lnTo>
                    <a:pt x="1486" y="644"/>
                  </a:lnTo>
                  <a:lnTo>
                    <a:pt x="1486" y="654"/>
                  </a:lnTo>
                  <a:lnTo>
                    <a:pt x="1488" y="662"/>
                  </a:lnTo>
                  <a:lnTo>
                    <a:pt x="1492" y="670"/>
                  </a:lnTo>
                  <a:lnTo>
                    <a:pt x="1498" y="676"/>
                  </a:lnTo>
                  <a:lnTo>
                    <a:pt x="1512" y="688"/>
                  </a:lnTo>
                  <a:lnTo>
                    <a:pt x="1528" y="696"/>
                  </a:lnTo>
                  <a:lnTo>
                    <a:pt x="1528" y="696"/>
                  </a:lnTo>
                  <a:lnTo>
                    <a:pt x="1546" y="702"/>
                  </a:lnTo>
                  <a:lnTo>
                    <a:pt x="1556" y="702"/>
                  </a:lnTo>
                  <a:lnTo>
                    <a:pt x="1562" y="700"/>
                  </a:lnTo>
                  <a:lnTo>
                    <a:pt x="1564" y="698"/>
                  </a:lnTo>
                  <a:lnTo>
                    <a:pt x="1576" y="688"/>
                  </a:lnTo>
                  <a:lnTo>
                    <a:pt x="1576" y="688"/>
                  </a:lnTo>
                  <a:lnTo>
                    <a:pt x="1580" y="702"/>
                  </a:lnTo>
                  <a:lnTo>
                    <a:pt x="1584" y="714"/>
                  </a:lnTo>
                  <a:lnTo>
                    <a:pt x="1590" y="722"/>
                  </a:lnTo>
                  <a:lnTo>
                    <a:pt x="1596" y="730"/>
                  </a:lnTo>
                  <a:lnTo>
                    <a:pt x="1610" y="740"/>
                  </a:lnTo>
                  <a:lnTo>
                    <a:pt x="1626" y="752"/>
                  </a:lnTo>
                  <a:lnTo>
                    <a:pt x="1626" y="752"/>
                  </a:lnTo>
                  <a:lnTo>
                    <a:pt x="1594" y="762"/>
                  </a:lnTo>
                  <a:lnTo>
                    <a:pt x="1580" y="766"/>
                  </a:lnTo>
                  <a:lnTo>
                    <a:pt x="1560" y="766"/>
                  </a:lnTo>
                  <a:lnTo>
                    <a:pt x="1560" y="766"/>
                  </a:lnTo>
                  <a:lnTo>
                    <a:pt x="1552" y="756"/>
                  </a:lnTo>
                  <a:lnTo>
                    <a:pt x="1542" y="746"/>
                  </a:lnTo>
                  <a:lnTo>
                    <a:pt x="1532" y="738"/>
                  </a:lnTo>
                  <a:lnTo>
                    <a:pt x="1522" y="730"/>
                  </a:lnTo>
                  <a:lnTo>
                    <a:pt x="1498" y="718"/>
                  </a:lnTo>
                  <a:lnTo>
                    <a:pt x="1474" y="708"/>
                  </a:lnTo>
                  <a:lnTo>
                    <a:pt x="1452" y="704"/>
                  </a:lnTo>
                  <a:lnTo>
                    <a:pt x="1434" y="702"/>
                  </a:lnTo>
                  <a:lnTo>
                    <a:pt x="1428" y="702"/>
                  </a:lnTo>
                  <a:lnTo>
                    <a:pt x="1422" y="704"/>
                  </a:lnTo>
                  <a:lnTo>
                    <a:pt x="1420" y="708"/>
                  </a:lnTo>
                  <a:lnTo>
                    <a:pt x="1420" y="712"/>
                  </a:lnTo>
                  <a:lnTo>
                    <a:pt x="1420" y="712"/>
                  </a:lnTo>
                  <a:lnTo>
                    <a:pt x="1424" y="722"/>
                  </a:lnTo>
                  <a:lnTo>
                    <a:pt x="1428" y="732"/>
                  </a:lnTo>
                  <a:lnTo>
                    <a:pt x="1434" y="740"/>
                  </a:lnTo>
                  <a:lnTo>
                    <a:pt x="1440" y="748"/>
                  </a:lnTo>
                  <a:lnTo>
                    <a:pt x="1456" y="760"/>
                  </a:lnTo>
                  <a:lnTo>
                    <a:pt x="1472" y="770"/>
                  </a:lnTo>
                  <a:lnTo>
                    <a:pt x="1488" y="776"/>
                  </a:lnTo>
                  <a:lnTo>
                    <a:pt x="1502" y="780"/>
                  </a:lnTo>
                  <a:lnTo>
                    <a:pt x="1514" y="784"/>
                  </a:lnTo>
                  <a:lnTo>
                    <a:pt x="1514" y="784"/>
                  </a:lnTo>
                  <a:lnTo>
                    <a:pt x="1508" y="786"/>
                  </a:lnTo>
                  <a:lnTo>
                    <a:pt x="1494" y="792"/>
                  </a:lnTo>
                  <a:lnTo>
                    <a:pt x="1488" y="798"/>
                  </a:lnTo>
                  <a:lnTo>
                    <a:pt x="1482" y="802"/>
                  </a:lnTo>
                  <a:lnTo>
                    <a:pt x="1480" y="806"/>
                  </a:lnTo>
                  <a:lnTo>
                    <a:pt x="1480" y="812"/>
                  </a:lnTo>
                  <a:lnTo>
                    <a:pt x="1480" y="812"/>
                  </a:lnTo>
                  <a:lnTo>
                    <a:pt x="1484" y="816"/>
                  </a:lnTo>
                  <a:lnTo>
                    <a:pt x="1492" y="822"/>
                  </a:lnTo>
                  <a:lnTo>
                    <a:pt x="1512" y="830"/>
                  </a:lnTo>
                  <a:lnTo>
                    <a:pt x="1522" y="836"/>
                  </a:lnTo>
                  <a:lnTo>
                    <a:pt x="1530" y="842"/>
                  </a:lnTo>
                  <a:lnTo>
                    <a:pt x="1534" y="848"/>
                  </a:lnTo>
                  <a:lnTo>
                    <a:pt x="1534" y="852"/>
                  </a:lnTo>
                  <a:lnTo>
                    <a:pt x="1534" y="854"/>
                  </a:lnTo>
                  <a:lnTo>
                    <a:pt x="1534" y="854"/>
                  </a:lnTo>
                  <a:lnTo>
                    <a:pt x="1514" y="848"/>
                  </a:lnTo>
                  <a:lnTo>
                    <a:pt x="1500" y="842"/>
                  </a:lnTo>
                  <a:lnTo>
                    <a:pt x="1490" y="842"/>
                  </a:lnTo>
                  <a:lnTo>
                    <a:pt x="1486" y="842"/>
                  </a:lnTo>
                  <a:lnTo>
                    <a:pt x="1484" y="844"/>
                  </a:lnTo>
                  <a:lnTo>
                    <a:pt x="1482" y="846"/>
                  </a:lnTo>
                  <a:lnTo>
                    <a:pt x="1482" y="850"/>
                  </a:lnTo>
                  <a:lnTo>
                    <a:pt x="1484" y="860"/>
                  </a:lnTo>
                  <a:lnTo>
                    <a:pt x="1492" y="872"/>
                  </a:lnTo>
                  <a:lnTo>
                    <a:pt x="1504" y="890"/>
                  </a:lnTo>
                  <a:lnTo>
                    <a:pt x="1504" y="890"/>
                  </a:lnTo>
                  <a:lnTo>
                    <a:pt x="1496" y="890"/>
                  </a:lnTo>
                  <a:lnTo>
                    <a:pt x="1490" y="888"/>
                  </a:lnTo>
                  <a:lnTo>
                    <a:pt x="1484" y="886"/>
                  </a:lnTo>
                  <a:lnTo>
                    <a:pt x="1478" y="882"/>
                  </a:lnTo>
                  <a:lnTo>
                    <a:pt x="1470" y="874"/>
                  </a:lnTo>
                  <a:lnTo>
                    <a:pt x="1464" y="864"/>
                  </a:lnTo>
                  <a:lnTo>
                    <a:pt x="1454" y="844"/>
                  </a:lnTo>
                  <a:lnTo>
                    <a:pt x="1446" y="834"/>
                  </a:lnTo>
                  <a:lnTo>
                    <a:pt x="1438" y="828"/>
                  </a:lnTo>
                  <a:lnTo>
                    <a:pt x="1438" y="828"/>
                  </a:lnTo>
                  <a:lnTo>
                    <a:pt x="1430" y="836"/>
                  </a:lnTo>
                  <a:lnTo>
                    <a:pt x="1426" y="844"/>
                  </a:lnTo>
                  <a:lnTo>
                    <a:pt x="1424" y="852"/>
                  </a:lnTo>
                  <a:lnTo>
                    <a:pt x="1424" y="860"/>
                  </a:lnTo>
                  <a:lnTo>
                    <a:pt x="1426" y="872"/>
                  </a:lnTo>
                  <a:lnTo>
                    <a:pt x="1428" y="878"/>
                  </a:lnTo>
                  <a:lnTo>
                    <a:pt x="1428" y="878"/>
                  </a:lnTo>
                  <a:lnTo>
                    <a:pt x="1418" y="866"/>
                  </a:lnTo>
                  <a:lnTo>
                    <a:pt x="1402" y="848"/>
                  </a:lnTo>
                  <a:lnTo>
                    <a:pt x="1392" y="838"/>
                  </a:lnTo>
                  <a:lnTo>
                    <a:pt x="1384" y="832"/>
                  </a:lnTo>
                  <a:lnTo>
                    <a:pt x="1374" y="828"/>
                  </a:lnTo>
                  <a:lnTo>
                    <a:pt x="1366" y="828"/>
                  </a:lnTo>
                  <a:lnTo>
                    <a:pt x="1366" y="828"/>
                  </a:lnTo>
                  <a:lnTo>
                    <a:pt x="1362" y="830"/>
                  </a:lnTo>
                  <a:lnTo>
                    <a:pt x="1362" y="836"/>
                  </a:lnTo>
                  <a:lnTo>
                    <a:pt x="1360" y="848"/>
                  </a:lnTo>
                  <a:lnTo>
                    <a:pt x="1362" y="856"/>
                  </a:lnTo>
                  <a:lnTo>
                    <a:pt x="1366" y="862"/>
                  </a:lnTo>
                  <a:lnTo>
                    <a:pt x="1370" y="870"/>
                  </a:lnTo>
                  <a:lnTo>
                    <a:pt x="1376" y="876"/>
                  </a:lnTo>
                  <a:lnTo>
                    <a:pt x="1376" y="876"/>
                  </a:lnTo>
                  <a:lnTo>
                    <a:pt x="1358" y="880"/>
                  </a:lnTo>
                  <a:lnTo>
                    <a:pt x="1338" y="882"/>
                  </a:lnTo>
                  <a:lnTo>
                    <a:pt x="1328" y="886"/>
                  </a:lnTo>
                  <a:lnTo>
                    <a:pt x="1320" y="890"/>
                  </a:lnTo>
                  <a:lnTo>
                    <a:pt x="1314" y="896"/>
                  </a:lnTo>
                  <a:lnTo>
                    <a:pt x="1310" y="904"/>
                  </a:lnTo>
                  <a:lnTo>
                    <a:pt x="1310" y="904"/>
                  </a:lnTo>
                  <a:lnTo>
                    <a:pt x="1324" y="912"/>
                  </a:lnTo>
                  <a:lnTo>
                    <a:pt x="1340" y="920"/>
                  </a:lnTo>
                  <a:lnTo>
                    <a:pt x="1354" y="924"/>
                  </a:lnTo>
                  <a:lnTo>
                    <a:pt x="1370" y="928"/>
                  </a:lnTo>
                  <a:lnTo>
                    <a:pt x="1388" y="928"/>
                  </a:lnTo>
                  <a:lnTo>
                    <a:pt x="1406" y="928"/>
                  </a:lnTo>
                  <a:lnTo>
                    <a:pt x="1446" y="924"/>
                  </a:lnTo>
                  <a:lnTo>
                    <a:pt x="1446" y="924"/>
                  </a:lnTo>
                  <a:lnTo>
                    <a:pt x="1454" y="924"/>
                  </a:lnTo>
                  <a:lnTo>
                    <a:pt x="1468" y="920"/>
                  </a:lnTo>
                  <a:lnTo>
                    <a:pt x="1468" y="920"/>
                  </a:lnTo>
                  <a:lnTo>
                    <a:pt x="1472" y="920"/>
                  </a:lnTo>
                  <a:lnTo>
                    <a:pt x="1478" y="920"/>
                  </a:lnTo>
                  <a:lnTo>
                    <a:pt x="1486" y="924"/>
                  </a:lnTo>
                  <a:lnTo>
                    <a:pt x="1496" y="932"/>
                  </a:lnTo>
                  <a:lnTo>
                    <a:pt x="1496" y="932"/>
                  </a:lnTo>
                  <a:lnTo>
                    <a:pt x="1486" y="934"/>
                  </a:lnTo>
                  <a:lnTo>
                    <a:pt x="1480" y="938"/>
                  </a:lnTo>
                  <a:lnTo>
                    <a:pt x="1470" y="944"/>
                  </a:lnTo>
                  <a:lnTo>
                    <a:pt x="1454" y="952"/>
                  </a:lnTo>
                  <a:lnTo>
                    <a:pt x="1440" y="956"/>
                  </a:lnTo>
                  <a:lnTo>
                    <a:pt x="1422" y="960"/>
                  </a:lnTo>
                  <a:lnTo>
                    <a:pt x="1422" y="960"/>
                  </a:lnTo>
                  <a:lnTo>
                    <a:pt x="1396" y="974"/>
                  </a:lnTo>
                  <a:lnTo>
                    <a:pt x="1386" y="982"/>
                  </a:lnTo>
                  <a:lnTo>
                    <a:pt x="1376" y="992"/>
                  </a:lnTo>
                  <a:lnTo>
                    <a:pt x="1368" y="1002"/>
                  </a:lnTo>
                  <a:lnTo>
                    <a:pt x="1362" y="1012"/>
                  </a:lnTo>
                  <a:lnTo>
                    <a:pt x="1358" y="1024"/>
                  </a:lnTo>
                  <a:lnTo>
                    <a:pt x="1356" y="1038"/>
                  </a:lnTo>
                  <a:lnTo>
                    <a:pt x="1356" y="1038"/>
                  </a:lnTo>
                  <a:lnTo>
                    <a:pt x="1374" y="1046"/>
                  </a:lnTo>
                  <a:lnTo>
                    <a:pt x="1384" y="1048"/>
                  </a:lnTo>
                  <a:lnTo>
                    <a:pt x="1392" y="1050"/>
                  </a:lnTo>
                  <a:lnTo>
                    <a:pt x="1400" y="1050"/>
                  </a:lnTo>
                  <a:lnTo>
                    <a:pt x="1410" y="1048"/>
                  </a:lnTo>
                  <a:lnTo>
                    <a:pt x="1416" y="1044"/>
                  </a:lnTo>
                  <a:lnTo>
                    <a:pt x="1422" y="1038"/>
                  </a:lnTo>
                  <a:lnTo>
                    <a:pt x="1422" y="1038"/>
                  </a:lnTo>
                  <a:lnTo>
                    <a:pt x="1430" y="1028"/>
                  </a:lnTo>
                  <a:lnTo>
                    <a:pt x="1436" y="1022"/>
                  </a:lnTo>
                  <a:lnTo>
                    <a:pt x="1440" y="1020"/>
                  </a:lnTo>
                  <a:lnTo>
                    <a:pt x="1444" y="1020"/>
                  </a:lnTo>
                  <a:lnTo>
                    <a:pt x="1448" y="1026"/>
                  </a:lnTo>
                  <a:lnTo>
                    <a:pt x="1452" y="1028"/>
                  </a:lnTo>
                  <a:lnTo>
                    <a:pt x="1458" y="1030"/>
                  </a:lnTo>
                  <a:lnTo>
                    <a:pt x="1478" y="1036"/>
                  </a:lnTo>
                  <a:lnTo>
                    <a:pt x="1478" y="1036"/>
                  </a:lnTo>
                  <a:lnTo>
                    <a:pt x="1474" y="1042"/>
                  </a:lnTo>
                  <a:lnTo>
                    <a:pt x="1468" y="1048"/>
                  </a:lnTo>
                  <a:lnTo>
                    <a:pt x="1454" y="1058"/>
                  </a:lnTo>
                  <a:lnTo>
                    <a:pt x="1438" y="1066"/>
                  </a:lnTo>
                  <a:lnTo>
                    <a:pt x="1422" y="1072"/>
                  </a:lnTo>
                  <a:lnTo>
                    <a:pt x="1408" y="1078"/>
                  </a:lnTo>
                  <a:lnTo>
                    <a:pt x="1396" y="1084"/>
                  </a:lnTo>
                  <a:lnTo>
                    <a:pt x="1392" y="1088"/>
                  </a:lnTo>
                  <a:lnTo>
                    <a:pt x="1390" y="1092"/>
                  </a:lnTo>
                  <a:lnTo>
                    <a:pt x="1390" y="1096"/>
                  </a:lnTo>
                  <a:lnTo>
                    <a:pt x="1392" y="1100"/>
                  </a:lnTo>
                  <a:lnTo>
                    <a:pt x="1392" y="1100"/>
                  </a:lnTo>
                  <a:lnTo>
                    <a:pt x="1406" y="1120"/>
                  </a:lnTo>
                  <a:lnTo>
                    <a:pt x="1420" y="1138"/>
                  </a:lnTo>
                  <a:lnTo>
                    <a:pt x="1436" y="1156"/>
                  </a:lnTo>
                  <a:lnTo>
                    <a:pt x="1436" y="1156"/>
                  </a:lnTo>
                  <a:lnTo>
                    <a:pt x="1426" y="1150"/>
                  </a:lnTo>
                  <a:lnTo>
                    <a:pt x="1402" y="1142"/>
                  </a:lnTo>
                  <a:lnTo>
                    <a:pt x="1388" y="1140"/>
                  </a:lnTo>
                  <a:lnTo>
                    <a:pt x="1376" y="1138"/>
                  </a:lnTo>
                  <a:lnTo>
                    <a:pt x="1364" y="1140"/>
                  </a:lnTo>
                  <a:lnTo>
                    <a:pt x="1360" y="1142"/>
                  </a:lnTo>
                  <a:lnTo>
                    <a:pt x="1356" y="1146"/>
                  </a:lnTo>
                  <a:lnTo>
                    <a:pt x="1356" y="1146"/>
                  </a:lnTo>
                  <a:lnTo>
                    <a:pt x="1354" y="1150"/>
                  </a:lnTo>
                  <a:lnTo>
                    <a:pt x="1352" y="1154"/>
                  </a:lnTo>
                  <a:lnTo>
                    <a:pt x="1354" y="1164"/>
                  </a:lnTo>
                  <a:lnTo>
                    <a:pt x="1358" y="1174"/>
                  </a:lnTo>
                  <a:lnTo>
                    <a:pt x="1368" y="1182"/>
                  </a:lnTo>
                  <a:lnTo>
                    <a:pt x="1382" y="1192"/>
                  </a:lnTo>
                  <a:lnTo>
                    <a:pt x="1398" y="1200"/>
                  </a:lnTo>
                  <a:lnTo>
                    <a:pt x="1418" y="1208"/>
                  </a:lnTo>
                  <a:lnTo>
                    <a:pt x="1440" y="1214"/>
                  </a:lnTo>
                  <a:lnTo>
                    <a:pt x="1440" y="1214"/>
                  </a:lnTo>
                  <a:lnTo>
                    <a:pt x="1430" y="1218"/>
                  </a:lnTo>
                  <a:lnTo>
                    <a:pt x="1416" y="1220"/>
                  </a:lnTo>
                  <a:lnTo>
                    <a:pt x="1402" y="1222"/>
                  </a:lnTo>
                  <a:lnTo>
                    <a:pt x="1388" y="1226"/>
                  </a:lnTo>
                  <a:lnTo>
                    <a:pt x="1378" y="1230"/>
                  </a:lnTo>
                  <a:lnTo>
                    <a:pt x="1376" y="1232"/>
                  </a:lnTo>
                  <a:lnTo>
                    <a:pt x="1374" y="1236"/>
                  </a:lnTo>
                  <a:lnTo>
                    <a:pt x="1374" y="1242"/>
                  </a:lnTo>
                  <a:lnTo>
                    <a:pt x="1376" y="1248"/>
                  </a:lnTo>
                  <a:lnTo>
                    <a:pt x="1380" y="1254"/>
                  </a:lnTo>
                  <a:lnTo>
                    <a:pt x="1388" y="1262"/>
                  </a:lnTo>
                  <a:lnTo>
                    <a:pt x="1388" y="1262"/>
                  </a:lnTo>
                  <a:lnTo>
                    <a:pt x="1370" y="1272"/>
                  </a:lnTo>
                  <a:lnTo>
                    <a:pt x="1360" y="1278"/>
                  </a:lnTo>
                  <a:lnTo>
                    <a:pt x="1354" y="1286"/>
                  </a:lnTo>
                  <a:lnTo>
                    <a:pt x="1354" y="1288"/>
                  </a:lnTo>
                  <a:lnTo>
                    <a:pt x="1354" y="1290"/>
                  </a:lnTo>
                  <a:lnTo>
                    <a:pt x="1360" y="1294"/>
                  </a:lnTo>
                  <a:lnTo>
                    <a:pt x="1368" y="1294"/>
                  </a:lnTo>
                  <a:lnTo>
                    <a:pt x="1380" y="1294"/>
                  </a:lnTo>
                  <a:lnTo>
                    <a:pt x="1396" y="1290"/>
                  </a:lnTo>
                  <a:lnTo>
                    <a:pt x="1418" y="1294"/>
                  </a:lnTo>
                  <a:lnTo>
                    <a:pt x="1418" y="1294"/>
                  </a:lnTo>
                  <a:lnTo>
                    <a:pt x="1386" y="1312"/>
                  </a:lnTo>
                  <a:lnTo>
                    <a:pt x="1378" y="1318"/>
                  </a:lnTo>
                  <a:lnTo>
                    <a:pt x="1372" y="1324"/>
                  </a:lnTo>
                  <a:lnTo>
                    <a:pt x="1368" y="1330"/>
                  </a:lnTo>
                  <a:lnTo>
                    <a:pt x="1368" y="1336"/>
                  </a:lnTo>
                  <a:lnTo>
                    <a:pt x="1368" y="1336"/>
                  </a:lnTo>
                  <a:lnTo>
                    <a:pt x="1368" y="1338"/>
                  </a:lnTo>
                  <a:lnTo>
                    <a:pt x="1370" y="1340"/>
                  </a:lnTo>
                  <a:lnTo>
                    <a:pt x="1376" y="1342"/>
                  </a:lnTo>
                  <a:lnTo>
                    <a:pt x="1384" y="1342"/>
                  </a:lnTo>
                  <a:lnTo>
                    <a:pt x="1392" y="1342"/>
                  </a:lnTo>
                  <a:lnTo>
                    <a:pt x="1410" y="1340"/>
                  </a:lnTo>
                  <a:lnTo>
                    <a:pt x="1418" y="1340"/>
                  </a:lnTo>
                  <a:lnTo>
                    <a:pt x="1422" y="1344"/>
                  </a:lnTo>
                  <a:lnTo>
                    <a:pt x="1422" y="1344"/>
                  </a:lnTo>
                  <a:lnTo>
                    <a:pt x="1422" y="1352"/>
                  </a:lnTo>
                  <a:lnTo>
                    <a:pt x="1420" y="1358"/>
                  </a:lnTo>
                  <a:lnTo>
                    <a:pt x="1416" y="1364"/>
                  </a:lnTo>
                  <a:lnTo>
                    <a:pt x="1412" y="1368"/>
                  </a:lnTo>
                  <a:lnTo>
                    <a:pt x="1404" y="1374"/>
                  </a:lnTo>
                  <a:lnTo>
                    <a:pt x="1398" y="1380"/>
                  </a:lnTo>
                  <a:lnTo>
                    <a:pt x="1398" y="1380"/>
                  </a:lnTo>
                  <a:lnTo>
                    <a:pt x="1404" y="1382"/>
                  </a:lnTo>
                  <a:lnTo>
                    <a:pt x="1410" y="1384"/>
                  </a:lnTo>
                  <a:lnTo>
                    <a:pt x="1420" y="1384"/>
                  </a:lnTo>
                  <a:lnTo>
                    <a:pt x="1430" y="1382"/>
                  </a:lnTo>
                  <a:lnTo>
                    <a:pt x="1438" y="1376"/>
                  </a:lnTo>
                  <a:lnTo>
                    <a:pt x="1448" y="1372"/>
                  </a:lnTo>
                  <a:lnTo>
                    <a:pt x="1458" y="1370"/>
                  </a:lnTo>
                  <a:lnTo>
                    <a:pt x="1466" y="1372"/>
                  </a:lnTo>
                  <a:lnTo>
                    <a:pt x="1472" y="1376"/>
                  </a:lnTo>
                  <a:lnTo>
                    <a:pt x="1478" y="1380"/>
                  </a:lnTo>
                  <a:lnTo>
                    <a:pt x="1478" y="1380"/>
                  </a:lnTo>
                  <a:lnTo>
                    <a:pt x="1472" y="1386"/>
                  </a:lnTo>
                  <a:lnTo>
                    <a:pt x="1464" y="1392"/>
                  </a:lnTo>
                  <a:lnTo>
                    <a:pt x="1446" y="1400"/>
                  </a:lnTo>
                  <a:lnTo>
                    <a:pt x="1438" y="1404"/>
                  </a:lnTo>
                  <a:lnTo>
                    <a:pt x="1432" y="1410"/>
                  </a:lnTo>
                  <a:lnTo>
                    <a:pt x="1428" y="1418"/>
                  </a:lnTo>
                  <a:lnTo>
                    <a:pt x="1430" y="1428"/>
                  </a:lnTo>
                  <a:lnTo>
                    <a:pt x="1430" y="1428"/>
                  </a:lnTo>
                  <a:lnTo>
                    <a:pt x="1436" y="1432"/>
                  </a:lnTo>
                  <a:lnTo>
                    <a:pt x="1444" y="1434"/>
                  </a:lnTo>
                  <a:lnTo>
                    <a:pt x="1462" y="1438"/>
                  </a:lnTo>
                  <a:lnTo>
                    <a:pt x="1478" y="1442"/>
                  </a:lnTo>
                  <a:lnTo>
                    <a:pt x="1486" y="1444"/>
                  </a:lnTo>
                  <a:lnTo>
                    <a:pt x="1494" y="1448"/>
                  </a:lnTo>
                  <a:lnTo>
                    <a:pt x="1494" y="1448"/>
                  </a:lnTo>
                  <a:lnTo>
                    <a:pt x="1490" y="1454"/>
                  </a:lnTo>
                  <a:lnTo>
                    <a:pt x="1484" y="1472"/>
                  </a:lnTo>
                  <a:lnTo>
                    <a:pt x="1478" y="1488"/>
                  </a:lnTo>
                  <a:lnTo>
                    <a:pt x="1480" y="1494"/>
                  </a:lnTo>
                  <a:lnTo>
                    <a:pt x="1482" y="1498"/>
                  </a:lnTo>
                  <a:lnTo>
                    <a:pt x="1482" y="1498"/>
                  </a:lnTo>
                  <a:lnTo>
                    <a:pt x="1492" y="1502"/>
                  </a:lnTo>
                  <a:lnTo>
                    <a:pt x="1500" y="1500"/>
                  </a:lnTo>
                  <a:lnTo>
                    <a:pt x="1510" y="1496"/>
                  </a:lnTo>
                  <a:lnTo>
                    <a:pt x="1518" y="1490"/>
                  </a:lnTo>
                  <a:lnTo>
                    <a:pt x="1532" y="1476"/>
                  </a:lnTo>
                  <a:lnTo>
                    <a:pt x="1536" y="1472"/>
                  </a:lnTo>
                  <a:lnTo>
                    <a:pt x="1540" y="1468"/>
                  </a:lnTo>
                  <a:lnTo>
                    <a:pt x="1540" y="1468"/>
                  </a:lnTo>
                  <a:lnTo>
                    <a:pt x="1540" y="1486"/>
                  </a:lnTo>
                  <a:lnTo>
                    <a:pt x="1544" y="1496"/>
                  </a:lnTo>
                  <a:lnTo>
                    <a:pt x="1548" y="1504"/>
                  </a:lnTo>
                  <a:lnTo>
                    <a:pt x="1554" y="1510"/>
                  </a:lnTo>
                  <a:lnTo>
                    <a:pt x="1560" y="1514"/>
                  </a:lnTo>
                  <a:lnTo>
                    <a:pt x="1566" y="1520"/>
                  </a:lnTo>
                  <a:lnTo>
                    <a:pt x="1568" y="1528"/>
                  </a:lnTo>
                  <a:lnTo>
                    <a:pt x="1564" y="1538"/>
                  </a:lnTo>
                  <a:lnTo>
                    <a:pt x="1564" y="1538"/>
                  </a:lnTo>
                  <a:lnTo>
                    <a:pt x="1564" y="1554"/>
                  </a:lnTo>
                  <a:lnTo>
                    <a:pt x="1566" y="1570"/>
                  </a:lnTo>
                  <a:lnTo>
                    <a:pt x="1568" y="1576"/>
                  </a:lnTo>
                  <a:lnTo>
                    <a:pt x="1572" y="1584"/>
                  </a:lnTo>
                  <a:lnTo>
                    <a:pt x="1576" y="1588"/>
                  </a:lnTo>
                  <a:lnTo>
                    <a:pt x="1582" y="1594"/>
                  </a:lnTo>
                  <a:lnTo>
                    <a:pt x="1582" y="1594"/>
                  </a:lnTo>
                  <a:lnTo>
                    <a:pt x="1596" y="1588"/>
                  </a:lnTo>
                  <a:lnTo>
                    <a:pt x="1606" y="1580"/>
                  </a:lnTo>
                  <a:lnTo>
                    <a:pt x="1614" y="1572"/>
                  </a:lnTo>
                  <a:lnTo>
                    <a:pt x="1620" y="1560"/>
                  </a:lnTo>
                  <a:lnTo>
                    <a:pt x="1622" y="1548"/>
                  </a:lnTo>
                  <a:lnTo>
                    <a:pt x="1624" y="1534"/>
                  </a:lnTo>
                  <a:lnTo>
                    <a:pt x="1626" y="1502"/>
                  </a:lnTo>
                  <a:lnTo>
                    <a:pt x="1626" y="1502"/>
                  </a:lnTo>
                  <a:lnTo>
                    <a:pt x="1626" y="1500"/>
                  </a:lnTo>
                  <a:lnTo>
                    <a:pt x="1628" y="1498"/>
                  </a:lnTo>
                  <a:lnTo>
                    <a:pt x="1632" y="1496"/>
                  </a:lnTo>
                  <a:lnTo>
                    <a:pt x="1640" y="1498"/>
                  </a:lnTo>
                  <a:lnTo>
                    <a:pt x="1648" y="1500"/>
                  </a:lnTo>
                  <a:lnTo>
                    <a:pt x="1664" y="1508"/>
                  </a:lnTo>
                  <a:lnTo>
                    <a:pt x="1672" y="1512"/>
                  </a:lnTo>
                  <a:lnTo>
                    <a:pt x="1672" y="1512"/>
                  </a:lnTo>
                  <a:lnTo>
                    <a:pt x="1676" y="1516"/>
                  </a:lnTo>
                  <a:lnTo>
                    <a:pt x="1678" y="1520"/>
                  </a:lnTo>
                  <a:lnTo>
                    <a:pt x="1678" y="1526"/>
                  </a:lnTo>
                  <a:lnTo>
                    <a:pt x="1676" y="1530"/>
                  </a:lnTo>
                  <a:lnTo>
                    <a:pt x="1670" y="1538"/>
                  </a:lnTo>
                  <a:lnTo>
                    <a:pt x="1662" y="1548"/>
                  </a:lnTo>
                  <a:lnTo>
                    <a:pt x="1652" y="1558"/>
                  </a:lnTo>
                  <a:lnTo>
                    <a:pt x="1644" y="1570"/>
                  </a:lnTo>
                  <a:lnTo>
                    <a:pt x="1642" y="1578"/>
                  </a:lnTo>
                  <a:lnTo>
                    <a:pt x="1642" y="1584"/>
                  </a:lnTo>
                  <a:lnTo>
                    <a:pt x="1644" y="1592"/>
                  </a:lnTo>
                  <a:lnTo>
                    <a:pt x="1646" y="1602"/>
                  </a:lnTo>
                  <a:lnTo>
                    <a:pt x="1646" y="1602"/>
                  </a:lnTo>
                  <a:lnTo>
                    <a:pt x="1658" y="1602"/>
                  </a:lnTo>
                  <a:lnTo>
                    <a:pt x="1668" y="1602"/>
                  </a:lnTo>
                  <a:lnTo>
                    <a:pt x="1676" y="1600"/>
                  </a:lnTo>
                  <a:lnTo>
                    <a:pt x="1684" y="1598"/>
                  </a:lnTo>
                  <a:lnTo>
                    <a:pt x="1698" y="1590"/>
                  </a:lnTo>
                  <a:lnTo>
                    <a:pt x="1710" y="1580"/>
                  </a:lnTo>
                  <a:lnTo>
                    <a:pt x="1720" y="1570"/>
                  </a:lnTo>
                  <a:lnTo>
                    <a:pt x="1732" y="1560"/>
                  </a:lnTo>
                  <a:lnTo>
                    <a:pt x="1746" y="1550"/>
                  </a:lnTo>
                  <a:lnTo>
                    <a:pt x="1754" y="1548"/>
                  </a:lnTo>
                  <a:lnTo>
                    <a:pt x="1764" y="1544"/>
                  </a:lnTo>
                  <a:lnTo>
                    <a:pt x="1764" y="1544"/>
                  </a:lnTo>
                  <a:lnTo>
                    <a:pt x="1770" y="1552"/>
                  </a:lnTo>
                  <a:lnTo>
                    <a:pt x="1772" y="1558"/>
                  </a:lnTo>
                  <a:lnTo>
                    <a:pt x="1770" y="1566"/>
                  </a:lnTo>
                  <a:lnTo>
                    <a:pt x="1766" y="1574"/>
                  </a:lnTo>
                  <a:lnTo>
                    <a:pt x="1756" y="1590"/>
                  </a:lnTo>
                  <a:lnTo>
                    <a:pt x="1746" y="1606"/>
                  </a:lnTo>
                  <a:lnTo>
                    <a:pt x="1746" y="1606"/>
                  </a:lnTo>
                  <a:lnTo>
                    <a:pt x="1734" y="1610"/>
                  </a:lnTo>
                  <a:lnTo>
                    <a:pt x="1720" y="1614"/>
                  </a:lnTo>
                  <a:lnTo>
                    <a:pt x="1694" y="1618"/>
                  </a:lnTo>
                  <a:lnTo>
                    <a:pt x="1680" y="1624"/>
                  </a:lnTo>
                  <a:lnTo>
                    <a:pt x="1666" y="1632"/>
                  </a:lnTo>
                  <a:lnTo>
                    <a:pt x="1654" y="1646"/>
                  </a:lnTo>
                  <a:lnTo>
                    <a:pt x="1642" y="1666"/>
                  </a:lnTo>
                  <a:lnTo>
                    <a:pt x="1642" y="1666"/>
                  </a:lnTo>
                  <a:lnTo>
                    <a:pt x="1658" y="1670"/>
                  </a:lnTo>
                  <a:lnTo>
                    <a:pt x="1672" y="1674"/>
                  </a:lnTo>
                  <a:lnTo>
                    <a:pt x="1684" y="1674"/>
                  </a:lnTo>
                  <a:lnTo>
                    <a:pt x="1694" y="1674"/>
                  </a:lnTo>
                  <a:lnTo>
                    <a:pt x="1704" y="1670"/>
                  </a:lnTo>
                  <a:lnTo>
                    <a:pt x="1710" y="1668"/>
                  </a:lnTo>
                  <a:lnTo>
                    <a:pt x="1724" y="1660"/>
                  </a:lnTo>
                  <a:lnTo>
                    <a:pt x="1724" y="1660"/>
                  </a:lnTo>
                  <a:lnTo>
                    <a:pt x="1732" y="1654"/>
                  </a:lnTo>
                  <a:lnTo>
                    <a:pt x="1736" y="1648"/>
                  </a:lnTo>
                  <a:lnTo>
                    <a:pt x="1742" y="1644"/>
                  </a:lnTo>
                  <a:lnTo>
                    <a:pt x="1748" y="1642"/>
                  </a:lnTo>
                  <a:lnTo>
                    <a:pt x="1748" y="1642"/>
                  </a:lnTo>
                  <a:lnTo>
                    <a:pt x="1748" y="1656"/>
                  </a:lnTo>
                  <a:lnTo>
                    <a:pt x="1748" y="1674"/>
                  </a:lnTo>
                  <a:lnTo>
                    <a:pt x="1750" y="1682"/>
                  </a:lnTo>
                  <a:lnTo>
                    <a:pt x="1752" y="1688"/>
                  </a:lnTo>
                  <a:lnTo>
                    <a:pt x="1756" y="1694"/>
                  </a:lnTo>
                  <a:lnTo>
                    <a:pt x="1760" y="1698"/>
                  </a:lnTo>
                  <a:lnTo>
                    <a:pt x="1760" y="1698"/>
                  </a:lnTo>
                  <a:lnTo>
                    <a:pt x="1770" y="1696"/>
                  </a:lnTo>
                  <a:lnTo>
                    <a:pt x="1776" y="1694"/>
                  </a:lnTo>
                  <a:lnTo>
                    <a:pt x="1790" y="1684"/>
                  </a:lnTo>
                  <a:lnTo>
                    <a:pt x="1790" y="1684"/>
                  </a:lnTo>
                  <a:lnTo>
                    <a:pt x="1792" y="1690"/>
                  </a:lnTo>
                  <a:lnTo>
                    <a:pt x="1792" y="1696"/>
                  </a:lnTo>
                  <a:lnTo>
                    <a:pt x="1786" y="1714"/>
                  </a:lnTo>
                  <a:lnTo>
                    <a:pt x="1784" y="1722"/>
                  </a:lnTo>
                  <a:lnTo>
                    <a:pt x="1782" y="1730"/>
                  </a:lnTo>
                  <a:lnTo>
                    <a:pt x="1784" y="1738"/>
                  </a:lnTo>
                  <a:lnTo>
                    <a:pt x="1788" y="1744"/>
                  </a:lnTo>
                  <a:lnTo>
                    <a:pt x="1788" y="1744"/>
                  </a:lnTo>
                  <a:lnTo>
                    <a:pt x="1796" y="1742"/>
                  </a:lnTo>
                  <a:lnTo>
                    <a:pt x="1800" y="1740"/>
                  </a:lnTo>
                  <a:lnTo>
                    <a:pt x="1808" y="1732"/>
                  </a:lnTo>
                  <a:lnTo>
                    <a:pt x="1812" y="1726"/>
                  </a:lnTo>
                  <a:lnTo>
                    <a:pt x="1814" y="1724"/>
                  </a:lnTo>
                  <a:lnTo>
                    <a:pt x="1814" y="1724"/>
                  </a:lnTo>
                  <a:lnTo>
                    <a:pt x="1822" y="1732"/>
                  </a:lnTo>
                  <a:lnTo>
                    <a:pt x="1832" y="1738"/>
                  </a:lnTo>
                  <a:lnTo>
                    <a:pt x="1840" y="1738"/>
                  </a:lnTo>
                  <a:lnTo>
                    <a:pt x="1850" y="1736"/>
                  </a:lnTo>
                  <a:lnTo>
                    <a:pt x="1850" y="1736"/>
                  </a:lnTo>
                  <a:lnTo>
                    <a:pt x="1854" y="1720"/>
                  </a:lnTo>
                  <a:lnTo>
                    <a:pt x="1854" y="1702"/>
                  </a:lnTo>
                  <a:lnTo>
                    <a:pt x="1852" y="1692"/>
                  </a:lnTo>
                  <a:lnTo>
                    <a:pt x="1848" y="1682"/>
                  </a:lnTo>
                  <a:lnTo>
                    <a:pt x="1844" y="1676"/>
                  </a:lnTo>
                  <a:lnTo>
                    <a:pt x="1836" y="1670"/>
                  </a:lnTo>
                  <a:lnTo>
                    <a:pt x="1836" y="1670"/>
                  </a:lnTo>
                  <a:lnTo>
                    <a:pt x="1842" y="1666"/>
                  </a:lnTo>
                  <a:lnTo>
                    <a:pt x="1846" y="1666"/>
                  </a:lnTo>
                  <a:lnTo>
                    <a:pt x="1858" y="1670"/>
                  </a:lnTo>
                  <a:lnTo>
                    <a:pt x="1872" y="1674"/>
                  </a:lnTo>
                  <a:lnTo>
                    <a:pt x="1878" y="1674"/>
                  </a:lnTo>
                  <a:lnTo>
                    <a:pt x="1882" y="1672"/>
                  </a:lnTo>
                  <a:lnTo>
                    <a:pt x="1882" y="1672"/>
                  </a:lnTo>
                  <a:lnTo>
                    <a:pt x="1884" y="1676"/>
                  </a:lnTo>
                  <a:lnTo>
                    <a:pt x="1886" y="1682"/>
                  </a:lnTo>
                  <a:lnTo>
                    <a:pt x="1886" y="1694"/>
                  </a:lnTo>
                  <a:lnTo>
                    <a:pt x="1884" y="1706"/>
                  </a:lnTo>
                  <a:lnTo>
                    <a:pt x="1880" y="1718"/>
                  </a:lnTo>
                  <a:lnTo>
                    <a:pt x="1878" y="1732"/>
                  </a:lnTo>
                  <a:lnTo>
                    <a:pt x="1878" y="1744"/>
                  </a:lnTo>
                  <a:lnTo>
                    <a:pt x="1878" y="1748"/>
                  </a:lnTo>
                  <a:lnTo>
                    <a:pt x="1880" y="1754"/>
                  </a:lnTo>
                  <a:lnTo>
                    <a:pt x="1884" y="1758"/>
                  </a:lnTo>
                  <a:lnTo>
                    <a:pt x="1890" y="1762"/>
                  </a:lnTo>
                  <a:lnTo>
                    <a:pt x="1890" y="1762"/>
                  </a:lnTo>
                  <a:lnTo>
                    <a:pt x="1900" y="1760"/>
                  </a:lnTo>
                  <a:lnTo>
                    <a:pt x="1908" y="1756"/>
                  </a:lnTo>
                  <a:lnTo>
                    <a:pt x="1916" y="1748"/>
                  </a:lnTo>
                  <a:lnTo>
                    <a:pt x="1922" y="1742"/>
                  </a:lnTo>
                  <a:lnTo>
                    <a:pt x="1934" y="1726"/>
                  </a:lnTo>
                  <a:lnTo>
                    <a:pt x="1942" y="1720"/>
                  </a:lnTo>
                  <a:lnTo>
                    <a:pt x="1952" y="1714"/>
                  </a:lnTo>
                  <a:lnTo>
                    <a:pt x="1952" y="1714"/>
                  </a:lnTo>
                  <a:lnTo>
                    <a:pt x="1952" y="1726"/>
                  </a:lnTo>
                  <a:lnTo>
                    <a:pt x="1954" y="1736"/>
                  </a:lnTo>
                  <a:lnTo>
                    <a:pt x="1960" y="1758"/>
                  </a:lnTo>
                  <a:lnTo>
                    <a:pt x="1962" y="1766"/>
                  </a:lnTo>
                  <a:lnTo>
                    <a:pt x="1958" y="1776"/>
                  </a:lnTo>
                  <a:lnTo>
                    <a:pt x="1950" y="1786"/>
                  </a:lnTo>
                  <a:lnTo>
                    <a:pt x="1936" y="1794"/>
                  </a:lnTo>
                  <a:lnTo>
                    <a:pt x="1936" y="1794"/>
                  </a:lnTo>
                  <a:lnTo>
                    <a:pt x="1936" y="1800"/>
                  </a:lnTo>
                  <a:lnTo>
                    <a:pt x="1938" y="1804"/>
                  </a:lnTo>
                  <a:lnTo>
                    <a:pt x="1944" y="1812"/>
                  </a:lnTo>
                  <a:lnTo>
                    <a:pt x="1954" y="1818"/>
                  </a:lnTo>
                  <a:lnTo>
                    <a:pt x="1962" y="1824"/>
                  </a:lnTo>
                  <a:lnTo>
                    <a:pt x="1970" y="1830"/>
                  </a:lnTo>
                  <a:lnTo>
                    <a:pt x="1972" y="1834"/>
                  </a:lnTo>
                  <a:lnTo>
                    <a:pt x="1974" y="1838"/>
                  </a:lnTo>
                  <a:lnTo>
                    <a:pt x="1974" y="1842"/>
                  </a:lnTo>
                  <a:lnTo>
                    <a:pt x="1974" y="1848"/>
                  </a:lnTo>
                  <a:lnTo>
                    <a:pt x="1972" y="1856"/>
                  </a:lnTo>
                  <a:lnTo>
                    <a:pt x="1966" y="1864"/>
                  </a:lnTo>
                  <a:lnTo>
                    <a:pt x="1966" y="1864"/>
                  </a:lnTo>
                  <a:lnTo>
                    <a:pt x="1972" y="1868"/>
                  </a:lnTo>
                  <a:lnTo>
                    <a:pt x="1976" y="1872"/>
                  </a:lnTo>
                  <a:lnTo>
                    <a:pt x="1980" y="1874"/>
                  </a:lnTo>
                  <a:lnTo>
                    <a:pt x="1986" y="1874"/>
                  </a:lnTo>
                  <a:lnTo>
                    <a:pt x="1996" y="1874"/>
                  </a:lnTo>
                  <a:lnTo>
                    <a:pt x="2006" y="1870"/>
                  </a:lnTo>
                  <a:lnTo>
                    <a:pt x="2034" y="1838"/>
                  </a:lnTo>
                  <a:lnTo>
                    <a:pt x="2034" y="1838"/>
                  </a:lnTo>
                  <a:lnTo>
                    <a:pt x="2030" y="1860"/>
                  </a:lnTo>
                  <a:lnTo>
                    <a:pt x="2028" y="1886"/>
                  </a:lnTo>
                  <a:lnTo>
                    <a:pt x="2028" y="1912"/>
                  </a:lnTo>
                  <a:lnTo>
                    <a:pt x="2032" y="1936"/>
                  </a:lnTo>
                  <a:lnTo>
                    <a:pt x="2032" y="1936"/>
                  </a:lnTo>
                  <a:lnTo>
                    <a:pt x="2030" y="1944"/>
                  </a:lnTo>
                  <a:lnTo>
                    <a:pt x="2028" y="1954"/>
                  </a:lnTo>
                  <a:lnTo>
                    <a:pt x="2030" y="1974"/>
                  </a:lnTo>
                  <a:lnTo>
                    <a:pt x="2028" y="1982"/>
                  </a:lnTo>
                  <a:lnTo>
                    <a:pt x="2022" y="1992"/>
                  </a:lnTo>
                  <a:lnTo>
                    <a:pt x="2014" y="2000"/>
                  </a:lnTo>
                  <a:lnTo>
                    <a:pt x="2000" y="2008"/>
                  </a:lnTo>
                  <a:lnTo>
                    <a:pt x="2000" y="2008"/>
                  </a:lnTo>
                  <a:lnTo>
                    <a:pt x="1992" y="2054"/>
                  </a:lnTo>
                  <a:lnTo>
                    <a:pt x="1988" y="2076"/>
                  </a:lnTo>
                  <a:lnTo>
                    <a:pt x="1982" y="2096"/>
                  </a:lnTo>
                  <a:lnTo>
                    <a:pt x="1972" y="2116"/>
                  </a:lnTo>
                  <a:lnTo>
                    <a:pt x="1960" y="2136"/>
                  </a:lnTo>
                  <a:lnTo>
                    <a:pt x="1950" y="2144"/>
                  </a:lnTo>
                  <a:lnTo>
                    <a:pt x="1942" y="2154"/>
                  </a:lnTo>
                  <a:lnTo>
                    <a:pt x="1930" y="2162"/>
                  </a:lnTo>
                  <a:lnTo>
                    <a:pt x="1918" y="2168"/>
                  </a:lnTo>
                  <a:lnTo>
                    <a:pt x="1918" y="2168"/>
                  </a:lnTo>
                  <a:lnTo>
                    <a:pt x="1914" y="2176"/>
                  </a:lnTo>
                  <a:lnTo>
                    <a:pt x="1908" y="2182"/>
                  </a:lnTo>
                  <a:lnTo>
                    <a:pt x="1894" y="2192"/>
                  </a:lnTo>
                  <a:lnTo>
                    <a:pt x="1876" y="2200"/>
                  </a:lnTo>
                  <a:lnTo>
                    <a:pt x="1856" y="2206"/>
                  </a:lnTo>
                  <a:lnTo>
                    <a:pt x="1832" y="2212"/>
                  </a:lnTo>
                  <a:lnTo>
                    <a:pt x="1806" y="2216"/>
                  </a:lnTo>
                  <a:lnTo>
                    <a:pt x="1752" y="2224"/>
                  </a:lnTo>
                  <a:lnTo>
                    <a:pt x="1696" y="2230"/>
                  </a:lnTo>
                  <a:lnTo>
                    <a:pt x="1670" y="2234"/>
                  </a:lnTo>
                  <a:lnTo>
                    <a:pt x="1646" y="2240"/>
                  </a:lnTo>
                  <a:lnTo>
                    <a:pt x="1622" y="2246"/>
                  </a:lnTo>
                  <a:lnTo>
                    <a:pt x="1602" y="2254"/>
                  </a:lnTo>
                  <a:lnTo>
                    <a:pt x="1586" y="2266"/>
                  </a:lnTo>
                  <a:lnTo>
                    <a:pt x="1580" y="2272"/>
                  </a:lnTo>
                  <a:lnTo>
                    <a:pt x="1574" y="2278"/>
                  </a:lnTo>
                  <a:lnTo>
                    <a:pt x="1574" y="2278"/>
                  </a:lnTo>
                  <a:lnTo>
                    <a:pt x="1578" y="2280"/>
                  </a:lnTo>
                  <a:lnTo>
                    <a:pt x="1584" y="2282"/>
                  </a:lnTo>
                  <a:lnTo>
                    <a:pt x="1602" y="2284"/>
                  </a:lnTo>
                  <a:lnTo>
                    <a:pt x="1624" y="2286"/>
                  </a:lnTo>
                  <a:lnTo>
                    <a:pt x="1652" y="2286"/>
                  </a:lnTo>
                  <a:lnTo>
                    <a:pt x="1702" y="2286"/>
                  </a:lnTo>
                  <a:lnTo>
                    <a:pt x="1732" y="2282"/>
                  </a:lnTo>
                  <a:lnTo>
                    <a:pt x="1732" y="2282"/>
                  </a:lnTo>
                  <a:lnTo>
                    <a:pt x="1740" y="2278"/>
                  </a:lnTo>
                  <a:lnTo>
                    <a:pt x="1748" y="2278"/>
                  </a:lnTo>
                  <a:lnTo>
                    <a:pt x="1756" y="2280"/>
                  </a:lnTo>
                  <a:lnTo>
                    <a:pt x="1764" y="2282"/>
                  </a:lnTo>
                  <a:lnTo>
                    <a:pt x="1782" y="2288"/>
                  </a:lnTo>
                  <a:lnTo>
                    <a:pt x="1790" y="2290"/>
                  </a:lnTo>
                  <a:lnTo>
                    <a:pt x="1800" y="2290"/>
                  </a:lnTo>
                  <a:lnTo>
                    <a:pt x="1800" y="2290"/>
                  </a:lnTo>
                  <a:lnTo>
                    <a:pt x="1820" y="2290"/>
                  </a:lnTo>
                  <a:lnTo>
                    <a:pt x="1844" y="2288"/>
                  </a:lnTo>
                  <a:lnTo>
                    <a:pt x="1888" y="2284"/>
                  </a:lnTo>
                  <a:lnTo>
                    <a:pt x="1910" y="2282"/>
                  </a:lnTo>
                  <a:lnTo>
                    <a:pt x="1930" y="2282"/>
                  </a:lnTo>
                  <a:lnTo>
                    <a:pt x="1950" y="2284"/>
                  </a:lnTo>
                  <a:lnTo>
                    <a:pt x="1968" y="2290"/>
                  </a:lnTo>
                  <a:lnTo>
                    <a:pt x="1968" y="2290"/>
                  </a:lnTo>
                  <a:lnTo>
                    <a:pt x="2060" y="2290"/>
                  </a:lnTo>
                  <a:lnTo>
                    <a:pt x="2148" y="2292"/>
                  </a:lnTo>
                  <a:lnTo>
                    <a:pt x="2148" y="2292"/>
                  </a:lnTo>
                  <a:close/>
                </a:path>
              </a:pathLst>
            </a:custGeom>
            <a:solidFill>
              <a:srgbClr val="2F4594"/>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7" name="Freeform 71"/>
            <p:cNvSpPr>
              <a:spLocks noEditPoints="1"/>
            </p:cNvSpPr>
            <p:nvPr userDrawn="1"/>
          </p:nvSpPr>
          <p:spPr bwMode="auto">
            <a:xfrm>
              <a:off x="3267" y="2812"/>
              <a:ext cx="695" cy="687"/>
            </a:xfrm>
            <a:custGeom>
              <a:avLst/>
              <a:gdLst/>
              <a:ahLst/>
              <a:cxnLst>
                <a:cxn ang="0">
                  <a:pos x="176" y="312"/>
                </a:cxn>
                <a:cxn ang="0">
                  <a:pos x="186" y="252"/>
                </a:cxn>
                <a:cxn ang="0">
                  <a:pos x="208" y="204"/>
                </a:cxn>
                <a:cxn ang="0">
                  <a:pos x="242" y="168"/>
                </a:cxn>
                <a:cxn ang="0">
                  <a:pos x="290" y="144"/>
                </a:cxn>
                <a:cxn ang="0">
                  <a:pos x="348" y="136"/>
                </a:cxn>
                <a:cxn ang="0">
                  <a:pos x="388" y="140"/>
                </a:cxn>
                <a:cxn ang="0">
                  <a:pos x="438" y="158"/>
                </a:cxn>
                <a:cxn ang="0">
                  <a:pos x="476" y="188"/>
                </a:cxn>
                <a:cxn ang="0">
                  <a:pos x="502" y="232"/>
                </a:cxn>
                <a:cxn ang="0">
                  <a:pos x="516" y="290"/>
                </a:cxn>
                <a:cxn ang="0">
                  <a:pos x="518" y="334"/>
                </a:cxn>
                <a:cxn ang="0">
                  <a:pos x="512" y="396"/>
                </a:cxn>
                <a:cxn ang="0">
                  <a:pos x="494" y="450"/>
                </a:cxn>
                <a:cxn ang="0">
                  <a:pos x="466" y="492"/>
                </a:cxn>
                <a:cxn ang="0">
                  <a:pos x="424" y="522"/>
                </a:cxn>
                <a:cxn ang="0">
                  <a:pos x="370" y="538"/>
                </a:cxn>
                <a:cxn ang="0">
                  <a:pos x="328" y="538"/>
                </a:cxn>
                <a:cxn ang="0">
                  <a:pos x="276" y="524"/>
                </a:cxn>
                <a:cxn ang="0">
                  <a:pos x="232" y="494"/>
                </a:cxn>
                <a:cxn ang="0">
                  <a:pos x="202" y="450"/>
                </a:cxn>
                <a:cxn ang="0">
                  <a:pos x="182" y="396"/>
                </a:cxn>
                <a:cxn ang="0">
                  <a:pos x="176" y="334"/>
                </a:cxn>
                <a:cxn ang="0">
                  <a:pos x="348" y="676"/>
                </a:cxn>
                <a:cxn ang="0">
                  <a:pos x="458" y="660"/>
                </a:cxn>
                <a:cxn ang="0">
                  <a:pos x="550" y="618"/>
                </a:cxn>
                <a:cxn ang="0">
                  <a:pos x="622" y="552"/>
                </a:cxn>
                <a:cxn ang="0">
                  <a:pos x="670" y="466"/>
                </a:cxn>
                <a:cxn ang="0">
                  <a:pos x="694" y="368"/>
                </a:cxn>
                <a:cxn ang="0">
                  <a:pos x="694" y="298"/>
                </a:cxn>
                <a:cxn ang="0">
                  <a:pos x="670" y="198"/>
                </a:cxn>
                <a:cxn ang="0">
                  <a:pos x="620" y="116"/>
                </a:cxn>
                <a:cxn ang="0">
                  <a:pos x="548" y="52"/>
                </a:cxn>
                <a:cxn ang="0">
                  <a:pos x="458" y="14"/>
                </a:cxn>
                <a:cxn ang="0">
                  <a:pos x="348" y="0"/>
                </a:cxn>
                <a:cxn ang="0">
                  <a:pos x="274" y="6"/>
                </a:cxn>
                <a:cxn ang="0">
                  <a:pos x="176" y="36"/>
                </a:cxn>
                <a:cxn ang="0">
                  <a:pos x="96" y="90"/>
                </a:cxn>
                <a:cxn ang="0">
                  <a:pos x="38" y="166"/>
                </a:cxn>
                <a:cxn ang="0">
                  <a:pos x="6" y="262"/>
                </a:cxn>
                <a:cxn ang="0">
                  <a:pos x="0" y="334"/>
                </a:cxn>
                <a:cxn ang="0">
                  <a:pos x="14" y="438"/>
                </a:cxn>
                <a:cxn ang="0">
                  <a:pos x="56" y="530"/>
                </a:cxn>
                <a:cxn ang="0">
                  <a:pos x="122" y="600"/>
                </a:cxn>
                <a:cxn ang="0">
                  <a:pos x="208" y="650"/>
                </a:cxn>
                <a:cxn ang="0">
                  <a:pos x="310" y="674"/>
                </a:cxn>
              </a:cxnLst>
              <a:rect l="0" t="0" r="r" b="b"/>
              <a:pathLst>
                <a:path w="696" h="676">
                  <a:moveTo>
                    <a:pt x="176" y="334"/>
                  </a:moveTo>
                  <a:lnTo>
                    <a:pt x="176" y="334"/>
                  </a:lnTo>
                  <a:lnTo>
                    <a:pt x="176" y="312"/>
                  </a:lnTo>
                  <a:lnTo>
                    <a:pt x="178" y="292"/>
                  </a:lnTo>
                  <a:lnTo>
                    <a:pt x="182" y="272"/>
                  </a:lnTo>
                  <a:lnTo>
                    <a:pt x="186" y="252"/>
                  </a:lnTo>
                  <a:lnTo>
                    <a:pt x="192" y="236"/>
                  </a:lnTo>
                  <a:lnTo>
                    <a:pt x="200" y="220"/>
                  </a:lnTo>
                  <a:lnTo>
                    <a:pt x="208" y="204"/>
                  </a:lnTo>
                  <a:lnTo>
                    <a:pt x="218" y="190"/>
                  </a:lnTo>
                  <a:lnTo>
                    <a:pt x="230" y="178"/>
                  </a:lnTo>
                  <a:lnTo>
                    <a:pt x="242" y="168"/>
                  </a:lnTo>
                  <a:lnTo>
                    <a:pt x="256" y="158"/>
                  </a:lnTo>
                  <a:lnTo>
                    <a:pt x="272" y="150"/>
                  </a:lnTo>
                  <a:lnTo>
                    <a:pt x="290" y="144"/>
                  </a:lnTo>
                  <a:lnTo>
                    <a:pt x="308" y="140"/>
                  </a:lnTo>
                  <a:lnTo>
                    <a:pt x="328" y="138"/>
                  </a:lnTo>
                  <a:lnTo>
                    <a:pt x="348" y="136"/>
                  </a:lnTo>
                  <a:lnTo>
                    <a:pt x="348" y="136"/>
                  </a:lnTo>
                  <a:lnTo>
                    <a:pt x="370" y="138"/>
                  </a:lnTo>
                  <a:lnTo>
                    <a:pt x="388" y="140"/>
                  </a:lnTo>
                  <a:lnTo>
                    <a:pt x="406" y="144"/>
                  </a:lnTo>
                  <a:lnTo>
                    <a:pt x="422" y="150"/>
                  </a:lnTo>
                  <a:lnTo>
                    <a:pt x="438" y="158"/>
                  </a:lnTo>
                  <a:lnTo>
                    <a:pt x="452" y="166"/>
                  </a:lnTo>
                  <a:lnTo>
                    <a:pt x="464" y="176"/>
                  </a:lnTo>
                  <a:lnTo>
                    <a:pt x="476" y="188"/>
                  </a:lnTo>
                  <a:lnTo>
                    <a:pt x="486" y="202"/>
                  </a:lnTo>
                  <a:lnTo>
                    <a:pt x="494" y="216"/>
                  </a:lnTo>
                  <a:lnTo>
                    <a:pt x="502" y="232"/>
                  </a:lnTo>
                  <a:lnTo>
                    <a:pt x="508" y="250"/>
                  </a:lnTo>
                  <a:lnTo>
                    <a:pt x="512" y="270"/>
                  </a:lnTo>
                  <a:lnTo>
                    <a:pt x="516" y="290"/>
                  </a:lnTo>
                  <a:lnTo>
                    <a:pt x="518" y="310"/>
                  </a:lnTo>
                  <a:lnTo>
                    <a:pt x="518" y="334"/>
                  </a:lnTo>
                  <a:lnTo>
                    <a:pt x="518" y="334"/>
                  </a:lnTo>
                  <a:lnTo>
                    <a:pt x="518" y="356"/>
                  </a:lnTo>
                  <a:lnTo>
                    <a:pt x="516" y="376"/>
                  </a:lnTo>
                  <a:lnTo>
                    <a:pt x="512" y="396"/>
                  </a:lnTo>
                  <a:lnTo>
                    <a:pt x="508" y="414"/>
                  </a:lnTo>
                  <a:lnTo>
                    <a:pt x="502" y="432"/>
                  </a:lnTo>
                  <a:lnTo>
                    <a:pt x="494" y="450"/>
                  </a:lnTo>
                  <a:lnTo>
                    <a:pt x="486" y="466"/>
                  </a:lnTo>
                  <a:lnTo>
                    <a:pt x="476" y="480"/>
                  </a:lnTo>
                  <a:lnTo>
                    <a:pt x="466" y="492"/>
                  </a:lnTo>
                  <a:lnTo>
                    <a:pt x="452" y="504"/>
                  </a:lnTo>
                  <a:lnTo>
                    <a:pt x="438" y="514"/>
                  </a:lnTo>
                  <a:lnTo>
                    <a:pt x="424" y="522"/>
                  </a:lnTo>
                  <a:lnTo>
                    <a:pt x="406" y="530"/>
                  </a:lnTo>
                  <a:lnTo>
                    <a:pt x="388" y="534"/>
                  </a:lnTo>
                  <a:lnTo>
                    <a:pt x="370" y="538"/>
                  </a:lnTo>
                  <a:lnTo>
                    <a:pt x="348" y="538"/>
                  </a:lnTo>
                  <a:lnTo>
                    <a:pt x="348" y="538"/>
                  </a:lnTo>
                  <a:lnTo>
                    <a:pt x="328" y="538"/>
                  </a:lnTo>
                  <a:lnTo>
                    <a:pt x="310" y="534"/>
                  </a:lnTo>
                  <a:lnTo>
                    <a:pt x="292" y="530"/>
                  </a:lnTo>
                  <a:lnTo>
                    <a:pt x="276" y="524"/>
                  </a:lnTo>
                  <a:lnTo>
                    <a:pt x="260" y="514"/>
                  </a:lnTo>
                  <a:lnTo>
                    <a:pt x="246" y="504"/>
                  </a:lnTo>
                  <a:lnTo>
                    <a:pt x="232" y="494"/>
                  </a:lnTo>
                  <a:lnTo>
                    <a:pt x="220" y="480"/>
                  </a:lnTo>
                  <a:lnTo>
                    <a:pt x="210" y="466"/>
                  </a:lnTo>
                  <a:lnTo>
                    <a:pt x="202" y="450"/>
                  </a:lnTo>
                  <a:lnTo>
                    <a:pt x="194" y="434"/>
                  </a:lnTo>
                  <a:lnTo>
                    <a:pt x="188" y="416"/>
                  </a:lnTo>
                  <a:lnTo>
                    <a:pt x="182" y="396"/>
                  </a:lnTo>
                  <a:lnTo>
                    <a:pt x="178" y="376"/>
                  </a:lnTo>
                  <a:lnTo>
                    <a:pt x="176" y="356"/>
                  </a:lnTo>
                  <a:lnTo>
                    <a:pt x="176" y="334"/>
                  </a:lnTo>
                  <a:lnTo>
                    <a:pt x="176" y="334"/>
                  </a:lnTo>
                  <a:close/>
                  <a:moveTo>
                    <a:pt x="348" y="676"/>
                  </a:moveTo>
                  <a:lnTo>
                    <a:pt x="348" y="676"/>
                  </a:lnTo>
                  <a:lnTo>
                    <a:pt x="386" y="674"/>
                  </a:lnTo>
                  <a:lnTo>
                    <a:pt x="424" y="668"/>
                  </a:lnTo>
                  <a:lnTo>
                    <a:pt x="458" y="660"/>
                  </a:lnTo>
                  <a:lnTo>
                    <a:pt x="490" y="648"/>
                  </a:lnTo>
                  <a:lnTo>
                    <a:pt x="520" y="634"/>
                  </a:lnTo>
                  <a:lnTo>
                    <a:pt x="550" y="618"/>
                  </a:lnTo>
                  <a:lnTo>
                    <a:pt x="576" y="598"/>
                  </a:lnTo>
                  <a:lnTo>
                    <a:pt x="600" y="576"/>
                  </a:lnTo>
                  <a:lnTo>
                    <a:pt x="622" y="552"/>
                  </a:lnTo>
                  <a:lnTo>
                    <a:pt x="640" y="524"/>
                  </a:lnTo>
                  <a:lnTo>
                    <a:pt x="656" y="496"/>
                  </a:lnTo>
                  <a:lnTo>
                    <a:pt x="670" y="466"/>
                  </a:lnTo>
                  <a:lnTo>
                    <a:pt x="680" y="436"/>
                  </a:lnTo>
                  <a:lnTo>
                    <a:pt x="688" y="402"/>
                  </a:lnTo>
                  <a:lnTo>
                    <a:pt x="694" y="368"/>
                  </a:lnTo>
                  <a:lnTo>
                    <a:pt x="696" y="334"/>
                  </a:lnTo>
                  <a:lnTo>
                    <a:pt x="696" y="334"/>
                  </a:lnTo>
                  <a:lnTo>
                    <a:pt x="694" y="298"/>
                  </a:lnTo>
                  <a:lnTo>
                    <a:pt x="688" y="262"/>
                  </a:lnTo>
                  <a:lnTo>
                    <a:pt x="680" y="230"/>
                  </a:lnTo>
                  <a:lnTo>
                    <a:pt x="670" y="198"/>
                  </a:lnTo>
                  <a:lnTo>
                    <a:pt x="656" y="168"/>
                  </a:lnTo>
                  <a:lnTo>
                    <a:pt x="640" y="140"/>
                  </a:lnTo>
                  <a:lnTo>
                    <a:pt x="620" y="116"/>
                  </a:lnTo>
                  <a:lnTo>
                    <a:pt x="600" y="92"/>
                  </a:lnTo>
                  <a:lnTo>
                    <a:pt x="576" y="72"/>
                  </a:lnTo>
                  <a:lnTo>
                    <a:pt x="548" y="52"/>
                  </a:lnTo>
                  <a:lnTo>
                    <a:pt x="520" y="36"/>
                  </a:lnTo>
                  <a:lnTo>
                    <a:pt x="490" y="24"/>
                  </a:lnTo>
                  <a:lnTo>
                    <a:pt x="458" y="14"/>
                  </a:lnTo>
                  <a:lnTo>
                    <a:pt x="422" y="6"/>
                  </a:lnTo>
                  <a:lnTo>
                    <a:pt x="386" y="0"/>
                  </a:lnTo>
                  <a:lnTo>
                    <a:pt x="348" y="0"/>
                  </a:lnTo>
                  <a:lnTo>
                    <a:pt x="348" y="0"/>
                  </a:lnTo>
                  <a:lnTo>
                    <a:pt x="310" y="0"/>
                  </a:lnTo>
                  <a:lnTo>
                    <a:pt x="274" y="6"/>
                  </a:lnTo>
                  <a:lnTo>
                    <a:pt x="238" y="12"/>
                  </a:lnTo>
                  <a:lnTo>
                    <a:pt x="206" y="24"/>
                  </a:lnTo>
                  <a:lnTo>
                    <a:pt x="176" y="36"/>
                  </a:lnTo>
                  <a:lnTo>
                    <a:pt x="146" y="52"/>
                  </a:lnTo>
                  <a:lnTo>
                    <a:pt x="120" y="70"/>
                  </a:lnTo>
                  <a:lnTo>
                    <a:pt x="96" y="90"/>
                  </a:lnTo>
                  <a:lnTo>
                    <a:pt x="74" y="114"/>
                  </a:lnTo>
                  <a:lnTo>
                    <a:pt x="54" y="140"/>
                  </a:lnTo>
                  <a:lnTo>
                    <a:pt x="38" y="166"/>
                  </a:lnTo>
                  <a:lnTo>
                    <a:pt x="24" y="196"/>
                  </a:lnTo>
                  <a:lnTo>
                    <a:pt x="14" y="228"/>
                  </a:lnTo>
                  <a:lnTo>
                    <a:pt x="6" y="262"/>
                  </a:lnTo>
                  <a:lnTo>
                    <a:pt x="0" y="296"/>
                  </a:lnTo>
                  <a:lnTo>
                    <a:pt x="0" y="334"/>
                  </a:lnTo>
                  <a:lnTo>
                    <a:pt x="0" y="334"/>
                  </a:lnTo>
                  <a:lnTo>
                    <a:pt x="0" y="370"/>
                  </a:lnTo>
                  <a:lnTo>
                    <a:pt x="6" y="406"/>
                  </a:lnTo>
                  <a:lnTo>
                    <a:pt x="14" y="438"/>
                  </a:lnTo>
                  <a:lnTo>
                    <a:pt x="24" y="470"/>
                  </a:lnTo>
                  <a:lnTo>
                    <a:pt x="38" y="500"/>
                  </a:lnTo>
                  <a:lnTo>
                    <a:pt x="56" y="530"/>
                  </a:lnTo>
                  <a:lnTo>
                    <a:pt x="74" y="556"/>
                  </a:lnTo>
                  <a:lnTo>
                    <a:pt x="96" y="580"/>
                  </a:lnTo>
                  <a:lnTo>
                    <a:pt x="122" y="600"/>
                  </a:lnTo>
                  <a:lnTo>
                    <a:pt x="148" y="620"/>
                  </a:lnTo>
                  <a:lnTo>
                    <a:pt x="176" y="636"/>
                  </a:lnTo>
                  <a:lnTo>
                    <a:pt x="208" y="650"/>
                  </a:lnTo>
                  <a:lnTo>
                    <a:pt x="240" y="662"/>
                  </a:lnTo>
                  <a:lnTo>
                    <a:pt x="274" y="670"/>
                  </a:lnTo>
                  <a:lnTo>
                    <a:pt x="310" y="674"/>
                  </a:lnTo>
                  <a:lnTo>
                    <a:pt x="348" y="676"/>
                  </a:lnTo>
                  <a:lnTo>
                    <a:pt x="348" y="676"/>
                  </a:lnTo>
                  <a:close/>
                </a:path>
              </a:pathLst>
            </a:custGeom>
            <a:solidFill>
              <a:srgbClr val="FFFFFF"/>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8" name="Freeform 72"/>
            <p:cNvSpPr>
              <a:spLocks/>
            </p:cNvSpPr>
            <p:nvPr userDrawn="1"/>
          </p:nvSpPr>
          <p:spPr bwMode="auto">
            <a:xfrm>
              <a:off x="4048" y="2812"/>
              <a:ext cx="486" cy="687"/>
            </a:xfrm>
            <a:custGeom>
              <a:avLst/>
              <a:gdLst/>
              <a:ahLst/>
              <a:cxnLst>
                <a:cxn ang="0">
                  <a:pos x="412" y="138"/>
                </a:cxn>
                <a:cxn ang="0">
                  <a:pos x="324" y="126"/>
                </a:cxn>
                <a:cxn ang="0">
                  <a:pos x="294" y="124"/>
                </a:cxn>
                <a:cxn ang="0">
                  <a:pos x="248" y="126"/>
                </a:cxn>
                <a:cxn ang="0">
                  <a:pos x="210" y="136"/>
                </a:cxn>
                <a:cxn ang="0">
                  <a:pos x="186" y="152"/>
                </a:cxn>
                <a:cxn ang="0">
                  <a:pos x="178" y="174"/>
                </a:cxn>
                <a:cxn ang="0">
                  <a:pos x="178" y="180"/>
                </a:cxn>
                <a:cxn ang="0">
                  <a:pos x="188" y="202"/>
                </a:cxn>
                <a:cxn ang="0">
                  <a:pos x="220" y="228"/>
                </a:cxn>
                <a:cxn ang="0">
                  <a:pos x="264" y="254"/>
                </a:cxn>
                <a:cxn ang="0">
                  <a:pos x="316" y="282"/>
                </a:cxn>
                <a:cxn ang="0">
                  <a:pos x="370" y="314"/>
                </a:cxn>
                <a:cxn ang="0">
                  <a:pos x="424" y="354"/>
                </a:cxn>
                <a:cxn ang="0">
                  <a:pos x="446" y="380"/>
                </a:cxn>
                <a:cxn ang="0">
                  <a:pos x="464" y="410"/>
                </a:cxn>
                <a:cxn ang="0">
                  <a:pos x="476" y="444"/>
                </a:cxn>
                <a:cxn ang="0">
                  <a:pos x="480" y="482"/>
                </a:cxn>
                <a:cxn ang="0">
                  <a:pos x="480" y="504"/>
                </a:cxn>
                <a:cxn ang="0">
                  <a:pos x="470" y="546"/>
                </a:cxn>
                <a:cxn ang="0">
                  <a:pos x="450" y="582"/>
                </a:cxn>
                <a:cxn ang="0">
                  <a:pos x="422" y="612"/>
                </a:cxn>
                <a:cxn ang="0">
                  <a:pos x="386" y="636"/>
                </a:cxn>
                <a:cxn ang="0">
                  <a:pos x="342" y="656"/>
                </a:cxn>
                <a:cxn ang="0">
                  <a:pos x="292" y="668"/>
                </a:cxn>
                <a:cxn ang="0">
                  <a:pos x="234" y="674"/>
                </a:cxn>
                <a:cxn ang="0">
                  <a:pos x="204" y="676"/>
                </a:cxn>
                <a:cxn ang="0">
                  <a:pos x="150" y="674"/>
                </a:cxn>
                <a:cxn ang="0">
                  <a:pos x="58" y="658"/>
                </a:cxn>
                <a:cxn ang="0">
                  <a:pos x="12" y="510"/>
                </a:cxn>
                <a:cxn ang="0">
                  <a:pos x="54" y="522"/>
                </a:cxn>
                <a:cxn ang="0">
                  <a:pos x="130" y="542"/>
                </a:cxn>
                <a:cxn ang="0">
                  <a:pos x="184" y="550"/>
                </a:cxn>
                <a:cxn ang="0">
                  <a:pos x="210" y="552"/>
                </a:cxn>
                <a:cxn ang="0">
                  <a:pos x="244" y="548"/>
                </a:cxn>
                <a:cxn ang="0">
                  <a:pos x="274" y="536"/>
                </a:cxn>
                <a:cxn ang="0">
                  <a:pos x="296" y="516"/>
                </a:cxn>
                <a:cxn ang="0">
                  <a:pos x="304" y="488"/>
                </a:cxn>
                <a:cxn ang="0">
                  <a:pos x="304" y="480"/>
                </a:cxn>
                <a:cxn ang="0">
                  <a:pos x="294" y="460"/>
                </a:cxn>
                <a:cxn ang="0">
                  <a:pos x="266" y="436"/>
                </a:cxn>
                <a:cxn ang="0">
                  <a:pos x="222" y="410"/>
                </a:cxn>
                <a:cxn ang="0">
                  <a:pos x="168" y="380"/>
                </a:cxn>
                <a:cxn ang="0">
                  <a:pos x="110" y="346"/>
                </a:cxn>
                <a:cxn ang="0">
                  <a:pos x="56" y="298"/>
                </a:cxn>
                <a:cxn ang="0">
                  <a:pos x="34" y="272"/>
                </a:cxn>
                <a:cxn ang="0">
                  <a:pos x="16" y="240"/>
                </a:cxn>
                <a:cxn ang="0">
                  <a:pos x="4" y="208"/>
                </a:cxn>
                <a:cxn ang="0">
                  <a:pos x="0" y="174"/>
                </a:cxn>
                <a:cxn ang="0">
                  <a:pos x="2" y="154"/>
                </a:cxn>
                <a:cxn ang="0">
                  <a:pos x="12" y="116"/>
                </a:cxn>
                <a:cxn ang="0">
                  <a:pos x="32" y="84"/>
                </a:cxn>
                <a:cxn ang="0">
                  <a:pos x="60" y="56"/>
                </a:cxn>
                <a:cxn ang="0">
                  <a:pos x="94" y="34"/>
                </a:cxn>
                <a:cxn ang="0">
                  <a:pos x="136" y="18"/>
                </a:cxn>
                <a:cxn ang="0">
                  <a:pos x="184" y="6"/>
                </a:cxn>
                <a:cxn ang="0">
                  <a:pos x="236" y="0"/>
                </a:cxn>
                <a:cxn ang="0">
                  <a:pos x="264" y="0"/>
                </a:cxn>
                <a:cxn ang="0">
                  <a:pos x="338" y="2"/>
                </a:cxn>
                <a:cxn ang="0">
                  <a:pos x="412" y="138"/>
                </a:cxn>
              </a:cxnLst>
              <a:rect l="0" t="0" r="r" b="b"/>
              <a:pathLst>
                <a:path w="480" h="676">
                  <a:moveTo>
                    <a:pt x="412" y="138"/>
                  </a:moveTo>
                  <a:lnTo>
                    <a:pt x="412" y="138"/>
                  </a:lnTo>
                  <a:lnTo>
                    <a:pt x="352" y="128"/>
                  </a:lnTo>
                  <a:lnTo>
                    <a:pt x="324" y="126"/>
                  </a:lnTo>
                  <a:lnTo>
                    <a:pt x="294" y="124"/>
                  </a:lnTo>
                  <a:lnTo>
                    <a:pt x="294" y="124"/>
                  </a:lnTo>
                  <a:lnTo>
                    <a:pt x="270" y="124"/>
                  </a:lnTo>
                  <a:lnTo>
                    <a:pt x="248" y="126"/>
                  </a:lnTo>
                  <a:lnTo>
                    <a:pt x="228" y="130"/>
                  </a:lnTo>
                  <a:lnTo>
                    <a:pt x="210" y="136"/>
                  </a:lnTo>
                  <a:lnTo>
                    <a:pt x="196" y="144"/>
                  </a:lnTo>
                  <a:lnTo>
                    <a:pt x="186" y="152"/>
                  </a:lnTo>
                  <a:lnTo>
                    <a:pt x="180" y="162"/>
                  </a:lnTo>
                  <a:lnTo>
                    <a:pt x="178" y="174"/>
                  </a:lnTo>
                  <a:lnTo>
                    <a:pt x="178" y="174"/>
                  </a:lnTo>
                  <a:lnTo>
                    <a:pt x="178" y="180"/>
                  </a:lnTo>
                  <a:lnTo>
                    <a:pt x="180" y="188"/>
                  </a:lnTo>
                  <a:lnTo>
                    <a:pt x="188" y="202"/>
                  </a:lnTo>
                  <a:lnTo>
                    <a:pt x="202" y="214"/>
                  </a:lnTo>
                  <a:lnTo>
                    <a:pt x="220" y="228"/>
                  </a:lnTo>
                  <a:lnTo>
                    <a:pt x="240" y="242"/>
                  </a:lnTo>
                  <a:lnTo>
                    <a:pt x="264" y="254"/>
                  </a:lnTo>
                  <a:lnTo>
                    <a:pt x="316" y="282"/>
                  </a:lnTo>
                  <a:lnTo>
                    <a:pt x="316" y="282"/>
                  </a:lnTo>
                  <a:lnTo>
                    <a:pt x="342" y="298"/>
                  </a:lnTo>
                  <a:lnTo>
                    <a:pt x="370" y="314"/>
                  </a:lnTo>
                  <a:lnTo>
                    <a:pt x="398" y="332"/>
                  </a:lnTo>
                  <a:lnTo>
                    <a:pt x="424" y="354"/>
                  </a:lnTo>
                  <a:lnTo>
                    <a:pt x="436" y="366"/>
                  </a:lnTo>
                  <a:lnTo>
                    <a:pt x="446" y="380"/>
                  </a:lnTo>
                  <a:lnTo>
                    <a:pt x="456" y="394"/>
                  </a:lnTo>
                  <a:lnTo>
                    <a:pt x="464" y="410"/>
                  </a:lnTo>
                  <a:lnTo>
                    <a:pt x="472" y="426"/>
                  </a:lnTo>
                  <a:lnTo>
                    <a:pt x="476" y="444"/>
                  </a:lnTo>
                  <a:lnTo>
                    <a:pt x="480" y="462"/>
                  </a:lnTo>
                  <a:lnTo>
                    <a:pt x="480" y="482"/>
                  </a:lnTo>
                  <a:lnTo>
                    <a:pt x="480" y="482"/>
                  </a:lnTo>
                  <a:lnTo>
                    <a:pt x="480" y="504"/>
                  </a:lnTo>
                  <a:lnTo>
                    <a:pt x="476" y="526"/>
                  </a:lnTo>
                  <a:lnTo>
                    <a:pt x="470" y="546"/>
                  </a:lnTo>
                  <a:lnTo>
                    <a:pt x="460" y="564"/>
                  </a:lnTo>
                  <a:lnTo>
                    <a:pt x="450" y="582"/>
                  </a:lnTo>
                  <a:lnTo>
                    <a:pt x="436" y="598"/>
                  </a:lnTo>
                  <a:lnTo>
                    <a:pt x="422" y="612"/>
                  </a:lnTo>
                  <a:lnTo>
                    <a:pt x="404" y="626"/>
                  </a:lnTo>
                  <a:lnTo>
                    <a:pt x="386" y="636"/>
                  </a:lnTo>
                  <a:lnTo>
                    <a:pt x="364" y="648"/>
                  </a:lnTo>
                  <a:lnTo>
                    <a:pt x="342" y="656"/>
                  </a:lnTo>
                  <a:lnTo>
                    <a:pt x="318" y="662"/>
                  </a:lnTo>
                  <a:lnTo>
                    <a:pt x="292" y="668"/>
                  </a:lnTo>
                  <a:lnTo>
                    <a:pt x="264" y="672"/>
                  </a:lnTo>
                  <a:lnTo>
                    <a:pt x="234" y="674"/>
                  </a:lnTo>
                  <a:lnTo>
                    <a:pt x="204" y="676"/>
                  </a:lnTo>
                  <a:lnTo>
                    <a:pt x="204" y="676"/>
                  </a:lnTo>
                  <a:lnTo>
                    <a:pt x="176" y="674"/>
                  </a:lnTo>
                  <a:lnTo>
                    <a:pt x="150" y="674"/>
                  </a:lnTo>
                  <a:lnTo>
                    <a:pt x="104" y="666"/>
                  </a:lnTo>
                  <a:lnTo>
                    <a:pt x="58" y="658"/>
                  </a:lnTo>
                  <a:lnTo>
                    <a:pt x="12" y="646"/>
                  </a:lnTo>
                  <a:lnTo>
                    <a:pt x="12" y="510"/>
                  </a:lnTo>
                  <a:lnTo>
                    <a:pt x="12" y="510"/>
                  </a:lnTo>
                  <a:lnTo>
                    <a:pt x="54" y="522"/>
                  </a:lnTo>
                  <a:lnTo>
                    <a:pt x="104" y="536"/>
                  </a:lnTo>
                  <a:lnTo>
                    <a:pt x="130" y="542"/>
                  </a:lnTo>
                  <a:lnTo>
                    <a:pt x="156" y="546"/>
                  </a:lnTo>
                  <a:lnTo>
                    <a:pt x="184" y="550"/>
                  </a:lnTo>
                  <a:lnTo>
                    <a:pt x="210" y="552"/>
                  </a:lnTo>
                  <a:lnTo>
                    <a:pt x="210" y="552"/>
                  </a:lnTo>
                  <a:lnTo>
                    <a:pt x="228" y="550"/>
                  </a:lnTo>
                  <a:lnTo>
                    <a:pt x="244" y="548"/>
                  </a:lnTo>
                  <a:lnTo>
                    <a:pt x="260" y="542"/>
                  </a:lnTo>
                  <a:lnTo>
                    <a:pt x="274" y="536"/>
                  </a:lnTo>
                  <a:lnTo>
                    <a:pt x="286" y="526"/>
                  </a:lnTo>
                  <a:lnTo>
                    <a:pt x="296" y="516"/>
                  </a:lnTo>
                  <a:lnTo>
                    <a:pt x="302" y="502"/>
                  </a:lnTo>
                  <a:lnTo>
                    <a:pt x="304" y="488"/>
                  </a:lnTo>
                  <a:lnTo>
                    <a:pt x="304" y="488"/>
                  </a:lnTo>
                  <a:lnTo>
                    <a:pt x="304" y="480"/>
                  </a:lnTo>
                  <a:lnTo>
                    <a:pt x="302" y="474"/>
                  </a:lnTo>
                  <a:lnTo>
                    <a:pt x="294" y="460"/>
                  </a:lnTo>
                  <a:lnTo>
                    <a:pt x="282" y="448"/>
                  </a:lnTo>
                  <a:lnTo>
                    <a:pt x="266" y="436"/>
                  </a:lnTo>
                  <a:lnTo>
                    <a:pt x="246" y="424"/>
                  </a:lnTo>
                  <a:lnTo>
                    <a:pt x="222" y="410"/>
                  </a:lnTo>
                  <a:lnTo>
                    <a:pt x="168" y="380"/>
                  </a:lnTo>
                  <a:lnTo>
                    <a:pt x="168" y="380"/>
                  </a:lnTo>
                  <a:lnTo>
                    <a:pt x="138" y="364"/>
                  </a:lnTo>
                  <a:lnTo>
                    <a:pt x="110" y="346"/>
                  </a:lnTo>
                  <a:lnTo>
                    <a:pt x="82" y="324"/>
                  </a:lnTo>
                  <a:lnTo>
                    <a:pt x="56" y="298"/>
                  </a:lnTo>
                  <a:lnTo>
                    <a:pt x="44" y="286"/>
                  </a:lnTo>
                  <a:lnTo>
                    <a:pt x="34" y="272"/>
                  </a:lnTo>
                  <a:lnTo>
                    <a:pt x="24" y="256"/>
                  </a:lnTo>
                  <a:lnTo>
                    <a:pt x="16" y="240"/>
                  </a:lnTo>
                  <a:lnTo>
                    <a:pt x="10" y="224"/>
                  </a:lnTo>
                  <a:lnTo>
                    <a:pt x="4" y="208"/>
                  </a:lnTo>
                  <a:lnTo>
                    <a:pt x="2" y="192"/>
                  </a:lnTo>
                  <a:lnTo>
                    <a:pt x="0" y="174"/>
                  </a:lnTo>
                  <a:lnTo>
                    <a:pt x="0" y="174"/>
                  </a:lnTo>
                  <a:lnTo>
                    <a:pt x="2" y="154"/>
                  </a:lnTo>
                  <a:lnTo>
                    <a:pt x="6" y="134"/>
                  </a:lnTo>
                  <a:lnTo>
                    <a:pt x="12" y="116"/>
                  </a:lnTo>
                  <a:lnTo>
                    <a:pt x="20" y="100"/>
                  </a:lnTo>
                  <a:lnTo>
                    <a:pt x="32" y="84"/>
                  </a:lnTo>
                  <a:lnTo>
                    <a:pt x="44" y="70"/>
                  </a:lnTo>
                  <a:lnTo>
                    <a:pt x="60" y="56"/>
                  </a:lnTo>
                  <a:lnTo>
                    <a:pt x="76" y="44"/>
                  </a:lnTo>
                  <a:lnTo>
                    <a:pt x="94" y="34"/>
                  </a:lnTo>
                  <a:lnTo>
                    <a:pt x="114" y="24"/>
                  </a:lnTo>
                  <a:lnTo>
                    <a:pt x="136" y="18"/>
                  </a:lnTo>
                  <a:lnTo>
                    <a:pt x="160" y="10"/>
                  </a:lnTo>
                  <a:lnTo>
                    <a:pt x="184" y="6"/>
                  </a:lnTo>
                  <a:lnTo>
                    <a:pt x="210" y="2"/>
                  </a:lnTo>
                  <a:lnTo>
                    <a:pt x="236" y="0"/>
                  </a:lnTo>
                  <a:lnTo>
                    <a:pt x="264" y="0"/>
                  </a:lnTo>
                  <a:lnTo>
                    <a:pt x="264" y="0"/>
                  </a:lnTo>
                  <a:lnTo>
                    <a:pt x="302" y="0"/>
                  </a:lnTo>
                  <a:lnTo>
                    <a:pt x="338" y="2"/>
                  </a:lnTo>
                  <a:lnTo>
                    <a:pt x="412" y="10"/>
                  </a:lnTo>
                  <a:lnTo>
                    <a:pt x="412" y="138"/>
                  </a:lnTo>
                  <a:close/>
                </a:path>
              </a:pathLst>
            </a:custGeom>
            <a:solidFill>
              <a:srgbClr val="FFFFFF"/>
            </a:solidFill>
            <a:ln w="9525">
              <a:noFill/>
              <a:round/>
              <a:headEnd/>
              <a:tailEnd/>
            </a:ln>
          </p:spPr>
          <p:txBody>
            <a:bodyPr/>
            <a:lstStyle/>
            <a:p>
              <a:pPr fontAlgn="auto">
                <a:spcBef>
                  <a:spcPts val="0"/>
                </a:spcBef>
                <a:spcAft>
                  <a:spcPts val="0"/>
                </a:spcAft>
                <a:defRPr/>
              </a:pPr>
              <a:endParaRPr lang="en-US" dirty="0">
                <a:latin typeface="+mn-lt"/>
              </a:endParaRPr>
            </a:p>
          </p:txBody>
        </p:sp>
        <p:sp>
          <p:nvSpPr>
            <p:cNvPr id="19" name="Freeform 73"/>
            <p:cNvSpPr>
              <a:spLocks/>
            </p:cNvSpPr>
            <p:nvPr userDrawn="1"/>
          </p:nvSpPr>
          <p:spPr bwMode="auto">
            <a:xfrm>
              <a:off x="1525" y="2586"/>
              <a:ext cx="248" cy="885"/>
            </a:xfrm>
            <a:custGeom>
              <a:avLst/>
              <a:gdLst/>
              <a:ahLst/>
              <a:cxnLst>
                <a:cxn ang="0">
                  <a:pos x="20" y="890"/>
                </a:cxn>
                <a:cxn ang="0">
                  <a:pos x="20" y="890"/>
                </a:cxn>
                <a:cxn ang="0">
                  <a:pos x="26" y="786"/>
                </a:cxn>
                <a:cxn ang="0">
                  <a:pos x="28" y="660"/>
                </a:cxn>
                <a:cxn ang="0">
                  <a:pos x="28" y="314"/>
                </a:cxn>
                <a:cxn ang="0">
                  <a:pos x="28" y="314"/>
                </a:cxn>
                <a:cxn ang="0">
                  <a:pos x="26" y="224"/>
                </a:cxn>
                <a:cxn ang="0">
                  <a:pos x="20" y="144"/>
                </a:cxn>
                <a:cxn ang="0">
                  <a:pos x="12" y="72"/>
                </a:cxn>
                <a:cxn ang="0">
                  <a:pos x="0" y="0"/>
                </a:cxn>
                <a:cxn ang="0">
                  <a:pos x="230" y="0"/>
                </a:cxn>
                <a:cxn ang="0">
                  <a:pos x="230" y="0"/>
                </a:cxn>
                <a:cxn ang="0">
                  <a:pos x="230" y="54"/>
                </a:cxn>
                <a:cxn ang="0">
                  <a:pos x="226" y="114"/>
                </a:cxn>
                <a:cxn ang="0">
                  <a:pos x="224" y="180"/>
                </a:cxn>
                <a:cxn ang="0">
                  <a:pos x="224" y="254"/>
                </a:cxn>
                <a:cxn ang="0">
                  <a:pos x="224" y="578"/>
                </a:cxn>
                <a:cxn ang="0">
                  <a:pos x="224" y="578"/>
                </a:cxn>
                <a:cxn ang="0">
                  <a:pos x="226" y="654"/>
                </a:cxn>
                <a:cxn ang="0">
                  <a:pos x="232" y="736"/>
                </a:cxn>
                <a:cxn ang="0">
                  <a:pos x="240" y="818"/>
                </a:cxn>
                <a:cxn ang="0">
                  <a:pos x="250" y="890"/>
                </a:cxn>
                <a:cxn ang="0">
                  <a:pos x="20" y="890"/>
                </a:cxn>
              </a:cxnLst>
              <a:rect l="0" t="0" r="r" b="b"/>
              <a:pathLst>
                <a:path w="250" h="890">
                  <a:moveTo>
                    <a:pt x="20" y="890"/>
                  </a:moveTo>
                  <a:lnTo>
                    <a:pt x="20" y="890"/>
                  </a:lnTo>
                  <a:lnTo>
                    <a:pt x="26" y="786"/>
                  </a:lnTo>
                  <a:lnTo>
                    <a:pt x="28" y="660"/>
                  </a:lnTo>
                  <a:lnTo>
                    <a:pt x="28" y="314"/>
                  </a:lnTo>
                  <a:lnTo>
                    <a:pt x="28" y="314"/>
                  </a:lnTo>
                  <a:lnTo>
                    <a:pt x="26" y="224"/>
                  </a:lnTo>
                  <a:lnTo>
                    <a:pt x="20" y="144"/>
                  </a:lnTo>
                  <a:lnTo>
                    <a:pt x="12" y="72"/>
                  </a:lnTo>
                  <a:lnTo>
                    <a:pt x="0" y="0"/>
                  </a:lnTo>
                  <a:lnTo>
                    <a:pt x="230" y="0"/>
                  </a:lnTo>
                  <a:lnTo>
                    <a:pt x="230" y="0"/>
                  </a:lnTo>
                  <a:lnTo>
                    <a:pt x="230" y="54"/>
                  </a:lnTo>
                  <a:lnTo>
                    <a:pt x="226" y="114"/>
                  </a:lnTo>
                  <a:lnTo>
                    <a:pt x="224" y="180"/>
                  </a:lnTo>
                  <a:lnTo>
                    <a:pt x="224" y="254"/>
                  </a:lnTo>
                  <a:lnTo>
                    <a:pt x="224" y="578"/>
                  </a:lnTo>
                  <a:lnTo>
                    <a:pt x="224" y="578"/>
                  </a:lnTo>
                  <a:lnTo>
                    <a:pt x="226" y="654"/>
                  </a:lnTo>
                  <a:lnTo>
                    <a:pt x="232" y="736"/>
                  </a:lnTo>
                  <a:lnTo>
                    <a:pt x="240" y="818"/>
                  </a:lnTo>
                  <a:lnTo>
                    <a:pt x="250" y="890"/>
                  </a:lnTo>
                  <a:lnTo>
                    <a:pt x="20" y="890"/>
                  </a:lnTo>
                  <a:close/>
                </a:path>
              </a:pathLst>
            </a:custGeom>
            <a:solidFill>
              <a:srgbClr val="FFFFFF"/>
            </a:solidFill>
            <a:ln w="9525">
              <a:noFill/>
              <a:round/>
              <a:headEnd/>
              <a:tailEnd/>
            </a:ln>
          </p:spPr>
          <p:txBody>
            <a:bodyPr/>
            <a:lstStyle/>
            <a:p>
              <a:pPr fontAlgn="auto">
                <a:spcBef>
                  <a:spcPts val="0"/>
                </a:spcBef>
                <a:spcAft>
                  <a:spcPts val="0"/>
                </a:spcAft>
                <a:defRPr/>
              </a:pPr>
              <a:endParaRPr lang="en-US" dirty="0">
                <a:latin typeface="+mn-lt"/>
              </a:endParaRPr>
            </a:p>
          </p:txBody>
        </p:sp>
        <p:sp>
          <p:nvSpPr>
            <p:cNvPr id="20" name="Freeform 74"/>
            <p:cNvSpPr>
              <a:spLocks noEditPoints="1"/>
            </p:cNvSpPr>
            <p:nvPr userDrawn="1"/>
          </p:nvSpPr>
          <p:spPr bwMode="auto">
            <a:xfrm>
              <a:off x="1906" y="2812"/>
              <a:ext cx="724" cy="941"/>
            </a:xfrm>
            <a:custGeom>
              <a:avLst/>
              <a:gdLst/>
              <a:ahLst/>
              <a:cxnLst>
                <a:cxn ang="0">
                  <a:pos x="204" y="328"/>
                </a:cxn>
                <a:cxn ang="0">
                  <a:pos x="214" y="264"/>
                </a:cxn>
                <a:cxn ang="0">
                  <a:pos x="236" y="212"/>
                </a:cxn>
                <a:cxn ang="0">
                  <a:pos x="268" y="170"/>
                </a:cxn>
                <a:cxn ang="0">
                  <a:pos x="312" y="146"/>
                </a:cxn>
                <a:cxn ang="0">
                  <a:pos x="370" y="136"/>
                </a:cxn>
                <a:cxn ang="0">
                  <a:pos x="406" y="140"/>
                </a:cxn>
                <a:cxn ang="0">
                  <a:pos x="456" y="160"/>
                </a:cxn>
                <a:cxn ang="0">
                  <a:pos x="496" y="196"/>
                </a:cxn>
                <a:cxn ang="0">
                  <a:pos x="526" y="246"/>
                </a:cxn>
                <a:cxn ang="0">
                  <a:pos x="542" y="306"/>
                </a:cxn>
                <a:cxn ang="0">
                  <a:pos x="546" y="352"/>
                </a:cxn>
                <a:cxn ang="0">
                  <a:pos x="540" y="410"/>
                </a:cxn>
                <a:cxn ang="0">
                  <a:pos x="522" y="460"/>
                </a:cxn>
                <a:cxn ang="0">
                  <a:pos x="492" y="498"/>
                </a:cxn>
                <a:cxn ang="0">
                  <a:pos x="450" y="526"/>
                </a:cxn>
                <a:cxn ang="0">
                  <a:pos x="398" y="538"/>
                </a:cxn>
                <a:cxn ang="0">
                  <a:pos x="358" y="538"/>
                </a:cxn>
                <a:cxn ang="0">
                  <a:pos x="304" y="526"/>
                </a:cxn>
                <a:cxn ang="0">
                  <a:pos x="260" y="502"/>
                </a:cxn>
                <a:cxn ang="0">
                  <a:pos x="230" y="466"/>
                </a:cxn>
                <a:cxn ang="0">
                  <a:pos x="210" y="414"/>
                </a:cxn>
                <a:cxn ang="0">
                  <a:pos x="204" y="352"/>
                </a:cxn>
                <a:cxn ang="0">
                  <a:pos x="230" y="926"/>
                </a:cxn>
                <a:cxn ang="0">
                  <a:pos x="218" y="726"/>
                </a:cxn>
                <a:cxn ang="0">
                  <a:pos x="218" y="614"/>
                </a:cxn>
                <a:cxn ang="0">
                  <a:pos x="296" y="654"/>
                </a:cxn>
                <a:cxn ang="0">
                  <a:pos x="384" y="674"/>
                </a:cxn>
                <a:cxn ang="0">
                  <a:pos x="454" y="674"/>
                </a:cxn>
                <a:cxn ang="0">
                  <a:pos x="544" y="652"/>
                </a:cxn>
                <a:cxn ang="0">
                  <a:pos x="618" y="604"/>
                </a:cxn>
                <a:cxn ang="0">
                  <a:pos x="674" y="536"/>
                </a:cxn>
                <a:cxn ang="0">
                  <a:pos x="710" y="450"/>
                </a:cxn>
                <a:cxn ang="0">
                  <a:pos x="722" y="350"/>
                </a:cxn>
                <a:cxn ang="0">
                  <a:pos x="716" y="276"/>
                </a:cxn>
                <a:cxn ang="0">
                  <a:pos x="686" y="178"/>
                </a:cxn>
                <a:cxn ang="0">
                  <a:pos x="636" y="98"/>
                </a:cxn>
                <a:cxn ang="0">
                  <a:pos x="566" y="40"/>
                </a:cxn>
                <a:cxn ang="0">
                  <a:pos x="478" y="6"/>
                </a:cxn>
                <a:cxn ang="0">
                  <a:pos x="412" y="0"/>
                </a:cxn>
                <a:cxn ang="0">
                  <a:pos x="348" y="6"/>
                </a:cxn>
                <a:cxn ang="0">
                  <a:pos x="298" y="22"/>
                </a:cxn>
                <a:cxn ang="0">
                  <a:pos x="226" y="70"/>
                </a:cxn>
                <a:cxn ang="0">
                  <a:pos x="190" y="106"/>
                </a:cxn>
                <a:cxn ang="0">
                  <a:pos x="168" y="16"/>
                </a:cxn>
                <a:cxn ang="0">
                  <a:pos x="16" y="110"/>
                </a:cxn>
                <a:cxn ang="0">
                  <a:pos x="38" y="270"/>
                </a:cxn>
                <a:cxn ang="0">
                  <a:pos x="40" y="614"/>
                </a:cxn>
                <a:cxn ang="0">
                  <a:pos x="38" y="694"/>
                </a:cxn>
                <a:cxn ang="0">
                  <a:pos x="230" y="926"/>
                </a:cxn>
              </a:cxnLst>
              <a:rect l="0" t="0" r="r" b="b"/>
              <a:pathLst>
                <a:path w="722" h="938">
                  <a:moveTo>
                    <a:pt x="204" y="352"/>
                  </a:moveTo>
                  <a:lnTo>
                    <a:pt x="204" y="352"/>
                  </a:lnTo>
                  <a:lnTo>
                    <a:pt x="204" y="328"/>
                  </a:lnTo>
                  <a:lnTo>
                    <a:pt x="206" y="306"/>
                  </a:lnTo>
                  <a:lnTo>
                    <a:pt x="210" y="284"/>
                  </a:lnTo>
                  <a:lnTo>
                    <a:pt x="214" y="264"/>
                  </a:lnTo>
                  <a:lnTo>
                    <a:pt x="220" y="246"/>
                  </a:lnTo>
                  <a:lnTo>
                    <a:pt x="226" y="228"/>
                  </a:lnTo>
                  <a:lnTo>
                    <a:pt x="236" y="212"/>
                  </a:lnTo>
                  <a:lnTo>
                    <a:pt x="244" y="196"/>
                  </a:lnTo>
                  <a:lnTo>
                    <a:pt x="256" y="182"/>
                  </a:lnTo>
                  <a:lnTo>
                    <a:pt x="268" y="170"/>
                  </a:lnTo>
                  <a:lnTo>
                    <a:pt x="282" y="160"/>
                  </a:lnTo>
                  <a:lnTo>
                    <a:pt x="296" y="152"/>
                  </a:lnTo>
                  <a:lnTo>
                    <a:pt x="312" y="146"/>
                  </a:lnTo>
                  <a:lnTo>
                    <a:pt x="330" y="140"/>
                  </a:lnTo>
                  <a:lnTo>
                    <a:pt x="350" y="138"/>
                  </a:lnTo>
                  <a:lnTo>
                    <a:pt x="370" y="136"/>
                  </a:lnTo>
                  <a:lnTo>
                    <a:pt x="370" y="136"/>
                  </a:lnTo>
                  <a:lnTo>
                    <a:pt x="388" y="138"/>
                  </a:lnTo>
                  <a:lnTo>
                    <a:pt x="406" y="140"/>
                  </a:lnTo>
                  <a:lnTo>
                    <a:pt x="424" y="146"/>
                  </a:lnTo>
                  <a:lnTo>
                    <a:pt x="440" y="152"/>
                  </a:lnTo>
                  <a:lnTo>
                    <a:pt x="456" y="160"/>
                  </a:lnTo>
                  <a:lnTo>
                    <a:pt x="470" y="172"/>
                  </a:lnTo>
                  <a:lnTo>
                    <a:pt x="484" y="184"/>
                  </a:lnTo>
                  <a:lnTo>
                    <a:pt x="496" y="196"/>
                  </a:lnTo>
                  <a:lnTo>
                    <a:pt x="506" y="212"/>
                  </a:lnTo>
                  <a:lnTo>
                    <a:pt x="516" y="228"/>
                  </a:lnTo>
                  <a:lnTo>
                    <a:pt x="526" y="246"/>
                  </a:lnTo>
                  <a:lnTo>
                    <a:pt x="532" y="264"/>
                  </a:lnTo>
                  <a:lnTo>
                    <a:pt x="538" y="284"/>
                  </a:lnTo>
                  <a:lnTo>
                    <a:pt x="542" y="306"/>
                  </a:lnTo>
                  <a:lnTo>
                    <a:pt x="544" y="328"/>
                  </a:lnTo>
                  <a:lnTo>
                    <a:pt x="546" y="352"/>
                  </a:lnTo>
                  <a:lnTo>
                    <a:pt x="546" y="352"/>
                  </a:lnTo>
                  <a:lnTo>
                    <a:pt x="544" y="372"/>
                  </a:lnTo>
                  <a:lnTo>
                    <a:pt x="542" y="392"/>
                  </a:lnTo>
                  <a:lnTo>
                    <a:pt x="540" y="410"/>
                  </a:lnTo>
                  <a:lnTo>
                    <a:pt x="534" y="428"/>
                  </a:lnTo>
                  <a:lnTo>
                    <a:pt x="528" y="444"/>
                  </a:lnTo>
                  <a:lnTo>
                    <a:pt x="522" y="460"/>
                  </a:lnTo>
                  <a:lnTo>
                    <a:pt x="512" y="474"/>
                  </a:lnTo>
                  <a:lnTo>
                    <a:pt x="502" y="488"/>
                  </a:lnTo>
                  <a:lnTo>
                    <a:pt x="492" y="498"/>
                  </a:lnTo>
                  <a:lnTo>
                    <a:pt x="480" y="508"/>
                  </a:lnTo>
                  <a:lnTo>
                    <a:pt x="466" y="518"/>
                  </a:lnTo>
                  <a:lnTo>
                    <a:pt x="450" y="526"/>
                  </a:lnTo>
                  <a:lnTo>
                    <a:pt x="434" y="530"/>
                  </a:lnTo>
                  <a:lnTo>
                    <a:pt x="416" y="536"/>
                  </a:lnTo>
                  <a:lnTo>
                    <a:pt x="398" y="538"/>
                  </a:lnTo>
                  <a:lnTo>
                    <a:pt x="378" y="538"/>
                  </a:lnTo>
                  <a:lnTo>
                    <a:pt x="378" y="538"/>
                  </a:lnTo>
                  <a:lnTo>
                    <a:pt x="358" y="538"/>
                  </a:lnTo>
                  <a:lnTo>
                    <a:pt x="338" y="536"/>
                  </a:lnTo>
                  <a:lnTo>
                    <a:pt x="320" y="532"/>
                  </a:lnTo>
                  <a:lnTo>
                    <a:pt x="304" y="526"/>
                  </a:lnTo>
                  <a:lnTo>
                    <a:pt x="288" y="520"/>
                  </a:lnTo>
                  <a:lnTo>
                    <a:pt x="274" y="512"/>
                  </a:lnTo>
                  <a:lnTo>
                    <a:pt x="260" y="502"/>
                  </a:lnTo>
                  <a:lnTo>
                    <a:pt x="250" y="492"/>
                  </a:lnTo>
                  <a:lnTo>
                    <a:pt x="238" y="478"/>
                  </a:lnTo>
                  <a:lnTo>
                    <a:pt x="230" y="466"/>
                  </a:lnTo>
                  <a:lnTo>
                    <a:pt x="222" y="450"/>
                  </a:lnTo>
                  <a:lnTo>
                    <a:pt x="216" y="432"/>
                  </a:lnTo>
                  <a:lnTo>
                    <a:pt x="210" y="414"/>
                  </a:lnTo>
                  <a:lnTo>
                    <a:pt x="206" y="396"/>
                  </a:lnTo>
                  <a:lnTo>
                    <a:pt x="204" y="374"/>
                  </a:lnTo>
                  <a:lnTo>
                    <a:pt x="204" y="352"/>
                  </a:lnTo>
                  <a:lnTo>
                    <a:pt x="204" y="352"/>
                  </a:lnTo>
                  <a:close/>
                  <a:moveTo>
                    <a:pt x="230" y="926"/>
                  </a:moveTo>
                  <a:lnTo>
                    <a:pt x="230" y="926"/>
                  </a:lnTo>
                  <a:lnTo>
                    <a:pt x="222" y="854"/>
                  </a:lnTo>
                  <a:lnTo>
                    <a:pt x="218" y="784"/>
                  </a:lnTo>
                  <a:lnTo>
                    <a:pt x="218" y="726"/>
                  </a:lnTo>
                  <a:lnTo>
                    <a:pt x="218" y="688"/>
                  </a:lnTo>
                  <a:lnTo>
                    <a:pt x="218" y="614"/>
                  </a:lnTo>
                  <a:lnTo>
                    <a:pt x="218" y="614"/>
                  </a:lnTo>
                  <a:lnTo>
                    <a:pt x="254" y="634"/>
                  </a:lnTo>
                  <a:lnTo>
                    <a:pt x="274" y="646"/>
                  </a:lnTo>
                  <a:lnTo>
                    <a:pt x="296" y="654"/>
                  </a:lnTo>
                  <a:lnTo>
                    <a:pt x="322" y="664"/>
                  </a:lnTo>
                  <a:lnTo>
                    <a:pt x="350" y="670"/>
                  </a:lnTo>
                  <a:lnTo>
                    <a:pt x="384" y="674"/>
                  </a:lnTo>
                  <a:lnTo>
                    <a:pt x="420" y="676"/>
                  </a:lnTo>
                  <a:lnTo>
                    <a:pt x="420" y="676"/>
                  </a:lnTo>
                  <a:lnTo>
                    <a:pt x="454" y="674"/>
                  </a:lnTo>
                  <a:lnTo>
                    <a:pt x="484" y="670"/>
                  </a:lnTo>
                  <a:lnTo>
                    <a:pt x="514" y="662"/>
                  </a:lnTo>
                  <a:lnTo>
                    <a:pt x="544" y="652"/>
                  </a:lnTo>
                  <a:lnTo>
                    <a:pt x="570" y="638"/>
                  </a:lnTo>
                  <a:lnTo>
                    <a:pt x="594" y="622"/>
                  </a:lnTo>
                  <a:lnTo>
                    <a:pt x="618" y="604"/>
                  </a:lnTo>
                  <a:lnTo>
                    <a:pt x="638" y="584"/>
                  </a:lnTo>
                  <a:lnTo>
                    <a:pt x="658" y="560"/>
                  </a:lnTo>
                  <a:lnTo>
                    <a:pt x="674" y="536"/>
                  </a:lnTo>
                  <a:lnTo>
                    <a:pt x="688" y="510"/>
                  </a:lnTo>
                  <a:lnTo>
                    <a:pt x="700" y="480"/>
                  </a:lnTo>
                  <a:lnTo>
                    <a:pt x="710" y="450"/>
                  </a:lnTo>
                  <a:lnTo>
                    <a:pt x="716" y="418"/>
                  </a:lnTo>
                  <a:lnTo>
                    <a:pt x="720" y="384"/>
                  </a:lnTo>
                  <a:lnTo>
                    <a:pt x="722" y="350"/>
                  </a:lnTo>
                  <a:lnTo>
                    <a:pt x="722" y="350"/>
                  </a:lnTo>
                  <a:lnTo>
                    <a:pt x="720" y="312"/>
                  </a:lnTo>
                  <a:lnTo>
                    <a:pt x="716" y="276"/>
                  </a:lnTo>
                  <a:lnTo>
                    <a:pt x="708" y="242"/>
                  </a:lnTo>
                  <a:lnTo>
                    <a:pt x="700" y="208"/>
                  </a:lnTo>
                  <a:lnTo>
                    <a:pt x="686" y="178"/>
                  </a:lnTo>
                  <a:lnTo>
                    <a:pt x="672" y="150"/>
                  </a:lnTo>
                  <a:lnTo>
                    <a:pt x="656" y="122"/>
                  </a:lnTo>
                  <a:lnTo>
                    <a:pt x="636" y="98"/>
                  </a:lnTo>
                  <a:lnTo>
                    <a:pt x="614" y="76"/>
                  </a:lnTo>
                  <a:lnTo>
                    <a:pt x="592" y="56"/>
                  </a:lnTo>
                  <a:lnTo>
                    <a:pt x="566" y="40"/>
                  </a:lnTo>
                  <a:lnTo>
                    <a:pt x="538" y="26"/>
                  </a:lnTo>
                  <a:lnTo>
                    <a:pt x="510" y="14"/>
                  </a:lnTo>
                  <a:lnTo>
                    <a:pt x="478" y="6"/>
                  </a:lnTo>
                  <a:lnTo>
                    <a:pt x="446" y="2"/>
                  </a:lnTo>
                  <a:lnTo>
                    <a:pt x="412" y="0"/>
                  </a:lnTo>
                  <a:lnTo>
                    <a:pt x="412" y="0"/>
                  </a:lnTo>
                  <a:lnTo>
                    <a:pt x="390" y="0"/>
                  </a:lnTo>
                  <a:lnTo>
                    <a:pt x="368" y="2"/>
                  </a:lnTo>
                  <a:lnTo>
                    <a:pt x="348" y="6"/>
                  </a:lnTo>
                  <a:lnTo>
                    <a:pt x="330" y="10"/>
                  </a:lnTo>
                  <a:lnTo>
                    <a:pt x="314" y="14"/>
                  </a:lnTo>
                  <a:lnTo>
                    <a:pt x="298" y="22"/>
                  </a:lnTo>
                  <a:lnTo>
                    <a:pt x="270" y="36"/>
                  </a:lnTo>
                  <a:lnTo>
                    <a:pt x="246" y="52"/>
                  </a:lnTo>
                  <a:lnTo>
                    <a:pt x="226" y="70"/>
                  </a:lnTo>
                  <a:lnTo>
                    <a:pt x="208" y="88"/>
                  </a:lnTo>
                  <a:lnTo>
                    <a:pt x="190" y="106"/>
                  </a:lnTo>
                  <a:lnTo>
                    <a:pt x="190" y="106"/>
                  </a:lnTo>
                  <a:lnTo>
                    <a:pt x="180" y="60"/>
                  </a:lnTo>
                  <a:lnTo>
                    <a:pt x="174" y="38"/>
                  </a:lnTo>
                  <a:lnTo>
                    <a:pt x="168" y="16"/>
                  </a:lnTo>
                  <a:lnTo>
                    <a:pt x="0" y="28"/>
                  </a:lnTo>
                  <a:lnTo>
                    <a:pt x="0" y="28"/>
                  </a:lnTo>
                  <a:lnTo>
                    <a:pt x="16" y="110"/>
                  </a:lnTo>
                  <a:lnTo>
                    <a:pt x="28" y="190"/>
                  </a:lnTo>
                  <a:lnTo>
                    <a:pt x="34" y="230"/>
                  </a:lnTo>
                  <a:lnTo>
                    <a:pt x="38" y="270"/>
                  </a:lnTo>
                  <a:lnTo>
                    <a:pt x="40" y="310"/>
                  </a:lnTo>
                  <a:lnTo>
                    <a:pt x="40" y="352"/>
                  </a:lnTo>
                  <a:lnTo>
                    <a:pt x="40" y="614"/>
                  </a:lnTo>
                  <a:lnTo>
                    <a:pt x="40" y="614"/>
                  </a:lnTo>
                  <a:lnTo>
                    <a:pt x="40" y="652"/>
                  </a:lnTo>
                  <a:lnTo>
                    <a:pt x="38" y="694"/>
                  </a:lnTo>
                  <a:lnTo>
                    <a:pt x="30" y="788"/>
                  </a:lnTo>
                  <a:lnTo>
                    <a:pt x="14" y="938"/>
                  </a:lnTo>
                  <a:lnTo>
                    <a:pt x="230" y="926"/>
                  </a:lnTo>
                  <a:close/>
                </a:path>
              </a:pathLst>
            </a:custGeom>
            <a:solidFill>
              <a:srgbClr val="FFFFFF"/>
            </a:solidFill>
            <a:ln w="9525">
              <a:noFill/>
              <a:round/>
              <a:headEnd/>
              <a:tailEnd/>
            </a:ln>
          </p:spPr>
          <p:txBody>
            <a:bodyPr/>
            <a:lstStyle/>
            <a:p>
              <a:pPr fontAlgn="auto">
                <a:spcBef>
                  <a:spcPts val="0"/>
                </a:spcBef>
                <a:spcAft>
                  <a:spcPts val="0"/>
                </a:spcAft>
                <a:defRPr/>
              </a:pPr>
              <a:endParaRPr lang="en-US" dirty="0">
                <a:latin typeface="+mn-lt"/>
              </a:endParaRPr>
            </a:p>
          </p:txBody>
        </p:sp>
        <p:sp>
          <p:nvSpPr>
            <p:cNvPr id="21" name="Freeform 75"/>
            <p:cNvSpPr>
              <a:spLocks/>
            </p:cNvSpPr>
            <p:nvPr userDrawn="1"/>
          </p:nvSpPr>
          <p:spPr bwMode="auto">
            <a:xfrm>
              <a:off x="2715" y="2812"/>
              <a:ext cx="476" cy="687"/>
            </a:xfrm>
            <a:custGeom>
              <a:avLst/>
              <a:gdLst/>
              <a:ahLst/>
              <a:cxnLst>
                <a:cxn ang="0">
                  <a:pos x="396" y="136"/>
                </a:cxn>
                <a:cxn ang="0">
                  <a:pos x="322" y="124"/>
                </a:cxn>
                <a:cxn ang="0">
                  <a:pos x="294" y="124"/>
                </a:cxn>
                <a:cxn ang="0">
                  <a:pos x="248" y="126"/>
                </a:cxn>
                <a:cxn ang="0">
                  <a:pos x="210" y="136"/>
                </a:cxn>
                <a:cxn ang="0">
                  <a:pos x="186" y="152"/>
                </a:cxn>
                <a:cxn ang="0">
                  <a:pos x="178" y="174"/>
                </a:cxn>
                <a:cxn ang="0">
                  <a:pos x="178" y="180"/>
                </a:cxn>
                <a:cxn ang="0">
                  <a:pos x="188" y="202"/>
                </a:cxn>
                <a:cxn ang="0">
                  <a:pos x="220" y="228"/>
                </a:cxn>
                <a:cxn ang="0">
                  <a:pos x="264" y="254"/>
                </a:cxn>
                <a:cxn ang="0">
                  <a:pos x="316" y="282"/>
                </a:cxn>
                <a:cxn ang="0">
                  <a:pos x="370" y="314"/>
                </a:cxn>
                <a:cxn ang="0">
                  <a:pos x="424" y="354"/>
                </a:cxn>
                <a:cxn ang="0">
                  <a:pos x="446" y="380"/>
                </a:cxn>
                <a:cxn ang="0">
                  <a:pos x="464" y="410"/>
                </a:cxn>
                <a:cxn ang="0">
                  <a:pos x="476" y="444"/>
                </a:cxn>
                <a:cxn ang="0">
                  <a:pos x="480" y="482"/>
                </a:cxn>
                <a:cxn ang="0">
                  <a:pos x="480" y="504"/>
                </a:cxn>
                <a:cxn ang="0">
                  <a:pos x="470" y="546"/>
                </a:cxn>
                <a:cxn ang="0">
                  <a:pos x="450" y="582"/>
                </a:cxn>
                <a:cxn ang="0">
                  <a:pos x="422" y="612"/>
                </a:cxn>
                <a:cxn ang="0">
                  <a:pos x="386" y="636"/>
                </a:cxn>
                <a:cxn ang="0">
                  <a:pos x="342" y="656"/>
                </a:cxn>
                <a:cxn ang="0">
                  <a:pos x="292" y="668"/>
                </a:cxn>
                <a:cxn ang="0">
                  <a:pos x="234" y="674"/>
                </a:cxn>
                <a:cxn ang="0">
                  <a:pos x="204" y="676"/>
                </a:cxn>
                <a:cxn ang="0">
                  <a:pos x="150" y="674"/>
                </a:cxn>
                <a:cxn ang="0">
                  <a:pos x="58" y="658"/>
                </a:cxn>
                <a:cxn ang="0">
                  <a:pos x="12" y="510"/>
                </a:cxn>
                <a:cxn ang="0">
                  <a:pos x="54" y="522"/>
                </a:cxn>
                <a:cxn ang="0">
                  <a:pos x="130" y="542"/>
                </a:cxn>
                <a:cxn ang="0">
                  <a:pos x="184" y="550"/>
                </a:cxn>
                <a:cxn ang="0">
                  <a:pos x="210" y="552"/>
                </a:cxn>
                <a:cxn ang="0">
                  <a:pos x="244" y="548"/>
                </a:cxn>
                <a:cxn ang="0">
                  <a:pos x="274" y="536"/>
                </a:cxn>
                <a:cxn ang="0">
                  <a:pos x="296" y="516"/>
                </a:cxn>
                <a:cxn ang="0">
                  <a:pos x="304" y="488"/>
                </a:cxn>
                <a:cxn ang="0">
                  <a:pos x="304" y="480"/>
                </a:cxn>
                <a:cxn ang="0">
                  <a:pos x="294" y="460"/>
                </a:cxn>
                <a:cxn ang="0">
                  <a:pos x="266" y="436"/>
                </a:cxn>
                <a:cxn ang="0">
                  <a:pos x="222" y="410"/>
                </a:cxn>
                <a:cxn ang="0">
                  <a:pos x="166" y="380"/>
                </a:cxn>
                <a:cxn ang="0">
                  <a:pos x="110" y="346"/>
                </a:cxn>
                <a:cxn ang="0">
                  <a:pos x="56" y="298"/>
                </a:cxn>
                <a:cxn ang="0">
                  <a:pos x="34" y="272"/>
                </a:cxn>
                <a:cxn ang="0">
                  <a:pos x="16" y="240"/>
                </a:cxn>
                <a:cxn ang="0">
                  <a:pos x="4" y="208"/>
                </a:cxn>
                <a:cxn ang="0">
                  <a:pos x="0" y="174"/>
                </a:cxn>
                <a:cxn ang="0">
                  <a:pos x="2" y="154"/>
                </a:cxn>
                <a:cxn ang="0">
                  <a:pos x="12" y="116"/>
                </a:cxn>
                <a:cxn ang="0">
                  <a:pos x="32" y="84"/>
                </a:cxn>
                <a:cxn ang="0">
                  <a:pos x="60" y="56"/>
                </a:cxn>
                <a:cxn ang="0">
                  <a:pos x="94" y="34"/>
                </a:cxn>
                <a:cxn ang="0">
                  <a:pos x="136" y="18"/>
                </a:cxn>
                <a:cxn ang="0">
                  <a:pos x="184" y="6"/>
                </a:cxn>
                <a:cxn ang="0">
                  <a:pos x="236" y="0"/>
                </a:cxn>
                <a:cxn ang="0">
                  <a:pos x="264" y="0"/>
                </a:cxn>
                <a:cxn ang="0">
                  <a:pos x="344" y="4"/>
                </a:cxn>
                <a:cxn ang="0">
                  <a:pos x="396" y="136"/>
                </a:cxn>
              </a:cxnLst>
              <a:rect l="0" t="0" r="r" b="b"/>
              <a:pathLst>
                <a:path w="480" h="676">
                  <a:moveTo>
                    <a:pt x="396" y="136"/>
                  </a:moveTo>
                  <a:lnTo>
                    <a:pt x="396" y="136"/>
                  </a:lnTo>
                  <a:lnTo>
                    <a:pt x="346" y="128"/>
                  </a:lnTo>
                  <a:lnTo>
                    <a:pt x="322" y="124"/>
                  </a:lnTo>
                  <a:lnTo>
                    <a:pt x="294" y="124"/>
                  </a:lnTo>
                  <a:lnTo>
                    <a:pt x="294" y="124"/>
                  </a:lnTo>
                  <a:lnTo>
                    <a:pt x="270" y="124"/>
                  </a:lnTo>
                  <a:lnTo>
                    <a:pt x="248" y="126"/>
                  </a:lnTo>
                  <a:lnTo>
                    <a:pt x="228" y="130"/>
                  </a:lnTo>
                  <a:lnTo>
                    <a:pt x="210" y="136"/>
                  </a:lnTo>
                  <a:lnTo>
                    <a:pt x="196" y="144"/>
                  </a:lnTo>
                  <a:lnTo>
                    <a:pt x="186" y="152"/>
                  </a:lnTo>
                  <a:lnTo>
                    <a:pt x="180" y="162"/>
                  </a:lnTo>
                  <a:lnTo>
                    <a:pt x="178" y="174"/>
                  </a:lnTo>
                  <a:lnTo>
                    <a:pt x="178" y="174"/>
                  </a:lnTo>
                  <a:lnTo>
                    <a:pt x="178" y="180"/>
                  </a:lnTo>
                  <a:lnTo>
                    <a:pt x="180" y="188"/>
                  </a:lnTo>
                  <a:lnTo>
                    <a:pt x="188" y="202"/>
                  </a:lnTo>
                  <a:lnTo>
                    <a:pt x="202" y="214"/>
                  </a:lnTo>
                  <a:lnTo>
                    <a:pt x="220" y="228"/>
                  </a:lnTo>
                  <a:lnTo>
                    <a:pt x="240" y="242"/>
                  </a:lnTo>
                  <a:lnTo>
                    <a:pt x="264" y="254"/>
                  </a:lnTo>
                  <a:lnTo>
                    <a:pt x="316" y="282"/>
                  </a:lnTo>
                  <a:lnTo>
                    <a:pt x="316" y="282"/>
                  </a:lnTo>
                  <a:lnTo>
                    <a:pt x="342" y="298"/>
                  </a:lnTo>
                  <a:lnTo>
                    <a:pt x="370" y="314"/>
                  </a:lnTo>
                  <a:lnTo>
                    <a:pt x="398" y="332"/>
                  </a:lnTo>
                  <a:lnTo>
                    <a:pt x="424" y="354"/>
                  </a:lnTo>
                  <a:lnTo>
                    <a:pt x="436" y="366"/>
                  </a:lnTo>
                  <a:lnTo>
                    <a:pt x="446" y="380"/>
                  </a:lnTo>
                  <a:lnTo>
                    <a:pt x="456" y="394"/>
                  </a:lnTo>
                  <a:lnTo>
                    <a:pt x="464" y="410"/>
                  </a:lnTo>
                  <a:lnTo>
                    <a:pt x="472" y="426"/>
                  </a:lnTo>
                  <a:lnTo>
                    <a:pt x="476" y="444"/>
                  </a:lnTo>
                  <a:lnTo>
                    <a:pt x="480" y="462"/>
                  </a:lnTo>
                  <a:lnTo>
                    <a:pt x="480" y="482"/>
                  </a:lnTo>
                  <a:lnTo>
                    <a:pt x="480" y="482"/>
                  </a:lnTo>
                  <a:lnTo>
                    <a:pt x="480" y="504"/>
                  </a:lnTo>
                  <a:lnTo>
                    <a:pt x="476" y="526"/>
                  </a:lnTo>
                  <a:lnTo>
                    <a:pt x="470" y="546"/>
                  </a:lnTo>
                  <a:lnTo>
                    <a:pt x="460" y="564"/>
                  </a:lnTo>
                  <a:lnTo>
                    <a:pt x="450" y="582"/>
                  </a:lnTo>
                  <a:lnTo>
                    <a:pt x="436" y="598"/>
                  </a:lnTo>
                  <a:lnTo>
                    <a:pt x="422" y="612"/>
                  </a:lnTo>
                  <a:lnTo>
                    <a:pt x="404" y="626"/>
                  </a:lnTo>
                  <a:lnTo>
                    <a:pt x="386" y="636"/>
                  </a:lnTo>
                  <a:lnTo>
                    <a:pt x="364" y="648"/>
                  </a:lnTo>
                  <a:lnTo>
                    <a:pt x="342" y="656"/>
                  </a:lnTo>
                  <a:lnTo>
                    <a:pt x="318" y="662"/>
                  </a:lnTo>
                  <a:lnTo>
                    <a:pt x="292" y="668"/>
                  </a:lnTo>
                  <a:lnTo>
                    <a:pt x="264" y="672"/>
                  </a:lnTo>
                  <a:lnTo>
                    <a:pt x="234" y="674"/>
                  </a:lnTo>
                  <a:lnTo>
                    <a:pt x="204" y="676"/>
                  </a:lnTo>
                  <a:lnTo>
                    <a:pt x="204" y="676"/>
                  </a:lnTo>
                  <a:lnTo>
                    <a:pt x="176" y="674"/>
                  </a:lnTo>
                  <a:lnTo>
                    <a:pt x="150" y="674"/>
                  </a:lnTo>
                  <a:lnTo>
                    <a:pt x="104" y="666"/>
                  </a:lnTo>
                  <a:lnTo>
                    <a:pt x="58" y="658"/>
                  </a:lnTo>
                  <a:lnTo>
                    <a:pt x="12" y="646"/>
                  </a:lnTo>
                  <a:lnTo>
                    <a:pt x="12" y="510"/>
                  </a:lnTo>
                  <a:lnTo>
                    <a:pt x="12" y="510"/>
                  </a:lnTo>
                  <a:lnTo>
                    <a:pt x="54" y="522"/>
                  </a:lnTo>
                  <a:lnTo>
                    <a:pt x="102" y="536"/>
                  </a:lnTo>
                  <a:lnTo>
                    <a:pt x="130" y="542"/>
                  </a:lnTo>
                  <a:lnTo>
                    <a:pt x="156" y="546"/>
                  </a:lnTo>
                  <a:lnTo>
                    <a:pt x="184" y="550"/>
                  </a:lnTo>
                  <a:lnTo>
                    <a:pt x="210" y="552"/>
                  </a:lnTo>
                  <a:lnTo>
                    <a:pt x="210" y="552"/>
                  </a:lnTo>
                  <a:lnTo>
                    <a:pt x="228" y="550"/>
                  </a:lnTo>
                  <a:lnTo>
                    <a:pt x="244" y="548"/>
                  </a:lnTo>
                  <a:lnTo>
                    <a:pt x="260" y="542"/>
                  </a:lnTo>
                  <a:lnTo>
                    <a:pt x="274" y="536"/>
                  </a:lnTo>
                  <a:lnTo>
                    <a:pt x="286" y="526"/>
                  </a:lnTo>
                  <a:lnTo>
                    <a:pt x="296" y="516"/>
                  </a:lnTo>
                  <a:lnTo>
                    <a:pt x="302" y="502"/>
                  </a:lnTo>
                  <a:lnTo>
                    <a:pt x="304" y="488"/>
                  </a:lnTo>
                  <a:lnTo>
                    <a:pt x="304" y="488"/>
                  </a:lnTo>
                  <a:lnTo>
                    <a:pt x="304" y="480"/>
                  </a:lnTo>
                  <a:lnTo>
                    <a:pt x="302" y="474"/>
                  </a:lnTo>
                  <a:lnTo>
                    <a:pt x="294" y="460"/>
                  </a:lnTo>
                  <a:lnTo>
                    <a:pt x="282" y="448"/>
                  </a:lnTo>
                  <a:lnTo>
                    <a:pt x="266" y="436"/>
                  </a:lnTo>
                  <a:lnTo>
                    <a:pt x="246" y="424"/>
                  </a:lnTo>
                  <a:lnTo>
                    <a:pt x="222" y="410"/>
                  </a:lnTo>
                  <a:lnTo>
                    <a:pt x="166" y="380"/>
                  </a:lnTo>
                  <a:lnTo>
                    <a:pt x="166" y="380"/>
                  </a:lnTo>
                  <a:lnTo>
                    <a:pt x="138" y="364"/>
                  </a:lnTo>
                  <a:lnTo>
                    <a:pt x="110" y="346"/>
                  </a:lnTo>
                  <a:lnTo>
                    <a:pt x="82" y="324"/>
                  </a:lnTo>
                  <a:lnTo>
                    <a:pt x="56" y="298"/>
                  </a:lnTo>
                  <a:lnTo>
                    <a:pt x="44" y="286"/>
                  </a:lnTo>
                  <a:lnTo>
                    <a:pt x="34" y="272"/>
                  </a:lnTo>
                  <a:lnTo>
                    <a:pt x="24" y="256"/>
                  </a:lnTo>
                  <a:lnTo>
                    <a:pt x="16" y="240"/>
                  </a:lnTo>
                  <a:lnTo>
                    <a:pt x="10" y="224"/>
                  </a:lnTo>
                  <a:lnTo>
                    <a:pt x="4" y="208"/>
                  </a:lnTo>
                  <a:lnTo>
                    <a:pt x="2" y="192"/>
                  </a:lnTo>
                  <a:lnTo>
                    <a:pt x="0" y="174"/>
                  </a:lnTo>
                  <a:lnTo>
                    <a:pt x="0" y="174"/>
                  </a:lnTo>
                  <a:lnTo>
                    <a:pt x="2" y="154"/>
                  </a:lnTo>
                  <a:lnTo>
                    <a:pt x="6" y="134"/>
                  </a:lnTo>
                  <a:lnTo>
                    <a:pt x="12" y="116"/>
                  </a:lnTo>
                  <a:lnTo>
                    <a:pt x="20" y="100"/>
                  </a:lnTo>
                  <a:lnTo>
                    <a:pt x="32" y="84"/>
                  </a:lnTo>
                  <a:lnTo>
                    <a:pt x="44" y="70"/>
                  </a:lnTo>
                  <a:lnTo>
                    <a:pt x="60" y="56"/>
                  </a:lnTo>
                  <a:lnTo>
                    <a:pt x="76" y="44"/>
                  </a:lnTo>
                  <a:lnTo>
                    <a:pt x="94" y="34"/>
                  </a:lnTo>
                  <a:lnTo>
                    <a:pt x="114" y="24"/>
                  </a:lnTo>
                  <a:lnTo>
                    <a:pt x="136" y="18"/>
                  </a:lnTo>
                  <a:lnTo>
                    <a:pt x="160" y="10"/>
                  </a:lnTo>
                  <a:lnTo>
                    <a:pt x="184" y="6"/>
                  </a:lnTo>
                  <a:lnTo>
                    <a:pt x="210" y="2"/>
                  </a:lnTo>
                  <a:lnTo>
                    <a:pt x="236" y="0"/>
                  </a:lnTo>
                  <a:lnTo>
                    <a:pt x="264" y="0"/>
                  </a:lnTo>
                  <a:lnTo>
                    <a:pt x="264" y="0"/>
                  </a:lnTo>
                  <a:lnTo>
                    <a:pt x="304" y="0"/>
                  </a:lnTo>
                  <a:lnTo>
                    <a:pt x="344" y="4"/>
                  </a:lnTo>
                  <a:lnTo>
                    <a:pt x="422" y="12"/>
                  </a:lnTo>
                  <a:lnTo>
                    <a:pt x="396" y="136"/>
                  </a:lnTo>
                  <a:close/>
                </a:path>
              </a:pathLst>
            </a:custGeom>
            <a:solidFill>
              <a:srgbClr val="FFFFFF"/>
            </a:solidFill>
            <a:ln w="9525">
              <a:noFill/>
              <a:round/>
              <a:headEnd/>
              <a:tailEnd/>
            </a:ln>
          </p:spPr>
          <p:txBody>
            <a:bodyPr/>
            <a:lstStyle/>
            <a:p>
              <a:pPr fontAlgn="auto">
                <a:spcBef>
                  <a:spcPts val="0"/>
                </a:spcBef>
                <a:spcAft>
                  <a:spcPts val="0"/>
                </a:spcAft>
                <a:defRPr/>
              </a:pPr>
              <a:endParaRPr lang="en-US" dirty="0">
                <a:latin typeface="+mn-lt"/>
              </a:endParaRPr>
            </a:p>
          </p:txBody>
        </p:sp>
      </p:grpSp>
      <p:pic>
        <p:nvPicPr>
          <p:cNvPr id="22" name="Picture 72" descr="Ipsos Loyalty in color without tag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400800"/>
            <a:ext cx="14970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4" name="Text Box 53"/>
          <p:cNvSpPr txBox="1">
            <a:spLocks noChangeArrowheads="1"/>
          </p:cNvSpPr>
          <p:nvPr userDrawn="1"/>
        </p:nvSpPr>
        <p:spPr bwMode="gray">
          <a:xfrm>
            <a:off x="-1588" y="6610350"/>
            <a:ext cx="3657601" cy="261938"/>
          </a:xfrm>
          <a:prstGeom prst="rect">
            <a:avLst/>
          </a:prstGeom>
          <a:noFill/>
          <a:ln w="9525" algn="ctr">
            <a:noFill/>
            <a:miter lim="800000"/>
            <a:headEnd/>
            <a:tailEnd/>
          </a:ln>
          <a:effectLst/>
        </p:spPr>
        <p:txBody>
          <a:bodyPr>
            <a:spAutoFit/>
          </a:bodyPr>
          <a:lstStyle/>
          <a:p>
            <a:pPr fontAlgn="auto">
              <a:spcBef>
                <a:spcPct val="50000"/>
              </a:spcBef>
              <a:spcAft>
                <a:spcPts val="0"/>
              </a:spcAft>
              <a:defRPr/>
            </a:pPr>
            <a:r>
              <a:rPr lang="fr-FR" sz="1050" b="1" dirty="0">
                <a:solidFill>
                  <a:schemeClr val="accent1"/>
                </a:solidFill>
                <a:latin typeface="Verdana" pitchFamily="34" charset="0"/>
              </a:rPr>
              <a:t>Diners Club Proposal</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313" y="1263651"/>
            <a:ext cx="8969375" cy="4738316"/>
          </a:xfrm>
        </p:spPr>
        <p:txBody>
          <a:bodyPr/>
          <a:lstStyle>
            <a:lvl1pPr>
              <a:defRPr sz="18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Rectangle 11"/>
          <p:cNvSpPr>
            <a:spLocks noGrp="1" noChangeArrowheads="1"/>
          </p:cNvSpPr>
          <p:nvPr>
            <p:ph type="sldNum" sz="quarter" idx="10"/>
          </p:nvPr>
        </p:nvSpPr>
        <p:spPr/>
        <p:txBody>
          <a:bodyPr/>
          <a:lstStyle>
            <a:lvl1pPr>
              <a:defRPr/>
            </a:lvl1pPr>
          </a:lstStyle>
          <a:p>
            <a:fld id="{E7C00462-38E7-4060-B514-A0219D87A740}" type="slidenum">
              <a:rPr lang="en-US" altLang="en-US"/>
              <a:pPr/>
              <a:t>‹#›</a:t>
            </a:fld>
            <a:endParaRPr lang="en-US" altLang="en-US"/>
          </a:p>
        </p:txBody>
      </p:sp>
    </p:spTree>
    <p:extLst>
      <p:ext uri="{BB962C8B-B14F-4D97-AF65-F5344CB8AC3E}">
        <p14:creationId xmlns:p14="http://schemas.microsoft.com/office/powerpoint/2010/main" val="414055630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762000"/>
          </a:xfrm>
        </p:spPr>
        <p:txBody>
          <a:bodyPr/>
          <a:lstStyle/>
          <a:p>
            <a:r>
              <a:rPr lang="en-US"/>
              <a:t>Click to edit Master title style</a:t>
            </a:r>
          </a:p>
        </p:txBody>
      </p:sp>
      <p:sp>
        <p:nvSpPr>
          <p:cNvPr id="3" name="Chart Placeholder 2"/>
          <p:cNvSpPr>
            <a:spLocks noGrp="1"/>
          </p:cNvSpPr>
          <p:nvPr>
            <p:ph type="chart" idx="1"/>
          </p:nvPr>
        </p:nvSpPr>
        <p:spPr>
          <a:xfrm>
            <a:off x="228600" y="990600"/>
            <a:ext cx="8763000" cy="5257800"/>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fld id="{83CB29CE-22F0-42D1-91A4-868994849224}" type="slidenum">
              <a:rPr lang="en-US" altLang="en-US"/>
              <a:pPr/>
              <a:t>‹#›</a:t>
            </a:fld>
            <a:endParaRPr lang="en-US" altLang="en-US"/>
          </a:p>
        </p:txBody>
      </p:sp>
    </p:spTree>
    <p:extLst>
      <p:ext uri="{BB962C8B-B14F-4D97-AF65-F5344CB8AC3E}">
        <p14:creationId xmlns:p14="http://schemas.microsoft.com/office/powerpoint/2010/main" val="954295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741F412A-362B-481A-90B3-8558AC852582}" type="slidenum">
              <a:rPr lang="en-US" altLang="en-US"/>
              <a:pPr/>
              <a:t>‹#›</a:t>
            </a:fld>
            <a:endParaRPr lang="en-US" altLang="en-US"/>
          </a:p>
        </p:txBody>
      </p:sp>
    </p:spTree>
    <p:extLst>
      <p:ext uri="{BB962C8B-B14F-4D97-AF65-F5344CB8AC3E}">
        <p14:creationId xmlns:p14="http://schemas.microsoft.com/office/powerpoint/2010/main" val="4132086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3"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4"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22"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 name="Content Placeholder 1"/>
          <p:cNvSpPr>
            <a:spLocks noGrp="1"/>
          </p:cNvSpPr>
          <p:nvPr>
            <p:ph/>
          </p:nvPr>
        </p:nvSpPr>
        <p:spPr>
          <a:xfrm>
            <a:off x="447675" y="274638"/>
            <a:ext cx="8239125"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Rectangle 4"/>
          <p:cNvSpPr>
            <a:spLocks noGrp="1" noChangeArrowheads="1"/>
          </p:cNvSpPr>
          <p:nvPr>
            <p:ph type="dt" sz="half" idx="10"/>
          </p:nvPr>
        </p:nvSpPr>
        <p:spPr>
          <a:xfrm>
            <a:off x="457200" y="6245225"/>
            <a:ext cx="2133600" cy="476250"/>
          </a:xfrm>
          <a:prstGeom prst="rect">
            <a:avLst/>
          </a:prstGeom>
        </p:spPr>
        <p:txBody>
          <a:bodyPr/>
          <a:lstStyle>
            <a:lvl1pPr algn="l" fontAlgn="auto">
              <a:spcBef>
                <a:spcPts val="0"/>
              </a:spcBef>
              <a:spcAft>
                <a:spcPts val="0"/>
              </a:spcAft>
              <a:defRPr sz="1800">
                <a:solidFill>
                  <a:schemeClr val="tx1"/>
                </a:solidFill>
                <a:latin typeface="+mn-lt"/>
              </a:defRPr>
            </a:lvl1pPr>
          </a:lstStyle>
          <a:p>
            <a:pPr>
              <a:defRPr/>
            </a:pPr>
            <a:endParaRPr lang="en-US"/>
          </a:p>
        </p:txBody>
      </p:sp>
      <p:sp>
        <p:nvSpPr>
          <p:cNvPr id="25" name="Rectangle 5"/>
          <p:cNvSpPr>
            <a:spLocks noGrp="1" noChangeArrowheads="1"/>
          </p:cNvSpPr>
          <p:nvPr>
            <p:ph type="ftr" sz="quarter" idx="11"/>
          </p:nvPr>
        </p:nvSpPr>
        <p:spPr>
          <a:xfrm>
            <a:off x="3124200" y="6245225"/>
            <a:ext cx="2895600" cy="476250"/>
          </a:xfrm>
          <a:prstGeom prst="rect">
            <a:avLst/>
          </a:prstGeom>
        </p:spPr>
        <p:txBody>
          <a:bodyPr/>
          <a:lstStyle>
            <a:lvl1pPr algn="l" fontAlgn="auto">
              <a:spcBef>
                <a:spcPts val="0"/>
              </a:spcBef>
              <a:spcAft>
                <a:spcPts val="0"/>
              </a:spcAft>
              <a:defRPr sz="1800">
                <a:solidFill>
                  <a:schemeClr val="tx1"/>
                </a:solidFill>
                <a:latin typeface="+mn-lt"/>
              </a:defRPr>
            </a:lvl1pPr>
          </a:lstStyle>
          <a:p>
            <a:pPr>
              <a:defRPr/>
            </a:pPr>
            <a:endParaRPr lang="en-US"/>
          </a:p>
        </p:txBody>
      </p:sp>
      <p:sp>
        <p:nvSpPr>
          <p:cNvPr id="26" name="Rectangle 6"/>
          <p:cNvSpPr>
            <a:spLocks noGrp="1" noChangeArrowheads="1"/>
          </p:cNvSpPr>
          <p:nvPr>
            <p:ph type="sldNum" sz="quarter" idx="12"/>
          </p:nvPr>
        </p:nvSpPr>
        <p:spPr/>
        <p:txBody>
          <a:bodyPr/>
          <a:lstStyle>
            <a:lvl1pPr>
              <a:defRPr/>
            </a:lvl1pPr>
          </a:lstStyle>
          <a:p>
            <a:fld id="{E164FCDF-4D04-4A69-B727-E5C56E1BE012}" type="slidenum">
              <a:rPr lang="en-US" altLang="en-US"/>
              <a:pPr/>
              <a:t>‹#›</a:t>
            </a:fld>
            <a:endParaRPr lang="en-US" altLang="en-US"/>
          </a:p>
        </p:txBody>
      </p:sp>
    </p:spTree>
    <p:extLst>
      <p:ext uri="{BB962C8B-B14F-4D97-AF65-F5344CB8AC3E}">
        <p14:creationId xmlns:p14="http://schemas.microsoft.com/office/powerpoint/2010/main" val="3488762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762000"/>
          </a:xfrm>
        </p:spPr>
        <p:txBody>
          <a:bodyPr/>
          <a:lstStyle/>
          <a:p>
            <a:r>
              <a:rPr lang="en-US" dirty="0"/>
              <a:t>Click to edit Master title style</a:t>
            </a:r>
          </a:p>
        </p:txBody>
      </p:sp>
      <p:sp>
        <p:nvSpPr>
          <p:cNvPr id="3" name="Content Placeholder 2"/>
          <p:cNvSpPr>
            <a:spLocks noGrp="1"/>
          </p:cNvSpPr>
          <p:nvPr>
            <p:ph idx="1"/>
          </p:nvPr>
        </p:nvSpPr>
        <p:spPr>
          <a:xfrm>
            <a:off x="228600" y="990600"/>
            <a:ext cx="87630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D2217B9-192E-404A-A3ED-D750D068364D}" type="slidenum">
              <a:rPr lang="en-US" altLang="en-US"/>
              <a:pPr/>
              <a:t>‹#›</a:t>
            </a:fld>
            <a:endParaRPr lang="en-US" altLang="en-US"/>
          </a:p>
        </p:txBody>
      </p:sp>
    </p:spTree>
    <p:extLst>
      <p:ext uri="{BB962C8B-B14F-4D97-AF65-F5344CB8AC3E}">
        <p14:creationId xmlns:p14="http://schemas.microsoft.com/office/powerpoint/2010/main" val="403089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762000"/>
          </a:xfrm>
        </p:spPr>
        <p:txBody>
          <a:bodyPr/>
          <a:lstStyle/>
          <a:p>
            <a:r>
              <a:rPr lang="en-US"/>
              <a:t>Click to edit Master title style</a:t>
            </a:r>
          </a:p>
        </p:txBody>
      </p:sp>
      <p:sp>
        <p:nvSpPr>
          <p:cNvPr id="3" name="Text Placeholder 2"/>
          <p:cNvSpPr>
            <a:spLocks noGrp="1"/>
          </p:cNvSpPr>
          <p:nvPr>
            <p:ph type="body" sz="half" idx="1"/>
          </p:nvPr>
        </p:nvSpPr>
        <p:spPr>
          <a:xfrm>
            <a:off x="228600" y="990600"/>
            <a:ext cx="4305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90600"/>
            <a:ext cx="4305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C2E80FA0-D61E-4F31-8379-88D2C3EB42EB}" type="slidenum">
              <a:rPr lang="en-US" altLang="en-US"/>
              <a:pPr/>
              <a:t>‹#›</a:t>
            </a:fld>
            <a:endParaRPr lang="en-US" altLang="en-US"/>
          </a:p>
        </p:txBody>
      </p:sp>
    </p:spTree>
    <p:extLst>
      <p:ext uri="{BB962C8B-B14F-4D97-AF65-F5344CB8AC3E}">
        <p14:creationId xmlns:p14="http://schemas.microsoft.com/office/powerpoint/2010/main" val="207050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36"/>
          <p:cNvGrpSpPr>
            <a:grpSpLocks/>
          </p:cNvGrpSpPr>
          <p:nvPr userDrawn="1"/>
        </p:nvGrpSpPr>
        <p:grpSpPr bwMode="auto">
          <a:xfrm>
            <a:off x="0" y="3994150"/>
            <a:ext cx="9144000" cy="2262188"/>
            <a:chOff x="0" y="3994484"/>
            <a:chExt cx="9144000" cy="2261937"/>
          </a:xfrm>
        </p:grpSpPr>
        <p:pic>
          <p:nvPicPr>
            <p:cNvPr id="5" name="Picture 27"/>
            <p:cNvPicPr>
              <a:picLocks noChangeAspect="1" noChangeArrowheads="1"/>
            </p:cNvPicPr>
            <p:nvPr userDrawn="1"/>
          </p:nvPicPr>
          <p:blipFill>
            <a:blip r:embed="rId2">
              <a:lum bright="40000" contrast="-58000"/>
              <a:extLst>
                <a:ext uri="{28A0092B-C50C-407E-A947-70E740481C1C}">
                  <a14:useLocalDpi xmlns:a14="http://schemas.microsoft.com/office/drawing/2010/main" val="0"/>
                </a:ext>
              </a:extLst>
            </a:blip>
            <a:srcRect t="12685"/>
            <a:stretch>
              <a:fillRect/>
            </a:stretch>
          </p:blipFill>
          <p:spPr bwMode="auto">
            <a:xfrm>
              <a:off x="6546481" y="4148487"/>
              <a:ext cx="2597519" cy="180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userDrawn="1"/>
          </p:nvPicPr>
          <p:blipFill>
            <a:blip r:embed="rId3">
              <a:lum bright="40000" contrast="-58000"/>
              <a:extLst>
                <a:ext uri="{28A0092B-C50C-407E-A947-70E740481C1C}">
                  <a14:useLocalDpi xmlns:a14="http://schemas.microsoft.com/office/drawing/2010/main" val="0"/>
                </a:ext>
              </a:extLst>
            </a:blip>
            <a:srcRect t="10909"/>
            <a:stretch>
              <a:fillRect/>
            </a:stretch>
          </p:blipFill>
          <p:spPr bwMode="auto">
            <a:xfrm>
              <a:off x="4544660" y="4109988"/>
              <a:ext cx="1933675" cy="179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p:cNvPicPr>
              <a:picLocks noChangeAspect="1" noChangeArrowheads="1"/>
            </p:cNvPicPr>
            <p:nvPr userDrawn="1"/>
          </p:nvPicPr>
          <p:blipFill>
            <a:blip r:embed="rId4">
              <a:lum bright="40000" contrast="-58000"/>
              <a:extLst>
                <a:ext uri="{28A0092B-C50C-407E-A947-70E740481C1C}">
                  <a14:useLocalDpi xmlns:a14="http://schemas.microsoft.com/office/drawing/2010/main" val="0"/>
                </a:ext>
              </a:extLst>
            </a:blip>
            <a:srcRect l="6203" t="17152" r="27000" b="30241"/>
            <a:stretch>
              <a:fillRect/>
            </a:stretch>
          </p:blipFill>
          <p:spPr bwMode="auto">
            <a:xfrm>
              <a:off x="1848818" y="4186990"/>
              <a:ext cx="2627697" cy="20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lum bright="40000" contrast="-58000"/>
              <a:extLst>
                <a:ext uri="{28A0092B-C50C-407E-A947-70E740481C1C}">
                  <a14:useLocalDpi xmlns:a14="http://schemas.microsoft.com/office/drawing/2010/main" val="0"/>
                </a:ext>
              </a:extLst>
            </a:blip>
            <a:srcRect l="18718" t="12511" r="15704" b="29713"/>
            <a:stretch>
              <a:fillRect/>
            </a:stretch>
          </p:blipFill>
          <p:spPr bwMode="auto">
            <a:xfrm>
              <a:off x="0" y="3994484"/>
              <a:ext cx="1780673" cy="200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47"/>
          <p:cNvGrpSpPr>
            <a:grpSpLocks/>
          </p:cNvGrpSpPr>
          <p:nvPr userDrawn="1"/>
        </p:nvGrpSpPr>
        <p:grpSpPr bwMode="auto">
          <a:xfrm>
            <a:off x="0" y="3921125"/>
            <a:ext cx="9144000" cy="2551113"/>
            <a:chOff x="0" y="3921125"/>
            <a:chExt cx="9144000" cy="2551346"/>
          </a:xfrm>
        </p:grpSpPr>
        <p:grpSp>
          <p:nvGrpSpPr>
            <p:cNvPr id="28" name="Group 44"/>
            <p:cNvGrpSpPr>
              <a:grpSpLocks/>
            </p:cNvGrpSpPr>
            <p:nvPr userDrawn="1"/>
          </p:nvGrpSpPr>
          <p:grpSpPr bwMode="auto">
            <a:xfrm>
              <a:off x="0" y="5602442"/>
              <a:ext cx="9144000" cy="870029"/>
              <a:chOff x="1308100" y="3446384"/>
              <a:chExt cx="7835900" cy="870029"/>
            </a:xfrm>
          </p:grpSpPr>
          <p:sp>
            <p:nvSpPr>
              <p:cNvPr id="32" name="Flowchart: Document 31"/>
              <p:cNvSpPr/>
              <p:nvPr userDrawn="1"/>
            </p:nvSpPr>
            <p:spPr bwMode="auto">
              <a:xfrm rot="10800000">
                <a:off x="1308100" y="3446384"/>
                <a:ext cx="7835900" cy="816049"/>
              </a:xfrm>
              <a:prstGeom prst="flowChartDocument">
                <a:avLst/>
              </a:prstGeom>
              <a:solidFill>
                <a:schemeClr val="bg1"/>
              </a:solidFill>
              <a:ln w="25400" algn="ctr">
                <a:noFill/>
                <a:round/>
                <a:headEnd/>
                <a:tailEnd/>
              </a:ln>
            </p:spPr>
            <p:txBody>
              <a:bodyPr rot="10800000" wrap="none" anchor="ctr"/>
              <a:lstStyle/>
              <a:p>
                <a:pPr fontAlgn="auto">
                  <a:spcBef>
                    <a:spcPts val="0"/>
                  </a:spcBef>
                  <a:spcAft>
                    <a:spcPts val="0"/>
                  </a:spcAft>
                  <a:defRPr/>
                </a:pPr>
                <a:endParaRPr lang="en-US" dirty="0">
                  <a:latin typeface="+mn-lt"/>
                </a:endParaRPr>
              </a:p>
            </p:txBody>
          </p:sp>
          <p:sp>
            <p:nvSpPr>
              <p:cNvPr id="33" name="Flowchart: Document 32"/>
              <p:cNvSpPr/>
              <p:nvPr userDrawn="1"/>
            </p:nvSpPr>
            <p:spPr bwMode="auto">
              <a:xfrm rot="10800000">
                <a:off x="1308100" y="3500364"/>
                <a:ext cx="7835900" cy="816049"/>
              </a:xfrm>
              <a:prstGeom prst="flowChartDocument">
                <a:avLst/>
              </a:prstGeom>
              <a:solidFill>
                <a:schemeClr val="bg1">
                  <a:lumMod val="50000"/>
                  <a:alpha val="82000"/>
                </a:schemeClr>
              </a:solidFill>
              <a:ln w="25400" algn="ctr">
                <a:noFill/>
                <a:round/>
                <a:headEnd/>
                <a:tailEnd/>
              </a:ln>
            </p:spPr>
            <p:txBody>
              <a:bodyPr rot="10800000" wrap="none" anchor="ctr"/>
              <a:lstStyle/>
              <a:p>
                <a:pPr fontAlgn="auto">
                  <a:spcBef>
                    <a:spcPts val="0"/>
                  </a:spcBef>
                  <a:spcAft>
                    <a:spcPts val="0"/>
                  </a:spcAft>
                  <a:defRPr/>
                </a:pPr>
                <a:endParaRPr lang="en-US" dirty="0">
                  <a:latin typeface="+mn-lt"/>
                </a:endParaRPr>
              </a:p>
            </p:txBody>
          </p:sp>
        </p:grpSp>
        <p:grpSp>
          <p:nvGrpSpPr>
            <p:cNvPr id="29" name="Group 46"/>
            <p:cNvGrpSpPr>
              <a:grpSpLocks/>
            </p:cNvGrpSpPr>
            <p:nvPr userDrawn="1"/>
          </p:nvGrpSpPr>
          <p:grpSpPr bwMode="auto">
            <a:xfrm>
              <a:off x="0" y="3921125"/>
              <a:ext cx="9144000" cy="298477"/>
              <a:chOff x="0" y="3921125"/>
              <a:chExt cx="9144000" cy="298477"/>
            </a:xfrm>
          </p:grpSpPr>
          <p:sp>
            <p:nvSpPr>
              <p:cNvPr id="30" name="Rectangle 44"/>
              <p:cNvSpPr>
                <a:spLocks noChangeArrowheads="1"/>
              </p:cNvSpPr>
              <p:nvPr userDrawn="1"/>
            </p:nvSpPr>
            <p:spPr bwMode="auto">
              <a:xfrm>
                <a:off x="0" y="3967167"/>
                <a:ext cx="9144000" cy="252435"/>
              </a:xfrm>
              <a:prstGeom prst="rect">
                <a:avLst/>
              </a:prstGeom>
              <a:solidFill>
                <a:schemeClr val="bg1"/>
              </a:solidFill>
              <a:ln w="9525">
                <a:noFill/>
                <a:miter lim="800000"/>
                <a:headEnd/>
                <a:tailEnd/>
              </a:ln>
              <a:effectLst/>
            </p:spPr>
            <p:txBody>
              <a:bodyPr wrap="none" lIns="92075" tIns="46038" rIns="92075" bIns="46038" anchor="ctr"/>
              <a:lstStyle/>
              <a:p>
                <a:pPr fontAlgn="auto">
                  <a:spcBef>
                    <a:spcPts val="0"/>
                  </a:spcBef>
                  <a:spcAft>
                    <a:spcPts val="0"/>
                  </a:spcAft>
                  <a:defRPr/>
                </a:pPr>
                <a:endParaRPr lang="en-US" dirty="0">
                  <a:solidFill>
                    <a:srgbClr val="FF0000"/>
                  </a:solidFill>
                  <a:latin typeface="+mn-lt"/>
                </a:endParaRPr>
              </a:p>
            </p:txBody>
          </p:sp>
          <p:sp>
            <p:nvSpPr>
              <p:cNvPr id="31" name="Rectangle 30"/>
              <p:cNvSpPr>
                <a:spLocks noChangeArrowheads="1"/>
              </p:cNvSpPr>
              <p:nvPr userDrawn="1"/>
            </p:nvSpPr>
            <p:spPr bwMode="auto">
              <a:xfrm>
                <a:off x="0" y="3921125"/>
                <a:ext cx="9144000" cy="252436"/>
              </a:xfrm>
              <a:prstGeom prst="rect">
                <a:avLst/>
              </a:prstGeom>
              <a:solidFill>
                <a:schemeClr val="bg1">
                  <a:lumMod val="75000"/>
                </a:schemeClr>
              </a:solidFill>
              <a:ln w="9525">
                <a:noFill/>
                <a:miter lim="800000"/>
                <a:headEnd/>
                <a:tailEnd/>
              </a:ln>
              <a:effectLst/>
            </p:spPr>
            <p:txBody>
              <a:bodyPr wrap="none" lIns="92075" tIns="46038" rIns="92075" bIns="46038" anchor="ctr"/>
              <a:lstStyle/>
              <a:p>
                <a:pPr fontAlgn="auto">
                  <a:spcBef>
                    <a:spcPts val="0"/>
                  </a:spcBef>
                  <a:spcAft>
                    <a:spcPts val="0"/>
                  </a:spcAft>
                  <a:defRPr/>
                </a:pPr>
                <a:endParaRPr lang="en-US" dirty="0">
                  <a:solidFill>
                    <a:srgbClr val="FF0000"/>
                  </a:solidFill>
                  <a:latin typeface="+mn-lt"/>
                </a:endParaRPr>
              </a:p>
            </p:txBody>
          </p:sp>
        </p:grpSp>
      </p:grpSp>
      <p:sp>
        <p:nvSpPr>
          <p:cNvPr id="3074" name="Rectangle 2"/>
          <p:cNvSpPr>
            <a:spLocks noGrp="1" noChangeArrowheads="1"/>
          </p:cNvSpPr>
          <p:nvPr>
            <p:ph type="ctrTitle"/>
          </p:nvPr>
        </p:nvSpPr>
        <p:spPr>
          <a:xfrm>
            <a:off x="457200" y="1905000"/>
            <a:ext cx="6382512" cy="685800"/>
          </a:xfrm>
        </p:spPr>
        <p:txBody>
          <a:bodyPr lIns="0" rIns="0"/>
          <a:lstStyle>
            <a:lvl1pPr>
              <a:lnSpc>
                <a:spcPct val="100000"/>
              </a:lnSpc>
              <a:spcBef>
                <a:spcPct val="40000"/>
              </a:spcBef>
              <a:defRPr sz="2400" b="1">
                <a:latin typeface="+mj-lt"/>
              </a:defRPr>
            </a:lvl1pPr>
          </a:lstStyle>
          <a:p>
            <a:r>
              <a:rPr lang="en-US" dirty="0"/>
              <a:t>Click to edit Master title style</a:t>
            </a:r>
          </a:p>
        </p:txBody>
      </p:sp>
      <p:sp>
        <p:nvSpPr>
          <p:cNvPr id="3154" name="Rectangle 82"/>
          <p:cNvSpPr>
            <a:spLocks noGrp="1" noChangeArrowheads="1"/>
          </p:cNvSpPr>
          <p:nvPr>
            <p:ph type="subTitle" idx="1"/>
          </p:nvPr>
        </p:nvSpPr>
        <p:spPr>
          <a:xfrm>
            <a:off x="457200" y="2590800"/>
            <a:ext cx="6386513" cy="609600"/>
          </a:xfrm>
        </p:spPr>
        <p:txBody>
          <a:bodyPr lIns="0" rIns="0"/>
          <a:lstStyle>
            <a:lvl1pPr marL="0" indent="0">
              <a:buFont typeface="Wingdings" pitchFamily="2" charset="2"/>
              <a:buNone/>
              <a:defRPr sz="2000" b="1" baseline="0">
                <a:solidFill>
                  <a:schemeClr val="accent1"/>
                </a:solidFill>
                <a:latin typeface="+mn-lt"/>
              </a:defRPr>
            </a:lvl1pPr>
          </a:lstStyle>
          <a:p>
            <a:r>
              <a:rPr lang="en-US" dirty="0"/>
              <a:t>Click to edit Master subtitle style</a:t>
            </a:r>
          </a:p>
        </p:txBody>
      </p:sp>
    </p:spTree>
    <p:extLst>
      <p:ext uri="{BB962C8B-B14F-4D97-AF65-F5344CB8AC3E}">
        <p14:creationId xmlns:p14="http://schemas.microsoft.com/office/powerpoint/2010/main" val="29278886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762000"/>
          </a:xfrm>
        </p:spPr>
        <p:txBody>
          <a:bodyPr/>
          <a:lstStyle/>
          <a:p>
            <a:r>
              <a:rPr lang="en-US"/>
              <a:t>Click to edit Master title style</a:t>
            </a:r>
          </a:p>
        </p:txBody>
      </p:sp>
      <p:sp>
        <p:nvSpPr>
          <p:cNvPr id="3" name="Table Placeholder 2"/>
          <p:cNvSpPr>
            <a:spLocks noGrp="1"/>
          </p:cNvSpPr>
          <p:nvPr>
            <p:ph type="tbl" idx="1"/>
          </p:nvPr>
        </p:nvSpPr>
        <p:spPr>
          <a:xfrm>
            <a:off x="228600" y="990600"/>
            <a:ext cx="8763000" cy="52578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fld id="{E83E7A7C-2982-4FC4-AF44-D9AF6A86A59E}" type="slidenum">
              <a:rPr lang="en-US" altLang="en-US"/>
              <a:pPr/>
              <a:t>‹#›</a:t>
            </a:fld>
            <a:endParaRPr lang="en-US" altLang="en-US"/>
          </a:p>
        </p:txBody>
      </p:sp>
    </p:spTree>
    <p:extLst>
      <p:ext uri="{BB962C8B-B14F-4D97-AF65-F5344CB8AC3E}">
        <p14:creationId xmlns:p14="http://schemas.microsoft.com/office/powerpoint/2010/main" val="383967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5"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23"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4" name="Text Box 53"/>
          <p:cNvSpPr txBox="1">
            <a:spLocks noChangeArrowheads="1"/>
          </p:cNvSpPr>
          <p:nvPr userDrawn="1"/>
        </p:nvSpPr>
        <p:spPr bwMode="gray">
          <a:xfrm>
            <a:off x="-1588" y="6610350"/>
            <a:ext cx="3657601" cy="246063"/>
          </a:xfrm>
          <a:prstGeom prst="rect">
            <a:avLst/>
          </a:prstGeom>
          <a:noFill/>
          <a:ln w="9525" algn="ctr">
            <a:noFill/>
            <a:miter lim="800000"/>
            <a:headEnd/>
            <a:tailEnd/>
          </a:ln>
          <a:effectLst/>
        </p:spPr>
        <p:txBody>
          <a:bodyPr>
            <a:spAutoFit/>
          </a:bodyPr>
          <a:lstStyle/>
          <a:p>
            <a:pPr algn="l">
              <a:spcBef>
                <a:spcPct val="50000"/>
              </a:spcBef>
              <a:defRPr/>
            </a:pPr>
            <a:r>
              <a:rPr lang="en-US" sz="1000" b="1" dirty="0">
                <a:solidFill>
                  <a:schemeClr val="accent1"/>
                </a:solidFill>
                <a:latin typeface="Arial" charset="0"/>
              </a:rPr>
              <a:t>C</a:t>
            </a:r>
            <a:r>
              <a:rPr lang="en-US" sz="1000" b="1" baseline="30000" dirty="0">
                <a:solidFill>
                  <a:schemeClr val="accent1"/>
                </a:solidFill>
                <a:latin typeface="Arial" charset="0"/>
              </a:rPr>
              <a:t>3</a:t>
            </a:r>
            <a:r>
              <a:rPr lang="en-US" sz="1000" b="1" dirty="0">
                <a:solidFill>
                  <a:schemeClr val="accent1"/>
                </a:solidFill>
                <a:latin typeface="Arial" charset="0"/>
              </a:rPr>
              <a:t> Training | May 2009</a:t>
            </a:r>
            <a:endParaRPr lang="fr-FR" sz="1000" b="1" dirty="0">
              <a:solidFill>
                <a:schemeClr val="accent1"/>
              </a:solidFill>
              <a:latin typeface="Verdana" pitchFamily="34" charset="0"/>
            </a:endParaRPr>
          </a:p>
        </p:txBody>
      </p:sp>
      <p:sp>
        <p:nvSpPr>
          <p:cNvPr id="25" name="Rectangle 45"/>
          <p:cNvSpPr>
            <a:spLocks noChangeArrowheads="1"/>
          </p:cNvSpPr>
          <p:nvPr userDrawn="1"/>
        </p:nvSpPr>
        <p:spPr bwMode="auto">
          <a:xfrm>
            <a:off x="171450" y="3611563"/>
            <a:ext cx="1481138" cy="2770187"/>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en-US" b="1" dirty="0">
              <a:latin typeface="+mn-lt"/>
            </a:endParaRPr>
          </a:p>
        </p:txBody>
      </p:sp>
      <p:sp>
        <p:nvSpPr>
          <p:cNvPr id="26" name="Rectangle 45"/>
          <p:cNvSpPr>
            <a:spLocks noChangeArrowheads="1"/>
          </p:cNvSpPr>
          <p:nvPr userDrawn="1"/>
        </p:nvSpPr>
        <p:spPr bwMode="auto">
          <a:xfrm>
            <a:off x="0" y="3605213"/>
            <a:ext cx="1481138" cy="2770187"/>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en-US" b="1" dirty="0">
              <a:latin typeface="+mn-lt"/>
            </a:endParaRPr>
          </a:p>
        </p:txBody>
      </p:sp>
      <p:sp>
        <p:nvSpPr>
          <p:cNvPr id="27" name="Rectangle 44"/>
          <p:cNvSpPr>
            <a:spLocks noChangeArrowheads="1"/>
          </p:cNvSpPr>
          <p:nvPr userDrawn="1"/>
        </p:nvSpPr>
        <p:spPr bwMode="auto">
          <a:xfrm>
            <a:off x="1552575" y="3940175"/>
            <a:ext cx="7589838" cy="2481263"/>
          </a:xfrm>
          <a:prstGeom prst="rect">
            <a:avLst/>
          </a:prstGeom>
          <a:solidFill>
            <a:schemeClr val="accent1">
              <a:lumMod val="50000"/>
            </a:schemeClr>
          </a:solidFill>
          <a:ln w="9525">
            <a:noFill/>
            <a:miter lim="800000"/>
            <a:headEnd/>
            <a:tailEnd/>
          </a:ln>
          <a:effectLst/>
        </p:spPr>
        <p:txBody>
          <a:bodyPr wrap="none" lIns="92075" tIns="46038" rIns="92075" bIns="46038" anchor="ctr"/>
          <a:lstStyle/>
          <a:p>
            <a:pPr fontAlgn="auto">
              <a:spcBef>
                <a:spcPts val="0"/>
              </a:spcBef>
              <a:spcAft>
                <a:spcPts val="0"/>
              </a:spcAft>
              <a:defRPr/>
            </a:pPr>
            <a:endParaRPr lang="en-US" b="1" dirty="0">
              <a:solidFill>
                <a:srgbClr val="FF0000"/>
              </a:solidFill>
              <a:latin typeface="+mn-lt"/>
            </a:endParaRPr>
          </a:p>
        </p:txBody>
      </p:sp>
      <p:sp>
        <p:nvSpPr>
          <p:cNvPr id="28" name="Rectangle 45"/>
          <p:cNvSpPr>
            <a:spLocks noChangeArrowheads="1"/>
          </p:cNvSpPr>
          <p:nvPr userDrawn="1"/>
        </p:nvSpPr>
        <p:spPr bwMode="auto">
          <a:xfrm>
            <a:off x="0" y="3657600"/>
            <a:ext cx="1481138" cy="2770188"/>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b="1" dirty="0">
              <a:latin typeface="+mn-lt"/>
            </a:endParaRPr>
          </a:p>
        </p:txBody>
      </p:sp>
      <p:grpSp>
        <p:nvGrpSpPr>
          <p:cNvPr id="29" name="Group 28"/>
          <p:cNvGrpSpPr>
            <a:grpSpLocks/>
          </p:cNvGrpSpPr>
          <p:nvPr userDrawn="1"/>
        </p:nvGrpSpPr>
        <p:grpSpPr bwMode="auto">
          <a:xfrm>
            <a:off x="1554163" y="3216275"/>
            <a:ext cx="7589837" cy="750888"/>
            <a:chOff x="1554163" y="3216275"/>
            <a:chExt cx="7589837" cy="750888"/>
          </a:xfrm>
        </p:grpSpPr>
        <p:sp>
          <p:nvSpPr>
            <p:cNvPr id="30" name="Freeform 29"/>
            <p:cNvSpPr/>
            <p:nvPr userDrawn="1"/>
          </p:nvSpPr>
          <p:spPr bwMode="auto">
            <a:xfrm rot="10800000">
              <a:off x="1554163" y="3216275"/>
              <a:ext cx="7589837" cy="688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27"/>
                <a:gd name="connsiteY0" fmla="*/ 0 h 23922"/>
                <a:gd name="connsiteX1" fmla="*/ 21600 w 21627"/>
                <a:gd name="connsiteY1" fmla="*/ 0 h 23922"/>
                <a:gd name="connsiteX2" fmla="*/ 21627 w 21627"/>
                <a:gd name="connsiteY2" fmla="*/ 13453 h 23922"/>
                <a:gd name="connsiteX3" fmla="*/ 0 w 21627"/>
                <a:gd name="connsiteY3" fmla="*/ 20172 h 23922"/>
                <a:gd name="connsiteX4" fmla="*/ 0 w 21627"/>
                <a:gd name="connsiteY4" fmla="*/ 0 h 23922"/>
                <a:gd name="connsiteX0" fmla="*/ 0 w 21627"/>
                <a:gd name="connsiteY0" fmla="*/ 0 h 23922"/>
                <a:gd name="connsiteX1" fmla="*/ 21600 w 21627"/>
                <a:gd name="connsiteY1" fmla="*/ 0 h 23922"/>
                <a:gd name="connsiteX2" fmla="*/ 21627 w 21627"/>
                <a:gd name="connsiteY2" fmla="*/ 13453 h 23922"/>
                <a:gd name="connsiteX3" fmla="*/ 0 w 21627"/>
                <a:gd name="connsiteY3" fmla="*/ 20172 h 23922"/>
                <a:gd name="connsiteX4" fmla="*/ 0 w 21627"/>
                <a:gd name="connsiteY4" fmla="*/ 0 h 23922"/>
                <a:gd name="connsiteX0" fmla="*/ 0 w 21627"/>
                <a:gd name="connsiteY0" fmla="*/ 0 h 27404"/>
                <a:gd name="connsiteX1" fmla="*/ 21600 w 21627"/>
                <a:gd name="connsiteY1" fmla="*/ 0 h 27404"/>
                <a:gd name="connsiteX2" fmla="*/ 21627 w 21627"/>
                <a:gd name="connsiteY2" fmla="*/ 13453 h 27404"/>
                <a:gd name="connsiteX3" fmla="*/ 27 w 21627"/>
                <a:gd name="connsiteY3" fmla="*/ 23654 h 27404"/>
                <a:gd name="connsiteX4" fmla="*/ 0 w 21627"/>
                <a:gd name="connsiteY4" fmla="*/ 0 h 27404"/>
                <a:gd name="connsiteX0" fmla="*/ 0 w 21627"/>
                <a:gd name="connsiteY0" fmla="*/ 0 h 30499"/>
                <a:gd name="connsiteX1" fmla="*/ 21600 w 21627"/>
                <a:gd name="connsiteY1" fmla="*/ 0 h 30499"/>
                <a:gd name="connsiteX2" fmla="*/ 21627 w 21627"/>
                <a:gd name="connsiteY2" fmla="*/ 13453 h 30499"/>
                <a:gd name="connsiteX3" fmla="*/ 27 w 21627"/>
                <a:gd name="connsiteY3" fmla="*/ 23654 h 30499"/>
                <a:gd name="connsiteX4" fmla="*/ 0 w 21627"/>
                <a:gd name="connsiteY4" fmla="*/ 0 h 3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7" h="30499">
                  <a:moveTo>
                    <a:pt x="0" y="0"/>
                  </a:moveTo>
                  <a:lnTo>
                    <a:pt x="21600" y="0"/>
                  </a:lnTo>
                  <a:cubicBezTo>
                    <a:pt x="21609" y="4484"/>
                    <a:pt x="21618" y="8969"/>
                    <a:pt x="21627" y="13453"/>
                  </a:cubicBezTo>
                  <a:cubicBezTo>
                    <a:pt x="14007" y="9197"/>
                    <a:pt x="11019" y="30499"/>
                    <a:pt x="27" y="23654"/>
                  </a:cubicBezTo>
                  <a:cubicBezTo>
                    <a:pt x="18" y="15769"/>
                    <a:pt x="9" y="7885"/>
                    <a:pt x="0" y="0"/>
                  </a:cubicBezTo>
                  <a:close/>
                </a:path>
              </a:pathLst>
            </a:custGeom>
            <a:solidFill>
              <a:schemeClr val="bg1"/>
            </a:solidFill>
            <a:ln w="25400" cap="flat" cmpd="sng" algn="ctr">
              <a:noFill/>
              <a:prstDash val="solid"/>
              <a:round/>
              <a:headEnd type="none" w="med" len="med"/>
              <a:tailEnd type="none" w="med" len="med"/>
            </a:ln>
            <a:effectLst/>
          </p:spPr>
          <p:txBody>
            <a:bodyPr wrap="none" anchor="ctr"/>
            <a:lstStyle/>
            <a:p>
              <a:pPr fontAlgn="auto">
                <a:spcBef>
                  <a:spcPts val="0"/>
                </a:spcBef>
                <a:spcAft>
                  <a:spcPts val="0"/>
                </a:spcAft>
                <a:defRPr/>
              </a:pPr>
              <a:endParaRPr lang="en-US" b="1" dirty="0">
                <a:latin typeface="+mn-lt"/>
              </a:endParaRPr>
            </a:p>
          </p:txBody>
        </p:sp>
        <p:sp>
          <p:nvSpPr>
            <p:cNvPr id="31" name="Freeform 30"/>
            <p:cNvSpPr/>
            <p:nvPr userDrawn="1"/>
          </p:nvSpPr>
          <p:spPr bwMode="auto">
            <a:xfrm rot="10800000">
              <a:off x="1554163" y="3278188"/>
              <a:ext cx="7589837" cy="688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27"/>
                <a:gd name="connsiteY0" fmla="*/ 0 h 23922"/>
                <a:gd name="connsiteX1" fmla="*/ 21600 w 21627"/>
                <a:gd name="connsiteY1" fmla="*/ 0 h 23922"/>
                <a:gd name="connsiteX2" fmla="*/ 21627 w 21627"/>
                <a:gd name="connsiteY2" fmla="*/ 13453 h 23922"/>
                <a:gd name="connsiteX3" fmla="*/ 0 w 21627"/>
                <a:gd name="connsiteY3" fmla="*/ 20172 h 23922"/>
                <a:gd name="connsiteX4" fmla="*/ 0 w 21627"/>
                <a:gd name="connsiteY4" fmla="*/ 0 h 23922"/>
                <a:gd name="connsiteX0" fmla="*/ 0 w 21627"/>
                <a:gd name="connsiteY0" fmla="*/ 0 h 23922"/>
                <a:gd name="connsiteX1" fmla="*/ 21600 w 21627"/>
                <a:gd name="connsiteY1" fmla="*/ 0 h 23922"/>
                <a:gd name="connsiteX2" fmla="*/ 21627 w 21627"/>
                <a:gd name="connsiteY2" fmla="*/ 13453 h 23922"/>
                <a:gd name="connsiteX3" fmla="*/ 0 w 21627"/>
                <a:gd name="connsiteY3" fmla="*/ 20172 h 23922"/>
                <a:gd name="connsiteX4" fmla="*/ 0 w 21627"/>
                <a:gd name="connsiteY4" fmla="*/ 0 h 23922"/>
                <a:gd name="connsiteX0" fmla="*/ 0 w 21627"/>
                <a:gd name="connsiteY0" fmla="*/ 0 h 27404"/>
                <a:gd name="connsiteX1" fmla="*/ 21600 w 21627"/>
                <a:gd name="connsiteY1" fmla="*/ 0 h 27404"/>
                <a:gd name="connsiteX2" fmla="*/ 21627 w 21627"/>
                <a:gd name="connsiteY2" fmla="*/ 13453 h 27404"/>
                <a:gd name="connsiteX3" fmla="*/ 27 w 21627"/>
                <a:gd name="connsiteY3" fmla="*/ 23654 h 27404"/>
                <a:gd name="connsiteX4" fmla="*/ 0 w 21627"/>
                <a:gd name="connsiteY4" fmla="*/ 0 h 27404"/>
                <a:gd name="connsiteX0" fmla="*/ 0 w 21627"/>
                <a:gd name="connsiteY0" fmla="*/ 0 h 30499"/>
                <a:gd name="connsiteX1" fmla="*/ 21600 w 21627"/>
                <a:gd name="connsiteY1" fmla="*/ 0 h 30499"/>
                <a:gd name="connsiteX2" fmla="*/ 21627 w 21627"/>
                <a:gd name="connsiteY2" fmla="*/ 13453 h 30499"/>
                <a:gd name="connsiteX3" fmla="*/ 27 w 21627"/>
                <a:gd name="connsiteY3" fmla="*/ 23654 h 30499"/>
                <a:gd name="connsiteX4" fmla="*/ 0 w 21627"/>
                <a:gd name="connsiteY4" fmla="*/ 0 h 3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7" h="30499">
                  <a:moveTo>
                    <a:pt x="0" y="0"/>
                  </a:moveTo>
                  <a:lnTo>
                    <a:pt x="21600" y="0"/>
                  </a:lnTo>
                  <a:cubicBezTo>
                    <a:pt x="21609" y="4484"/>
                    <a:pt x="21618" y="8969"/>
                    <a:pt x="21627" y="13453"/>
                  </a:cubicBezTo>
                  <a:cubicBezTo>
                    <a:pt x="14007" y="9197"/>
                    <a:pt x="11019" y="30499"/>
                    <a:pt x="27" y="23654"/>
                  </a:cubicBezTo>
                  <a:cubicBezTo>
                    <a:pt x="18" y="15769"/>
                    <a:pt x="9" y="7885"/>
                    <a:pt x="0" y="0"/>
                  </a:cubicBezTo>
                  <a:close/>
                </a:path>
              </a:pathLst>
            </a:custGeom>
            <a:solidFill>
              <a:schemeClr val="accent1">
                <a:lumMod val="50000"/>
              </a:schemeClr>
            </a:solidFill>
            <a:ln w="25400" cap="flat" cmpd="sng" algn="ctr">
              <a:noFill/>
              <a:prstDash val="solid"/>
              <a:round/>
              <a:headEnd type="none" w="med" len="med"/>
              <a:tailEnd type="none" w="med" len="med"/>
            </a:ln>
            <a:effectLst/>
          </p:spPr>
          <p:txBody>
            <a:bodyPr wrap="none" anchor="ctr"/>
            <a:lstStyle/>
            <a:p>
              <a:pPr fontAlgn="auto">
                <a:spcBef>
                  <a:spcPts val="0"/>
                </a:spcBef>
                <a:spcAft>
                  <a:spcPts val="0"/>
                </a:spcAft>
                <a:defRPr/>
              </a:pPr>
              <a:endParaRPr lang="en-US" b="1" dirty="0">
                <a:latin typeface="+mn-lt"/>
              </a:endParaRPr>
            </a:p>
          </p:txBody>
        </p:sp>
      </p:grpSp>
      <p:sp>
        <p:nvSpPr>
          <p:cNvPr id="2" name="Title 1"/>
          <p:cNvSpPr>
            <a:spLocks noGrp="1"/>
          </p:cNvSpPr>
          <p:nvPr>
            <p:ph type="title"/>
          </p:nvPr>
        </p:nvSpPr>
        <p:spPr>
          <a:xfrm>
            <a:off x="2393575" y="4178301"/>
            <a:ext cx="6289395" cy="716429"/>
          </a:xfrm>
        </p:spPr>
        <p:txBody>
          <a:bodyPr/>
          <a:lstStyle>
            <a:lvl1pPr algn="r">
              <a:defRPr sz="2400" b="1" cap="none" baseline="0">
                <a:solidFill>
                  <a:schemeClr val="bg1"/>
                </a:solidFill>
                <a:latin typeface="+mn-lt"/>
              </a:defRPr>
            </a:lvl1pPr>
          </a:lstStyle>
          <a:p>
            <a:r>
              <a:rPr lang="en-US" dirty="0"/>
              <a:t>Click to edit Master title style</a:t>
            </a:r>
          </a:p>
        </p:txBody>
      </p:sp>
      <p:sp>
        <p:nvSpPr>
          <p:cNvPr id="3" name="Text Placeholder 2"/>
          <p:cNvSpPr>
            <a:spLocks noGrp="1"/>
          </p:cNvSpPr>
          <p:nvPr>
            <p:ph type="body" idx="1"/>
          </p:nvPr>
        </p:nvSpPr>
        <p:spPr>
          <a:xfrm>
            <a:off x="2393575" y="4896879"/>
            <a:ext cx="6289395" cy="723993"/>
          </a:xfrm>
        </p:spPr>
        <p:txBody>
          <a:bodyPr/>
          <a:lstStyle>
            <a:lvl1pPr marL="0" indent="0" algn="r">
              <a:buNone/>
              <a:defRPr sz="1600">
                <a:solidFill>
                  <a:schemeClr val="bg1"/>
                </a:solidFill>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2" name="Slide Number Placeholder 3"/>
          <p:cNvSpPr>
            <a:spLocks noGrp="1"/>
          </p:cNvSpPr>
          <p:nvPr>
            <p:ph type="sldNum" sz="quarter" idx="10"/>
          </p:nvPr>
        </p:nvSpPr>
        <p:spPr/>
        <p:txBody>
          <a:bodyPr/>
          <a:lstStyle>
            <a:lvl1pPr>
              <a:defRPr/>
            </a:lvl1pPr>
          </a:lstStyle>
          <a:p>
            <a:fld id="{8B02084E-A3FC-420D-B93C-C41E057A718C}" type="slidenum">
              <a:rPr lang="en-US" altLang="en-US"/>
              <a:pPr/>
              <a:t>‹#›</a:t>
            </a:fld>
            <a:endParaRPr lang="en-US" altLang="en-US"/>
          </a:p>
        </p:txBody>
      </p:sp>
    </p:spTree>
    <p:extLst>
      <p:ext uri="{BB962C8B-B14F-4D97-AF65-F5344CB8AC3E}">
        <p14:creationId xmlns:p14="http://schemas.microsoft.com/office/powerpoint/2010/main" val="300513840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MALL BOX">
    <p:spTree>
      <p:nvGrpSpPr>
        <p:cNvPr id="1" name=""/>
        <p:cNvGrpSpPr/>
        <p:nvPr/>
      </p:nvGrpSpPr>
      <p:grpSpPr>
        <a:xfrm>
          <a:off x="0" y="0"/>
          <a:ext cx="0" cy="0"/>
          <a:chOff x="0" y="0"/>
          <a:chExt cx="0" cy="0"/>
        </a:xfrm>
      </p:grpSpPr>
      <p:sp>
        <p:nvSpPr>
          <p:cNvPr id="4"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5"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23"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313" y="1263651"/>
            <a:ext cx="8969375" cy="5040896"/>
          </a:xfrm>
        </p:spPr>
        <p:txBody>
          <a:bodyPr/>
          <a:lstStyle>
            <a:lvl1pPr>
              <a:defRPr sz="1600"/>
            </a:lvl1pPr>
            <a:lvl2pPr>
              <a:defRPr sz="14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Rectangle 11"/>
          <p:cNvSpPr>
            <a:spLocks noGrp="1" noChangeArrowheads="1"/>
          </p:cNvSpPr>
          <p:nvPr>
            <p:ph type="sldNum" sz="quarter" idx="10"/>
          </p:nvPr>
        </p:nvSpPr>
        <p:spPr/>
        <p:txBody>
          <a:bodyPr/>
          <a:lstStyle>
            <a:lvl1pPr>
              <a:defRPr/>
            </a:lvl1pPr>
          </a:lstStyle>
          <a:p>
            <a:fld id="{1D0F1ECF-8054-4E81-BA52-A8CC69C2B1C1}" type="slidenum">
              <a:rPr lang="en-US" altLang="en-US"/>
              <a:pPr/>
              <a:t>‹#›</a:t>
            </a:fld>
            <a:endParaRPr lang="en-US" altLang="en-US"/>
          </a:p>
        </p:txBody>
      </p:sp>
    </p:spTree>
    <p:extLst>
      <p:ext uri="{BB962C8B-B14F-4D97-AF65-F5344CB8AC3E}">
        <p14:creationId xmlns:p14="http://schemas.microsoft.com/office/powerpoint/2010/main" val="46675323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025" y="0"/>
            <a:ext cx="7924800" cy="762000"/>
          </a:xfr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228600" y="990600"/>
            <a:ext cx="8763000" cy="5257800"/>
          </a:xfrm>
        </p:spPr>
        <p:txBody>
          <a:bodyPr/>
          <a:lstStyle>
            <a:lvl1pPr marL="346075" indent="-231775">
              <a:spcBef>
                <a:spcPts val="600"/>
              </a:spcBef>
              <a:defRPr sz="2000"/>
            </a:lvl1pPr>
            <a:lvl2pPr marL="682625" indent="-220663">
              <a:spcBef>
                <a:spcPts val="600"/>
              </a:spcBef>
              <a:buClr>
                <a:schemeClr val="accent3"/>
              </a:buClr>
              <a:defRPr sz="1800"/>
            </a:lvl2pPr>
            <a:lvl3pPr marL="1146175" indent="-231775">
              <a:spcBef>
                <a:spcPts val="600"/>
              </a:spcBef>
              <a:buClr>
                <a:schemeClr val="accent1"/>
              </a:buClr>
              <a:defRPr sz="1600"/>
            </a:lvl3pPr>
            <a:lvl4pPr marL="1597025" indent="-225425">
              <a:spcBef>
                <a:spcPts val="600"/>
              </a:spcBef>
              <a:buClr>
                <a:schemeClr val="accent3"/>
              </a:buClr>
              <a:defRPr sz="1600"/>
            </a:lvl4pPr>
            <a:lvl5pPr marL="2060575" indent="-231775">
              <a:spcBef>
                <a:spcPts val="600"/>
              </a:spcBef>
              <a:buClr>
                <a:schemeClr val="accent1"/>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0B7A6522-5D8F-411A-9F34-5EEC8EA9D06B}" type="slidenum">
              <a:rPr lang="en-US" altLang="en-US"/>
              <a:pPr/>
              <a:t>‹#›</a:t>
            </a:fld>
            <a:endParaRPr lang="en-US" altLang="en-US"/>
          </a:p>
        </p:txBody>
      </p:sp>
    </p:spTree>
    <p:extLst>
      <p:ext uri="{BB962C8B-B14F-4D97-AF65-F5344CB8AC3E}">
        <p14:creationId xmlns:p14="http://schemas.microsoft.com/office/powerpoint/2010/main" val="298960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990599"/>
            <a:ext cx="4305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90599"/>
            <a:ext cx="4305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79C6AA0D-0263-4217-991F-C8FFBB6A972E}" type="slidenum">
              <a:rPr lang="en-US" altLang="en-US"/>
              <a:pPr/>
              <a:t>‹#›</a:t>
            </a:fld>
            <a:endParaRPr lang="en-US" altLang="en-US"/>
          </a:p>
        </p:txBody>
      </p:sp>
    </p:spTree>
    <p:extLst>
      <p:ext uri="{BB962C8B-B14F-4D97-AF65-F5344CB8AC3E}">
        <p14:creationId xmlns:p14="http://schemas.microsoft.com/office/powerpoint/2010/main" val="157554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C059BEFB-B8C1-4EC9-B2CF-F5DA6DD7CF7C}" type="slidenum">
              <a:rPr lang="en-US" altLang="en-US"/>
              <a:pPr/>
              <a:t>‹#›</a:t>
            </a:fld>
            <a:endParaRPr lang="en-US" altLang="en-US"/>
          </a:p>
        </p:txBody>
      </p:sp>
    </p:spTree>
    <p:extLst>
      <p:ext uri="{BB962C8B-B14F-4D97-AF65-F5344CB8AC3E}">
        <p14:creationId xmlns:p14="http://schemas.microsoft.com/office/powerpoint/2010/main" val="96248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CB3CAB8A-FCDB-4CC9-96C7-F078C59533EE}" type="slidenum">
              <a:rPr lang="en-US" altLang="en-US"/>
              <a:pPr/>
              <a:t>‹#›</a:t>
            </a:fld>
            <a:endParaRPr lang="en-US" altLang="en-US"/>
          </a:p>
        </p:txBody>
      </p:sp>
    </p:spTree>
    <p:extLst>
      <p:ext uri="{BB962C8B-B14F-4D97-AF65-F5344CB8AC3E}">
        <p14:creationId xmlns:p14="http://schemas.microsoft.com/office/powerpoint/2010/main" val="396803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7D4885-7703-4269-A0B2-CDC69DB76F75}" type="slidenum">
              <a:rPr lang="en-US" altLang="en-US"/>
              <a:pPr/>
              <a:t>‹#›</a:t>
            </a:fld>
            <a:endParaRPr lang="en-US" altLang="en-US"/>
          </a:p>
        </p:txBody>
      </p:sp>
    </p:spTree>
    <p:extLst>
      <p:ext uri="{BB962C8B-B14F-4D97-AF65-F5344CB8AC3E}">
        <p14:creationId xmlns:p14="http://schemas.microsoft.com/office/powerpoint/2010/main" val="22600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A9E07350-6EB9-4554-9BBB-3A3F4A9C3E1D}" type="slidenum">
              <a:rPr lang="en-US" altLang="en-US"/>
              <a:pPr/>
              <a:t>‹#›</a:t>
            </a:fld>
            <a:endParaRPr lang="en-US" altLang="en-US"/>
          </a:p>
        </p:txBody>
      </p:sp>
    </p:spTree>
    <p:extLst>
      <p:ext uri="{BB962C8B-B14F-4D97-AF65-F5344CB8AC3E}">
        <p14:creationId xmlns:p14="http://schemas.microsoft.com/office/powerpoint/2010/main" val="407165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A2DAC3A-DDA4-48C5-AEE5-8B5BE5B34719}" type="slidenum">
              <a:rPr lang="en-US" altLang="en-US"/>
              <a:pPr/>
              <a:t>‹#›</a:t>
            </a:fld>
            <a:endParaRPr lang="en-US" altLang="en-US"/>
          </a:p>
        </p:txBody>
      </p:sp>
    </p:spTree>
    <p:extLst>
      <p:ext uri="{BB962C8B-B14F-4D97-AF65-F5344CB8AC3E}">
        <p14:creationId xmlns:p14="http://schemas.microsoft.com/office/powerpoint/2010/main" val="194626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image" Target="../media/image2.gi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 Id="rId30"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BE32CB6-B289-644C-A09D-DF4DB6A09FC5}"/>
              </a:ext>
            </a:extLst>
          </p:cNvPr>
          <p:cNvGraphicFramePr>
            <a:graphicFrameLocks noChangeAspect="1"/>
          </p:cNvGraphicFramePr>
          <p:nvPr userDrawn="1">
            <p:custDataLst>
              <p:tags r:id="rId25"/>
            </p:custDataLst>
            <p:extLst>
              <p:ext uri="{D42A27DB-BD31-4B8C-83A1-F6EECF244321}">
                <p14:modId xmlns:p14="http://schemas.microsoft.com/office/powerpoint/2010/main" val="100515454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026" name="think-cell Slide" r:id="rId26" imgW="7772400" imgH="10058400" progId="TCLayout.ActiveDocument.1">
                  <p:embed/>
                </p:oleObj>
              </mc:Choice>
              <mc:Fallback>
                <p:oleObj name="think-cell Slide" r:id="rId26" imgW="7772400" imgH="10058400" progId="TCLayout.ActiveDocument.1">
                  <p:embed/>
                  <p:pic>
                    <p:nvPicPr>
                      <p:cNvPr id="0" name=""/>
                      <p:cNvPicPr/>
                      <p:nvPr/>
                    </p:nvPicPr>
                    <p:blipFill>
                      <a:blip r:embed="rId27"/>
                      <a:stretch>
                        <a:fillRect/>
                      </a:stretch>
                    </p:blipFill>
                    <p:spPr>
                      <a:xfrm>
                        <a:off x="1588" y="1588"/>
                        <a:ext cx="1227" cy="1588"/>
                      </a:xfrm>
                      <a:prstGeom prst="rect">
                        <a:avLst/>
                      </a:prstGeom>
                    </p:spPr>
                  </p:pic>
                </p:oleObj>
              </mc:Fallback>
            </mc:AlternateContent>
          </a:graphicData>
        </a:graphic>
      </p:graphicFrame>
      <p:sp>
        <p:nvSpPr>
          <p:cNvPr id="6146" name="Rectangle 2"/>
          <p:cNvSpPr>
            <a:spLocks noGrp="1" noChangeArrowheads="1"/>
          </p:cNvSpPr>
          <p:nvPr>
            <p:ph type="title"/>
          </p:nvPr>
        </p:nvSpPr>
        <p:spPr bwMode="auto">
          <a:xfrm>
            <a:off x="121920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7" name="Rectangle 3"/>
          <p:cNvSpPr>
            <a:spLocks noGrp="1" noChangeArrowheads="1"/>
          </p:cNvSpPr>
          <p:nvPr>
            <p:ph type="body" idx="1"/>
          </p:nvPr>
        </p:nvSpPr>
        <p:spPr bwMode="auto">
          <a:xfrm>
            <a:off x="228600" y="9906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Cliquez pour modifier les styles du texte du masque</a:t>
            </a:r>
          </a:p>
          <a:p>
            <a:pPr lvl="1"/>
            <a:r>
              <a:rPr lang="en-US" altLang="en-US"/>
              <a:t>Deuxième niveau</a:t>
            </a:r>
          </a:p>
          <a:p>
            <a:pPr lvl="2"/>
            <a:r>
              <a:rPr lang="en-US" altLang="en-US"/>
              <a:t>Troisième niveau</a:t>
            </a:r>
          </a:p>
          <a:p>
            <a:pPr lvl="3"/>
            <a:r>
              <a:rPr lang="en-US" altLang="en-US"/>
              <a:t>Quatrième niveau</a:t>
            </a:r>
          </a:p>
          <a:p>
            <a:pPr lvl="4"/>
            <a:r>
              <a:rPr lang="en-US" altLang="en-US"/>
              <a:t>Cinquième niveau</a:t>
            </a:r>
          </a:p>
          <a:p>
            <a:pPr lvl="2"/>
            <a:endParaRPr lang="en-US" altLang="en-US"/>
          </a:p>
        </p:txBody>
      </p:sp>
      <p:sp>
        <p:nvSpPr>
          <p:cNvPr id="273465" name="Line 57"/>
          <p:cNvSpPr>
            <a:spLocks noChangeShapeType="1"/>
          </p:cNvSpPr>
          <p:nvPr userDrawn="1"/>
        </p:nvSpPr>
        <p:spPr bwMode="auto">
          <a:xfrm>
            <a:off x="0" y="6629400"/>
            <a:ext cx="7377113"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273467" name="Line 59"/>
          <p:cNvSpPr>
            <a:spLocks noChangeShapeType="1"/>
          </p:cNvSpPr>
          <p:nvPr userDrawn="1"/>
        </p:nvSpPr>
        <p:spPr bwMode="auto">
          <a:xfrm>
            <a:off x="1189038" y="762000"/>
            <a:ext cx="7954962" cy="0"/>
          </a:xfrm>
          <a:prstGeom prst="line">
            <a:avLst/>
          </a:prstGeom>
          <a:noFill/>
          <a:ln w="9525">
            <a:solidFill>
              <a:schemeClr val="accent1"/>
            </a:solidFill>
            <a:round/>
            <a:headEnd/>
            <a:tailEnd/>
          </a:ln>
        </p:spPr>
        <p:txBody>
          <a:bodyPr/>
          <a:lstStyle/>
          <a:p>
            <a:pPr fontAlgn="auto">
              <a:spcBef>
                <a:spcPts val="0"/>
              </a:spcBef>
              <a:spcAft>
                <a:spcPts val="0"/>
              </a:spcAft>
              <a:defRPr/>
            </a:pPr>
            <a:endParaRPr lang="en-US" dirty="0">
              <a:latin typeface="+mn-lt"/>
            </a:endParaRPr>
          </a:p>
        </p:txBody>
      </p:sp>
      <p:sp>
        <p:nvSpPr>
          <p:cNvPr id="1097" name="Text Box 73"/>
          <p:cNvSpPr txBox="1">
            <a:spLocks noChangeArrowheads="1"/>
          </p:cNvSpPr>
          <p:nvPr userDrawn="1"/>
        </p:nvSpPr>
        <p:spPr bwMode="gray">
          <a:xfrm rot="10800000">
            <a:off x="8839200" y="4419600"/>
            <a:ext cx="306388" cy="1979613"/>
          </a:xfrm>
          <a:prstGeom prst="rect">
            <a:avLst/>
          </a:prstGeom>
          <a:noFill/>
          <a:ln w="9525" algn="ctr">
            <a:noFill/>
            <a:miter lim="800000"/>
            <a:headEnd/>
            <a:tailEnd/>
          </a:ln>
          <a:effectLst/>
        </p:spPr>
        <p:txBody>
          <a:bodyPr vert="eaVert" lIns="90000" tIns="46800" rIns="90000" bIns="46800">
            <a:spAutoFit/>
          </a:bodyPr>
          <a:lstStyle/>
          <a:p>
            <a:pPr fontAlgn="auto">
              <a:spcBef>
                <a:spcPct val="50000"/>
              </a:spcBef>
              <a:spcAft>
                <a:spcPts val="0"/>
              </a:spcAft>
              <a:defRPr/>
            </a:pPr>
            <a:r>
              <a:rPr lang="en-GB" sz="800" dirty="0">
                <a:latin typeface="Verdana" pitchFamily="34" charset="0"/>
              </a:rPr>
              <a:t>© 2009 Ipsos</a:t>
            </a:r>
            <a:endParaRPr lang="fr-FR" sz="800" dirty="0">
              <a:latin typeface="Verdana" pitchFamily="34" charset="0"/>
            </a:endParaRPr>
          </a:p>
        </p:txBody>
      </p:sp>
      <p:sp>
        <p:nvSpPr>
          <p:cNvPr id="1030" name="Rectangle 6"/>
          <p:cNvSpPr>
            <a:spLocks noGrp="1" noChangeArrowheads="1"/>
          </p:cNvSpPr>
          <p:nvPr>
            <p:ph type="sldNum" sz="quarter" idx="4"/>
          </p:nvPr>
        </p:nvSpPr>
        <p:spPr bwMode="auto">
          <a:xfrm>
            <a:off x="8731250" y="6464300"/>
            <a:ext cx="325438" cy="2301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lvl1pPr algn="l">
              <a:defRPr sz="900">
                <a:solidFill>
                  <a:schemeClr val="accent1"/>
                </a:solidFill>
              </a:defRPr>
            </a:lvl1pPr>
          </a:lstStyle>
          <a:p>
            <a:fld id="{A8F7F7CC-BDFB-4316-B294-8B76BA888A7C}" type="slidenum">
              <a:rPr lang="en-US" altLang="en-US"/>
              <a:pPr/>
              <a:t>‹#›</a:t>
            </a:fld>
            <a:endParaRPr lang="en-US" altLang="en-US"/>
          </a:p>
        </p:txBody>
      </p:sp>
      <p:pic>
        <p:nvPicPr>
          <p:cNvPr id="2" name="Picture 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6788361" y="6363517"/>
            <a:ext cx="1942889" cy="431753"/>
          </a:xfrm>
          <a:prstGeom prst="rect">
            <a:avLst/>
          </a:prstGeom>
        </p:spPr>
      </p:pic>
      <p:pic>
        <p:nvPicPr>
          <p:cNvPr id="3" name="Picture 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228600" y="0"/>
            <a:ext cx="769151" cy="955612"/>
          </a:xfrm>
          <a:prstGeom prst="rect">
            <a:avLst/>
          </a:prstGeom>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707" r:id="rId11"/>
    <p:sldLayoutId id="2147483708" r:id="rId12"/>
    <p:sldLayoutId id="2147483709" r:id="rId13"/>
    <p:sldLayoutId id="2147483710" r:id="rId14"/>
    <p:sldLayoutId id="2147483696" r:id="rId15"/>
    <p:sldLayoutId id="2147483695" r:id="rId16"/>
    <p:sldLayoutId id="2147483711" r:id="rId17"/>
    <p:sldLayoutId id="2147483694" r:id="rId18"/>
    <p:sldLayoutId id="2147483693" r:id="rId19"/>
    <p:sldLayoutId id="2147483692" r:id="rId20"/>
    <p:sldLayoutId id="2147483712" r:id="rId21"/>
    <p:sldLayoutId id="2147483713" r:id="rId22"/>
  </p:sldLayoutIdLst>
  <p:hf hdr="0" ftr="0" dt="0"/>
  <p:txStyles>
    <p:titleStyle>
      <a:lvl1pPr algn="l" rtl="0" eaLnBrk="0" fontAlgn="base" hangingPunct="0">
        <a:lnSpc>
          <a:spcPct val="90000"/>
        </a:lnSpc>
        <a:spcBef>
          <a:spcPct val="0"/>
        </a:spcBef>
        <a:spcAft>
          <a:spcPct val="0"/>
        </a:spcAft>
        <a:defRPr sz="2000">
          <a:solidFill>
            <a:schemeClr val="accent1"/>
          </a:solidFill>
          <a:latin typeface="+mj-lt"/>
          <a:ea typeface="+mj-ea"/>
          <a:cs typeface="+mj-cs"/>
        </a:defRPr>
      </a:lvl1pPr>
      <a:lvl2pPr algn="l" rtl="0" eaLnBrk="0" fontAlgn="base" hangingPunct="0">
        <a:lnSpc>
          <a:spcPct val="90000"/>
        </a:lnSpc>
        <a:spcBef>
          <a:spcPct val="0"/>
        </a:spcBef>
        <a:spcAft>
          <a:spcPct val="0"/>
        </a:spcAft>
        <a:defRPr sz="2000">
          <a:solidFill>
            <a:schemeClr val="accent1"/>
          </a:solidFill>
          <a:latin typeface="Arial Black" pitchFamily="34" charset="0"/>
        </a:defRPr>
      </a:lvl2pPr>
      <a:lvl3pPr algn="l" rtl="0" eaLnBrk="0" fontAlgn="base" hangingPunct="0">
        <a:lnSpc>
          <a:spcPct val="90000"/>
        </a:lnSpc>
        <a:spcBef>
          <a:spcPct val="0"/>
        </a:spcBef>
        <a:spcAft>
          <a:spcPct val="0"/>
        </a:spcAft>
        <a:defRPr sz="2000">
          <a:solidFill>
            <a:schemeClr val="accent1"/>
          </a:solidFill>
          <a:latin typeface="Arial Black" pitchFamily="34" charset="0"/>
        </a:defRPr>
      </a:lvl3pPr>
      <a:lvl4pPr algn="l" rtl="0" eaLnBrk="0" fontAlgn="base" hangingPunct="0">
        <a:lnSpc>
          <a:spcPct val="90000"/>
        </a:lnSpc>
        <a:spcBef>
          <a:spcPct val="0"/>
        </a:spcBef>
        <a:spcAft>
          <a:spcPct val="0"/>
        </a:spcAft>
        <a:defRPr sz="2000">
          <a:solidFill>
            <a:schemeClr val="accent1"/>
          </a:solidFill>
          <a:latin typeface="Arial Black" pitchFamily="34" charset="0"/>
        </a:defRPr>
      </a:lvl4pPr>
      <a:lvl5pPr algn="l" rtl="0" eaLnBrk="0" fontAlgn="base" hangingPunct="0">
        <a:lnSpc>
          <a:spcPct val="90000"/>
        </a:lnSpc>
        <a:spcBef>
          <a:spcPct val="0"/>
        </a:spcBef>
        <a:spcAft>
          <a:spcPct val="0"/>
        </a:spcAft>
        <a:defRPr sz="2000">
          <a:solidFill>
            <a:schemeClr val="accent1"/>
          </a:solidFill>
          <a:latin typeface="Arial Black" pitchFamily="34" charset="0"/>
        </a:defRPr>
      </a:lvl5pPr>
      <a:lvl6pPr marL="457200" algn="l" rtl="0" fontAlgn="base">
        <a:lnSpc>
          <a:spcPct val="90000"/>
        </a:lnSpc>
        <a:spcBef>
          <a:spcPct val="0"/>
        </a:spcBef>
        <a:spcAft>
          <a:spcPct val="0"/>
        </a:spcAft>
        <a:defRPr sz="2200">
          <a:solidFill>
            <a:schemeClr val="tx2"/>
          </a:solidFill>
          <a:latin typeface="Arial Black" pitchFamily="34" charset="0"/>
        </a:defRPr>
      </a:lvl6pPr>
      <a:lvl7pPr marL="914400" algn="l" rtl="0" fontAlgn="base">
        <a:lnSpc>
          <a:spcPct val="90000"/>
        </a:lnSpc>
        <a:spcBef>
          <a:spcPct val="0"/>
        </a:spcBef>
        <a:spcAft>
          <a:spcPct val="0"/>
        </a:spcAft>
        <a:defRPr sz="2200">
          <a:solidFill>
            <a:schemeClr val="tx2"/>
          </a:solidFill>
          <a:latin typeface="Arial Black" pitchFamily="34" charset="0"/>
        </a:defRPr>
      </a:lvl7pPr>
      <a:lvl8pPr marL="1371600" algn="l" rtl="0" fontAlgn="base">
        <a:lnSpc>
          <a:spcPct val="90000"/>
        </a:lnSpc>
        <a:spcBef>
          <a:spcPct val="0"/>
        </a:spcBef>
        <a:spcAft>
          <a:spcPct val="0"/>
        </a:spcAft>
        <a:defRPr sz="2200">
          <a:solidFill>
            <a:schemeClr val="tx2"/>
          </a:solidFill>
          <a:latin typeface="Arial Black" pitchFamily="34" charset="0"/>
        </a:defRPr>
      </a:lvl8pPr>
      <a:lvl9pPr marL="1828800" algn="l" rtl="0" fontAlgn="base">
        <a:lnSpc>
          <a:spcPct val="90000"/>
        </a:lnSpc>
        <a:spcBef>
          <a:spcPct val="0"/>
        </a:spcBef>
        <a:spcAft>
          <a:spcPct val="0"/>
        </a:spcAft>
        <a:defRPr sz="2200">
          <a:solidFill>
            <a:schemeClr val="tx2"/>
          </a:solidFill>
          <a:latin typeface="Arial Black" pitchFamily="34" charset="0"/>
        </a:defRPr>
      </a:lvl9pPr>
    </p:titleStyle>
    <p:bodyStyle>
      <a:lvl1pPr marL="346075" indent="-231775" algn="l" rtl="0" eaLnBrk="0" fontAlgn="base" hangingPunct="0">
        <a:spcBef>
          <a:spcPts val="600"/>
        </a:spcBef>
        <a:spcAft>
          <a:spcPct val="0"/>
        </a:spcAft>
        <a:buSzPct val="70000"/>
        <a:buFont typeface="Wingdings" panose="05000000000000000000" pitchFamily="2" charset="2"/>
        <a:buBlip>
          <a:blip r:embed="rId30"/>
        </a:buBlip>
        <a:defRPr sz="1600">
          <a:solidFill>
            <a:schemeClr val="tx1"/>
          </a:solidFill>
          <a:latin typeface="+mn-lt"/>
          <a:ea typeface="+mn-ea"/>
          <a:cs typeface="+mn-cs"/>
        </a:defRPr>
      </a:lvl1pPr>
      <a:lvl2pPr marL="684213" indent="-222250" algn="l" rtl="0" eaLnBrk="0" fontAlgn="base" hangingPunct="0">
        <a:spcBef>
          <a:spcPts val="600"/>
        </a:spcBef>
        <a:spcAft>
          <a:spcPct val="0"/>
        </a:spcAft>
        <a:buClr>
          <a:srgbClr val="009999"/>
        </a:buClr>
        <a:buFont typeface="Wingdings" panose="05000000000000000000" pitchFamily="2" charset="2"/>
        <a:buChar char="§"/>
        <a:defRPr sz="1400">
          <a:solidFill>
            <a:schemeClr val="tx1"/>
          </a:solidFill>
          <a:latin typeface="+mn-lt"/>
        </a:defRPr>
      </a:lvl2pPr>
      <a:lvl3pPr marL="1146175" indent="-231775" algn="l" rtl="0" eaLnBrk="0" fontAlgn="base" hangingPunct="0">
        <a:spcBef>
          <a:spcPts val="600"/>
        </a:spcBef>
        <a:spcAft>
          <a:spcPct val="0"/>
        </a:spcAft>
        <a:buClr>
          <a:schemeClr val="accent1"/>
        </a:buClr>
        <a:buFont typeface="Wingdings" panose="05000000000000000000" pitchFamily="2" charset="2"/>
        <a:buChar char="§"/>
        <a:defRPr sz="1200">
          <a:solidFill>
            <a:schemeClr val="tx1"/>
          </a:solidFill>
          <a:latin typeface="+mn-lt"/>
        </a:defRPr>
      </a:lvl3pPr>
      <a:lvl4pPr marL="1597025" indent="-225425" algn="l" rtl="0" eaLnBrk="0" fontAlgn="base" hangingPunct="0">
        <a:spcBef>
          <a:spcPts val="600"/>
        </a:spcBef>
        <a:spcAft>
          <a:spcPct val="0"/>
        </a:spcAft>
        <a:buClr>
          <a:srgbClr val="009999"/>
        </a:buClr>
        <a:buChar char="–"/>
        <a:defRPr sz="1200">
          <a:solidFill>
            <a:schemeClr val="tx1"/>
          </a:solidFill>
          <a:latin typeface="+mn-lt"/>
        </a:defRPr>
      </a:lvl4pPr>
      <a:lvl5pPr marL="2060575" indent="-231775" algn="l" rtl="0" eaLnBrk="0" fontAlgn="base" hangingPunct="0">
        <a:spcBef>
          <a:spcPts val="600"/>
        </a:spcBef>
        <a:spcAft>
          <a:spcPct val="0"/>
        </a:spcAft>
        <a:buClr>
          <a:schemeClr val="accent1"/>
        </a:buClr>
        <a:buChar char="–"/>
        <a:defRPr sz="1200">
          <a:solidFill>
            <a:schemeClr val="tx1"/>
          </a:solidFill>
          <a:latin typeface="+mn-lt"/>
        </a:defRPr>
      </a:lvl5pPr>
      <a:lvl6pPr marL="2463800" indent="-177800" algn="l" rtl="0" fontAlgn="base">
        <a:spcBef>
          <a:spcPct val="40000"/>
        </a:spcBef>
        <a:spcAft>
          <a:spcPct val="0"/>
        </a:spcAft>
        <a:buChar char="–"/>
        <a:defRPr sz="1400">
          <a:solidFill>
            <a:schemeClr val="tx1"/>
          </a:solidFill>
          <a:latin typeface="+mn-lt"/>
        </a:defRPr>
      </a:lvl6pPr>
      <a:lvl7pPr marL="2921000" indent="-177800" algn="l" rtl="0" fontAlgn="base">
        <a:spcBef>
          <a:spcPct val="40000"/>
        </a:spcBef>
        <a:spcAft>
          <a:spcPct val="0"/>
        </a:spcAft>
        <a:buChar char="–"/>
        <a:defRPr sz="1400">
          <a:solidFill>
            <a:schemeClr val="tx1"/>
          </a:solidFill>
          <a:latin typeface="+mn-lt"/>
        </a:defRPr>
      </a:lvl7pPr>
      <a:lvl8pPr marL="3378200" indent="-177800" algn="l" rtl="0" fontAlgn="base">
        <a:spcBef>
          <a:spcPct val="40000"/>
        </a:spcBef>
        <a:spcAft>
          <a:spcPct val="0"/>
        </a:spcAft>
        <a:buChar char="–"/>
        <a:defRPr sz="1400">
          <a:solidFill>
            <a:schemeClr val="tx1"/>
          </a:solidFill>
          <a:latin typeface="+mn-lt"/>
        </a:defRPr>
      </a:lvl8pPr>
      <a:lvl9pPr marL="3835400" indent="-177800" algn="l" rtl="0" fontAlgn="base">
        <a:spcBef>
          <a:spcPct val="4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3.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258" y="2863645"/>
            <a:ext cx="8684342" cy="439994"/>
          </a:xfrm>
        </p:spPr>
        <p:txBody>
          <a:bodyPr/>
          <a:lstStyle/>
          <a:p>
            <a:pPr marL="114300" indent="0" algn="ctr">
              <a:buNone/>
            </a:pPr>
            <a:r>
              <a:rPr lang="en-US" sz="2400" dirty="0"/>
              <a:t>Multiple Regression</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a:t>
            </a:fld>
            <a:endParaRPr lang="en-US" altLang="en-US"/>
          </a:p>
        </p:txBody>
      </p:sp>
      <p:sp>
        <p:nvSpPr>
          <p:cNvPr id="5" name="Content Placeholder 2">
            <a:extLst>
              <a:ext uri="{FF2B5EF4-FFF2-40B4-BE49-F238E27FC236}">
                <a16:creationId xmlns:a16="http://schemas.microsoft.com/office/drawing/2014/main" id="{DF188FB6-EA3C-BE47-8AA0-F7B68876A3AE}"/>
              </a:ext>
            </a:extLst>
          </p:cNvPr>
          <p:cNvSpPr txBox="1">
            <a:spLocks/>
          </p:cNvSpPr>
          <p:nvPr/>
        </p:nvSpPr>
        <p:spPr bwMode="auto">
          <a:xfrm>
            <a:off x="372346" y="3334365"/>
            <a:ext cx="8684342" cy="43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6075" indent="-231775" algn="l" rtl="0" eaLnBrk="0" fontAlgn="base" hangingPunct="0">
              <a:spcBef>
                <a:spcPts val="600"/>
              </a:spcBef>
              <a:spcAft>
                <a:spcPct val="0"/>
              </a:spcAft>
              <a:buSzPct val="70000"/>
              <a:buFont typeface="Wingdings" panose="05000000000000000000" pitchFamily="2" charset="2"/>
              <a:buBlip>
                <a:blip r:embed="rId2"/>
              </a:buBlip>
              <a:defRPr sz="1600">
                <a:solidFill>
                  <a:schemeClr val="tx1"/>
                </a:solidFill>
                <a:latin typeface="+mn-lt"/>
                <a:ea typeface="+mn-ea"/>
                <a:cs typeface="+mn-cs"/>
              </a:defRPr>
            </a:lvl1pPr>
            <a:lvl2pPr marL="684213" indent="-222250" algn="l" rtl="0" eaLnBrk="0" fontAlgn="base" hangingPunct="0">
              <a:spcBef>
                <a:spcPts val="600"/>
              </a:spcBef>
              <a:spcAft>
                <a:spcPct val="0"/>
              </a:spcAft>
              <a:buClr>
                <a:srgbClr val="009999"/>
              </a:buClr>
              <a:buFont typeface="Wingdings" panose="05000000000000000000" pitchFamily="2" charset="2"/>
              <a:buChar char="§"/>
              <a:defRPr sz="1400">
                <a:solidFill>
                  <a:schemeClr val="tx1"/>
                </a:solidFill>
                <a:latin typeface="+mn-lt"/>
              </a:defRPr>
            </a:lvl2pPr>
            <a:lvl3pPr marL="1146175" indent="-231775" algn="l" rtl="0" eaLnBrk="0" fontAlgn="base" hangingPunct="0">
              <a:spcBef>
                <a:spcPts val="600"/>
              </a:spcBef>
              <a:spcAft>
                <a:spcPct val="0"/>
              </a:spcAft>
              <a:buClr>
                <a:schemeClr val="accent1"/>
              </a:buClr>
              <a:buFont typeface="Wingdings" panose="05000000000000000000" pitchFamily="2" charset="2"/>
              <a:buChar char="§"/>
              <a:defRPr sz="1200">
                <a:solidFill>
                  <a:schemeClr val="tx1"/>
                </a:solidFill>
                <a:latin typeface="+mn-lt"/>
              </a:defRPr>
            </a:lvl3pPr>
            <a:lvl4pPr marL="1597025" indent="-225425" algn="l" rtl="0" eaLnBrk="0" fontAlgn="base" hangingPunct="0">
              <a:spcBef>
                <a:spcPts val="600"/>
              </a:spcBef>
              <a:spcAft>
                <a:spcPct val="0"/>
              </a:spcAft>
              <a:buClr>
                <a:srgbClr val="009999"/>
              </a:buClr>
              <a:buChar char="–"/>
              <a:defRPr sz="1200">
                <a:solidFill>
                  <a:schemeClr val="tx1"/>
                </a:solidFill>
                <a:latin typeface="+mn-lt"/>
              </a:defRPr>
            </a:lvl4pPr>
            <a:lvl5pPr marL="2060575" indent="-231775" algn="l" rtl="0" eaLnBrk="0" fontAlgn="base" hangingPunct="0">
              <a:spcBef>
                <a:spcPts val="600"/>
              </a:spcBef>
              <a:spcAft>
                <a:spcPct val="0"/>
              </a:spcAft>
              <a:buClr>
                <a:schemeClr val="accent1"/>
              </a:buClr>
              <a:buChar char="–"/>
              <a:defRPr sz="1200">
                <a:solidFill>
                  <a:schemeClr val="tx1"/>
                </a:solidFill>
                <a:latin typeface="+mn-lt"/>
              </a:defRPr>
            </a:lvl5pPr>
            <a:lvl6pPr marL="2463800" indent="-177800" algn="l" rtl="0" fontAlgn="base">
              <a:spcBef>
                <a:spcPct val="40000"/>
              </a:spcBef>
              <a:spcAft>
                <a:spcPct val="0"/>
              </a:spcAft>
              <a:buChar char="–"/>
              <a:defRPr sz="1400">
                <a:solidFill>
                  <a:schemeClr val="tx1"/>
                </a:solidFill>
                <a:latin typeface="+mn-lt"/>
              </a:defRPr>
            </a:lvl6pPr>
            <a:lvl7pPr marL="2921000" indent="-177800" algn="l" rtl="0" fontAlgn="base">
              <a:spcBef>
                <a:spcPct val="40000"/>
              </a:spcBef>
              <a:spcAft>
                <a:spcPct val="0"/>
              </a:spcAft>
              <a:buChar char="–"/>
              <a:defRPr sz="1400">
                <a:solidFill>
                  <a:schemeClr val="tx1"/>
                </a:solidFill>
                <a:latin typeface="+mn-lt"/>
              </a:defRPr>
            </a:lvl7pPr>
            <a:lvl8pPr marL="3378200" indent="-177800" algn="l" rtl="0" fontAlgn="base">
              <a:spcBef>
                <a:spcPct val="40000"/>
              </a:spcBef>
              <a:spcAft>
                <a:spcPct val="0"/>
              </a:spcAft>
              <a:buChar char="–"/>
              <a:defRPr sz="1400">
                <a:solidFill>
                  <a:schemeClr val="tx1"/>
                </a:solidFill>
                <a:latin typeface="+mn-lt"/>
              </a:defRPr>
            </a:lvl8pPr>
            <a:lvl9pPr marL="3835400" indent="-177800" algn="l" rtl="0" fontAlgn="base">
              <a:spcBef>
                <a:spcPct val="40000"/>
              </a:spcBef>
              <a:spcAft>
                <a:spcPct val="0"/>
              </a:spcAft>
              <a:buChar char="–"/>
              <a:defRPr sz="1400">
                <a:solidFill>
                  <a:schemeClr val="tx1"/>
                </a:solidFill>
                <a:latin typeface="+mn-lt"/>
              </a:defRPr>
            </a:lvl9pPr>
          </a:lstStyle>
          <a:p>
            <a:pPr marL="114300" indent="0" algn="ctr">
              <a:buFont typeface="Wingdings" panose="05000000000000000000" pitchFamily="2" charset="2"/>
              <a:buNone/>
            </a:pPr>
            <a:r>
              <a:rPr lang="en-US" sz="1400" kern="0" dirty="0"/>
              <a:t>Data Engineering Candidate – Priyanka </a:t>
            </a:r>
            <a:r>
              <a:rPr lang="en-US" sz="1400" kern="0" dirty="0" err="1"/>
              <a:t>Brahmbhatt</a:t>
            </a:r>
            <a:endParaRPr lang="en-US" sz="1400" kern="0" dirty="0"/>
          </a:p>
        </p:txBody>
      </p:sp>
    </p:spTree>
    <p:extLst>
      <p:ext uri="{BB962C8B-B14F-4D97-AF65-F5344CB8AC3E}">
        <p14:creationId xmlns:p14="http://schemas.microsoft.com/office/powerpoint/2010/main" val="297390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Download the </a:t>
            </a:r>
            <a:r>
              <a:rPr lang="en-US" dirty="0" err="1"/>
              <a:t>Europe.sav</a:t>
            </a:r>
            <a:r>
              <a:rPr lang="en-US" dirty="0"/>
              <a:t> data file from Blackboard.  This is the same data that we have in the Europe.xlsx file, but in an SPSS data file.</a:t>
            </a:r>
          </a:p>
          <a:p>
            <a:r>
              <a:rPr lang="en-US" dirty="0"/>
              <a:t>Open up the file in SPSS</a:t>
            </a:r>
          </a:p>
          <a:p>
            <a:pPr marL="114300" indent="0">
              <a:buNone/>
            </a:pPr>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10</a:t>
            </a:fld>
            <a:endParaRPr lang="en-US" altLang="en-US"/>
          </a:p>
        </p:txBody>
      </p:sp>
      <p:pic>
        <p:nvPicPr>
          <p:cNvPr id="5" name="Picture 4"/>
          <p:cNvPicPr>
            <a:picLocks noChangeAspect="1"/>
          </p:cNvPicPr>
          <p:nvPr/>
        </p:nvPicPr>
        <p:blipFill rotWithShape="1">
          <a:blip r:embed="rId2"/>
          <a:srcRect r="52291" b="36543"/>
          <a:stretch/>
        </p:blipFill>
        <p:spPr>
          <a:xfrm>
            <a:off x="2070100" y="1896533"/>
            <a:ext cx="5816600" cy="4351867"/>
          </a:xfrm>
          <a:prstGeom prst="rect">
            <a:avLst/>
          </a:prstGeom>
        </p:spPr>
      </p:pic>
    </p:spTree>
    <p:extLst>
      <p:ext uri="{BB962C8B-B14F-4D97-AF65-F5344CB8AC3E}">
        <p14:creationId xmlns:p14="http://schemas.microsoft.com/office/powerpoint/2010/main" val="275069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a:xfrm>
            <a:off x="228600" y="990600"/>
            <a:ext cx="3149600" cy="5156200"/>
          </a:xfrm>
        </p:spPr>
        <p:txBody>
          <a:bodyPr/>
          <a:lstStyle/>
          <a:p>
            <a:r>
              <a:rPr lang="en-US" dirty="0"/>
              <a:t>When you open the file, it should give you the “Data View” by default.  This looks very much like an Excel spreadsheet, except that the header row is not just another row of data, but rather is external to the data itself</a:t>
            </a:r>
          </a:p>
          <a:p>
            <a:r>
              <a:rPr lang="en-US" dirty="0"/>
              <a:t>If you click on the tab at the bottom of the screen, you can switch to the “Variable View” which gives you information about the data in the Data View</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11</a:t>
            </a:fld>
            <a:endParaRPr lang="en-US" altLang="en-US"/>
          </a:p>
        </p:txBody>
      </p:sp>
      <p:pic>
        <p:nvPicPr>
          <p:cNvPr id="5" name="Picture 4"/>
          <p:cNvPicPr>
            <a:picLocks noChangeAspect="1"/>
          </p:cNvPicPr>
          <p:nvPr/>
        </p:nvPicPr>
        <p:blipFill rotWithShape="1">
          <a:blip r:embed="rId2"/>
          <a:srcRect r="43958" b="4938"/>
          <a:stretch/>
        </p:blipFill>
        <p:spPr>
          <a:xfrm>
            <a:off x="3490004" y="1035050"/>
            <a:ext cx="5403965" cy="5156200"/>
          </a:xfrm>
          <a:prstGeom prst="rect">
            <a:avLst/>
          </a:prstGeom>
        </p:spPr>
      </p:pic>
      <p:sp>
        <p:nvSpPr>
          <p:cNvPr id="6" name="Oval 5"/>
          <p:cNvSpPr/>
          <p:nvPr/>
        </p:nvSpPr>
        <p:spPr bwMode="auto">
          <a:xfrm>
            <a:off x="3378200" y="5784850"/>
            <a:ext cx="1092200" cy="723900"/>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30503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From either view (I’m going back to the Data View for this demonstration), you can select </a:t>
            </a:r>
            <a:r>
              <a:rPr lang="en-US" b="1" i="1" dirty="0"/>
              <a:t>Analyze </a:t>
            </a:r>
            <a:r>
              <a:rPr lang="en-US" b="1" i="1" dirty="0">
                <a:sym typeface="Wingdings" panose="05000000000000000000" pitchFamily="2" charset="2"/>
              </a:rPr>
              <a:t> Regression  Linear</a:t>
            </a:r>
            <a:r>
              <a:rPr lang="en-US" b="1" i="1" dirty="0"/>
              <a:t> </a:t>
            </a:r>
            <a:r>
              <a:rPr lang="en-US" dirty="0"/>
              <a:t>from the menu above</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12</a:t>
            </a:fld>
            <a:endParaRPr lang="en-US" altLang="en-US"/>
          </a:p>
        </p:txBody>
      </p:sp>
      <p:pic>
        <p:nvPicPr>
          <p:cNvPr id="5" name="Picture 4"/>
          <p:cNvPicPr>
            <a:picLocks noChangeAspect="1"/>
          </p:cNvPicPr>
          <p:nvPr/>
        </p:nvPicPr>
        <p:blipFill rotWithShape="1">
          <a:blip r:embed="rId2"/>
          <a:srcRect r="53472" b="41852"/>
          <a:stretch/>
        </p:blipFill>
        <p:spPr>
          <a:xfrm>
            <a:off x="2070935" y="2222500"/>
            <a:ext cx="5726864" cy="4025900"/>
          </a:xfrm>
          <a:prstGeom prst="rect">
            <a:avLst/>
          </a:prstGeom>
        </p:spPr>
      </p:pic>
    </p:spTree>
    <p:extLst>
      <p:ext uri="{BB962C8B-B14F-4D97-AF65-F5344CB8AC3E}">
        <p14:creationId xmlns:p14="http://schemas.microsoft.com/office/powerpoint/2010/main" val="355946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In the dialogue box that appears, select </a:t>
            </a:r>
            <a:r>
              <a:rPr lang="en-US" i="1" dirty="0" err="1"/>
              <a:t>SalesCapita</a:t>
            </a:r>
            <a:r>
              <a:rPr lang="en-US" dirty="0"/>
              <a:t> as the </a:t>
            </a:r>
            <a:r>
              <a:rPr lang="en-US" b="1" dirty="0"/>
              <a:t>Dependent</a:t>
            </a:r>
            <a:r>
              <a:rPr lang="en-US" dirty="0"/>
              <a:t> and </a:t>
            </a:r>
            <a:r>
              <a:rPr lang="en-US" i="1" dirty="0"/>
              <a:t>GNP, </a:t>
            </a:r>
            <a:r>
              <a:rPr lang="en-US" i="1" dirty="0" err="1"/>
              <a:t>Unemp</a:t>
            </a:r>
            <a:r>
              <a:rPr lang="en-US" i="1" dirty="0"/>
              <a:t> </a:t>
            </a:r>
            <a:r>
              <a:rPr lang="en-US" dirty="0"/>
              <a:t>and </a:t>
            </a:r>
            <a:r>
              <a:rPr lang="en-US" i="1" dirty="0" err="1"/>
              <a:t>EducSpend</a:t>
            </a:r>
            <a:r>
              <a:rPr lang="en-US" dirty="0"/>
              <a:t> as the </a:t>
            </a:r>
            <a:r>
              <a:rPr lang="en-US" b="1" dirty="0"/>
              <a:t>Independent(s)</a:t>
            </a:r>
          </a:p>
          <a:p>
            <a:r>
              <a:rPr lang="en-US" dirty="0"/>
              <a:t>Leave everything else at its default setting for now.  Click </a:t>
            </a:r>
            <a:r>
              <a:rPr lang="en-US" b="1" dirty="0"/>
              <a:t>OK…</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13</a:t>
            </a:fld>
            <a:endParaRPr lang="en-US" altLang="en-US"/>
          </a:p>
        </p:txBody>
      </p:sp>
      <p:pic>
        <p:nvPicPr>
          <p:cNvPr id="5" name="Picture 4"/>
          <p:cNvPicPr>
            <a:picLocks noChangeAspect="1"/>
          </p:cNvPicPr>
          <p:nvPr/>
        </p:nvPicPr>
        <p:blipFill rotWithShape="1">
          <a:blip r:embed="rId2"/>
          <a:srcRect l="35417" t="28395" r="35625" b="32963"/>
          <a:stretch/>
        </p:blipFill>
        <p:spPr>
          <a:xfrm>
            <a:off x="1962150" y="2120900"/>
            <a:ext cx="5295900" cy="3975100"/>
          </a:xfrm>
          <a:prstGeom prst="rect">
            <a:avLst/>
          </a:prstGeom>
        </p:spPr>
      </p:pic>
    </p:spTree>
    <p:extLst>
      <p:ext uri="{BB962C8B-B14F-4D97-AF65-F5344CB8AC3E}">
        <p14:creationId xmlns:p14="http://schemas.microsoft.com/office/powerpoint/2010/main" val="146989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a:xfrm>
            <a:off x="-17462" y="977900"/>
            <a:ext cx="3471862" cy="5264150"/>
          </a:xfrm>
        </p:spPr>
        <p:txBody>
          <a:bodyPr/>
          <a:lstStyle/>
          <a:p>
            <a:r>
              <a:rPr lang="en-US" dirty="0"/>
              <a:t>SPSS Produces the following output in a separate window (the “Output” or “SPSS Viewer”)</a:t>
            </a:r>
          </a:p>
          <a:p>
            <a:r>
              <a:rPr lang="en-US" dirty="0"/>
              <a:t>The results are the same as when we ran the regression in Excel using the Data Analysis </a:t>
            </a:r>
            <a:r>
              <a:rPr lang="en-US" dirty="0" err="1"/>
              <a:t>Tookpak</a:t>
            </a:r>
            <a:endParaRPr lang="en-US" dirty="0"/>
          </a:p>
          <a:p>
            <a:r>
              <a:rPr lang="en-US" dirty="0"/>
              <a:t>Notice, however, that SPSS produces both “Unstandardized Coefficients” (B, which is equal to the results from Excel) as well as Standardized Coefficients (Beta), which were not included in the Excel output</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14</a:t>
            </a:fld>
            <a:endParaRPr lang="en-US" altLang="en-US"/>
          </a:p>
        </p:txBody>
      </p:sp>
      <p:pic>
        <p:nvPicPr>
          <p:cNvPr id="5" name="Picture 4"/>
          <p:cNvPicPr>
            <a:picLocks noChangeAspect="1"/>
          </p:cNvPicPr>
          <p:nvPr/>
        </p:nvPicPr>
        <p:blipFill rotWithShape="1">
          <a:blip r:embed="rId2"/>
          <a:srcRect r="45764" b="6172"/>
          <a:stretch/>
        </p:blipFill>
        <p:spPr>
          <a:xfrm>
            <a:off x="3556142" y="889000"/>
            <a:ext cx="5337827" cy="5194300"/>
          </a:xfrm>
          <a:prstGeom prst="rect">
            <a:avLst/>
          </a:prstGeom>
        </p:spPr>
      </p:pic>
      <p:sp>
        <p:nvSpPr>
          <p:cNvPr id="6" name="Oval 5"/>
          <p:cNvSpPr/>
          <p:nvPr/>
        </p:nvSpPr>
        <p:spPr bwMode="auto">
          <a:xfrm>
            <a:off x="6644640" y="4930140"/>
            <a:ext cx="617220" cy="982980"/>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9026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We can interpret these standardized coefficients such that GNP per head has the greatest “impact” because its beta (.543) is the largest.  Unemployment rate has the smallest “impact” (.167).  </a:t>
            </a:r>
          </a:p>
          <a:p>
            <a:r>
              <a:rPr lang="en-US" dirty="0"/>
              <a:t>This is the opposite of what one might conclude based on the metric coefficients, where B for GNP per head appears very small (.002) and B for Unemployment rate appears very large (4.22), but this is due only to the way the variables are measured and not a reflection of the relative strength of the relationship between each independent variable and the dependent variable</a:t>
            </a:r>
          </a:p>
          <a:p>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15</a:t>
            </a:fld>
            <a:endParaRPr lang="en-US" altLang="en-US"/>
          </a:p>
        </p:txBody>
      </p:sp>
      <p:pic>
        <p:nvPicPr>
          <p:cNvPr id="5" name="Picture 4"/>
          <p:cNvPicPr>
            <a:picLocks noChangeAspect="1"/>
          </p:cNvPicPr>
          <p:nvPr/>
        </p:nvPicPr>
        <p:blipFill>
          <a:blip r:embed="rId2"/>
          <a:stretch>
            <a:fillRect/>
          </a:stretch>
        </p:blipFill>
        <p:spPr>
          <a:xfrm>
            <a:off x="1219200" y="3399472"/>
            <a:ext cx="7011456" cy="2125028"/>
          </a:xfrm>
          <a:prstGeom prst="rect">
            <a:avLst/>
          </a:prstGeom>
        </p:spPr>
      </p:pic>
    </p:spTree>
    <p:extLst>
      <p:ext uri="{BB962C8B-B14F-4D97-AF65-F5344CB8AC3E}">
        <p14:creationId xmlns:p14="http://schemas.microsoft.com/office/powerpoint/2010/main" val="8943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a:xfrm>
            <a:off x="228600" y="990600"/>
            <a:ext cx="4221480" cy="5044440"/>
          </a:xfrm>
        </p:spPr>
        <p:txBody>
          <a:bodyPr/>
          <a:lstStyle/>
          <a:p>
            <a:r>
              <a:rPr lang="en-US" dirty="0"/>
              <a:t>In order to get those numbers in Excel, we need to convert the original variables into their Z-score transformations (i.e., “standardize” the variables)</a:t>
            </a:r>
          </a:p>
          <a:p>
            <a:r>
              <a:rPr lang="en-US" dirty="0"/>
              <a:t>This is actually quite easy to do…</a:t>
            </a:r>
          </a:p>
          <a:p>
            <a:r>
              <a:rPr lang="en-US" dirty="0"/>
              <a:t>Open up the Europe.xlsx workbook again and go the “data” worksheet.</a:t>
            </a:r>
          </a:p>
          <a:p>
            <a:r>
              <a:rPr lang="en-US" dirty="0"/>
              <a:t>For each of the 4 columns of interest, calculate the Average (e.g., =AVERAGE(I5:I25)) and Standard Deviation (=STDEV(I5:I25))for the column below the table…</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16</a:t>
            </a:fld>
            <a:endParaRPr lang="en-US" altLang="en-US"/>
          </a:p>
        </p:txBody>
      </p:sp>
      <p:pic>
        <p:nvPicPr>
          <p:cNvPr id="5" name="Picture 4"/>
          <p:cNvPicPr>
            <a:picLocks noChangeAspect="1"/>
          </p:cNvPicPr>
          <p:nvPr/>
        </p:nvPicPr>
        <p:blipFill rotWithShape="1">
          <a:blip r:embed="rId2"/>
          <a:srcRect r="68125" b="28148"/>
          <a:stretch/>
        </p:blipFill>
        <p:spPr>
          <a:xfrm>
            <a:off x="4704826" y="990600"/>
            <a:ext cx="4026424" cy="5105400"/>
          </a:xfrm>
          <a:prstGeom prst="rect">
            <a:avLst/>
          </a:prstGeom>
        </p:spPr>
      </p:pic>
    </p:spTree>
    <p:extLst>
      <p:ext uri="{BB962C8B-B14F-4D97-AF65-F5344CB8AC3E}">
        <p14:creationId xmlns:p14="http://schemas.microsoft.com/office/powerpoint/2010/main" val="344841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a:xfrm>
            <a:off x="130969" y="866775"/>
            <a:ext cx="8763000" cy="5257800"/>
          </a:xfrm>
        </p:spPr>
        <p:txBody>
          <a:bodyPr/>
          <a:lstStyle/>
          <a:p>
            <a:r>
              <a:rPr lang="en-US" dirty="0"/>
              <a:t>Next we will calculate four new columns of data using the =STANDARDIZE function.  The STANDARDIZE function has the following format: =STANDARDIZE(</a:t>
            </a:r>
            <a:r>
              <a:rPr lang="en-US" dirty="0" err="1"/>
              <a:t>x,mean,std</a:t>
            </a:r>
            <a:r>
              <a:rPr lang="en-US" dirty="0"/>
              <a:t> dev) where x is the value of interest, mean is the mean for that column/variable and </a:t>
            </a:r>
            <a:r>
              <a:rPr lang="en-US" dirty="0" err="1"/>
              <a:t>std</a:t>
            </a:r>
            <a:r>
              <a:rPr lang="en-US" dirty="0"/>
              <a:t> dev is the standard deviation for that variable</a:t>
            </a:r>
          </a:p>
          <a:p>
            <a:r>
              <a:rPr lang="en-US" dirty="0"/>
              <a:t>For example: </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17</a:t>
            </a:fld>
            <a:endParaRPr lang="en-US" altLang="en-US"/>
          </a:p>
        </p:txBody>
      </p:sp>
      <p:pic>
        <p:nvPicPr>
          <p:cNvPr id="5" name="Picture 4"/>
          <p:cNvPicPr>
            <a:picLocks noChangeAspect="1"/>
          </p:cNvPicPr>
          <p:nvPr/>
        </p:nvPicPr>
        <p:blipFill rotWithShape="1">
          <a:blip r:embed="rId2"/>
          <a:srcRect r="46613" b="30287"/>
          <a:stretch/>
        </p:blipFill>
        <p:spPr>
          <a:xfrm>
            <a:off x="2000250" y="2007156"/>
            <a:ext cx="5605616" cy="4117419"/>
          </a:xfrm>
          <a:prstGeom prst="rect">
            <a:avLst/>
          </a:prstGeom>
        </p:spPr>
      </p:pic>
      <p:sp>
        <p:nvSpPr>
          <p:cNvPr id="6" name="Oval 5"/>
          <p:cNvSpPr/>
          <p:nvPr/>
        </p:nvSpPr>
        <p:spPr bwMode="auto">
          <a:xfrm>
            <a:off x="3257550" y="2752725"/>
            <a:ext cx="1362075" cy="314325"/>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30718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Last, re-run your regression on these standardized columns of data, using the Data Analysis </a:t>
            </a:r>
            <a:r>
              <a:rPr lang="en-US" dirty="0" err="1"/>
              <a:t>Toolpak</a:t>
            </a:r>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18</a:t>
            </a:fld>
            <a:endParaRPr lang="en-US" altLang="en-US"/>
          </a:p>
        </p:txBody>
      </p:sp>
      <p:pic>
        <p:nvPicPr>
          <p:cNvPr id="5" name="Picture 4"/>
          <p:cNvPicPr>
            <a:picLocks noChangeAspect="1"/>
          </p:cNvPicPr>
          <p:nvPr/>
        </p:nvPicPr>
        <p:blipFill rotWithShape="1">
          <a:blip r:embed="rId2"/>
          <a:srcRect r="24207" b="31411"/>
          <a:stretch/>
        </p:blipFill>
        <p:spPr>
          <a:xfrm>
            <a:off x="494393" y="1670952"/>
            <a:ext cx="8236857" cy="4192819"/>
          </a:xfrm>
          <a:prstGeom prst="rect">
            <a:avLst/>
          </a:prstGeom>
        </p:spPr>
      </p:pic>
    </p:spTree>
    <p:extLst>
      <p:ext uri="{BB962C8B-B14F-4D97-AF65-F5344CB8AC3E}">
        <p14:creationId xmlns:p14="http://schemas.microsoft.com/office/powerpoint/2010/main" val="249641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pic>
        <p:nvPicPr>
          <p:cNvPr id="5" name="Content Placeholder 4"/>
          <p:cNvPicPr>
            <a:picLocks noGrp="1" noChangeAspect="1"/>
          </p:cNvPicPr>
          <p:nvPr>
            <p:ph idx="1"/>
          </p:nvPr>
        </p:nvPicPr>
        <p:blipFill>
          <a:blip r:embed="rId2"/>
          <a:stretch>
            <a:fillRect/>
          </a:stretch>
        </p:blipFill>
        <p:spPr>
          <a:xfrm>
            <a:off x="812105" y="1247014"/>
            <a:ext cx="7919145" cy="4732271"/>
          </a:xfrm>
          <a:prstGeom prst="rect">
            <a:avLst/>
          </a:prstGeom>
        </p:spPr>
      </p:pic>
      <p:sp>
        <p:nvSpPr>
          <p:cNvPr id="4" name="Slide Number Placeholder 3"/>
          <p:cNvSpPr>
            <a:spLocks noGrp="1"/>
          </p:cNvSpPr>
          <p:nvPr>
            <p:ph type="sldNum" sz="quarter" idx="10"/>
          </p:nvPr>
        </p:nvSpPr>
        <p:spPr/>
        <p:txBody>
          <a:bodyPr/>
          <a:lstStyle/>
          <a:p>
            <a:fld id="{6D2217B9-192E-404A-A3ED-D750D068364D}" type="slidenum">
              <a:rPr lang="en-US" altLang="en-US" smtClean="0"/>
              <a:pPr/>
              <a:t>19</a:t>
            </a:fld>
            <a:endParaRPr lang="en-US" altLang="en-US"/>
          </a:p>
        </p:txBody>
      </p:sp>
    </p:spTree>
    <p:extLst>
      <p:ext uri="{BB962C8B-B14F-4D97-AF65-F5344CB8AC3E}">
        <p14:creationId xmlns:p14="http://schemas.microsoft.com/office/powerpoint/2010/main" val="198985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dirty="0"/>
              <a:t>Multiple Regression is basically the same as Bivariate regression except that you have more than one independent variable.</a:t>
            </a:r>
          </a:p>
          <a:p>
            <a:r>
              <a:rPr lang="en-US" dirty="0"/>
              <a:t>That is, you still have one dependent variable (Y)</a:t>
            </a:r>
          </a:p>
          <a:p>
            <a:r>
              <a:rPr lang="en-US" dirty="0"/>
              <a:t>But you have several independent variables (X1, X2, etc.)</a:t>
            </a:r>
          </a:p>
          <a:p>
            <a:r>
              <a:rPr lang="en-US" dirty="0"/>
              <a:t>Each independent variable will have a coefficient assigned to it.</a:t>
            </a:r>
          </a:p>
          <a:p>
            <a:r>
              <a:rPr lang="en-US" dirty="0"/>
              <a:t>The equation still produces only one estimate for Y for each record (e.g.,. Respondent, month, etc.)</a:t>
            </a:r>
          </a:p>
          <a:p>
            <a:r>
              <a:rPr lang="en-US" dirty="0"/>
              <a:t>Open up the Europe.xlsx worksheet in the Chapter 10 data folder on Blackboard</a:t>
            </a:r>
          </a:p>
          <a:p>
            <a:r>
              <a:rPr lang="en-US" dirty="0"/>
              <a:t>The data set includes the following variables:</a:t>
            </a:r>
          </a:p>
          <a:p>
            <a:pPr lvl="1"/>
            <a:r>
              <a:rPr lang="en-US" dirty="0"/>
              <a:t>Population (in millions)</a:t>
            </a:r>
          </a:p>
          <a:p>
            <a:pPr lvl="1"/>
            <a:r>
              <a:rPr lang="en-US" dirty="0"/>
              <a:t>Computer sales (in millions of US dollars)</a:t>
            </a:r>
          </a:p>
          <a:p>
            <a:pPr lvl="1"/>
            <a:r>
              <a:rPr lang="en-US" dirty="0"/>
              <a:t>Sales per capita (in US dollars)</a:t>
            </a:r>
          </a:p>
          <a:p>
            <a:pPr lvl="1"/>
            <a:r>
              <a:rPr lang="en-US" dirty="0"/>
              <a:t>GNP per head</a:t>
            </a:r>
          </a:p>
          <a:p>
            <a:pPr lvl="1"/>
            <a:r>
              <a:rPr lang="en-US" dirty="0"/>
              <a:t>Average Unemployment Rate 2002-2007</a:t>
            </a:r>
          </a:p>
          <a:p>
            <a:pPr lvl="1"/>
            <a:r>
              <a:rPr lang="en-US" dirty="0"/>
              <a:t>Percentage of GNP spend on education</a:t>
            </a:r>
          </a:p>
          <a:p>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a:t>
            </a:fld>
            <a:endParaRPr lang="en-US" altLang="en-US"/>
          </a:p>
        </p:txBody>
      </p:sp>
    </p:spTree>
    <p:extLst>
      <p:ext uri="{BB962C8B-B14F-4D97-AF65-F5344CB8AC3E}">
        <p14:creationId xmlns:p14="http://schemas.microsoft.com/office/powerpoint/2010/main" val="144427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a:xfrm>
            <a:off x="228600" y="1149350"/>
            <a:ext cx="4807857" cy="4927600"/>
          </a:xfrm>
        </p:spPr>
        <p:txBody>
          <a:bodyPr/>
          <a:lstStyle/>
          <a:p>
            <a:r>
              <a:rPr lang="en-US" dirty="0"/>
              <a:t>The coefficients come out in that annoying scientific notation, but you can change the cell format to be regular numeric…</a:t>
            </a:r>
          </a:p>
          <a:p>
            <a:r>
              <a:rPr lang="en-US" dirty="0"/>
              <a:t>All the fit statistics (e.g., R-square, </a:t>
            </a:r>
            <a:r>
              <a:rPr lang="en-US" dirty="0" err="1"/>
              <a:t>etc</a:t>
            </a:r>
            <a:r>
              <a:rPr lang="en-US" dirty="0"/>
              <a:t>) should be the same as before</a:t>
            </a:r>
          </a:p>
          <a:p>
            <a:r>
              <a:rPr lang="en-US" dirty="0"/>
              <a:t>The final coefficients should match what you had for the betas in SPSS:</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20</a:t>
            </a:fld>
            <a:endParaRPr lang="en-US" altLang="en-US"/>
          </a:p>
        </p:txBody>
      </p:sp>
      <p:pic>
        <p:nvPicPr>
          <p:cNvPr id="5" name="Picture 4"/>
          <p:cNvPicPr>
            <a:picLocks noChangeAspect="1"/>
          </p:cNvPicPr>
          <p:nvPr/>
        </p:nvPicPr>
        <p:blipFill rotWithShape="1">
          <a:blip r:embed="rId2"/>
          <a:srcRect r="64207" b="4039"/>
          <a:stretch/>
        </p:blipFill>
        <p:spPr>
          <a:xfrm>
            <a:off x="5294427" y="899027"/>
            <a:ext cx="3599542" cy="5428246"/>
          </a:xfrm>
          <a:prstGeom prst="rect">
            <a:avLst/>
          </a:prstGeom>
        </p:spPr>
      </p:pic>
      <p:pic>
        <p:nvPicPr>
          <p:cNvPr id="6" name="Picture 5"/>
          <p:cNvPicPr>
            <a:picLocks noChangeAspect="1"/>
          </p:cNvPicPr>
          <p:nvPr/>
        </p:nvPicPr>
        <p:blipFill>
          <a:blip r:embed="rId3"/>
          <a:stretch>
            <a:fillRect/>
          </a:stretch>
        </p:blipFill>
        <p:spPr>
          <a:xfrm>
            <a:off x="907994" y="3642178"/>
            <a:ext cx="3442156" cy="1394279"/>
          </a:xfrm>
          <a:prstGeom prst="rect">
            <a:avLst/>
          </a:prstGeom>
        </p:spPr>
      </p:pic>
    </p:spTree>
    <p:extLst>
      <p:ext uri="{BB962C8B-B14F-4D97-AF65-F5344CB8AC3E}">
        <p14:creationId xmlns:p14="http://schemas.microsoft.com/office/powerpoint/2010/main" val="259801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(cont’d)</a:t>
            </a:r>
          </a:p>
        </p:txBody>
      </p:sp>
      <p:sp>
        <p:nvSpPr>
          <p:cNvPr id="3" name="Content Placeholder 2"/>
          <p:cNvSpPr>
            <a:spLocks noGrp="1"/>
          </p:cNvSpPr>
          <p:nvPr>
            <p:ph idx="1"/>
          </p:nvPr>
        </p:nvSpPr>
        <p:spPr/>
        <p:txBody>
          <a:bodyPr/>
          <a:lstStyle/>
          <a:p>
            <a:r>
              <a:rPr lang="en-US" dirty="0"/>
              <a:t>In terms of predictive value (</a:t>
            </a:r>
            <a:r>
              <a:rPr lang="en-US" dirty="0" err="1"/>
              <a:t>i.e</a:t>
            </a:r>
            <a:r>
              <a:rPr lang="en-US" dirty="0"/>
              <a:t>, for forecasting purposes), standardized coefficients don’t really offer you any particular benefit</a:t>
            </a:r>
          </a:p>
          <a:p>
            <a:r>
              <a:rPr lang="en-US" dirty="0"/>
              <a:t>Professor Mohammad </a:t>
            </a:r>
            <a:r>
              <a:rPr lang="en-US" dirty="0" err="1"/>
              <a:t>Nejad</a:t>
            </a:r>
            <a:r>
              <a:rPr lang="en-US" dirty="0"/>
              <a:t> covers forecasting in his Data Driven Marketing Decisions class, and of which I have taken the reference of. </a:t>
            </a:r>
          </a:p>
          <a:p>
            <a:r>
              <a:rPr lang="en-US" dirty="0"/>
              <a:t>But regression is used for applications beyond forecasting and prediction…</a:t>
            </a:r>
          </a:p>
          <a:p>
            <a:r>
              <a:rPr lang="en-US" dirty="0"/>
              <a:t>It’s really only for applications where you are primarily interested in interpreting the relative impact of the independent variables rather than predicting the dependent variable that betas become preferable</a:t>
            </a:r>
          </a:p>
          <a:p>
            <a:r>
              <a:rPr lang="en-US" dirty="0"/>
              <a:t>Using regression for key drivers analysis (which we previously did with correlations) would be one application, although standardizing variables does not make issues like common method bias go away </a:t>
            </a:r>
          </a:p>
          <a:p>
            <a:pPr lvl="1"/>
            <a:r>
              <a:rPr lang="en-US" dirty="0"/>
              <a:t>For example, if you measure overall satisfaction on a 10-point scale, some drivers on a 10-point scale and others on a 5-point scale, the drivers measured on the same scale as the dependent variable will tend to have a stronger relationship just because they were measured the same way</a:t>
            </a:r>
          </a:p>
          <a:p>
            <a:pPr lvl="1"/>
            <a:r>
              <a:rPr lang="en-US" dirty="0"/>
              <a:t>Standardizing the data does not change that</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21</a:t>
            </a:fld>
            <a:endParaRPr lang="en-US" altLang="en-US"/>
          </a:p>
        </p:txBody>
      </p:sp>
    </p:spTree>
    <p:extLst>
      <p:ext uri="{BB962C8B-B14F-4D97-AF65-F5344CB8AC3E}">
        <p14:creationId xmlns:p14="http://schemas.microsoft.com/office/powerpoint/2010/main" val="168882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Coding</a:t>
            </a:r>
          </a:p>
        </p:txBody>
      </p:sp>
      <p:sp>
        <p:nvSpPr>
          <p:cNvPr id="3" name="Content Placeholder 2"/>
          <p:cNvSpPr>
            <a:spLocks noGrp="1"/>
          </p:cNvSpPr>
          <p:nvPr>
            <p:ph idx="1"/>
          </p:nvPr>
        </p:nvSpPr>
        <p:spPr/>
        <p:txBody>
          <a:bodyPr/>
          <a:lstStyle/>
          <a:p>
            <a:r>
              <a:rPr lang="en-US" dirty="0"/>
              <a:t>Sometimes you want to include categorical (i.e., nominal, string, non-numeric) information ion your regression equation</a:t>
            </a:r>
          </a:p>
          <a:p>
            <a:r>
              <a:rPr lang="en-US" dirty="0"/>
              <a:t>Unfortunately, you can’t just stick nominal data directly into a regression (well, you can, in SAS, using a class statement, in some procedures, but I digress…)</a:t>
            </a:r>
          </a:p>
          <a:p>
            <a:r>
              <a:rPr lang="en-US" dirty="0"/>
              <a:t>The good news is that you can actually do it, but like with estimating standardized coefficients in Excel, you have to do some upfront data work first</a:t>
            </a:r>
          </a:p>
          <a:p>
            <a:r>
              <a:rPr lang="en-US" dirty="0"/>
              <a:t>Dummy variables take on only two values: 0 and 1</a:t>
            </a:r>
          </a:p>
          <a:p>
            <a:r>
              <a:rPr lang="en-US" dirty="0"/>
              <a:t>Typically a value of 0 indicates the absence of a characteristic or property, while a 1 indicates the presence of that characteristic or property</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22</a:t>
            </a:fld>
            <a:endParaRPr lang="en-US" altLang="en-US"/>
          </a:p>
        </p:txBody>
      </p:sp>
    </p:spTree>
    <p:extLst>
      <p:ext uri="{BB962C8B-B14F-4D97-AF65-F5344CB8AC3E}">
        <p14:creationId xmlns:p14="http://schemas.microsoft.com/office/powerpoint/2010/main" val="168277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Coding (cont’d)</a:t>
            </a:r>
          </a:p>
        </p:txBody>
      </p:sp>
      <p:sp>
        <p:nvSpPr>
          <p:cNvPr id="3" name="Content Placeholder 2"/>
          <p:cNvSpPr>
            <a:spLocks noGrp="1"/>
          </p:cNvSpPr>
          <p:nvPr>
            <p:ph idx="1"/>
          </p:nvPr>
        </p:nvSpPr>
        <p:spPr>
          <a:xfrm>
            <a:off x="228600" y="990600"/>
            <a:ext cx="4256314" cy="5257800"/>
          </a:xfrm>
        </p:spPr>
        <p:txBody>
          <a:bodyPr/>
          <a:lstStyle/>
          <a:p>
            <a:r>
              <a:rPr lang="en-US" dirty="0"/>
              <a:t>For example, let’s say you had a sample of college students and you wanted to include their class (freshman, sophomore, junior, senior) as a variable in a regression </a:t>
            </a:r>
          </a:p>
          <a:p>
            <a:r>
              <a:rPr lang="en-US" dirty="0"/>
              <a:t>Instead you could create four dummy variables</a:t>
            </a:r>
          </a:p>
          <a:p>
            <a:pPr lvl="1"/>
            <a:r>
              <a:rPr lang="en-US" dirty="0"/>
              <a:t>Note: the number of dummy variables included in the regression is always one less than the number of categories</a:t>
            </a:r>
          </a:p>
          <a:p>
            <a:pPr lvl="1"/>
            <a:r>
              <a:rPr lang="en-US" dirty="0"/>
              <a:t>One of the categories becomes the “reference” category</a:t>
            </a:r>
          </a:p>
          <a:p>
            <a:pPr lvl="1"/>
            <a:r>
              <a:rPr lang="en-US" dirty="0"/>
              <a:t>The coefficients of the dummy variables indicate how much those categories differ from the reference category on the dependent variable (controlling for whatever other variables are in the regression model)</a:t>
            </a:r>
          </a:p>
          <a:p>
            <a:r>
              <a:rPr lang="en-US" dirty="0"/>
              <a:t>The data would look something like this:</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23</a:t>
            </a:fld>
            <a:endParaRPr lang="en-US" altLang="en-US"/>
          </a:p>
        </p:txBody>
      </p:sp>
      <p:pic>
        <p:nvPicPr>
          <p:cNvPr id="5" name="Picture 4"/>
          <p:cNvPicPr>
            <a:picLocks noChangeAspect="1"/>
          </p:cNvPicPr>
          <p:nvPr/>
        </p:nvPicPr>
        <p:blipFill>
          <a:blip r:embed="rId2"/>
          <a:stretch>
            <a:fillRect/>
          </a:stretch>
        </p:blipFill>
        <p:spPr>
          <a:xfrm>
            <a:off x="5540222" y="950957"/>
            <a:ext cx="3079368" cy="5297443"/>
          </a:xfrm>
          <a:prstGeom prst="rect">
            <a:avLst/>
          </a:prstGeom>
        </p:spPr>
      </p:pic>
      <p:sp>
        <p:nvSpPr>
          <p:cNvPr id="6" name="Right Arrow 5"/>
          <p:cNvSpPr/>
          <p:nvPr/>
        </p:nvSpPr>
        <p:spPr bwMode="auto">
          <a:xfrm>
            <a:off x="4363276" y="5451566"/>
            <a:ext cx="548640" cy="330925"/>
          </a:xfrm>
          <a:prstGeom prst="rightArrow">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14857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Coding (Cont’d)</a:t>
            </a:r>
          </a:p>
        </p:txBody>
      </p:sp>
      <p:sp>
        <p:nvSpPr>
          <p:cNvPr id="3" name="Content Placeholder 2"/>
          <p:cNvSpPr>
            <a:spLocks noGrp="1"/>
          </p:cNvSpPr>
          <p:nvPr>
            <p:ph idx="1"/>
          </p:nvPr>
        </p:nvSpPr>
        <p:spPr/>
        <p:txBody>
          <a:bodyPr/>
          <a:lstStyle/>
          <a:p>
            <a:r>
              <a:rPr lang="en-US" dirty="0"/>
              <a:t>There are several techniques for analyzing categorical data, which don’t necessarily involve dummy coding</a:t>
            </a:r>
          </a:p>
          <a:p>
            <a:r>
              <a:rPr lang="en-US" dirty="0"/>
              <a:t>But dummy coding is a very common method for including categorical data in a regression</a:t>
            </a:r>
          </a:p>
          <a:p>
            <a:r>
              <a:rPr lang="en-US" dirty="0"/>
              <a:t>There are other methods for coding categorical data for inclusion in a regression (e.g., effect coding), but we will not discuss those now</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24</a:t>
            </a:fld>
            <a:endParaRPr lang="en-US" altLang="en-US"/>
          </a:p>
        </p:txBody>
      </p:sp>
    </p:spTree>
    <p:extLst>
      <p:ext uri="{BB962C8B-B14F-4D97-AF65-F5344CB8AC3E}">
        <p14:creationId xmlns:p14="http://schemas.microsoft.com/office/powerpoint/2010/main" val="476578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Dummy Variables in a Regression</a:t>
            </a:r>
          </a:p>
        </p:txBody>
      </p:sp>
      <p:sp>
        <p:nvSpPr>
          <p:cNvPr id="3" name="Content Placeholder 2"/>
          <p:cNvSpPr>
            <a:spLocks noGrp="1"/>
          </p:cNvSpPr>
          <p:nvPr>
            <p:ph idx="1"/>
          </p:nvPr>
        </p:nvSpPr>
        <p:spPr>
          <a:xfrm>
            <a:off x="228600" y="990599"/>
            <a:ext cx="3698966" cy="5296989"/>
          </a:xfrm>
        </p:spPr>
        <p:txBody>
          <a:bodyPr/>
          <a:lstStyle/>
          <a:p>
            <a:r>
              <a:rPr lang="en-US" dirty="0"/>
              <a:t>Look at the Europe.xlsx file again.</a:t>
            </a:r>
          </a:p>
          <a:p>
            <a:r>
              <a:rPr lang="en-US" dirty="0"/>
              <a:t>We can create a dummy variable as an indicator of “Balkan” countries based on the “Country” variable</a:t>
            </a:r>
          </a:p>
          <a:p>
            <a:r>
              <a:rPr lang="en-US" dirty="0"/>
              <a:t>Five of the countries are located at least partly in the Balkan region: Bulgaria, Greece, Italy, Romania, and Turkey</a:t>
            </a:r>
          </a:p>
          <a:p>
            <a:r>
              <a:rPr lang="en-US" dirty="0"/>
              <a:t>Create a new dummy variable called “Balkan”, where the row is coded 1 for the 5 countries listed above and 0 otherwise</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25</a:t>
            </a:fld>
            <a:endParaRPr lang="en-US" altLang="en-US"/>
          </a:p>
        </p:txBody>
      </p:sp>
      <p:pic>
        <p:nvPicPr>
          <p:cNvPr id="5" name="Picture 4"/>
          <p:cNvPicPr>
            <a:picLocks noChangeAspect="1"/>
          </p:cNvPicPr>
          <p:nvPr/>
        </p:nvPicPr>
        <p:blipFill>
          <a:blip r:embed="rId2"/>
          <a:stretch>
            <a:fillRect/>
          </a:stretch>
        </p:blipFill>
        <p:spPr>
          <a:xfrm>
            <a:off x="3927566" y="1108292"/>
            <a:ext cx="5049088" cy="3576012"/>
          </a:xfrm>
          <a:prstGeom prst="rect">
            <a:avLst/>
          </a:prstGeom>
        </p:spPr>
      </p:pic>
    </p:spTree>
    <p:extLst>
      <p:ext uri="{BB962C8B-B14F-4D97-AF65-F5344CB8AC3E}">
        <p14:creationId xmlns:p14="http://schemas.microsoft.com/office/powerpoint/2010/main" val="377004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Dummy Variables in a Regression (cont’d)</a:t>
            </a:r>
          </a:p>
        </p:txBody>
      </p:sp>
      <p:sp>
        <p:nvSpPr>
          <p:cNvPr id="3" name="Content Placeholder 2"/>
          <p:cNvSpPr>
            <a:spLocks noGrp="1"/>
          </p:cNvSpPr>
          <p:nvPr>
            <p:ph idx="1"/>
          </p:nvPr>
        </p:nvSpPr>
        <p:spPr/>
        <p:txBody>
          <a:bodyPr/>
          <a:lstStyle/>
          <a:p>
            <a:r>
              <a:rPr lang="en-US" dirty="0"/>
              <a:t>Re-run the regression including this new variable</a:t>
            </a:r>
          </a:p>
          <a:p>
            <a:r>
              <a:rPr lang="en-US" dirty="0"/>
              <a:t>The p-value of .686 indicates that there is not a significant difference in the average sales of computers per capita between Balkan and non-Balkan countries</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26</a:t>
            </a:fld>
            <a:endParaRPr lang="en-US" altLang="en-US"/>
          </a:p>
        </p:txBody>
      </p:sp>
      <p:pic>
        <p:nvPicPr>
          <p:cNvPr id="5" name="Picture 4"/>
          <p:cNvPicPr>
            <a:picLocks noChangeAspect="1"/>
          </p:cNvPicPr>
          <p:nvPr/>
        </p:nvPicPr>
        <p:blipFill>
          <a:blip r:embed="rId2"/>
          <a:stretch>
            <a:fillRect/>
          </a:stretch>
        </p:blipFill>
        <p:spPr>
          <a:xfrm>
            <a:off x="1158239" y="2193782"/>
            <a:ext cx="6325815" cy="4054618"/>
          </a:xfrm>
          <a:prstGeom prst="rect">
            <a:avLst/>
          </a:prstGeom>
        </p:spPr>
      </p:pic>
    </p:spTree>
    <p:extLst>
      <p:ext uri="{BB962C8B-B14F-4D97-AF65-F5344CB8AC3E}">
        <p14:creationId xmlns:p14="http://schemas.microsoft.com/office/powerpoint/2010/main" val="1408017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Multicollinearity</a:t>
            </a:r>
            <a:endParaRPr lang="en-US" dirty="0"/>
          </a:p>
        </p:txBody>
      </p:sp>
      <p:sp>
        <p:nvSpPr>
          <p:cNvPr id="3" name="Content Placeholder 2"/>
          <p:cNvSpPr>
            <a:spLocks noGrp="1"/>
          </p:cNvSpPr>
          <p:nvPr>
            <p:ph idx="1"/>
          </p:nvPr>
        </p:nvSpPr>
        <p:spPr/>
        <p:txBody>
          <a:bodyPr/>
          <a:lstStyle/>
          <a:p>
            <a:r>
              <a:rPr lang="en-US" dirty="0"/>
              <a:t>Excel doesn’t really provide a lot of tools for diagnosing </a:t>
            </a:r>
            <a:r>
              <a:rPr lang="en-US" dirty="0" err="1"/>
              <a:t>multicollinearity</a:t>
            </a:r>
            <a:r>
              <a:rPr lang="en-US" dirty="0"/>
              <a:t> </a:t>
            </a:r>
          </a:p>
          <a:p>
            <a:r>
              <a:rPr lang="en-US" dirty="0"/>
              <a:t>SPSS is much better</a:t>
            </a:r>
          </a:p>
          <a:p>
            <a:r>
              <a:rPr lang="en-US" dirty="0"/>
              <a:t>Open the file </a:t>
            </a:r>
            <a:r>
              <a:rPr lang="en-US" dirty="0" err="1"/>
              <a:t>McDonalds.sav</a:t>
            </a:r>
            <a:endParaRPr lang="en-US" dirty="0"/>
          </a:p>
          <a:p>
            <a:pPr lvl="1"/>
            <a:r>
              <a:rPr lang="en-US" dirty="0"/>
              <a:t>This is the same data file we used in Excel to calculate correlations</a:t>
            </a:r>
          </a:p>
          <a:p>
            <a:r>
              <a:rPr lang="en-US" dirty="0"/>
              <a:t>Select Analyze </a:t>
            </a:r>
            <a:r>
              <a:rPr lang="en-US" dirty="0">
                <a:sym typeface="Wingdings" panose="05000000000000000000" pitchFamily="2" charset="2"/>
              </a:rPr>
              <a:t> Correlate  Bivariate from the menu and you should get the same correlations that you previously got using Excel.</a:t>
            </a:r>
          </a:p>
          <a:p>
            <a:pPr lvl="1"/>
            <a:r>
              <a:rPr lang="en-US" dirty="0">
                <a:sym typeface="Wingdings" panose="05000000000000000000" pitchFamily="2" charset="2"/>
              </a:rPr>
              <a:t>Note: All the bivariate correlations are positive, as you would expect.</a:t>
            </a:r>
            <a:endParaRPr lang="en-US" dirty="0"/>
          </a:p>
          <a:p>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27</a:t>
            </a:fld>
            <a:endParaRPr lang="en-US" altLang="en-US"/>
          </a:p>
        </p:txBody>
      </p:sp>
      <p:pic>
        <p:nvPicPr>
          <p:cNvPr id="5" name="Picture 4"/>
          <p:cNvPicPr>
            <a:picLocks noChangeAspect="1"/>
          </p:cNvPicPr>
          <p:nvPr/>
        </p:nvPicPr>
        <p:blipFill rotWithShape="1">
          <a:blip r:embed="rId2"/>
          <a:srcRect r="50953" b="55679"/>
          <a:stretch/>
        </p:blipFill>
        <p:spPr>
          <a:xfrm>
            <a:off x="1567542" y="3125002"/>
            <a:ext cx="6357257" cy="3231348"/>
          </a:xfrm>
          <a:prstGeom prst="rect">
            <a:avLst/>
          </a:prstGeom>
        </p:spPr>
      </p:pic>
    </p:spTree>
    <p:extLst>
      <p:ext uri="{BB962C8B-B14F-4D97-AF65-F5344CB8AC3E}">
        <p14:creationId xmlns:p14="http://schemas.microsoft.com/office/powerpoint/2010/main" val="2079590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Multicollinearity</a:t>
            </a:r>
            <a:r>
              <a:rPr lang="en-US" dirty="0"/>
              <a:t> (cont’d)</a:t>
            </a:r>
          </a:p>
        </p:txBody>
      </p:sp>
      <p:sp>
        <p:nvSpPr>
          <p:cNvPr id="3" name="Content Placeholder 2"/>
          <p:cNvSpPr>
            <a:spLocks noGrp="1"/>
          </p:cNvSpPr>
          <p:nvPr>
            <p:ph idx="1"/>
          </p:nvPr>
        </p:nvSpPr>
        <p:spPr/>
        <p:txBody>
          <a:bodyPr/>
          <a:lstStyle/>
          <a:p>
            <a:r>
              <a:rPr lang="en-US" dirty="0"/>
              <a:t>Next, select Analyze</a:t>
            </a:r>
            <a:r>
              <a:rPr lang="en-US" dirty="0">
                <a:sym typeface="Wingdings" panose="05000000000000000000" pitchFamily="2" charset="2"/>
              </a:rPr>
              <a:t> Regression  Linear from the menu again, and select OSAT as the dependent variable and DRIVER1-DRIVER11 as the independent(s)</a:t>
            </a:r>
          </a:p>
          <a:p>
            <a:r>
              <a:rPr lang="en-US" dirty="0">
                <a:sym typeface="Wingdings" panose="05000000000000000000" pitchFamily="2" charset="2"/>
              </a:rPr>
              <a:t>Before clicking “OK”, click in “Statistics” </a:t>
            </a:r>
          </a:p>
          <a:p>
            <a:r>
              <a:rPr lang="en-US" dirty="0">
                <a:sym typeface="Wingdings" panose="05000000000000000000" pitchFamily="2" charset="2"/>
              </a:rPr>
              <a:t>In the box that pops up, check off “Collinearity diagnostics” then click “Continue” and “OK”</a:t>
            </a:r>
          </a:p>
          <a:p>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28</a:t>
            </a:fld>
            <a:endParaRPr lang="en-US" altLang="en-US"/>
          </a:p>
        </p:txBody>
      </p:sp>
      <p:pic>
        <p:nvPicPr>
          <p:cNvPr id="5" name="Picture 4"/>
          <p:cNvPicPr>
            <a:picLocks noChangeAspect="1"/>
          </p:cNvPicPr>
          <p:nvPr/>
        </p:nvPicPr>
        <p:blipFill rotWithShape="1">
          <a:blip r:embed="rId2"/>
          <a:srcRect l="35714" t="28520" r="35525" b="32680"/>
          <a:stretch/>
        </p:blipFill>
        <p:spPr>
          <a:xfrm>
            <a:off x="415471" y="2472870"/>
            <a:ext cx="5259615" cy="3991430"/>
          </a:xfrm>
          <a:prstGeom prst="rect">
            <a:avLst/>
          </a:prstGeom>
        </p:spPr>
      </p:pic>
      <p:sp>
        <p:nvSpPr>
          <p:cNvPr id="6" name="Oval 5"/>
          <p:cNvSpPr/>
          <p:nvPr/>
        </p:nvSpPr>
        <p:spPr bwMode="auto">
          <a:xfrm>
            <a:off x="4444548" y="2785835"/>
            <a:ext cx="1233714" cy="551543"/>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pic>
        <p:nvPicPr>
          <p:cNvPr id="7" name="Picture 6"/>
          <p:cNvPicPr>
            <a:picLocks noChangeAspect="1"/>
          </p:cNvPicPr>
          <p:nvPr/>
        </p:nvPicPr>
        <p:blipFill rotWithShape="1">
          <a:blip r:embed="rId3"/>
          <a:srcRect l="41508" t="32470" r="41746" b="36490"/>
          <a:stretch/>
        </p:blipFill>
        <p:spPr>
          <a:xfrm>
            <a:off x="5925910" y="2472870"/>
            <a:ext cx="3062515" cy="3193143"/>
          </a:xfrm>
          <a:prstGeom prst="rect">
            <a:avLst/>
          </a:prstGeom>
        </p:spPr>
      </p:pic>
      <p:sp>
        <p:nvSpPr>
          <p:cNvPr id="8" name="Oval 7"/>
          <p:cNvSpPr/>
          <p:nvPr/>
        </p:nvSpPr>
        <p:spPr bwMode="auto">
          <a:xfrm>
            <a:off x="7273245" y="3666670"/>
            <a:ext cx="1535226" cy="393700"/>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69653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Multicollinearity</a:t>
            </a:r>
            <a:r>
              <a:rPr lang="en-US" dirty="0"/>
              <a:t> (cont’d)</a:t>
            </a:r>
          </a:p>
        </p:txBody>
      </p:sp>
      <p:sp>
        <p:nvSpPr>
          <p:cNvPr id="3" name="Content Placeholder 2"/>
          <p:cNvSpPr>
            <a:spLocks noGrp="1"/>
          </p:cNvSpPr>
          <p:nvPr>
            <p:ph idx="1"/>
          </p:nvPr>
        </p:nvSpPr>
        <p:spPr/>
        <p:txBody>
          <a:bodyPr/>
          <a:lstStyle/>
          <a:p>
            <a:r>
              <a:rPr lang="en-US" dirty="0"/>
              <a:t>Without going too deep into it at this point, I want you to notice what happens to your model – in short, a lot of negative coefficients, which suggest that higher satisfaction with some aspects of the customer experience leads to lower satisfaction overall</a:t>
            </a:r>
          </a:p>
          <a:p>
            <a:r>
              <a:rPr lang="en-US" dirty="0"/>
              <a:t>This is nonsensical</a:t>
            </a:r>
          </a:p>
          <a:p>
            <a:r>
              <a:rPr lang="en-US" dirty="0"/>
              <a:t>It is the result of inflated standard errors of the estimates due to </a:t>
            </a:r>
            <a:r>
              <a:rPr lang="en-US" dirty="0" err="1"/>
              <a:t>multicollinearity</a:t>
            </a:r>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29</a:t>
            </a:fld>
            <a:endParaRPr lang="en-US" altLang="en-US"/>
          </a:p>
        </p:txBody>
      </p:sp>
      <p:pic>
        <p:nvPicPr>
          <p:cNvPr id="5" name="Picture 4"/>
          <p:cNvPicPr>
            <a:picLocks noChangeAspect="1"/>
          </p:cNvPicPr>
          <p:nvPr/>
        </p:nvPicPr>
        <p:blipFill>
          <a:blip r:embed="rId2"/>
          <a:stretch>
            <a:fillRect/>
          </a:stretch>
        </p:blipFill>
        <p:spPr>
          <a:xfrm>
            <a:off x="860425" y="2552246"/>
            <a:ext cx="7219950" cy="3524250"/>
          </a:xfrm>
          <a:prstGeom prst="rect">
            <a:avLst/>
          </a:prstGeom>
        </p:spPr>
      </p:pic>
    </p:spTree>
    <p:extLst>
      <p:ext uri="{BB962C8B-B14F-4D97-AF65-F5344CB8AC3E}">
        <p14:creationId xmlns:p14="http://schemas.microsoft.com/office/powerpoint/2010/main" val="273552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sp>
        <p:nvSpPr>
          <p:cNvPr id="3" name="Content Placeholder 2"/>
          <p:cNvSpPr>
            <a:spLocks noGrp="1"/>
          </p:cNvSpPr>
          <p:nvPr>
            <p:ph idx="1"/>
          </p:nvPr>
        </p:nvSpPr>
        <p:spPr/>
        <p:txBody>
          <a:bodyPr/>
          <a:lstStyle/>
          <a:p>
            <a:r>
              <a:rPr lang="en-US" dirty="0"/>
              <a:t>Let’s model Per Capita Computer Sales (Sales/Capita)…that is, Sales/Capita = Y = our dependent variable</a:t>
            </a:r>
          </a:p>
          <a:p>
            <a:r>
              <a:rPr lang="en-US" dirty="0"/>
              <a:t>The predictors (</a:t>
            </a:r>
            <a:r>
              <a:rPr lang="en-US" dirty="0" err="1"/>
              <a:t>Xs</a:t>
            </a:r>
            <a:r>
              <a:rPr lang="en-US" dirty="0"/>
              <a:t>, independent variables) in the equation will be Per Capita GNP (GNP per head), Unemployment rate and %age spend on education (so 3 independent variables)</a:t>
            </a:r>
          </a:p>
          <a:p>
            <a:r>
              <a:rPr lang="en-US" dirty="0"/>
              <a:t>We will get an equation in the form:</a:t>
            </a:r>
          </a:p>
          <a:p>
            <a:pPr lvl="1"/>
            <a:r>
              <a:rPr lang="en-US" dirty="0"/>
              <a:t>Y = </a:t>
            </a:r>
            <a:r>
              <a:rPr lang="el-GR" dirty="0"/>
              <a:t>β </a:t>
            </a:r>
            <a:r>
              <a:rPr lang="en-US" baseline="-25000" dirty="0"/>
              <a:t>0</a:t>
            </a:r>
            <a:r>
              <a:rPr lang="en-US" dirty="0"/>
              <a:t> + </a:t>
            </a:r>
            <a:r>
              <a:rPr lang="el-GR" dirty="0"/>
              <a:t>β </a:t>
            </a:r>
            <a:r>
              <a:rPr lang="en-US" baseline="-25000" dirty="0"/>
              <a:t>1</a:t>
            </a:r>
            <a:r>
              <a:rPr lang="en-US" dirty="0"/>
              <a:t>X</a:t>
            </a:r>
            <a:r>
              <a:rPr lang="en-US" baseline="-25000" dirty="0"/>
              <a:t>1</a:t>
            </a:r>
            <a:r>
              <a:rPr lang="en-US" dirty="0"/>
              <a:t> + </a:t>
            </a:r>
            <a:r>
              <a:rPr lang="el-GR" dirty="0"/>
              <a:t>β </a:t>
            </a:r>
            <a:r>
              <a:rPr lang="en-US" baseline="-25000" dirty="0"/>
              <a:t>2</a:t>
            </a:r>
            <a:r>
              <a:rPr lang="en-US" dirty="0"/>
              <a:t>X</a:t>
            </a:r>
            <a:r>
              <a:rPr lang="en-US" baseline="-25000" dirty="0"/>
              <a:t>2</a:t>
            </a:r>
            <a:r>
              <a:rPr lang="en-US" dirty="0"/>
              <a:t> + </a:t>
            </a:r>
            <a:r>
              <a:rPr lang="el-GR" dirty="0"/>
              <a:t>β </a:t>
            </a:r>
            <a:r>
              <a:rPr lang="en-US" baseline="-25000" dirty="0"/>
              <a:t>3</a:t>
            </a:r>
            <a:r>
              <a:rPr lang="en-US" dirty="0"/>
              <a:t>X</a:t>
            </a:r>
            <a:r>
              <a:rPr lang="en-US" baseline="-25000" dirty="0"/>
              <a:t>3</a:t>
            </a:r>
            <a:r>
              <a:rPr lang="en-US" dirty="0"/>
              <a:t> + error term,</a:t>
            </a:r>
          </a:p>
          <a:p>
            <a:pPr lvl="2"/>
            <a:r>
              <a:rPr lang="en-US" dirty="0"/>
              <a:t>Where Y is the dependent variable (sales/capita)</a:t>
            </a:r>
          </a:p>
          <a:p>
            <a:pPr lvl="2"/>
            <a:r>
              <a:rPr lang="el-GR" dirty="0"/>
              <a:t>β </a:t>
            </a:r>
            <a:r>
              <a:rPr lang="en-US" baseline="-25000" dirty="0"/>
              <a:t>0</a:t>
            </a:r>
            <a:r>
              <a:rPr lang="en-US" dirty="0"/>
              <a:t> is the constant or intercept</a:t>
            </a:r>
          </a:p>
          <a:p>
            <a:pPr lvl="2"/>
            <a:r>
              <a:rPr lang="el-GR" dirty="0"/>
              <a:t>β </a:t>
            </a:r>
            <a:r>
              <a:rPr lang="en-US" baseline="-25000" dirty="0"/>
              <a:t>1</a:t>
            </a:r>
            <a:r>
              <a:rPr lang="en-US" dirty="0"/>
              <a:t> is the coefficient for the 1</a:t>
            </a:r>
            <a:r>
              <a:rPr lang="en-US" baseline="30000" dirty="0"/>
              <a:t>st</a:t>
            </a:r>
            <a:r>
              <a:rPr lang="en-US" dirty="0"/>
              <a:t> variable (Per Capita GNP) and X</a:t>
            </a:r>
            <a:r>
              <a:rPr lang="en-US" baseline="-25000" dirty="0"/>
              <a:t>1</a:t>
            </a:r>
            <a:r>
              <a:rPr lang="en-US" dirty="0"/>
              <a:t> is the value of the variable for that record, etc.</a:t>
            </a:r>
          </a:p>
          <a:p>
            <a:pPr lvl="2"/>
            <a:r>
              <a:rPr lang="en-US" dirty="0"/>
              <a:t>The error term is understood to be part of the equation, but we don’t typically write anything out for the error term.  It’s basically the difference between the predicted value from the regression equation and the observed value for that record</a:t>
            </a:r>
          </a:p>
          <a:p>
            <a:pPr lvl="2"/>
            <a:r>
              <a:rPr lang="en-US" dirty="0"/>
              <a:t>Note, the </a:t>
            </a:r>
            <a:r>
              <a:rPr lang="el-GR" dirty="0"/>
              <a:t>β</a:t>
            </a:r>
            <a:r>
              <a:rPr lang="en-US" dirty="0"/>
              <a:t>s</a:t>
            </a:r>
            <a:r>
              <a:rPr lang="el-GR" dirty="0"/>
              <a:t> </a:t>
            </a:r>
            <a:r>
              <a:rPr lang="en-US" dirty="0"/>
              <a:t> are the same for all records, but the value of X varies for each record.</a:t>
            </a:r>
          </a:p>
          <a:p>
            <a:endParaRPr lang="en-US" dirty="0"/>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3</a:t>
            </a:fld>
            <a:endParaRPr lang="en-US" altLang="en-US"/>
          </a:p>
        </p:txBody>
      </p:sp>
    </p:spTree>
    <p:extLst>
      <p:ext uri="{BB962C8B-B14F-4D97-AF65-F5344CB8AC3E}">
        <p14:creationId xmlns:p14="http://schemas.microsoft.com/office/powerpoint/2010/main" val="500823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Multicollinearity</a:t>
            </a:r>
            <a:r>
              <a:rPr lang="en-US" dirty="0"/>
              <a:t> (cont’d)</a:t>
            </a:r>
          </a:p>
        </p:txBody>
      </p:sp>
      <p:sp>
        <p:nvSpPr>
          <p:cNvPr id="3" name="Content Placeholder 2"/>
          <p:cNvSpPr>
            <a:spLocks noGrp="1"/>
          </p:cNvSpPr>
          <p:nvPr>
            <p:ph idx="1"/>
          </p:nvPr>
        </p:nvSpPr>
        <p:spPr>
          <a:xfrm>
            <a:off x="185057" y="976086"/>
            <a:ext cx="8763000" cy="5257800"/>
          </a:xfrm>
        </p:spPr>
        <p:txBody>
          <a:bodyPr/>
          <a:lstStyle/>
          <a:p>
            <a:r>
              <a:rPr lang="en-US" dirty="0"/>
              <a:t>The easiest way to diagnose </a:t>
            </a:r>
            <a:r>
              <a:rPr lang="en-US" dirty="0" err="1"/>
              <a:t>multicollineraity</a:t>
            </a:r>
            <a:r>
              <a:rPr lang="en-US" dirty="0"/>
              <a:t> problems (aside from all the negative coefficients!) is to look at the VIF values.  </a:t>
            </a:r>
          </a:p>
          <a:p>
            <a:r>
              <a:rPr lang="en-US" dirty="0"/>
              <a:t>Rule of thumb: if any of these are over 4, you have a problem</a:t>
            </a:r>
          </a:p>
          <a:p>
            <a:r>
              <a:rPr lang="en-US" dirty="0"/>
              <a:t>I will present in my thesis defense presentation, how you can use factor analysis to deal with this problem</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30</a:t>
            </a:fld>
            <a:endParaRPr lang="en-US" altLang="en-US"/>
          </a:p>
        </p:txBody>
      </p:sp>
      <p:pic>
        <p:nvPicPr>
          <p:cNvPr id="6" name="Picture 5"/>
          <p:cNvPicPr>
            <a:picLocks noChangeAspect="1"/>
          </p:cNvPicPr>
          <p:nvPr/>
        </p:nvPicPr>
        <p:blipFill>
          <a:blip r:embed="rId2"/>
          <a:stretch>
            <a:fillRect/>
          </a:stretch>
        </p:blipFill>
        <p:spPr>
          <a:xfrm>
            <a:off x="860425" y="2552246"/>
            <a:ext cx="7219950" cy="3524250"/>
          </a:xfrm>
          <a:prstGeom prst="rect">
            <a:avLst/>
          </a:prstGeom>
        </p:spPr>
      </p:pic>
      <p:sp>
        <p:nvSpPr>
          <p:cNvPr id="7" name="Oval 6"/>
          <p:cNvSpPr/>
          <p:nvPr/>
        </p:nvSpPr>
        <p:spPr bwMode="auto">
          <a:xfrm>
            <a:off x="7387771" y="2830286"/>
            <a:ext cx="692604" cy="3246210"/>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65970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3116FB-1FED-6641-BFA7-333FA0E862A7}"/>
              </a:ext>
            </a:extLst>
          </p:cNvPr>
          <p:cNvGraphicFramePr>
            <a:graphicFrameLocks noChangeAspect="1"/>
          </p:cNvGraphicFramePr>
          <p:nvPr>
            <p:custDataLst>
              <p:tags r:id="rId2"/>
            </p:custDataLst>
            <p:extLst>
              <p:ext uri="{D42A27DB-BD31-4B8C-83A1-F6EECF244321}">
                <p14:modId xmlns:p14="http://schemas.microsoft.com/office/powerpoint/2010/main" val="2748872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50"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DESCLAIMER</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31</a:t>
            </a:fld>
            <a:endParaRPr lang="en-US" altLang="en-US"/>
          </a:p>
        </p:txBody>
      </p:sp>
      <p:sp>
        <p:nvSpPr>
          <p:cNvPr id="6" name="Rectangle 5"/>
          <p:cNvSpPr/>
          <p:nvPr/>
        </p:nvSpPr>
        <p:spPr>
          <a:xfrm>
            <a:off x="419307" y="2183371"/>
            <a:ext cx="8305385" cy="2031325"/>
          </a:xfrm>
          <a:prstGeom prst="rect">
            <a:avLst/>
          </a:prstGeom>
        </p:spPr>
        <p:txBody>
          <a:bodyPr wrap="square">
            <a:spAutoFit/>
          </a:bodyPr>
          <a:lstStyle/>
          <a:p>
            <a:pPr algn="l"/>
            <a:r>
              <a:rPr lang="en-US" sz="1800" b="1" dirty="0">
                <a:solidFill>
                  <a:srgbClr val="9A9A9A"/>
                </a:solidFill>
                <a:latin typeface="StoneSansStd-Bold"/>
              </a:rPr>
              <a:t>This File is only for the internal teaching &amp; research assistant purposes. It is personal work of Priyanka </a:t>
            </a:r>
            <a:r>
              <a:rPr lang="en-US" sz="1800" b="1" dirty="0" err="1">
                <a:solidFill>
                  <a:srgbClr val="9A9A9A"/>
                </a:solidFill>
                <a:latin typeface="StoneSansStd-Bold"/>
              </a:rPr>
              <a:t>Brahmbhatt</a:t>
            </a:r>
            <a:r>
              <a:rPr lang="en-US" sz="1800" b="1" dirty="0">
                <a:solidFill>
                  <a:srgbClr val="9A9A9A"/>
                </a:solidFill>
                <a:latin typeface="StoneSansStd-Bold"/>
              </a:rPr>
              <a:t> with an intention to use this material for application of </a:t>
            </a:r>
            <a:r>
              <a:rPr lang="en-US" sz="1800" b="1" dirty="0" err="1">
                <a:solidFill>
                  <a:srgbClr val="9A9A9A"/>
                </a:solidFill>
                <a:latin typeface="StoneSansStd-Bold"/>
              </a:rPr>
              <a:t>Phd</a:t>
            </a:r>
            <a:r>
              <a:rPr lang="en-US" sz="1800" b="1" dirty="0">
                <a:solidFill>
                  <a:srgbClr val="9A9A9A"/>
                </a:solidFill>
                <a:latin typeface="StoneSansStd-Bold"/>
              </a:rPr>
              <a:t>. </a:t>
            </a:r>
          </a:p>
          <a:p>
            <a:pPr algn="l"/>
            <a:endParaRPr lang="en-US" sz="1800" b="1" dirty="0">
              <a:solidFill>
                <a:srgbClr val="9A9A9A"/>
              </a:solidFill>
              <a:latin typeface="StoneSansStd-Bold"/>
            </a:endParaRPr>
          </a:p>
          <a:p>
            <a:pPr algn="l"/>
            <a:r>
              <a:rPr lang="en-US" sz="1800" b="1" dirty="0">
                <a:solidFill>
                  <a:srgbClr val="9A9A9A"/>
                </a:solidFill>
                <a:latin typeface="StoneSansStd-Bold"/>
              </a:rPr>
              <a:t>This shall not be used in the class teaching without presence of Priyanka </a:t>
            </a:r>
            <a:r>
              <a:rPr lang="en-US" sz="1800" b="1" dirty="0" err="1">
                <a:solidFill>
                  <a:srgbClr val="9A9A9A"/>
                </a:solidFill>
                <a:latin typeface="StoneSansStd-Bold"/>
              </a:rPr>
              <a:t>Brahmbhatt</a:t>
            </a:r>
            <a:r>
              <a:rPr lang="en-US" sz="1800" b="1" dirty="0">
                <a:solidFill>
                  <a:srgbClr val="9A9A9A"/>
                </a:solidFill>
                <a:latin typeface="StoneSansStd-Bold"/>
              </a:rPr>
              <a:t> unless the there is an agreement and the department of data sciences &amp; Priyanka </a:t>
            </a:r>
            <a:r>
              <a:rPr lang="en-US" sz="1800" b="1" dirty="0" err="1">
                <a:solidFill>
                  <a:srgbClr val="9A9A9A"/>
                </a:solidFill>
                <a:latin typeface="StoneSansStd-Bold"/>
              </a:rPr>
              <a:t>Brahmbhatt</a:t>
            </a:r>
            <a:r>
              <a:rPr lang="en-US" sz="1800" b="1" dirty="0">
                <a:solidFill>
                  <a:srgbClr val="9A9A9A"/>
                </a:solidFill>
                <a:latin typeface="StoneSansStd-Bold"/>
              </a:rPr>
              <a:t> chooses to make this material available for all the faculties. </a:t>
            </a:r>
            <a:endParaRPr lang="en-US" sz="1800" dirty="0"/>
          </a:p>
        </p:txBody>
      </p:sp>
    </p:spTree>
    <p:extLst>
      <p:ext uri="{BB962C8B-B14F-4D97-AF65-F5344CB8AC3E}">
        <p14:creationId xmlns:p14="http://schemas.microsoft.com/office/powerpoint/2010/main" val="350727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sp>
        <p:nvSpPr>
          <p:cNvPr id="3" name="Content Placeholder 2"/>
          <p:cNvSpPr>
            <a:spLocks noGrp="1"/>
          </p:cNvSpPr>
          <p:nvPr>
            <p:ph idx="1"/>
          </p:nvPr>
        </p:nvSpPr>
        <p:spPr/>
        <p:txBody>
          <a:bodyPr/>
          <a:lstStyle/>
          <a:p>
            <a:r>
              <a:rPr lang="en-US" dirty="0"/>
              <a:t>Use the Data Analysis </a:t>
            </a:r>
            <a:r>
              <a:rPr lang="en-US" dirty="0" err="1"/>
              <a:t>Toolpak</a:t>
            </a:r>
            <a:r>
              <a:rPr lang="en-US" dirty="0"/>
              <a:t> to estimate the regression equation:</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4</a:t>
            </a:fld>
            <a:endParaRPr lang="en-US" altLang="en-US"/>
          </a:p>
        </p:txBody>
      </p:sp>
      <p:pic>
        <p:nvPicPr>
          <p:cNvPr id="5" name="Picture 4"/>
          <p:cNvPicPr>
            <a:picLocks noChangeAspect="1"/>
          </p:cNvPicPr>
          <p:nvPr/>
        </p:nvPicPr>
        <p:blipFill rotWithShape="1">
          <a:blip r:embed="rId2"/>
          <a:srcRect r="26032" b="33951"/>
          <a:stretch/>
        </p:blipFill>
        <p:spPr>
          <a:xfrm>
            <a:off x="419100" y="1514444"/>
            <a:ext cx="8382000" cy="4210111"/>
          </a:xfrm>
          <a:prstGeom prst="rect">
            <a:avLst/>
          </a:prstGeom>
        </p:spPr>
      </p:pic>
    </p:spTree>
    <p:extLst>
      <p:ext uri="{BB962C8B-B14F-4D97-AF65-F5344CB8AC3E}">
        <p14:creationId xmlns:p14="http://schemas.microsoft.com/office/powerpoint/2010/main" val="13642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pic>
        <p:nvPicPr>
          <p:cNvPr id="5" name="Content Placeholder 4"/>
          <p:cNvPicPr>
            <a:picLocks noGrp="1" noChangeAspect="1"/>
          </p:cNvPicPr>
          <p:nvPr>
            <p:ph idx="1"/>
          </p:nvPr>
        </p:nvPicPr>
        <p:blipFill rotWithShape="1">
          <a:blip r:embed="rId2"/>
          <a:srcRect r="22609" b="22726"/>
          <a:stretch/>
        </p:blipFill>
        <p:spPr>
          <a:xfrm>
            <a:off x="417286" y="1198450"/>
            <a:ext cx="8332338" cy="4679836"/>
          </a:xfrm>
          <a:prstGeom prst="rect">
            <a:avLst/>
          </a:prstGeom>
        </p:spPr>
      </p:pic>
      <p:sp>
        <p:nvSpPr>
          <p:cNvPr id="4" name="Slide Number Placeholder 3"/>
          <p:cNvSpPr>
            <a:spLocks noGrp="1"/>
          </p:cNvSpPr>
          <p:nvPr>
            <p:ph type="sldNum" sz="quarter" idx="10"/>
          </p:nvPr>
        </p:nvSpPr>
        <p:spPr/>
        <p:txBody>
          <a:bodyPr/>
          <a:lstStyle/>
          <a:p>
            <a:fld id="{6D2217B9-192E-404A-A3ED-D750D068364D}" type="slidenum">
              <a:rPr lang="en-US" altLang="en-US" smtClean="0"/>
              <a:pPr/>
              <a:t>5</a:t>
            </a:fld>
            <a:endParaRPr lang="en-US" altLang="en-US"/>
          </a:p>
        </p:txBody>
      </p:sp>
    </p:spTree>
    <p:extLst>
      <p:ext uri="{BB962C8B-B14F-4D97-AF65-F5344CB8AC3E}">
        <p14:creationId xmlns:p14="http://schemas.microsoft.com/office/powerpoint/2010/main" val="224344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sp>
        <p:nvSpPr>
          <p:cNvPr id="3" name="Content Placeholder 2"/>
          <p:cNvSpPr>
            <a:spLocks noGrp="1"/>
          </p:cNvSpPr>
          <p:nvPr>
            <p:ph idx="1"/>
          </p:nvPr>
        </p:nvSpPr>
        <p:spPr>
          <a:xfrm>
            <a:off x="293688" y="883194"/>
            <a:ext cx="8763000" cy="5257800"/>
          </a:xfrm>
        </p:spPr>
        <p:txBody>
          <a:bodyPr/>
          <a:lstStyle/>
          <a:p>
            <a:r>
              <a:rPr lang="en-US" dirty="0"/>
              <a:t>You should get the following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Thus, the regression equation would be Sales/Capita = -114.8351503 + .002297712*GNP per head + 4.219524573*</a:t>
            </a:r>
            <a:r>
              <a:rPr lang="en-US" dirty="0" err="1"/>
              <a:t>Unemployement</a:t>
            </a:r>
            <a:r>
              <a:rPr lang="en-US" dirty="0"/>
              <a:t> rate + 21.4226983*%age spend on education</a:t>
            </a:r>
          </a:p>
          <a:p>
            <a:r>
              <a:rPr lang="en-US" dirty="0"/>
              <a:t>And the R Square of the model tells us that these three variables collectively account for 53.45% of the variation in Computer Sales/Capita</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6</a:t>
            </a:fld>
            <a:endParaRPr lang="en-US" altLang="en-US"/>
          </a:p>
        </p:txBody>
      </p:sp>
      <p:pic>
        <p:nvPicPr>
          <p:cNvPr id="5" name="Picture 4"/>
          <p:cNvPicPr>
            <a:picLocks noChangeAspect="1"/>
          </p:cNvPicPr>
          <p:nvPr/>
        </p:nvPicPr>
        <p:blipFill>
          <a:blip r:embed="rId2"/>
          <a:stretch>
            <a:fillRect/>
          </a:stretch>
        </p:blipFill>
        <p:spPr>
          <a:xfrm>
            <a:off x="661151" y="1285965"/>
            <a:ext cx="8028074" cy="3876543"/>
          </a:xfrm>
          <a:prstGeom prst="rect">
            <a:avLst/>
          </a:prstGeom>
        </p:spPr>
      </p:pic>
    </p:spTree>
    <p:extLst>
      <p:ext uri="{BB962C8B-B14F-4D97-AF65-F5344CB8AC3E}">
        <p14:creationId xmlns:p14="http://schemas.microsoft.com/office/powerpoint/2010/main" val="406293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sp>
        <p:nvSpPr>
          <p:cNvPr id="3" name="Content Placeholder 2"/>
          <p:cNvSpPr>
            <a:spLocks noGrp="1"/>
          </p:cNvSpPr>
          <p:nvPr>
            <p:ph idx="1"/>
          </p:nvPr>
        </p:nvSpPr>
        <p:spPr>
          <a:xfrm>
            <a:off x="202475" y="984250"/>
            <a:ext cx="8763000" cy="5257800"/>
          </a:xfrm>
        </p:spPr>
        <p:txBody>
          <a:bodyPr/>
          <a:lstStyle/>
          <a:p>
            <a:r>
              <a:rPr lang="en-US" dirty="0"/>
              <a:t>In terms of interpretation, beyond the R-square the coefficients themselves, we usually look at the “P-values” for the F-statistic (“Significance F”) from the ANOVA and for each coefficient in the equation (literally “P-values”)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These “P-values” represented the probability of committing Type I (or </a:t>
            </a:r>
            <a:r>
              <a:rPr lang="el-GR" dirty="0"/>
              <a:t>α</a:t>
            </a:r>
            <a:r>
              <a:rPr lang="en-US" dirty="0"/>
              <a:t>) error.  That is, the probability that we accept the result as “true” (or representative), when it is in fact not.  </a:t>
            </a:r>
          </a:p>
          <a:p>
            <a:r>
              <a:rPr lang="en-US" dirty="0"/>
              <a:t>By convention, we typically look for p-values where </a:t>
            </a:r>
            <a:r>
              <a:rPr lang="el-GR" dirty="0"/>
              <a:t>α</a:t>
            </a:r>
            <a:r>
              <a:rPr lang="en-US" dirty="0"/>
              <a:t> &lt; .05.  This would equate to having 95% confidence that the effect is “real” (i.e., does not arise due to random sampling error)</a:t>
            </a:r>
          </a:p>
          <a:p>
            <a:r>
              <a:rPr lang="en-US" dirty="0"/>
              <a:t>The p-values here tell us that our overall model is significant (p = .003940222, which is &lt; .05), but that only one independent variable is actually statistically significant (GNP per head, p = .027355)</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7</a:t>
            </a:fld>
            <a:endParaRPr lang="en-US" altLang="en-US"/>
          </a:p>
        </p:txBody>
      </p:sp>
      <p:pic>
        <p:nvPicPr>
          <p:cNvPr id="5" name="Picture 4"/>
          <p:cNvPicPr>
            <a:picLocks noChangeAspect="1"/>
          </p:cNvPicPr>
          <p:nvPr/>
        </p:nvPicPr>
        <p:blipFill rotWithShape="1">
          <a:blip r:embed="rId2"/>
          <a:srcRect l="-305" t="41591"/>
          <a:stretch/>
        </p:blipFill>
        <p:spPr>
          <a:xfrm>
            <a:off x="435429" y="1802675"/>
            <a:ext cx="8458540" cy="2378416"/>
          </a:xfrm>
          <a:prstGeom prst="rect">
            <a:avLst/>
          </a:prstGeom>
        </p:spPr>
      </p:pic>
      <p:sp>
        <p:nvSpPr>
          <p:cNvPr id="6" name="Oval 5"/>
          <p:cNvSpPr/>
          <p:nvPr/>
        </p:nvSpPr>
        <p:spPr bwMode="auto">
          <a:xfrm>
            <a:off x="5320937" y="2168434"/>
            <a:ext cx="1062446" cy="461555"/>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
        <p:nvSpPr>
          <p:cNvPr id="7" name="Oval 6"/>
          <p:cNvSpPr/>
          <p:nvPr/>
        </p:nvSpPr>
        <p:spPr bwMode="auto">
          <a:xfrm>
            <a:off x="4664699" y="3117669"/>
            <a:ext cx="725907" cy="1132114"/>
          </a:xfrm>
          <a:prstGeom prst="ellipse">
            <a:avLst/>
          </a:prstGeom>
          <a:no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99423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(cont’d)</a:t>
            </a:r>
          </a:p>
        </p:txBody>
      </p:sp>
      <p:sp>
        <p:nvSpPr>
          <p:cNvPr id="3" name="Content Placeholder 2"/>
          <p:cNvSpPr>
            <a:spLocks noGrp="1"/>
          </p:cNvSpPr>
          <p:nvPr>
            <p:ph idx="1"/>
          </p:nvPr>
        </p:nvSpPr>
        <p:spPr/>
        <p:txBody>
          <a:bodyPr/>
          <a:lstStyle/>
          <a:p>
            <a:r>
              <a:rPr lang="en-US" dirty="0"/>
              <a:t>What to do with insignificant variables (P-value &gt; .05)?</a:t>
            </a:r>
          </a:p>
          <a:p>
            <a:pPr lvl="1"/>
            <a:r>
              <a:rPr lang="en-US" dirty="0"/>
              <a:t>The textbook mentions that you can drop them and re-run the regression with some caveats about checking for outliers</a:t>
            </a:r>
          </a:p>
          <a:p>
            <a:pPr lvl="1"/>
            <a:r>
              <a:rPr lang="en-US" dirty="0"/>
              <a:t>From a scientific perspective, I would argue that if the theory guiding your model suggests that the variable has or could have an effect on the dependent variable, you should leave it in.</a:t>
            </a:r>
          </a:p>
          <a:p>
            <a:pPr lvl="2"/>
            <a:r>
              <a:rPr lang="en-US" dirty="0"/>
              <a:t>Insignificant variables may still affect the relationship between the other independent variables and the dependent variable</a:t>
            </a:r>
          </a:p>
          <a:p>
            <a:r>
              <a:rPr lang="en-US" dirty="0"/>
              <a:t>Interpreting the coefficients</a:t>
            </a:r>
          </a:p>
          <a:p>
            <a:pPr lvl="1"/>
            <a:r>
              <a:rPr lang="en-US" dirty="0"/>
              <a:t>The coefficients basically express the change in the dependent variable associated with a 1-unit change in the independent variables, holding all else equal (aka </a:t>
            </a:r>
            <a:r>
              <a:rPr lang="en-US" i="1" dirty="0" err="1"/>
              <a:t>ceterus</a:t>
            </a:r>
            <a:r>
              <a:rPr lang="en-US" i="1" dirty="0"/>
              <a:t> </a:t>
            </a:r>
            <a:r>
              <a:rPr lang="en-US" i="1" dirty="0" err="1"/>
              <a:t>parabis</a:t>
            </a:r>
            <a:r>
              <a:rPr lang="en-US" dirty="0"/>
              <a:t>)</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8</a:t>
            </a:fld>
            <a:endParaRPr lang="en-US" altLang="en-US"/>
          </a:p>
        </p:txBody>
      </p:sp>
    </p:spTree>
    <p:extLst>
      <p:ext uri="{BB962C8B-B14F-4D97-AF65-F5344CB8AC3E}">
        <p14:creationId xmlns:p14="http://schemas.microsoft.com/office/powerpoint/2010/main" val="408650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Coefficients (Betas)</a:t>
            </a:r>
          </a:p>
        </p:txBody>
      </p:sp>
      <p:sp>
        <p:nvSpPr>
          <p:cNvPr id="3" name="Content Placeholder 2"/>
          <p:cNvSpPr>
            <a:spLocks noGrp="1"/>
          </p:cNvSpPr>
          <p:nvPr>
            <p:ph idx="1"/>
          </p:nvPr>
        </p:nvSpPr>
        <p:spPr/>
        <p:txBody>
          <a:bodyPr/>
          <a:lstStyle/>
          <a:p>
            <a:r>
              <a:rPr lang="en-US" dirty="0"/>
              <a:t>Sometimes you want to compare the effect of different variables in a regression equation (e.g., which one has the stronger effect? or which one is more “important”?)</a:t>
            </a:r>
          </a:p>
          <a:p>
            <a:r>
              <a:rPr lang="en-US" dirty="0"/>
              <a:t>Comparing metric (i.e., the “regular” or “one-unit change”) coefficients can be misleading when the variables are measured in different units or even if the variability of the two measure differ greatly</a:t>
            </a:r>
          </a:p>
          <a:p>
            <a:r>
              <a:rPr lang="en-US" dirty="0"/>
              <a:t>Standardized coefficients (also known as “betas”) can be used for this purpose</a:t>
            </a:r>
          </a:p>
          <a:p>
            <a:r>
              <a:rPr lang="en-US" dirty="0"/>
              <a:t>Most statistical software packages (like SPSS or SAS) produce betas along with the metric coefficients</a:t>
            </a:r>
          </a:p>
          <a:p>
            <a:r>
              <a:rPr lang="en-US" dirty="0"/>
              <a:t>UNFORTUNATELY, Excel’s regression tools do not produce betas</a:t>
            </a:r>
          </a:p>
          <a:p>
            <a:r>
              <a:rPr lang="en-US" dirty="0"/>
              <a:t>There is a way to produce the standardized coefficients, but it involves standardizing the input data.</a:t>
            </a:r>
          </a:p>
          <a:p>
            <a:r>
              <a:rPr lang="en-US" dirty="0"/>
              <a:t>First, let’s look at the easy way (i.e., using SPSS)…</a:t>
            </a:r>
          </a:p>
        </p:txBody>
      </p:sp>
      <p:sp>
        <p:nvSpPr>
          <p:cNvPr id="4" name="Slide Number Placeholder 3"/>
          <p:cNvSpPr>
            <a:spLocks noGrp="1"/>
          </p:cNvSpPr>
          <p:nvPr>
            <p:ph type="sldNum" sz="quarter" idx="10"/>
          </p:nvPr>
        </p:nvSpPr>
        <p:spPr/>
        <p:txBody>
          <a:bodyPr/>
          <a:lstStyle/>
          <a:p>
            <a:fld id="{6D2217B9-192E-404A-A3ED-D750D068364D}" type="slidenum">
              <a:rPr lang="en-US" altLang="en-US" smtClean="0"/>
              <a:pPr/>
              <a:t>9</a:t>
            </a:fld>
            <a:endParaRPr lang="en-US" altLang="en-US"/>
          </a:p>
        </p:txBody>
      </p:sp>
    </p:spTree>
    <p:extLst>
      <p:ext uri="{BB962C8B-B14F-4D97-AF65-F5344CB8AC3E}">
        <p14:creationId xmlns:p14="http://schemas.microsoft.com/office/powerpoint/2010/main" val="590818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itle Slide">
  <a:themeElements>
    <a:clrScheme name="Custom 1">
      <a:dk1>
        <a:srgbClr val="000000"/>
      </a:dk1>
      <a:lt1>
        <a:srgbClr val="FFFFFF"/>
      </a:lt1>
      <a:dk2>
        <a:srgbClr val="808080"/>
      </a:dk2>
      <a:lt2>
        <a:srgbClr val="C0C0C0"/>
      </a:lt2>
      <a:accent1>
        <a:srgbClr val="971A10"/>
      </a:accent1>
      <a:accent2>
        <a:srgbClr val="EE6E64"/>
      </a:accent2>
      <a:accent3>
        <a:srgbClr val="BF4C00"/>
      </a:accent3>
      <a:accent4>
        <a:srgbClr val="CA2316"/>
      </a:accent4>
      <a:accent5>
        <a:srgbClr val="FF6600"/>
      </a:accent5>
      <a:accent6>
        <a:srgbClr val="FFCC00"/>
      </a:accent6>
      <a:hlink>
        <a:srgbClr val="333399"/>
      </a:hlink>
      <a:folHlink>
        <a:srgbClr val="009999"/>
      </a:folHlink>
    </a:clrScheme>
    <a:fontScheme name="Title Sl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le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le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le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le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le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le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le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le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le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le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itle Slide 13">
        <a:dk1>
          <a:srgbClr val="000000"/>
        </a:dk1>
        <a:lt1>
          <a:srgbClr val="FFFFFF"/>
        </a:lt1>
        <a:dk2>
          <a:srgbClr val="000000"/>
        </a:dk2>
        <a:lt2>
          <a:srgbClr val="808080"/>
        </a:lt2>
        <a:accent1>
          <a:srgbClr val="333399"/>
        </a:accent1>
        <a:accent2>
          <a:srgbClr val="BBE0E3"/>
        </a:accent2>
        <a:accent3>
          <a:srgbClr val="FFFFFF"/>
        </a:accent3>
        <a:accent4>
          <a:srgbClr val="000000"/>
        </a:accent4>
        <a:accent5>
          <a:srgbClr val="ADADCA"/>
        </a:accent5>
        <a:accent6>
          <a:srgbClr val="A9CBCE"/>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Slide 14">
        <a:dk1>
          <a:srgbClr val="000000"/>
        </a:dk1>
        <a:lt1>
          <a:srgbClr val="FFFFFF"/>
        </a:lt1>
        <a:dk2>
          <a:srgbClr val="C0C0C0"/>
        </a:dk2>
        <a:lt2>
          <a:srgbClr val="808080"/>
        </a:lt2>
        <a:accent1>
          <a:srgbClr val="333399"/>
        </a:accent1>
        <a:accent2>
          <a:srgbClr val="BBE0E3"/>
        </a:accent2>
        <a:accent3>
          <a:srgbClr val="FFFFFF"/>
        </a:accent3>
        <a:accent4>
          <a:srgbClr val="000000"/>
        </a:accent4>
        <a:accent5>
          <a:srgbClr val="ADADCA"/>
        </a:accent5>
        <a:accent6>
          <a:srgbClr val="A9CBCE"/>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Slide 15">
        <a:dk1>
          <a:srgbClr val="333399"/>
        </a:dk1>
        <a:lt1>
          <a:srgbClr val="FFFFFF"/>
        </a:lt1>
        <a:dk2>
          <a:srgbClr val="333399"/>
        </a:dk2>
        <a:lt2>
          <a:srgbClr val="808080"/>
        </a:lt2>
        <a:accent1>
          <a:srgbClr val="333399"/>
        </a:accent1>
        <a:accent2>
          <a:srgbClr val="FF6600"/>
        </a:accent2>
        <a:accent3>
          <a:srgbClr val="FFFFFF"/>
        </a:accent3>
        <a:accent4>
          <a:srgbClr val="2A2A82"/>
        </a:accent4>
        <a:accent5>
          <a:srgbClr val="ADADCA"/>
        </a:accent5>
        <a:accent6>
          <a:srgbClr val="E75C00"/>
        </a:accent6>
        <a:hlink>
          <a:srgbClr val="009999"/>
        </a:hlink>
        <a:folHlink>
          <a:srgbClr val="C0C0C0"/>
        </a:folHlink>
      </a:clrScheme>
      <a:clrMap bg1="lt1" tx1="dk1" bg2="lt2" tx2="dk2" accent1="accent1" accent2="accent2" accent3="accent3" accent4="accent4" accent5="accent5" accent6="accent6" hlink="hlink" folHlink="folHlink"/>
    </a:extraClrScheme>
    <a:extraClrScheme>
      <a:clrScheme name="Title Slide 16">
        <a:dk1>
          <a:srgbClr val="333399"/>
        </a:dk1>
        <a:lt1>
          <a:srgbClr val="FFFFFF"/>
        </a:lt1>
        <a:dk2>
          <a:srgbClr val="333399"/>
        </a:dk2>
        <a:lt2>
          <a:srgbClr val="808080"/>
        </a:lt2>
        <a:accent1>
          <a:srgbClr val="333399"/>
        </a:accent1>
        <a:accent2>
          <a:srgbClr val="C0C0C0"/>
        </a:accent2>
        <a:accent3>
          <a:srgbClr val="FFFFFF"/>
        </a:accent3>
        <a:accent4>
          <a:srgbClr val="2A2A82"/>
        </a:accent4>
        <a:accent5>
          <a:srgbClr val="ADADCA"/>
        </a:accent5>
        <a:accent6>
          <a:srgbClr val="AEAEAE"/>
        </a:accent6>
        <a:hlink>
          <a:srgbClr val="009999"/>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12824</TotalTime>
  <Words>2522</Words>
  <Application>Microsoft Macintosh PowerPoint</Application>
  <PresentationFormat>On-screen Show (4:3)</PresentationFormat>
  <Paragraphs>194</Paragraphs>
  <Slides>31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StoneSansStd-Bold</vt:lpstr>
      <vt:lpstr>Arial</vt:lpstr>
      <vt:lpstr>Arial Black</vt:lpstr>
      <vt:lpstr>Verdana</vt:lpstr>
      <vt:lpstr>Wingdings</vt:lpstr>
      <vt:lpstr>1_Title Slide</vt:lpstr>
      <vt:lpstr>think-cell Slide</vt:lpstr>
      <vt:lpstr>PowerPoint Presentation</vt:lpstr>
      <vt:lpstr>Multiple Regression</vt:lpstr>
      <vt:lpstr>Multiple Regression (cont’d)</vt:lpstr>
      <vt:lpstr>Multiple Regression (cont’d)</vt:lpstr>
      <vt:lpstr>Multiple Regression (cont’d)</vt:lpstr>
      <vt:lpstr>Multiple Regression (cont’d)</vt:lpstr>
      <vt:lpstr>Multiple Regression (cont’d)</vt:lpstr>
      <vt:lpstr>Multiple Regression (cont’d)</vt:lpstr>
      <vt:lpstr>Standardized Coefficients (Betas)</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Standardized Coefficients (cont’d)</vt:lpstr>
      <vt:lpstr>Dummy Variable Coding</vt:lpstr>
      <vt:lpstr>Dummy Variable Coding (cont’d)</vt:lpstr>
      <vt:lpstr>Dummy Variable Coding (Cont’d)</vt:lpstr>
      <vt:lpstr>Using Dummy Variables in a Regression</vt:lpstr>
      <vt:lpstr>Using Dummy Variables in a Regression (cont’d)</vt:lpstr>
      <vt:lpstr>Multicollinearity</vt:lpstr>
      <vt:lpstr>Multicollinearity (cont’d)</vt:lpstr>
      <vt:lpstr>Multicollinearity (cont’d)</vt:lpstr>
      <vt:lpstr>Multicollinearity (cont’d)</vt:lpstr>
      <vt:lpstr>DESCLAIMER</vt:lpstr>
    </vt:vector>
  </TitlesOfParts>
  <Company>Ipsos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Alexander Buoye</dc:creator>
  <cp:lastModifiedBy>Priyanka Brahmbhatt</cp:lastModifiedBy>
  <cp:revision>655</cp:revision>
  <dcterms:modified xsi:type="dcterms:W3CDTF">2021-07-29T04:43:30Z</dcterms:modified>
</cp:coreProperties>
</file>