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embeddedFontLst>
    <p:embeddedFont>
      <p:font typeface="Eater"/>
      <p:regular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22">
          <p15:clr>
            <a:srgbClr val="000000"/>
          </p15:clr>
        </p15:guide>
        <p15:guide id="2" pos="3840">
          <p15:clr>
            <a:srgbClr val="000000"/>
          </p15:clr>
        </p15:guide>
      </p15:sldGuideLst>
    </p:ext>
    <p:ext uri="GoogleSlidesCustomDataVersion2">
      <go:slidesCustomData xmlns:go="http://customooxmlschemas.google.com/" r:id="rId38" roundtripDataSignature="AMtx7mgESHb97rJ9zoGbvYcdSNcRchuO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22"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ater-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OpenSans-bold.fntdata"/><Relationship Id="rId12" Type="http://schemas.openxmlformats.org/officeDocument/2006/relationships/slide" Target="slides/slide6.xml"/><Relationship Id="rId34" Type="http://schemas.openxmlformats.org/officeDocument/2006/relationships/font" Target="fonts/OpenSans-regular.fntdata"/><Relationship Id="rId15" Type="http://schemas.openxmlformats.org/officeDocument/2006/relationships/slide" Target="slides/slide9.xml"/><Relationship Id="rId37" Type="http://schemas.openxmlformats.org/officeDocument/2006/relationships/font" Target="fonts/OpenSans-boldItalic.fntdata"/><Relationship Id="rId14" Type="http://schemas.openxmlformats.org/officeDocument/2006/relationships/slide" Target="slides/slide8.xml"/><Relationship Id="rId36"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showMasterSp="0">
  <p:cSld name="自定义版式">
    <p:bg>
      <p:bgPr>
        <a:solidFill>
          <a:srgbClr val="404040"/>
        </a:solidFill>
      </p:bgPr>
    </p:bg>
    <p:spTree>
      <p:nvGrpSpPr>
        <p:cNvPr id="88" name="Shape 8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p:cSld name="标题幻灯片">
    <p:spTree>
      <p:nvGrpSpPr>
        <p:cNvPr id="89" name="Shape 89"/>
        <p:cNvGrpSpPr/>
        <p:nvPr/>
      </p:nvGrpSpPr>
      <p:grpSpPr>
        <a:xfrm>
          <a:off x="0" y="0"/>
          <a:ext cx="0" cy="0"/>
          <a:chOff x="0" y="0"/>
          <a:chExt cx="0" cy="0"/>
        </a:xfrm>
      </p:grpSpPr>
      <p:sp>
        <p:nvSpPr>
          <p:cNvPr id="90" name="Google Shape;90;p21"/>
          <p:cNvSpPr txBox="1"/>
          <p:nvPr>
            <p:ph type="title"/>
          </p:nvPr>
        </p:nvSpPr>
        <p:spPr>
          <a:xfrm>
            <a:off x="489857" y="234496"/>
            <a:ext cx="4750435" cy="368300"/>
          </a:xfrm>
          <a:prstGeom prst="rect">
            <a:avLst/>
          </a:prstGeom>
          <a:noFill/>
          <a:ln>
            <a:noFill/>
          </a:ln>
        </p:spPr>
        <p:txBody>
          <a:bodyPr anchorCtr="0" anchor="t" bIns="45700" lIns="91425" spcFirstLastPara="1" rIns="91425" wrap="square" tIns="45700">
            <a:spAutoFit/>
          </a:bodyPr>
          <a:lstStyle>
            <a:lvl1pPr lvl="0" marR="0" rtl="0" algn="l">
              <a:lnSpc>
                <a:spcPct val="90000"/>
              </a:lnSpc>
              <a:spcBef>
                <a:spcPts val="0"/>
              </a:spcBef>
              <a:spcAft>
                <a:spcPts val="0"/>
              </a:spcAft>
              <a:buClr>
                <a:srgbClr val="FDFDFD"/>
              </a:buClr>
              <a:buSzPts val="2000"/>
              <a:buFont typeface="Arial"/>
              <a:buNone/>
              <a:defRPr b="1" i="0" sz="2000" u="none" cap="none" strike="noStrike">
                <a:solidFill>
                  <a:srgbClr val="FDFDFD"/>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9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3"/>
          <p:cNvSpPr/>
          <p:nvPr>
            <p:ph idx="2" type="pic"/>
          </p:nvPr>
        </p:nvSpPr>
        <p:spPr>
          <a:xfrm>
            <a:off x="5183188" y="987425"/>
            <a:ext cx="6172200" cy="4873625"/>
          </a:xfrm>
          <a:prstGeom prst="rect">
            <a:avLst/>
          </a:prstGeom>
          <a:noFill/>
          <a:ln>
            <a:noFill/>
          </a:ln>
        </p:spPr>
      </p:sp>
      <p:sp>
        <p:nvSpPr>
          <p:cNvPr id="68" name="Google Shape;68;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3" name="Google Shape;1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4" name="Google Shape;1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grpSp>
        <p:nvGrpSpPr>
          <p:cNvPr id="85" name="Google Shape;85;p19"/>
          <p:cNvGrpSpPr/>
          <p:nvPr/>
        </p:nvGrpSpPr>
        <p:grpSpPr>
          <a:xfrm flipH="1">
            <a:off x="0" y="0"/>
            <a:ext cx="12198350" cy="852488"/>
            <a:chOff x="0" y="12624"/>
            <a:chExt cx="12198350" cy="2324100"/>
          </a:xfrm>
        </p:grpSpPr>
        <p:sp>
          <p:nvSpPr>
            <p:cNvPr id="86" name="Google Shape;86;p19"/>
            <p:cNvSpPr/>
            <p:nvPr/>
          </p:nvSpPr>
          <p:spPr>
            <a:xfrm>
              <a:off x="0" y="12624"/>
              <a:ext cx="12192000" cy="2324100"/>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9"/>
            <p:cNvSpPr/>
            <p:nvPr/>
          </p:nvSpPr>
          <p:spPr>
            <a:xfrm rot="5400000">
              <a:off x="10914529" y="1052903"/>
              <a:ext cx="2324100" cy="243542"/>
            </a:xfrm>
            <a:custGeom>
              <a:rect b="b" l="l" r="r" t="t"/>
              <a:pathLst>
                <a:path extrusionOk="0" h="243542" w="2467054">
                  <a:moveTo>
                    <a:pt x="0" y="243542"/>
                  </a:moveTo>
                  <a:lnTo>
                    <a:pt x="0" y="0"/>
                  </a:lnTo>
                  <a:lnTo>
                    <a:pt x="2467054" y="0"/>
                  </a:lnTo>
                  <a:lnTo>
                    <a:pt x="2467054" y="243542"/>
                  </a:lnTo>
                  <a:close/>
                </a:path>
              </a:pathLst>
            </a:cu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13.png"/><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22.png"/><Relationship Id="rId6"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21.gif"/><Relationship Id="rId5" Type="http://schemas.openxmlformats.org/officeDocument/2006/relationships/image" Target="../media/image17.gif"/><Relationship Id="rId6" Type="http://schemas.openxmlformats.org/officeDocument/2006/relationships/image" Target="../media/image19.jpg"/><Relationship Id="rId7"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2.gif"/><Relationship Id="rId5" Type="http://schemas.openxmlformats.org/officeDocument/2006/relationships/image" Target="../media/image10.gif"/><Relationship Id="rId6"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24.png"/><Relationship Id="rId5"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26.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6.jpg"/><Relationship Id="rId4" Type="http://schemas.openxmlformats.org/officeDocument/2006/relationships/image" Target="../media/image20.png"/><Relationship Id="rId5"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3"/>
          <p:cNvPicPr preferRelativeResize="0"/>
          <p:nvPr/>
        </p:nvPicPr>
        <p:blipFill rotWithShape="1">
          <a:blip r:embed="rId3">
            <a:alphaModFix/>
          </a:blip>
          <a:srcRect b="0" l="0" r="0" t="0"/>
          <a:stretch/>
        </p:blipFill>
        <p:spPr>
          <a:xfrm>
            <a:off x="5388430" y="0"/>
            <a:ext cx="6041640" cy="6858000"/>
          </a:xfrm>
          <a:prstGeom prst="rect">
            <a:avLst/>
          </a:prstGeom>
          <a:noFill/>
          <a:ln>
            <a:noFill/>
          </a:ln>
        </p:spPr>
      </p:pic>
      <p:sp>
        <p:nvSpPr>
          <p:cNvPr id="97" name="Google Shape;97;p23"/>
          <p:cNvSpPr txBox="1"/>
          <p:nvPr/>
        </p:nvSpPr>
        <p:spPr>
          <a:xfrm>
            <a:off x="1380937" y="4828337"/>
            <a:ext cx="3302000" cy="67185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1736A9"/>
              </a:buClr>
              <a:buSzPts val="2800"/>
              <a:buFont typeface="Arial"/>
              <a:buNone/>
            </a:pPr>
            <a:r>
              <a:rPr b="1" i="0" lang="en-US" sz="2800" u="none" cap="none" strike="noStrike">
                <a:solidFill>
                  <a:srgbClr val="1736A9"/>
                </a:solidFill>
                <a:latin typeface="Calibri"/>
                <a:ea typeface="Calibri"/>
                <a:cs typeface="Calibri"/>
                <a:sym typeface="Calibri"/>
              </a:rPr>
              <a:t>MEC Academy</a:t>
            </a:r>
            <a:endParaRPr/>
          </a:p>
        </p:txBody>
      </p:sp>
      <p:sp>
        <p:nvSpPr>
          <p:cNvPr id="98" name="Google Shape;98;p23"/>
          <p:cNvSpPr txBox="1"/>
          <p:nvPr/>
        </p:nvSpPr>
        <p:spPr>
          <a:xfrm>
            <a:off x="698495" y="1534175"/>
            <a:ext cx="4486063" cy="2862322"/>
          </a:xfrm>
          <a:prstGeom prst="rect">
            <a:avLst/>
          </a:prstGeom>
          <a:noFill/>
          <a:ln>
            <a:noFill/>
          </a:ln>
        </p:spPr>
        <p:txBody>
          <a:bodyPr anchorCtr="0" anchor="t" bIns="45700" lIns="91425" spcFirstLastPara="1" rIns="91425" wrap="square" tIns="45700">
            <a:spAutoFit/>
          </a:bodyPr>
          <a:lstStyle/>
          <a:p>
            <a:pPr indent="0" lvl="0" marL="12700" marR="5080" rtl="0" algn="l">
              <a:lnSpc>
                <a:spcPct val="100000"/>
              </a:lnSpc>
              <a:spcBef>
                <a:spcPts val="0"/>
              </a:spcBef>
              <a:spcAft>
                <a:spcPts val="0"/>
              </a:spcAft>
              <a:buClr>
                <a:srgbClr val="1736A9"/>
              </a:buClr>
              <a:buSzPts val="6000"/>
              <a:buFont typeface="Arial"/>
              <a:buNone/>
            </a:pPr>
            <a:r>
              <a:rPr b="1" i="0" lang="en-US" sz="6000" u="none" cap="none" strike="noStrike">
                <a:solidFill>
                  <a:srgbClr val="1736A9"/>
                </a:solidFill>
                <a:latin typeface="Calibri"/>
                <a:ea typeface="Calibri"/>
                <a:cs typeface="Calibri"/>
                <a:sym typeface="Calibri"/>
              </a:rPr>
              <a:t>PHP Development Course</a:t>
            </a:r>
            <a:endParaRPr/>
          </a:p>
        </p:txBody>
      </p:sp>
      <p:sp>
        <p:nvSpPr>
          <p:cNvPr id="99" name="Google Shape;99;p23"/>
          <p:cNvSpPr/>
          <p:nvPr/>
        </p:nvSpPr>
        <p:spPr>
          <a:xfrm>
            <a:off x="234550" y="5500188"/>
            <a:ext cx="1146387" cy="1146387"/>
          </a:xfrm>
          <a:custGeom>
            <a:rect b="b" l="l" r="r" t="t"/>
            <a:pathLst>
              <a:path extrusionOk="0" h="859789" w="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00" name="Google Shape;100;p23"/>
          <p:cNvSpPr/>
          <p:nvPr/>
        </p:nvSpPr>
        <p:spPr>
          <a:xfrm rot="10800000">
            <a:off x="10751697" y="290133"/>
            <a:ext cx="1146387" cy="1146387"/>
          </a:xfrm>
          <a:custGeom>
            <a:rect b="b" l="l" r="r" t="t"/>
            <a:pathLst>
              <a:path extrusionOk="0" h="859789" w="859789">
                <a:moveTo>
                  <a:pt x="0" y="0"/>
                </a:moveTo>
                <a:lnTo>
                  <a:pt x="0" y="859535"/>
                </a:lnTo>
                <a:lnTo>
                  <a:pt x="859408" y="859535"/>
                </a:lnTo>
                <a:lnTo>
                  <a:pt x="858519" y="814666"/>
                </a:lnTo>
                <a:lnTo>
                  <a:pt x="854710" y="771778"/>
                </a:lnTo>
                <a:lnTo>
                  <a:pt x="849883" y="728814"/>
                </a:lnTo>
                <a:lnTo>
                  <a:pt x="842263" y="685926"/>
                </a:lnTo>
                <a:lnTo>
                  <a:pt x="832738" y="644855"/>
                </a:lnTo>
                <a:lnTo>
                  <a:pt x="821308" y="603872"/>
                </a:lnTo>
                <a:lnTo>
                  <a:pt x="806957" y="563803"/>
                </a:lnTo>
                <a:lnTo>
                  <a:pt x="791718" y="524725"/>
                </a:lnTo>
                <a:lnTo>
                  <a:pt x="774445" y="486562"/>
                </a:lnTo>
                <a:lnTo>
                  <a:pt x="755395" y="450303"/>
                </a:lnTo>
                <a:lnTo>
                  <a:pt x="735330" y="414032"/>
                </a:lnTo>
                <a:lnTo>
                  <a:pt x="712469" y="378764"/>
                </a:lnTo>
                <a:lnTo>
                  <a:pt x="688594" y="345325"/>
                </a:lnTo>
                <a:lnTo>
                  <a:pt x="662813" y="312953"/>
                </a:lnTo>
                <a:lnTo>
                  <a:pt x="636016" y="281406"/>
                </a:lnTo>
                <a:lnTo>
                  <a:pt x="607313" y="251853"/>
                </a:lnTo>
                <a:lnTo>
                  <a:pt x="577723" y="223291"/>
                </a:lnTo>
                <a:lnTo>
                  <a:pt x="546226" y="196545"/>
                </a:lnTo>
                <a:lnTo>
                  <a:pt x="513714" y="170802"/>
                </a:lnTo>
                <a:lnTo>
                  <a:pt x="480313" y="146951"/>
                </a:lnTo>
                <a:lnTo>
                  <a:pt x="445007" y="125018"/>
                </a:lnTo>
                <a:lnTo>
                  <a:pt x="409701" y="103987"/>
                </a:lnTo>
                <a:lnTo>
                  <a:pt x="372491" y="84937"/>
                </a:lnTo>
                <a:lnTo>
                  <a:pt x="334263" y="67716"/>
                </a:lnTo>
                <a:lnTo>
                  <a:pt x="295147" y="52489"/>
                </a:lnTo>
                <a:lnTo>
                  <a:pt x="255015" y="39154"/>
                </a:lnTo>
                <a:lnTo>
                  <a:pt x="214884" y="27736"/>
                </a:lnTo>
                <a:lnTo>
                  <a:pt x="172847" y="18135"/>
                </a:lnTo>
                <a:lnTo>
                  <a:pt x="130809" y="10540"/>
                </a:lnTo>
                <a:lnTo>
                  <a:pt x="87884" y="4825"/>
                </a:lnTo>
                <a:lnTo>
                  <a:pt x="43941" y="1015"/>
                </a:lnTo>
                <a:lnTo>
                  <a:pt x="0" y="0"/>
                </a:lnTo>
                <a:close/>
              </a:path>
            </a:pathLst>
          </a:custGeom>
          <a:solidFill>
            <a:srgbClr val="33088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pic>
        <p:nvPicPr>
          <p:cNvPr id="101" name="Google Shape;101;p23"/>
          <p:cNvPicPr preferRelativeResize="0"/>
          <p:nvPr/>
        </p:nvPicPr>
        <p:blipFill rotWithShape="1">
          <a:blip r:embed="rId4">
            <a:alphaModFix/>
          </a:blip>
          <a:srcRect b="0" l="0" r="0" t="0"/>
          <a:stretch/>
        </p:blipFill>
        <p:spPr>
          <a:xfrm>
            <a:off x="336997" y="238410"/>
            <a:ext cx="1165232" cy="4691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194" name="Shape 194"/>
        <p:cNvGrpSpPr/>
        <p:nvPr/>
      </p:nvGrpSpPr>
      <p:grpSpPr>
        <a:xfrm>
          <a:off x="0" y="0"/>
          <a:ext cx="0" cy="0"/>
          <a:chOff x="0" y="0"/>
          <a:chExt cx="0" cy="0"/>
        </a:xfrm>
      </p:grpSpPr>
      <p:pic>
        <p:nvPicPr>
          <p:cNvPr id="195" name="Google Shape;195;p29"/>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196" name="Google Shape;196;p29"/>
          <p:cNvSpPr/>
          <p:nvPr/>
        </p:nvSpPr>
        <p:spPr>
          <a:xfrm>
            <a:off x="600187" y="1565053"/>
            <a:ext cx="3649452"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2E75B5"/>
              </a:solidFill>
              <a:latin typeface="Arial"/>
              <a:ea typeface="Arial"/>
              <a:cs typeface="Arial"/>
              <a:sym typeface="Arial"/>
            </a:endParaRPr>
          </a:p>
        </p:txBody>
      </p:sp>
      <p:sp>
        <p:nvSpPr>
          <p:cNvPr id="197" name="Google Shape;197;p29"/>
          <p:cNvSpPr txBox="1"/>
          <p:nvPr/>
        </p:nvSpPr>
        <p:spPr>
          <a:xfrm>
            <a:off x="669355" y="1486384"/>
            <a:ext cx="3585404" cy="58473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i="0" lang="en-US" sz="1600" u="none" cap="none" strike="noStrike">
                <a:solidFill>
                  <a:schemeClr val="lt1"/>
                </a:solidFill>
                <a:latin typeface="Arial"/>
                <a:ea typeface="Arial"/>
                <a:cs typeface="Arial"/>
                <a:sym typeface="Arial"/>
              </a:rPr>
              <a:t>one-dimensional array in memory</a:t>
            </a:r>
            <a:endParaRPr/>
          </a:p>
        </p:txBody>
      </p:sp>
      <p:sp>
        <p:nvSpPr>
          <p:cNvPr id="198" name="Google Shape;198;p29"/>
          <p:cNvSpPr txBox="1"/>
          <p:nvPr/>
        </p:nvSpPr>
        <p:spPr>
          <a:xfrm>
            <a:off x="781322" y="2500704"/>
            <a:ext cx="10116832" cy="69871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A one-dimensional array is represented in memory as a contiguous block of elements, where each element occupies a fixed amount of memory. The elements are stored sequentially, and the position of an element can be computed using its index.</a:t>
            </a:r>
            <a:endParaRPr/>
          </a:p>
        </p:txBody>
      </p:sp>
      <p:pic>
        <p:nvPicPr>
          <p:cNvPr id="199" name="Google Shape;199;p29"/>
          <p:cNvPicPr preferRelativeResize="0"/>
          <p:nvPr/>
        </p:nvPicPr>
        <p:blipFill rotWithShape="1">
          <a:blip r:embed="rId4">
            <a:alphaModFix/>
          </a:blip>
          <a:srcRect b="0" l="0" r="0" t="0"/>
          <a:stretch/>
        </p:blipFill>
        <p:spPr>
          <a:xfrm>
            <a:off x="945085" y="3629005"/>
            <a:ext cx="4550646" cy="698717"/>
          </a:xfrm>
          <a:prstGeom prst="rect">
            <a:avLst/>
          </a:prstGeom>
          <a:noFill/>
          <a:ln>
            <a:noFill/>
          </a:ln>
        </p:spPr>
      </p:pic>
      <p:sp>
        <p:nvSpPr>
          <p:cNvPr id="200" name="Google Shape;200;p29"/>
          <p:cNvSpPr txBox="1"/>
          <p:nvPr/>
        </p:nvSpPr>
        <p:spPr>
          <a:xfrm>
            <a:off x="874627" y="4664953"/>
            <a:ext cx="9295739" cy="69871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400" u="none" cap="none" strike="noStrike">
                <a:solidFill>
                  <a:srgbClr val="000000"/>
                </a:solidFill>
                <a:latin typeface="Arial"/>
                <a:ea typeface="Arial"/>
                <a:cs typeface="Arial"/>
                <a:sym typeface="Arial"/>
              </a:rPr>
              <a:t>This would be represented in memory as a single contiguous block of memory containing 5 integer values (in this case, 1, 2, 3, 4, and 5).</a:t>
            </a:r>
            <a:endParaRPr/>
          </a:p>
        </p:txBody>
      </p:sp>
      <p:pic>
        <p:nvPicPr>
          <p:cNvPr id="201" name="Google Shape;201;p29"/>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05" name="Shape 205"/>
        <p:cNvGrpSpPr/>
        <p:nvPr/>
      </p:nvGrpSpPr>
      <p:grpSpPr>
        <a:xfrm>
          <a:off x="0" y="0"/>
          <a:ext cx="0" cy="0"/>
          <a:chOff x="0" y="0"/>
          <a:chExt cx="0" cy="0"/>
        </a:xfrm>
      </p:grpSpPr>
      <p:sp>
        <p:nvSpPr>
          <p:cNvPr id="206" name="Google Shape;206;p30"/>
          <p:cNvSpPr/>
          <p:nvPr/>
        </p:nvSpPr>
        <p:spPr>
          <a:xfrm>
            <a:off x="875665" y="1178560"/>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800" u="none" cap="none" strike="noStrike">
                <a:solidFill>
                  <a:schemeClr val="lt1"/>
                </a:solidFill>
                <a:latin typeface="Arial"/>
                <a:ea typeface="Arial"/>
                <a:cs typeface="Arial"/>
                <a:sym typeface="Arial"/>
              </a:rPr>
              <a:t>Multi-Dimensional Arrays</a:t>
            </a:r>
            <a:endParaRPr b="1" i="0" sz="1400" u="none" cap="none" strike="noStrike">
              <a:solidFill>
                <a:schemeClr val="lt1"/>
              </a:solidFill>
              <a:latin typeface="Arial"/>
              <a:ea typeface="Arial"/>
              <a:cs typeface="Arial"/>
              <a:sym typeface="Arial"/>
            </a:endParaRPr>
          </a:p>
        </p:txBody>
      </p:sp>
      <p:pic>
        <p:nvPicPr>
          <p:cNvPr id="207" name="Google Shape;207;p30"/>
          <p:cNvPicPr preferRelativeResize="0"/>
          <p:nvPr/>
        </p:nvPicPr>
        <p:blipFill rotWithShape="1">
          <a:blip r:embed="rId3">
            <a:alphaModFix/>
          </a:blip>
          <a:srcRect b="0" l="0" r="0" t="0"/>
          <a:stretch/>
        </p:blipFill>
        <p:spPr>
          <a:xfrm>
            <a:off x="256488" y="0"/>
            <a:ext cx="1049668" cy="1091682"/>
          </a:xfrm>
          <a:prstGeom prst="rect">
            <a:avLst/>
          </a:prstGeom>
          <a:noFill/>
          <a:ln>
            <a:noFill/>
          </a:ln>
        </p:spPr>
      </p:pic>
      <p:pic>
        <p:nvPicPr>
          <p:cNvPr id="208" name="Google Shape;208;p30"/>
          <p:cNvPicPr preferRelativeResize="0"/>
          <p:nvPr/>
        </p:nvPicPr>
        <p:blipFill rotWithShape="1">
          <a:blip r:embed="rId4">
            <a:alphaModFix/>
          </a:blip>
          <a:srcRect b="0" l="0" r="0" t="0"/>
          <a:stretch/>
        </p:blipFill>
        <p:spPr>
          <a:xfrm>
            <a:off x="1124855" y="2145406"/>
            <a:ext cx="5499879" cy="1698806"/>
          </a:xfrm>
          <a:prstGeom prst="rect">
            <a:avLst/>
          </a:prstGeom>
          <a:noFill/>
          <a:ln>
            <a:noFill/>
          </a:ln>
        </p:spPr>
      </p:pic>
      <p:sp>
        <p:nvSpPr>
          <p:cNvPr id="209" name="Google Shape;209;p30"/>
          <p:cNvSpPr txBox="1"/>
          <p:nvPr/>
        </p:nvSpPr>
        <p:spPr>
          <a:xfrm>
            <a:off x="875665" y="4198423"/>
            <a:ext cx="675677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 access an element of a multi-dimensional array, you use multiple </a:t>
            </a:r>
            <a:r>
              <a:rPr b="0" i="0" lang="en-US" sz="1600" u="none" cap="none" strike="noStrike">
                <a:solidFill>
                  <a:srgbClr val="000000"/>
                </a:solidFill>
                <a:latin typeface="Arial"/>
                <a:ea typeface="Arial"/>
                <a:cs typeface="Arial"/>
                <a:sym typeface="Arial"/>
              </a:rPr>
              <a:t>indexes</a:t>
            </a:r>
            <a:r>
              <a:rPr b="0" i="0" lang="en-US" sz="1400" u="none" cap="none" strike="noStrike">
                <a:solidFill>
                  <a:srgbClr val="000000"/>
                </a:solidFill>
                <a:latin typeface="Arial"/>
                <a:ea typeface="Arial"/>
                <a:cs typeface="Arial"/>
                <a:sym typeface="Arial"/>
              </a:rPr>
              <a:t>:</a:t>
            </a:r>
            <a:endParaRPr/>
          </a:p>
        </p:txBody>
      </p:sp>
      <p:pic>
        <p:nvPicPr>
          <p:cNvPr id="210" name="Google Shape;210;p30"/>
          <p:cNvPicPr preferRelativeResize="0"/>
          <p:nvPr/>
        </p:nvPicPr>
        <p:blipFill rotWithShape="1">
          <a:blip r:embed="rId5">
            <a:alphaModFix/>
          </a:blip>
          <a:srcRect b="0" l="0" r="0" t="0"/>
          <a:stretch/>
        </p:blipFill>
        <p:spPr>
          <a:xfrm>
            <a:off x="1124854" y="4818682"/>
            <a:ext cx="4286901" cy="966297"/>
          </a:xfrm>
          <a:prstGeom prst="rect">
            <a:avLst/>
          </a:prstGeom>
          <a:noFill/>
          <a:ln>
            <a:noFill/>
          </a:ln>
        </p:spPr>
      </p:pic>
      <p:sp>
        <p:nvSpPr>
          <p:cNvPr id="211" name="Google Shape;211;p30"/>
          <p:cNvSpPr txBox="1"/>
          <p:nvPr/>
        </p:nvSpPr>
        <p:spPr>
          <a:xfrm>
            <a:off x="875666" y="6247906"/>
            <a:ext cx="675677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A5A5A5"/>
                </a:solidFill>
                <a:latin typeface="Arial"/>
                <a:ea typeface="Arial"/>
                <a:cs typeface="Arial"/>
                <a:sym typeface="Arial"/>
              </a:rPr>
              <a:t>Hint: Use loops to access two dimensional array</a:t>
            </a:r>
            <a:endParaRPr/>
          </a:p>
        </p:txBody>
      </p:sp>
      <p:pic>
        <p:nvPicPr>
          <p:cNvPr id="212" name="Google Shape;212;p30"/>
          <p:cNvPicPr preferRelativeResize="0"/>
          <p:nvPr/>
        </p:nvPicPr>
        <p:blipFill rotWithShape="1">
          <a:blip r:embed="rId6">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16" name="Shape 216"/>
        <p:cNvGrpSpPr/>
        <p:nvPr/>
      </p:nvGrpSpPr>
      <p:grpSpPr>
        <a:xfrm>
          <a:off x="0" y="0"/>
          <a:ext cx="0" cy="0"/>
          <a:chOff x="0" y="0"/>
          <a:chExt cx="0" cy="0"/>
        </a:xfrm>
      </p:grpSpPr>
      <p:pic>
        <p:nvPicPr>
          <p:cNvPr id="217" name="Google Shape;217;p31"/>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218" name="Google Shape;218;p31"/>
          <p:cNvSpPr/>
          <p:nvPr/>
        </p:nvSpPr>
        <p:spPr>
          <a:xfrm>
            <a:off x="2146041" y="4516016"/>
            <a:ext cx="1483567" cy="2146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1"/>
          <p:cNvSpPr txBox="1"/>
          <p:nvPr/>
        </p:nvSpPr>
        <p:spPr>
          <a:xfrm>
            <a:off x="2436848" y="2028616"/>
            <a:ext cx="6492547" cy="28007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b="0" i="0" lang="en-US" sz="8800" u="none" cap="none" strike="noStrike">
                <a:solidFill>
                  <a:srgbClr val="2F5496"/>
                </a:solidFill>
                <a:latin typeface="Open Sans"/>
                <a:ea typeface="Open Sans"/>
                <a:cs typeface="Open Sans"/>
                <a:sym typeface="Open Sans"/>
              </a:rPr>
              <a:t>What is </a:t>
            </a:r>
            <a:r>
              <a:rPr b="0" i="0" lang="en-US" sz="8800" u="none" cap="none" strike="noStrike">
                <a:solidFill>
                  <a:srgbClr val="548135"/>
                </a:solidFill>
                <a:latin typeface="Open Sans"/>
                <a:ea typeface="Open Sans"/>
                <a:cs typeface="Open Sans"/>
                <a:sym typeface="Open Sans"/>
              </a:rPr>
              <a:t>Linked list</a:t>
            </a:r>
            <a:r>
              <a:rPr b="0" i="0" lang="en-US" sz="8800" u="none" cap="none" strike="noStrike">
                <a:solidFill>
                  <a:srgbClr val="2F5496"/>
                </a:solidFill>
                <a:latin typeface="Open Sans"/>
                <a:ea typeface="Open Sans"/>
                <a:cs typeface="Open Sans"/>
                <a:sym typeface="Open Sans"/>
              </a:rPr>
              <a:t>?</a:t>
            </a:r>
            <a:endParaRPr/>
          </a:p>
        </p:txBody>
      </p:sp>
      <p:pic>
        <p:nvPicPr>
          <p:cNvPr id="220" name="Google Shape;220;p31"/>
          <p:cNvPicPr preferRelativeResize="0"/>
          <p:nvPr/>
        </p:nvPicPr>
        <p:blipFill rotWithShape="1">
          <a:blip r:embed="rId4">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24" name="Shape 224"/>
        <p:cNvGrpSpPr/>
        <p:nvPr/>
      </p:nvGrpSpPr>
      <p:grpSpPr>
        <a:xfrm>
          <a:off x="0" y="0"/>
          <a:ext cx="0" cy="0"/>
          <a:chOff x="0" y="0"/>
          <a:chExt cx="0" cy="0"/>
        </a:xfrm>
      </p:grpSpPr>
      <p:sp>
        <p:nvSpPr>
          <p:cNvPr id="225" name="Google Shape;225;p32"/>
          <p:cNvSpPr/>
          <p:nvPr/>
        </p:nvSpPr>
        <p:spPr>
          <a:xfrm>
            <a:off x="875665" y="1178560"/>
            <a:ext cx="453609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600" u="none" cap="none" strike="noStrike">
                <a:solidFill>
                  <a:srgbClr val="FFFFFF"/>
                </a:solidFill>
                <a:latin typeface="Arial"/>
                <a:ea typeface="Arial"/>
                <a:cs typeface="Arial"/>
                <a:sym typeface="Arial"/>
              </a:rPr>
              <a:t>Multi-Dimensional arrays in memory</a:t>
            </a:r>
            <a:endParaRPr b="1" i="0" sz="1200" u="none" cap="none" strike="noStrike">
              <a:solidFill>
                <a:srgbClr val="FFFFFF"/>
              </a:solidFill>
              <a:latin typeface="Arial"/>
              <a:ea typeface="Arial"/>
              <a:cs typeface="Arial"/>
              <a:sym typeface="Arial"/>
            </a:endParaRPr>
          </a:p>
        </p:txBody>
      </p:sp>
      <p:pic>
        <p:nvPicPr>
          <p:cNvPr id="226" name="Google Shape;226;p32"/>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227" name="Google Shape;227;p32"/>
          <p:cNvSpPr txBox="1"/>
          <p:nvPr/>
        </p:nvSpPr>
        <p:spPr>
          <a:xfrm>
            <a:off x="875665" y="2032882"/>
            <a:ext cx="9779895" cy="11546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a multi-dimensional array in PHP is represented in memory as an array of arrays. That is, each element of the outer array points to another array, which itself can contain more arrays or individual values. In this way, a multi-dimensional array can be thought of as a series of nested arrays.</a:t>
            </a:r>
            <a:endParaRPr/>
          </a:p>
        </p:txBody>
      </p:sp>
      <p:pic>
        <p:nvPicPr>
          <p:cNvPr id="228" name="Google Shape;228;p32"/>
          <p:cNvPicPr preferRelativeResize="0"/>
          <p:nvPr/>
        </p:nvPicPr>
        <p:blipFill rotWithShape="1">
          <a:blip r:embed="rId4">
            <a:alphaModFix/>
          </a:blip>
          <a:srcRect b="0" l="0" r="0" t="0"/>
          <a:stretch/>
        </p:blipFill>
        <p:spPr>
          <a:xfrm>
            <a:off x="1050018" y="3187557"/>
            <a:ext cx="4361737" cy="1579182"/>
          </a:xfrm>
          <a:prstGeom prst="rect">
            <a:avLst/>
          </a:prstGeom>
          <a:noFill/>
          <a:ln>
            <a:noFill/>
          </a:ln>
        </p:spPr>
      </p:pic>
      <p:sp>
        <p:nvSpPr>
          <p:cNvPr id="229" name="Google Shape;229;p32"/>
          <p:cNvSpPr txBox="1"/>
          <p:nvPr/>
        </p:nvSpPr>
        <p:spPr>
          <a:xfrm>
            <a:off x="781322" y="4766739"/>
            <a:ext cx="9705248" cy="189333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In memory, this would be represented as an array of pointers to three different arrays, each of which contains three integer values.</a:t>
            </a:r>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The first pointer would point to an array containing the integers 1, 2, and 3. The second pointer would point to an array containing the integers 4, 5, and 6, and so on.</a:t>
            </a:r>
            <a:endParaRPr/>
          </a:p>
        </p:txBody>
      </p:sp>
      <p:pic>
        <p:nvPicPr>
          <p:cNvPr id="230" name="Google Shape;230;p32"/>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34" name="Shape 234"/>
        <p:cNvGrpSpPr/>
        <p:nvPr/>
      </p:nvGrpSpPr>
      <p:grpSpPr>
        <a:xfrm>
          <a:off x="0" y="0"/>
          <a:ext cx="0" cy="0"/>
          <a:chOff x="0" y="0"/>
          <a:chExt cx="0" cy="0"/>
        </a:xfrm>
      </p:grpSpPr>
      <p:sp>
        <p:nvSpPr>
          <p:cNvPr id="235" name="Google Shape;235;p33"/>
          <p:cNvSpPr/>
          <p:nvPr/>
        </p:nvSpPr>
        <p:spPr>
          <a:xfrm>
            <a:off x="875665" y="1178560"/>
            <a:ext cx="453609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600" u="none" cap="none" strike="noStrike">
                <a:solidFill>
                  <a:srgbClr val="FFFFFF"/>
                </a:solidFill>
                <a:latin typeface="Arial"/>
                <a:ea typeface="Arial"/>
                <a:cs typeface="Arial"/>
                <a:sym typeface="Arial"/>
              </a:rPr>
              <a:t>Multi-Dimensional arrays in memory</a:t>
            </a:r>
            <a:endParaRPr b="1" i="0" sz="1200" u="none" cap="none" strike="noStrike">
              <a:solidFill>
                <a:srgbClr val="FFFFFF"/>
              </a:solidFill>
              <a:latin typeface="Arial"/>
              <a:ea typeface="Arial"/>
              <a:cs typeface="Arial"/>
              <a:sym typeface="Arial"/>
            </a:endParaRPr>
          </a:p>
        </p:txBody>
      </p:sp>
      <p:pic>
        <p:nvPicPr>
          <p:cNvPr id="236" name="Google Shape;236;p33"/>
          <p:cNvPicPr preferRelativeResize="0"/>
          <p:nvPr/>
        </p:nvPicPr>
        <p:blipFill rotWithShape="1">
          <a:blip r:embed="rId3">
            <a:alphaModFix/>
          </a:blip>
          <a:srcRect b="0" l="0" r="0" t="0"/>
          <a:stretch/>
        </p:blipFill>
        <p:spPr>
          <a:xfrm>
            <a:off x="256488" y="0"/>
            <a:ext cx="1049668" cy="1091682"/>
          </a:xfrm>
          <a:prstGeom prst="rect">
            <a:avLst/>
          </a:prstGeom>
          <a:noFill/>
          <a:ln>
            <a:noFill/>
          </a:ln>
        </p:spPr>
      </p:pic>
      <p:pic>
        <p:nvPicPr>
          <p:cNvPr id="237" name="Google Shape;237;p33"/>
          <p:cNvPicPr preferRelativeResize="0"/>
          <p:nvPr/>
        </p:nvPicPr>
        <p:blipFill rotWithShape="1">
          <a:blip r:embed="rId4">
            <a:alphaModFix/>
          </a:blip>
          <a:srcRect b="2485" l="0" r="0" t="400"/>
          <a:stretch/>
        </p:blipFill>
        <p:spPr>
          <a:xfrm>
            <a:off x="1379105" y="2391465"/>
            <a:ext cx="4716895" cy="2299005"/>
          </a:xfrm>
          <a:prstGeom prst="rect">
            <a:avLst/>
          </a:prstGeom>
          <a:noFill/>
          <a:ln>
            <a:noFill/>
          </a:ln>
        </p:spPr>
      </p:pic>
      <p:pic>
        <p:nvPicPr>
          <p:cNvPr id="238" name="Google Shape;238;p33"/>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42" name="Shape 242"/>
        <p:cNvGrpSpPr/>
        <p:nvPr/>
      </p:nvGrpSpPr>
      <p:grpSpPr>
        <a:xfrm>
          <a:off x="0" y="0"/>
          <a:ext cx="0" cy="0"/>
          <a:chOff x="0" y="0"/>
          <a:chExt cx="0" cy="0"/>
        </a:xfrm>
      </p:grpSpPr>
      <p:sp>
        <p:nvSpPr>
          <p:cNvPr id="243" name="Google Shape;243;p34"/>
          <p:cNvSpPr/>
          <p:nvPr/>
        </p:nvSpPr>
        <p:spPr>
          <a:xfrm>
            <a:off x="875665" y="1178560"/>
            <a:ext cx="453609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600" u="none" cap="none" strike="noStrike">
                <a:solidFill>
                  <a:srgbClr val="FFFFFF"/>
                </a:solidFill>
                <a:latin typeface="Arial"/>
                <a:ea typeface="Arial"/>
                <a:cs typeface="Arial"/>
                <a:sym typeface="Arial"/>
              </a:rPr>
              <a:t>Multi-Dimensional arrays in memory</a:t>
            </a:r>
            <a:endParaRPr b="1" i="0" sz="1200" u="none" cap="none" strike="noStrike">
              <a:solidFill>
                <a:srgbClr val="FFFFFF"/>
              </a:solidFill>
              <a:latin typeface="Arial"/>
              <a:ea typeface="Arial"/>
              <a:cs typeface="Arial"/>
              <a:sym typeface="Arial"/>
            </a:endParaRPr>
          </a:p>
        </p:txBody>
      </p:sp>
      <p:pic>
        <p:nvPicPr>
          <p:cNvPr id="244" name="Google Shape;244;p34"/>
          <p:cNvPicPr preferRelativeResize="0"/>
          <p:nvPr/>
        </p:nvPicPr>
        <p:blipFill rotWithShape="1">
          <a:blip r:embed="rId3">
            <a:alphaModFix/>
          </a:blip>
          <a:srcRect b="0" l="0" r="0" t="0"/>
          <a:stretch/>
        </p:blipFill>
        <p:spPr>
          <a:xfrm>
            <a:off x="256488" y="0"/>
            <a:ext cx="1049668" cy="1091682"/>
          </a:xfrm>
          <a:prstGeom prst="rect">
            <a:avLst/>
          </a:prstGeom>
          <a:noFill/>
          <a:ln>
            <a:noFill/>
          </a:ln>
        </p:spPr>
      </p:pic>
      <p:pic>
        <p:nvPicPr>
          <p:cNvPr descr="A picture containing text, clock, device, gauge&#10;&#10;Description automatically generated" id="245" name="Google Shape;245;p34"/>
          <p:cNvPicPr preferRelativeResize="0"/>
          <p:nvPr/>
        </p:nvPicPr>
        <p:blipFill rotWithShape="1">
          <a:blip r:embed="rId4">
            <a:alphaModFix/>
          </a:blip>
          <a:srcRect b="0" l="0" r="0" t="0"/>
          <a:stretch/>
        </p:blipFill>
        <p:spPr>
          <a:xfrm>
            <a:off x="978878" y="2129583"/>
            <a:ext cx="4820592" cy="837578"/>
          </a:xfrm>
          <a:prstGeom prst="rect">
            <a:avLst/>
          </a:prstGeom>
          <a:noFill/>
          <a:ln>
            <a:noFill/>
          </a:ln>
        </p:spPr>
      </p:pic>
      <p:pic>
        <p:nvPicPr>
          <p:cNvPr descr="A picture containing text, clock&#10;&#10;Description automatically generated" id="246" name="Google Shape;246;p34"/>
          <p:cNvPicPr preferRelativeResize="0"/>
          <p:nvPr/>
        </p:nvPicPr>
        <p:blipFill rotWithShape="1">
          <a:blip r:embed="rId5">
            <a:alphaModFix/>
          </a:blip>
          <a:srcRect b="0" l="0" r="0" t="0"/>
          <a:stretch/>
        </p:blipFill>
        <p:spPr>
          <a:xfrm>
            <a:off x="1119554" y="3110671"/>
            <a:ext cx="4976446" cy="1783631"/>
          </a:xfrm>
          <a:prstGeom prst="rect">
            <a:avLst/>
          </a:prstGeom>
          <a:noFill/>
          <a:ln>
            <a:noFill/>
          </a:ln>
        </p:spPr>
      </p:pic>
      <p:pic>
        <p:nvPicPr>
          <p:cNvPr descr="Diagram, schematic&#10;&#10;Description automatically generated" id="247" name="Google Shape;247;p34"/>
          <p:cNvPicPr preferRelativeResize="0"/>
          <p:nvPr/>
        </p:nvPicPr>
        <p:blipFill rotWithShape="1">
          <a:blip r:embed="rId6">
            <a:alphaModFix/>
          </a:blip>
          <a:srcRect b="0" l="0" r="0" t="0"/>
          <a:stretch/>
        </p:blipFill>
        <p:spPr>
          <a:xfrm>
            <a:off x="978878" y="4729073"/>
            <a:ext cx="6893422" cy="1900733"/>
          </a:xfrm>
          <a:prstGeom prst="rect">
            <a:avLst/>
          </a:prstGeom>
          <a:noFill/>
          <a:ln>
            <a:noFill/>
          </a:ln>
        </p:spPr>
      </p:pic>
      <p:pic>
        <p:nvPicPr>
          <p:cNvPr id="248" name="Google Shape;248;p34"/>
          <p:cNvPicPr preferRelativeResize="0"/>
          <p:nvPr/>
        </p:nvPicPr>
        <p:blipFill rotWithShape="1">
          <a:blip r:embed="rId7">
            <a:alphaModFix/>
          </a:blip>
          <a:srcRect b="0" l="0" r="0" t="0"/>
          <a:stretch/>
        </p:blipFill>
        <p:spPr>
          <a:xfrm>
            <a:off x="10813950" y="6305819"/>
            <a:ext cx="1165232" cy="469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52" name="Shape 252"/>
        <p:cNvGrpSpPr/>
        <p:nvPr/>
      </p:nvGrpSpPr>
      <p:grpSpPr>
        <a:xfrm>
          <a:off x="0" y="0"/>
          <a:ext cx="0" cy="0"/>
          <a:chOff x="0" y="0"/>
          <a:chExt cx="0" cy="0"/>
        </a:xfrm>
      </p:grpSpPr>
      <p:sp>
        <p:nvSpPr>
          <p:cNvPr id="253" name="Google Shape;253;p35"/>
          <p:cNvSpPr/>
          <p:nvPr/>
        </p:nvSpPr>
        <p:spPr>
          <a:xfrm>
            <a:off x="875665" y="1178560"/>
            <a:ext cx="453609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600" u="none" cap="none" strike="noStrike">
                <a:solidFill>
                  <a:srgbClr val="FFFFFF"/>
                </a:solidFill>
                <a:latin typeface="Arial"/>
                <a:ea typeface="Arial"/>
                <a:cs typeface="Arial"/>
                <a:sym typeface="Arial"/>
              </a:rPr>
              <a:t>Multi-Dimensional arrays in memory</a:t>
            </a:r>
            <a:endParaRPr b="1" i="0" sz="1200" u="none" cap="none" strike="noStrike">
              <a:solidFill>
                <a:srgbClr val="FFFFFF"/>
              </a:solidFill>
              <a:latin typeface="Arial"/>
              <a:ea typeface="Arial"/>
              <a:cs typeface="Arial"/>
              <a:sym typeface="Arial"/>
            </a:endParaRPr>
          </a:p>
        </p:txBody>
      </p:sp>
      <p:pic>
        <p:nvPicPr>
          <p:cNvPr id="254" name="Google Shape;254;p35"/>
          <p:cNvPicPr preferRelativeResize="0"/>
          <p:nvPr/>
        </p:nvPicPr>
        <p:blipFill rotWithShape="1">
          <a:blip r:embed="rId3">
            <a:alphaModFix/>
          </a:blip>
          <a:srcRect b="0" l="0" r="0" t="0"/>
          <a:stretch/>
        </p:blipFill>
        <p:spPr>
          <a:xfrm>
            <a:off x="256488" y="0"/>
            <a:ext cx="1049668" cy="1091682"/>
          </a:xfrm>
          <a:prstGeom prst="rect">
            <a:avLst/>
          </a:prstGeom>
          <a:noFill/>
          <a:ln>
            <a:noFill/>
          </a:ln>
        </p:spPr>
      </p:pic>
      <p:pic>
        <p:nvPicPr>
          <p:cNvPr id="255" name="Google Shape;255;p35"/>
          <p:cNvPicPr preferRelativeResize="0"/>
          <p:nvPr/>
        </p:nvPicPr>
        <p:blipFill rotWithShape="1">
          <a:blip r:embed="rId4">
            <a:alphaModFix/>
          </a:blip>
          <a:srcRect b="0" l="0" r="0" t="0"/>
          <a:stretch/>
        </p:blipFill>
        <p:spPr>
          <a:xfrm>
            <a:off x="559836" y="4307349"/>
            <a:ext cx="6310331" cy="1982091"/>
          </a:xfrm>
          <a:prstGeom prst="rect">
            <a:avLst/>
          </a:prstGeom>
          <a:noFill/>
          <a:ln>
            <a:noFill/>
          </a:ln>
        </p:spPr>
      </p:pic>
      <p:pic>
        <p:nvPicPr>
          <p:cNvPr descr="A picture containing text, clock, device&#10;&#10;Description automatically generated" id="256" name="Google Shape;256;p35"/>
          <p:cNvPicPr preferRelativeResize="0"/>
          <p:nvPr/>
        </p:nvPicPr>
        <p:blipFill rotWithShape="1">
          <a:blip r:embed="rId5">
            <a:alphaModFix/>
          </a:blip>
          <a:srcRect b="0" l="0" r="0" t="0"/>
          <a:stretch/>
        </p:blipFill>
        <p:spPr>
          <a:xfrm>
            <a:off x="875665" y="2235043"/>
            <a:ext cx="4582851" cy="1466229"/>
          </a:xfrm>
          <a:prstGeom prst="rect">
            <a:avLst/>
          </a:prstGeom>
          <a:noFill/>
          <a:ln>
            <a:noFill/>
          </a:ln>
        </p:spPr>
      </p:pic>
      <p:pic>
        <p:nvPicPr>
          <p:cNvPr id="257" name="Google Shape;257;p35"/>
          <p:cNvPicPr preferRelativeResize="0"/>
          <p:nvPr/>
        </p:nvPicPr>
        <p:blipFill rotWithShape="1">
          <a:blip r:embed="rId6">
            <a:alphaModFix/>
          </a:blip>
          <a:srcRect b="0" l="0" r="0" t="0"/>
          <a:stretch/>
        </p:blipFill>
        <p:spPr>
          <a:xfrm>
            <a:off x="10813950" y="6305819"/>
            <a:ext cx="1165232" cy="4691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61" name="Shape 261"/>
        <p:cNvGrpSpPr/>
        <p:nvPr/>
      </p:nvGrpSpPr>
      <p:grpSpPr>
        <a:xfrm>
          <a:off x="0" y="0"/>
          <a:ext cx="0" cy="0"/>
          <a:chOff x="0" y="0"/>
          <a:chExt cx="0" cy="0"/>
        </a:xfrm>
      </p:grpSpPr>
      <p:sp>
        <p:nvSpPr>
          <p:cNvPr id="262" name="Google Shape;262;p36"/>
          <p:cNvSpPr/>
          <p:nvPr/>
        </p:nvSpPr>
        <p:spPr>
          <a:xfrm>
            <a:off x="875665" y="1178560"/>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800" u="none" cap="none" strike="noStrike">
                <a:solidFill>
                  <a:schemeClr val="lt1"/>
                </a:solidFill>
                <a:latin typeface="Arial"/>
                <a:ea typeface="Arial"/>
                <a:cs typeface="Arial"/>
                <a:sym typeface="Arial"/>
              </a:rPr>
              <a:t>Array Functions in PHP</a:t>
            </a:r>
            <a:endParaRPr b="1" i="0" sz="1400" u="none" cap="none" strike="noStrike">
              <a:solidFill>
                <a:schemeClr val="lt1"/>
              </a:solidFill>
              <a:latin typeface="Arial"/>
              <a:ea typeface="Arial"/>
              <a:cs typeface="Arial"/>
              <a:sym typeface="Arial"/>
            </a:endParaRPr>
          </a:p>
        </p:txBody>
      </p:sp>
      <p:pic>
        <p:nvPicPr>
          <p:cNvPr id="263" name="Google Shape;263;p36"/>
          <p:cNvPicPr preferRelativeResize="0"/>
          <p:nvPr/>
        </p:nvPicPr>
        <p:blipFill rotWithShape="1">
          <a:blip r:embed="rId3">
            <a:alphaModFix/>
          </a:blip>
          <a:srcRect b="0" l="0" r="0" t="0"/>
          <a:stretch/>
        </p:blipFill>
        <p:spPr>
          <a:xfrm>
            <a:off x="256488" y="0"/>
            <a:ext cx="1049668" cy="1091682"/>
          </a:xfrm>
          <a:prstGeom prst="rect">
            <a:avLst/>
          </a:prstGeom>
          <a:noFill/>
          <a:ln>
            <a:noFill/>
          </a:ln>
        </p:spPr>
      </p:pic>
      <p:pic>
        <p:nvPicPr>
          <p:cNvPr id="264" name="Google Shape;264;p36"/>
          <p:cNvPicPr preferRelativeResize="0"/>
          <p:nvPr/>
        </p:nvPicPr>
        <p:blipFill rotWithShape="1">
          <a:blip r:embed="rId4">
            <a:alphaModFix/>
          </a:blip>
          <a:srcRect b="0" l="0" r="0" t="0"/>
          <a:stretch/>
        </p:blipFill>
        <p:spPr>
          <a:xfrm>
            <a:off x="875665" y="2137633"/>
            <a:ext cx="10022489" cy="3945925"/>
          </a:xfrm>
          <a:prstGeom prst="rect">
            <a:avLst/>
          </a:prstGeom>
          <a:noFill/>
          <a:ln>
            <a:noFill/>
          </a:ln>
        </p:spPr>
      </p:pic>
      <p:pic>
        <p:nvPicPr>
          <p:cNvPr id="265" name="Google Shape;265;p36"/>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69" name="Shape 269"/>
        <p:cNvGrpSpPr/>
        <p:nvPr/>
      </p:nvGrpSpPr>
      <p:grpSpPr>
        <a:xfrm>
          <a:off x="0" y="0"/>
          <a:ext cx="0" cy="0"/>
          <a:chOff x="0" y="0"/>
          <a:chExt cx="0" cy="0"/>
        </a:xfrm>
      </p:grpSpPr>
      <p:sp>
        <p:nvSpPr>
          <p:cNvPr id="270" name="Google Shape;270;p37"/>
          <p:cNvSpPr/>
          <p:nvPr/>
        </p:nvSpPr>
        <p:spPr>
          <a:xfrm>
            <a:off x="875665" y="1178560"/>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Array Functions in PHP</a:t>
            </a:r>
            <a:endParaRPr b="1" i="0" sz="1400" u="none" cap="none" strike="noStrike">
              <a:solidFill>
                <a:srgbClr val="FFFFFF"/>
              </a:solidFill>
              <a:latin typeface="Arial"/>
              <a:ea typeface="Arial"/>
              <a:cs typeface="Arial"/>
              <a:sym typeface="Arial"/>
            </a:endParaRPr>
          </a:p>
        </p:txBody>
      </p:sp>
      <p:pic>
        <p:nvPicPr>
          <p:cNvPr id="271" name="Google Shape;271;p37"/>
          <p:cNvPicPr preferRelativeResize="0"/>
          <p:nvPr/>
        </p:nvPicPr>
        <p:blipFill rotWithShape="1">
          <a:blip r:embed="rId3">
            <a:alphaModFix/>
          </a:blip>
          <a:srcRect b="0" l="0" r="0" t="0"/>
          <a:stretch/>
        </p:blipFill>
        <p:spPr>
          <a:xfrm>
            <a:off x="256488" y="0"/>
            <a:ext cx="1049668" cy="1091682"/>
          </a:xfrm>
          <a:prstGeom prst="rect">
            <a:avLst/>
          </a:prstGeom>
          <a:noFill/>
          <a:ln>
            <a:noFill/>
          </a:ln>
        </p:spPr>
      </p:pic>
      <p:pic>
        <p:nvPicPr>
          <p:cNvPr id="272" name="Google Shape;272;p37"/>
          <p:cNvPicPr preferRelativeResize="0"/>
          <p:nvPr/>
        </p:nvPicPr>
        <p:blipFill rotWithShape="1">
          <a:blip r:embed="rId4">
            <a:alphaModFix/>
          </a:blip>
          <a:srcRect b="0" l="0" r="0" t="0"/>
          <a:stretch/>
        </p:blipFill>
        <p:spPr>
          <a:xfrm>
            <a:off x="1080938" y="1847461"/>
            <a:ext cx="9641918" cy="4777274"/>
          </a:xfrm>
          <a:prstGeom prst="rect">
            <a:avLst/>
          </a:prstGeom>
          <a:noFill/>
          <a:ln>
            <a:noFill/>
          </a:ln>
        </p:spPr>
      </p:pic>
      <p:pic>
        <p:nvPicPr>
          <p:cNvPr id="273" name="Google Shape;273;p37"/>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77" name="Shape 277"/>
        <p:cNvGrpSpPr/>
        <p:nvPr/>
      </p:nvGrpSpPr>
      <p:grpSpPr>
        <a:xfrm>
          <a:off x="0" y="0"/>
          <a:ext cx="0" cy="0"/>
          <a:chOff x="0" y="0"/>
          <a:chExt cx="0" cy="0"/>
        </a:xfrm>
      </p:grpSpPr>
      <p:sp>
        <p:nvSpPr>
          <p:cNvPr id="278" name="Google Shape;278;p38"/>
          <p:cNvSpPr/>
          <p:nvPr/>
        </p:nvSpPr>
        <p:spPr>
          <a:xfrm>
            <a:off x="875665" y="1178560"/>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800" u="none" cap="none" strike="noStrike">
                <a:solidFill>
                  <a:schemeClr val="lt1"/>
                </a:solidFill>
                <a:latin typeface="Arial"/>
                <a:ea typeface="Arial"/>
                <a:cs typeface="Arial"/>
                <a:sym typeface="Arial"/>
              </a:rPr>
              <a:t>Associated array</a:t>
            </a:r>
            <a:endParaRPr b="1" i="0" sz="1400" u="none" cap="none" strike="noStrike">
              <a:solidFill>
                <a:schemeClr val="lt1"/>
              </a:solidFill>
              <a:latin typeface="Arial"/>
              <a:ea typeface="Arial"/>
              <a:cs typeface="Arial"/>
              <a:sym typeface="Arial"/>
            </a:endParaRPr>
          </a:p>
        </p:txBody>
      </p:sp>
      <p:pic>
        <p:nvPicPr>
          <p:cNvPr id="279" name="Google Shape;279;p38"/>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280" name="Google Shape;280;p38"/>
          <p:cNvSpPr/>
          <p:nvPr/>
        </p:nvSpPr>
        <p:spPr>
          <a:xfrm>
            <a:off x="3060441" y="5607698"/>
            <a:ext cx="1576873" cy="261257"/>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281" name="Google Shape;281;p38"/>
          <p:cNvSpPr txBox="1"/>
          <p:nvPr/>
        </p:nvSpPr>
        <p:spPr>
          <a:xfrm>
            <a:off x="875665" y="2193108"/>
            <a:ext cx="10209102" cy="11546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In PHP, an associated array is a type of array where keys are assigned to each element of the array. This means that instead of accessing elements using numeric indices (such as $myArray[0]), you can use string keys (such as $myArray['name']).</a:t>
            </a:r>
            <a:endParaRPr/>
          </a:p>
        </p:txBody>
      </p:sp>
      <p:pic>
        <p:nvPicPr>
          <p:cNvPr id="282" name="Google Shape;282;p38"/>
          <p:cNvPicPr preferRelativeResize="0"/>
          <p:nvPr/>
        </p:nvPicPr>
        <p:blipFill rotWithShape="1">
          <a:blip r:embed="rId4">
            <a:alphaModFix/>
          </a:blip>
          <a:srcRect b="0" l="0" r="0" t="0"/>
          <a:stretch/>
        </p:blipFill>
        <p:spPr>
          <a:xfrm>
            <a:off x="1067319" y="3662572"/>
            <a:ext cx="5566746" cy="2206383"/>
          </a:xfrm>
          <a:prstGeom prst="rect">
            <a:avLst/>
          </a:prstGeom>
          <a:noFill/>
          <a:ln>
            <a:noFill/>
          </a:ln>
        </p:spPr>
      </p:pic>
      <p:pic>
        <p:nvPicPr>
          <p:cNvPr id="283" name="Google Shape;283;p38"/>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4"/>
          <p:cNvSpPr/>
          <p:nvPr/>
        </p:nvSpPr>
        <p:spPr>
          <a:xfrm>
            <a:off x="0" y="0"/>
            <a:ext cx="5934287" cy="6858000"/>
          </a:xfrm>
          <a:custGeom>
            <a:rect b="b" l="l" r="r" t="t"/>
            <a:pathLst>
              <a:path extrusionOk="0" h="10287000" w="8901430">
                <a:moveTo>
                  <a:pt x="8901303" y="0"/>
                </a:moveTo>
                <a:lnTo>
                  <a:pt x="0" y="0"/>
                </a:lnTo>
                <a:lnTo>
                  <a:pt x="0" y="10286916"/>
                </a:lnTo>
                <a:lnTo>
                  <a:pt x="4137787" y="10286916"/>
                </a:lnTo>
                <a:lnTo>
                  <a:pt x="8901303" y="0"/>
                </a:lnTo>
                <a:close/>
              </a:path>
            </a:pathLst>
          </a:custGeom>
          <a:solidFill>
            <a:srgbClr val="1736A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p:txBody>
      </p:sp>
      <p:sp>
        <p:nvSpPr>
          <p:cNvPr id="107" name="Google Shape;107;p24"/>
          <p:cNvSpPr txBox="1"/>
          <p:nvPr/>
        </p:nvSpPr>
        <p:spPr>
          <a:xfrm>
            <a:off x="1018598" y="1286284"/>
            <a:ext cx="2649887" cy="685658"/>
          </a:xfrm>
          <a:prstGeom prst="rect">
            <a:avLst/>
          </a:prstGeom>
          <a:noFill/>
          <a:ln>
            <a:noFill/>
          </a:ln>
        </p:spPr>
        <p:txBody>
          <a:bodyPr anchorCtr="0" anchor="ctr" bIns="0" lIns="0" spcFirstLastPara="1" rIns="0" wrap="square" tIns="8450">
            <a:spAutoFit/>
          </a:bodyPr>
          <a:lstStyle/>
          <a:p>
            <a:pPr indent="0" lvl="0" marL="8467" marR="0" rtl="0" algn="ctr">
              <a:lnSpc>
                <a:spcPct val="100000"/>
              </a:lnSpc>
              <a:spcBef>
                <a:spcPts val="0"/>
              </a:spcBef>
              <a:spcAft>
                <a:spcPts val="0"/>
              </a:spcAft>
              <a:buClr>
                <a:srgbClr val="E7E6E6"/>
              </a:buClr>
              <a:buSzPts val="4400"/>
              <a:buFont typeface="Arial"/>
              <a:buNone/>
            </a:pPr>
            <a:r>
              <a:rPr b="1" i="0" lang="en-US" sz="4400" u="none" cap="none" strike="noStrike">
                <a:solidFill>
                  <a:srgbClr val="E7E6E6"/>
                </a:solidFill>
                <a:latin typeface="Calibri"/>
                <a:ea typeface="Calibri"/>
                <a:cs typeface="Calibri"/>
                <a:sym typeface="Calibri"/>
              </a:rPr>
              <a:t>Agenda</a:t>
            </a:r>
            <a:endParaRPr/>
          </a:p>
        </p:txBody>
      </p:sp>
      <p:sp>
        <p:nvSpPr>
          <p:cNvPr id="108" name="Google Shape;108;p24"/>
          <p:cNvSpPr txBox="1"/>
          <p:nvPr/>
        </p:nvSpPr>
        <p:spPr>
          <a:xfrm>
            <a:off x="6410663" y="2717292"/>
            <a:ext cx="706120" cy="377882"/>
          </a:xfrm>
          <a:prstGeom prst="rect">
            <a:avLst/>
          </a:prstGeom>
          <a:noFill/>
          <a:ln>
            <a:noFill/>
          </a:ln>
        </p:spPr>
        <p:txBody>
          <a:bodyPr anchorCtr="0" anchor="t" bIns="0" lIns="0" spcFirstLastPara="1" rIns="0" wrap="square" tIns="8450">
            <a:spAutoFit/>
          </a:bodyPr>
          <a:lstStyle/>
          <a:p>
            <a:pPr indent="0" lvl="0" marL="8467"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Schedule (High Level)</a:t>
            </a:r>
            <a:endParaRPr b="0" i="0" sz="1200" u="none" cap="none" strike="noStrike">
              <a:solidFill>
                <a:srgbClr val="000000"/>
              </a:solidFill>
              <a:latin typeface="Calibri"/>
              <a:ea typeface="Calibri"/>
              <a:cs typeface="Calibri"/>
              <a:sym typeface="Calibri"/>
            </a:endParaRPr>
          </a:p>
        </p:txBody>
      </p:sp>
      <p:sp>
        <p:nvSpPr>
          <p:cNvPr id="109" name="Google Shape;109;p24"/>
          <p:cNvSpPr txBox="1"/>
          <p:nvPr/>
        </p:nvSpPr>
        <p:spPr>
          <a:xfrm>
            <a:off x="6490293" y="4190458"/>
            <a:ext cx="548640" cy="193216"/>
          </a:xfrm>
          <a:prstGeom prst="rect">
            <a:avLst/>
          </a:prstGeom>
          <a:noFill/>
          <a:ln>
            <a:noFill/>
          </a:ln>
        </p:spPr>
        <p:txBody>
          <a:bodyPr anchorCtr="0" anchor="t" bIns="0" lIns="0" spcFirstLastPara="1" rIns="0" wrap="square" tIns="8450">
            <a:spAutoFit/>
          </a:bodyPr>
          <a:lstStyle/>
          <a:p>
            <a:pPr indent="0" lvl="0" marL="8467"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Timeline</a:t>
            </a:r>
            <a:endParaRPr b="0" i="0" sz="1200" u="none" cap="none" strike="noStrike">
              <a:solidFill>
                <a:srgbClr val="000000"/>
              </a:solidFill>
              <a:latin typeface="Calibri"/>
              <a:ea typeface="Calibri"/>
              <a:cs typeface="Calibri"/>
              <a:sym typeface="Calibri"/>
            </a:endParaRPr>
          </a:p>
        </p:txBody>
      </p:sp>
      <p:sp>
        <p:nvSpPr>
          <p:cNvPr id="110" name="Google Shape;110;p24"/>
          <p:cNvSpPr txBox="1"/>
          <p:nvPr/>
        </p:nvSpPr>
        <p:spPr>
          <a:xfrm>
            <a:off x="8044094" y="2717292"/>
            <a:ext cx="781221" cy="377882"/>
          </a:xfrm>
          <a:prstGeom prst="rect">
            <a:avLst/>
          </a:prstGeom>
          <a:noFill/>
          <a:ln>
            <a:noFill/>
          </a:ln>
        </p:spPr>
        <p:txBody>
          <a:bodyPr anchorCtr="0" anchor="t" bIns="0" lIns="0" spcFirstLastPara="1" rIns="0" wrap="square" tIns="8450">
            <a:spAutoFit/>
          </a:bodyPr>
          <a:lstStyle/>
          <a:p>
            <a:pPr indent="0" lvl="0" marL="8467"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Completed Activities</a:t>
            </a:r>
            <a:endParaRPr b="0" i="0" sz="1200" u="none" cap="none" strike="noStrike">
              <a:solidFill>
                <a:srgbClr val="000000"/>
              </a:solidFill>
              <a:latin typeface="Calibri"/>
              <a:ea typeface="Calibri"/>
              <a:cs typeface="Calibri"/>
              <a:sym typeface="Calibri"/>
            </a:endParaRPr>
          </a:p>
        </p:txBody>
      </p:sp>
      <p:sp>
        <p:nvSpPr>
          <p:cNvPr id="111" name="Google Shape;111;p24"/>
          <p:cNvSpPr txBox="1"/>
          <p:nvPr/>
        </p:nvSpPr>
        <p:spPr>
          <a:xfrm>
            <a:off x="8227060" y="4099018"/>
            <a:ext cx="415290" cy="377882"/>
          </a:xfrm>
          <a:prstGeom prst="rect">
            <a:avLst/>
          </a:prstGeom>
          <a:noFill/>
          <a:ln>
            <a:noFill/>
          </a:ln>
        </p:spPr>
        <p:txBody>
          <a:bodyPr anchorCtr="0" anchor="t" bIns="0" lIns="0" spcFirstLastPara="1" rIns="0" wrap="square" tIns="8450">
            <a:spAutoFit/>
          </a:bodyPr>
          <a:lstStyle/>
          <a:p>
            <a:pPr indent="0" lvl="0" marL="8467" marR="0" rtl="0" algn="l">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Action</a:t>
            </a:r>
            <a:endParaRPr b="0" i="0" sz="1200" u="none" cap="none" strike="noStrike">
              <a:solidFill>
                <a:srgbClr val="000000"/>
              </a:solidFill>
              <a:latin typeface="Calibri"/>
              <a:ea typeface="Calibri"/>
              <a:cs typeface="Calibri"/>
              <a:sym typeface="Calibri"/>
            </a:endParaRPr>
          </a:p>
          <a:p>
            <a:pPr indent="0" lvl="0" marL="34714" marR="0" rtl="0" algn="l">
              <a:lnSpc>
                <a:spcPct val="100000"/>
              </a:lnSpc>
              <a:spcBef>
                <a:spcPts val="3"/>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Items</a:t>
            </a:r>
            <a:endParaRPr b="0" i="0" sz="1200" u="none" cap="none" strike="noStrike">
              <a:solidFill>
                <a:srgbClr val="000000"/>
              </a:solidFill>
              <a:latin typeface="Calibri"/>
              <a:ea typeface="Calibri"/>
              <a:cs typeface="Calibri"/>
              <a:sym typeface="Calibri"/>
            </a:endParaRPr>
          </a:p>
        </p:txBody>
      </p:sp>
      <p:sp>
        <p:nvSpPr>
          <p:cNvPr id="112" name="Google Shape;112;p24"/>
          <p:cNvSpPr txBox="1"/>
          <p:nvPr/>
        </p:nvSpPr>
        <p:spPr>
          <a:xfrm>
            <a:off x="8114606" y="2513390"/>
            <a:ext cx="1327295" cy="785686"/>
          </a:xfrm>
          <a:prstGeom prst="rect">
            <a:avLst/>
          </a:prstGeom>
          <a:noFill/>
          <a:ln>
            <a:noFill/>
          </a:ln>
        </p:spPr>
        <p:txBody>
          <a:bodyPr anchorCtr="0" anchor="t" bIns="0" lIns="0" spcFirstLastPara="1" rIns="0" wrap="square" tIns="8450">
            <a:spAutoFit/>
          </a:bodyPr>
          <a:lstStyle/>
          <a:p>
            <a:pPr indent="0" lvl="0" marL="0" marR="0"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Dependencies</a:t>
            </a:r>
            <a:endParaRPr b="0" i="0" sz="1200" u="none" cap="none" strike="noStrike">
              <a:solidFill>
                <a:srgbClr val="000000"/>
              </a:solidFill>
              <a:latin typeface="Calibri"/>
              <a:ea typeface="Calibri"/>
              <a:cs typeface="Calibri"/>
              <a:sym typeface="Calibri"/>
            </a:endParaRPr>
          </a:p>
          <a:p>
            <a:pPr indent="0" lvl="0" marL="0" marR="0" rtl="0" algn="ctr">
              <a:lnSpc>
                <a:spcPct val="100000"/>
              </a:lnSpc>
              <a:spcBef>
                <a:spcPts val="67"/>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&amp;</a:t>
            </a:r>
            <a:endParaRPr/>
          </a:p>
          <a:p>
            <a:pPr indent="0" lvl="0" marL="0" marR="0" rtl="0" algn="ctr">
              <a:lnSpc>
                <a:spcPct val="100000"/>
              </a:lnSpc>
              <a:spcBef>
                <a:spcPts val="67"/>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Issues / Risks</a:t>
            </a:r>
            <a:endParaRPr b="0" i="0" sz="1200" u="none" cap="none" strike="noStrike">
              <a:solidFill>
                <a:srgbClr val="FFFFFF"/>
              </a:solidFill>
              <a:latin typeface="Calibri"/>
              <a:ea typeface="Calibri"/>
              <a:cs typeface="Calibri"/>
              <a:sym typeface="Calibri"/>
            </a:endParaRPr>
          </a:p>
          <a:p>
            <a:pPr indent="0" lvl="0" marL="0" marR="0" rtl="0" algn="ctr">
              <a:lnSpc>
                <a:spcPct val="100000"/>
              </a:lnSpc>
              <a:spcBef>
                <a:spcPts val="67"/>
              </a:spcBef>
              <a:spcAft>
                <a:spcPts val="0"/>
              </a:spcAft>
              <a:buClr>
                <a:srgbClr val="000000"/>
              </a:buClr>
              <a:buSzPts val="1200"/>
              <a:buFont typeface="Arial"/>
              <a:buNone/>
            </a:pPr>
            <a:r>
              <a:t/>
            </a:r>
            <a:endParaRPr b="0" i="0" sz="1200" u="none" cap="none" strike="noStrike">
              <a:solidFill>
                <a:srgbClr val="FFFFFF"/>
              </a:solidFill>
              <a:latin typeface="Calibri"/>
              <a:ea typeface="Calibri"/>
              <a:cs typeface="Calibri"/>
              <a:sym typeface="Calibri"/>
            </a:endParaRPr>
          </a:p>
        </p:txBody>
      </p:sp>
      <p:sp>
        <p:nvSpPr>
          <p:cNvPr id="113" name="Google Shape;113;p24"/>
          <p:cNvSpPr txBox="1"/>
          <p:nvPr/>
        </p:nvSpPr>
        <p:spPr>
          <a:xfrm>
            <a:off x="9713689" y="4081683"/>
            <a:ext cx="873226" cy="377882"/>
          </a:xfrm>
          <a:prstGeom prst="rect">
            <a:avLst/>
          </a:prstGeom>
          <a:noFill/>
          <a:ln>
            <a:noFill/>
          </a:ln>
        </p:spPr>
        <p:txBody>
          <a:bodyPr anchorCtr="0" anchor="t" bIns="0" lIns="0" spcFirstLastPara="1" rIns="0" wrap="square" tIns="8450">
            <a:spAutoFit/>
          </a:bodyPr>
          <a:lstStyle/>
          <a:p>
            <a:pPr indent="5080" lvl="0" marL="8467" marR="3387" rtl="0" algn="ctr">
              <a:lnSpc>
                <a:spcPct val="100000"/>
              </a:lnSpc>
              <a:spcBef>
                <a:spcPts val="0"/>
              </a:spcBef>
              <a:spcAft>
                <a:spcPts val="0"/>
              </a:spcAft>
              <a:buClr>
                <a:srgbClr val="FFFFFF"/>
              </a:buClr>
              <a:buSzPts val="1200"/>
              <a:buFont typeface="Arial"/>
              <a:buNone/>
            </a:pPr>
            <a:r>
              <a:rPr b="0" i="0" lang="en-US" sz="1200" u="none" cap="none" strike="noStrike">
                <a:solidFill>
                  <a:srgbClr val="FFFFFF"/>
                </a:solidFill>
                <a:latin typeface="Calibri"/>
                <a:ea typeface="Calibri"/>
                <a:cs typeface="Calibri"/>
                <a:sym typeface="Calibri"/>
              </a:rPr>
              <a:t>Change  Requests</a:t>
            </a:r>
            <a:endParaRPr/>
          </a:p>
        </p:txBody>
      </p:sp>
      <p:sp>
        <p:nvSpPr>
          <p:cNvPr id="114" name="Google Shape;114;p24"/>
          <p:cNvSpPr txBox="1"/>
          <p:nvPr/>
        </p:nvSpPr>
        <p:spPr>
          <a:xfrm>
            <a:off x="5714755" y="1295400"/>
            <a:ext cx="7543800" cy="426720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90000"/>
              </a:lnSpc>
              <a:spcBef>
                <a:spcPts val="0"/>
              </a:spcBef>
              <a:spcAft>
                <a:spcPts val="0"/>
              </a:spcAft>
              <a:buClr>
                <a:srgbClr val="000000"/>
              </a:buClr>
              <a:buSzPts val="3000"/>
              <a:buFont typeface="Arial"/>
              <a:buChar char="•"/>
            </a:pPr>
            <a:r>
              <a:rPr b="1" i="0" lang="en-US" sz="3000" u="none" cap="none" strike="noStrike">
                <a:solidFill>
                  <a:srgbClr val="000000"/>
                </a:solidFill>
                <a:latin typeface="Calibri"/>
                <a:ea typeface="Calibri"/>
                <a:cs typeface="Calibri"/>
                <a:sym typeface="Calibri"/>
              </a:rPr>
              <a:t>Introduction in list</a:t>
            </a:r>
            <a:endParaRPr b="1" i="0" sz="3000" u="none" cap="none" strike="noStrike">
              <a:solidFill>
                <a:srgbClr val="000000"/>
              </a:solidFill>
              <a:latin typeface="Calibri"/>
              <a:ea typeface="Calibri"/>
              <a:cs typeface="Calibri"/>
              <a:sym typeface="Calibri"/>
            </a:endParaRPr>
          </a:p>
          <a:p>
            <a:pPr indent="-457200" lvl="0" marL="457200" marR="0" rtl="0" algn="l">
              <a:lnSpc>
                <a:spcPct val="90000"/>
              </a:lnSpc>
              <a:spcBef>
                <a:spcPts val="10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one-dimensional array </a:t>
            </a:r>
            <a:endParaRPr/>
          </a:p>
          <a:p>
            <a:pPr indent="-457200" lvl="0" marL="4572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Foreach loop</a:t>
            </a:r>
            <a:endParaRPr b="0" i="0" sz="1600" u="none" cap="none" strike="noStrike">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dk1"/>
              </a:buClr>
              <a:buSzPts val="3000"/>
              <a:buFont typeface="Arial"/>
              <a:buChar char="•"/>
            </a:pPr>
            <a:r>
              <a:rPr b="1" i="0" lang="en-US" sz="3000" u="none" cap="none" strike="noStrike">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multi-dimensional array</a:t>
            </a:r>
            <a:endParaRPr b="0" i="0" sz="1800" u="none" cap="none" strike="noStrike">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associative array</a:t>
            </a:r>
            <a:endParaRPr b="0" i="0" sz="1800" u="none" cap="none" strike="noStrike">
              <a:solidFill>
                <a:schemeClr val="dk1"/>
              </a:solidFill>
              <a:latin typeface="Arial"/>
              <a:ea typeface="Arial"/>
              <a:cs typeface="Arial"/>
              <a:sym typeface="Arial"/>
            </a:endParaRPr>
          </a:p>
          <a:p>
            <a:pPr indent="-457200" lvl="0" marL="4572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Arial"/>
                <a:ea typeface="Arial"/>
                <a:cs typeface="Arial"/>
                <a:sym typeface="Arial"/>
              </a:rPr>
              <a:t>Build in function of arrays and string </a:t>
            </a:r>
            <a:endParaRPr/>
          </a:p>
          <a:p>
            <a:pPr indent="-266700" lvl="0" marL="457200" marR="0" rtl="0" algn="l">
              <a:lnSpc>
                <a:spcPct val="90000"/>
              </a:lnSpc>
              <a:spcBef>
                <a:spcPts val="100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a:p>
            <a:pPr indent="-266700" lvl="0" marL="457200" marR="0" rtl="0" algn="l">
              <a:lnSpc>
                <a:spcPct val="90000"/>
              </a:lnSpc>
              <a:spcBef>
                <a:spcPts val="100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a:p>
            <a:pPr indent="-495300" lvl="0" marL="685800" marR="0" rtl="0" algn="l">
              <a:lnSpc>
                <a:spcPct val="90000"/>
              </a:lnSpc>
              <a:spcBef>
                <a:spcPts val="1000"/>
              </a:spcBef>
              <a:spcAft>
                <a:spcPts val="0"/>
              </a:spcAft>
              <a:buClr>
                <a:schemeClr val="dk1"/>
              </a:buClr>
              <a:buSzPts val="3000"/>
              <a:buFont typeface="Arial"/>
              <a:buNone/>
            </a:pPr>
            <a:r>
              <a:t/>
            </a:r>
            <a:endParaRPr b="1" i="0" sz="3000" u="none" cap="none" strike="noStrike">
              <a:solidFill>
                <a:srgbClr val="000000"/>
              </a:solidFill>
              <a:latin typeface="Calibri"/>
              <a:ea typeface="Calibri"/>
              <a:cs typeface="Calibri"/>
              <a:sym typeface="Calibri"/>
            </a:endParaRPr>
          </a:p>
        </p:txBody>
      </p:sp>
      <p:pic>
        <p:nvPicPr>
          <p:cNvPr id="115" name="Google Shape;115;p24"/>
          <p:cNvPicPr preferRelativeResize="0"/>
          <p:nvPr/>
        </p:nvPicPr>
        <p:blipFill rotWithShape="1">
          <a:blip r:embed="rId3">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87" name="Shape 287"/>
        <p:cNvGrpSpPr/>
        <p:nvPr/>
      </p:nvGrpSpPr>
      <p:grpSpPr>
        <a:xfrm>
          <a:off x="0" y="0"/>
          <a:ext cx="0" cy="0"/>
          <a:chOff x="0" y="0"/>
          <a:chExt cx="0" cy="0"/>
        </a:xfrm>
      </p:grpSpPr>
      <p:sp>
        <p:nvSpPr>
          <p:cNvPr id="288" name="Google Shape;288;p7"/>
          <p:cNvSpPr/>
          <p:nvPr/>
        </p:nvSpPr>
        <p:spPr>
          <a:xfrm>
            <a:off x="875664" y="1369695"/>
            <a:ext cx="3668344"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800"/>
              <a:buFont typeface="Arial"/>
              <a:buNone/>
            </a:pPr>
            <a:r>
              <a:rPr b="1" i="0" lang="en-US" sz="1800" u="none" cap="none" strike="noStrike">
                <a:solidFill>
                  <a:schemeClr val="lt1"/>
                </a:solidFill>
                <a:latin typeface="Arial"/>
                <a:ea typeface="Arial"/>
                <a:cs typeface="Arial"/>
                <a:sym typeface="Arial"/>
              </a:rPr>
              <a:t>Associated array</a:t>
            </a:r>
            <a:endParaRPr b="1" i="0" sz="1800" u="none" cap="none" strike="noStrike">
              <a:solidFill>
                <a:schemeClr val="lt1"/>
              </a:solidFill>
              <a:latin typeface="Arial"/>
              <a:ea typeface="Arial"/>
              <a:cs typeface="Arial"/>
              <a:sym typeface="Arial"/>
            </a:endParaRPr>
          </a:p>
        </p:txBody>
      </p:sp>
      <p:pic>
        <p:nvPicPr>
          <p:cNvPr id="289" name="Google Shape;289;p7"/>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290" name="Google Shape;290;p7"/>
          <p:cNvSpPr/>
          <p:nvPr/>
        </p:nvSpPr>
        <p:spPr>
          <a:xfrm>
            <a:off x="2146041" y="4516016"/>
            <a:ext cx="1483567" cy="2146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id="291" name="Google Shape;291;p7"/>
          <p:cNvPicPr preferRelativeResize="0"/>
          <p:nvPr/>
        </p:nvPicPr>
        <p:blipFill rotWithShape="1">
          <a:blip r:embed="rId4">
            <a:alphaModFix/>
          </a:blip>
          <a:srcRect b="0" l="0" r="0" t="0"/>
          <a:stretch/>
        </p:blipFill>
        <p:spPr>
          <a:xfrm>
            <a:off x="1079014" y="2357813"/>
            <a:ext cx="6665394" cy="3511142"/>
          </a:xfrm>
          <a:prstGeom prst="rect">
            <a:avLst/>
          </a:prstGeom>
          <a:noFill/>
          <a:ln>
            <a:noFill/>
          </a:ln>
        </p:spPr>
      </p:pic>
      <p:pic>
        <p:nvPicPr>
          <p:cNvPr id="292" name="Google Shape;292;p7"/>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296" name="Shape 296"/>
        <p:cNvGrpSpPr/>
        <p:nvPr/>
      </p:nvGrpSpPr>
      <p:grpSpPr>
        <a:xfrm>
          <a:off x="0" y="0"/>
          <a:ext cx="0" cy="0"/>
          <a:chOff x="0" y="0"/>
          <a:chExt cx="0" cy="0"/>
        </a:xfrm>
      </p:grpSpPr>
      <p:sp>
        <p:nvSpPr>
          <p:cNvPr id="297" name="Google Shape;297;p39"/>
          <p:cNvSpPr/>
          <p:nvPr/>
        </p:nvSpPr>
        <p:spPr>
          <a:xfrm>
            <a:off x="679722" y="1413463"/>
            <a:ext cx="3668344"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2E75B5"/>
              </a:solidFill>
              <a:latin typeface="Arial"/>
              <a:ea typeface="Arial"/>
              <a:cs typeface="Arial"/>
              <a:sym typeface="Arial"/>
            </a:endParaRPr>
          </a:p>
        </p:txBody>
      </p:sp>
      <p:sp>
        <p:nvSpPr>
          <p:cNvPr id="298" name="Google Shape;298;p39"/>
          <p:cNvSpPr txBox="1"/>
          <p:nvPr/>
        </p:nvSpPr>
        <p:spPr>
          <a:xfrm>
            <a:off x="781322" y="1475346"/>
            <a:ext cx="3566744"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Associated array in memory</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t/>
            </a:r>
            <a:endParaRPr b="1" i="0" sz="1200" u="none" cap="none" strike="noStrike">
              <a:solidFill>
                <a:srgbClr val="FFFFFF"/>
              </a:solidFill>
              <a:latin typeface="Arial"/>
              <a:ea typeface="Arial"/>
              <a:cs typeface="Arial"/>
              <a:sym typeface="Arial"/>
            </a:endParaRPr>
          </a:p>
        </p:txBody>
      </p:sp>
      <p:pic>
        <p:nvPicPr>
          <p:cNvPr id="299" name="Google Shape;299;p39"/>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300" name="Google Shape;300;p39"/>
          <p:cNvSpPr/>
          <p:nvPr/>
        </p:nvSpPr>
        <p:spPr>
          <a:xfrm>
            <a:off x="2146041" y="4516016"/>
            <a:ext cx="1483567" cy="2146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39"/>
          <p:cNvSpPr txBox="1"/>
          <p:nvPr/>
        </p:nvSpPr>
        <p:spPr>
          <a:xfrm>
            <a:off x="781322" y="2312336"/>
            <a:ext cx="9612980" cy="7853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An associative array, is represented in memory as a hash table. Each element in the array is represented by both a key and a value, and the key is used to look up the associated value.</a:t>
            </a:r>
            <a:endParaRPr/>
          </a:p>
        </p:txBody>
      </p:sp>
      <p:pic>
        <p:nvPicPr>
          <p:cNvPr id="302" name="Google Shape;302;p39"/>
          <p:cNvPicPr preferRelativeResize="0"/>
          <p:nvPr/>
        </p:nvPicPr>
        <p:blipFill rotWithShape="1">
          <a:blip r:embed="rId4">
            <a:alphaModFix/>
          </a:blip>
          <a:srcRect b="0" l="0" r="0" t="0"/>
          <a:stretch/>
        </p:blipFill>
        <p:spPr>
          <a:xfrm>
            <a:off x="1109630" y="3294080"/>
            <a:ext cx="3415717" cy="1557838"/>
          </a:xfrm>
          <a:prstGeom prst="rect">
            <a:avLst/>
          </a:prstGeom>
          <a:noFill/>
          <a:ln>
            <a:noFill/>
          </a:ln>
        </p:spPr>
      </p:pic>
      <p:sp>
        <p:nvSpPr>
          <p:cNvPr id="303" name="Google Shape;303;p39"/>
          <p:cNvSpPr txBox="1"/>
          <p:nvPr/>
        </p:nvSpPr>
        <p:spPr>
          <a:xfrm>
            <a:off x="781322" y="5167213"/>
            <a:ext cx="8903854" cy="78534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In memory, this would be represented as a hash table with keys "one", "two", and "three" mapping to their respective values (1, 2, and 3).</a:t>
            </a:r>
            <a:endParaRPr/>
          </a:p>
        </p:txBody>
      </p:sp>
      <p:pic>
        <p:nvPicPr>
          <p:cNvPr id="304" name="Google Shape;304;p39"/>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308" name="Shape 308"/>
        <p:cNvGrpSpPr/>
        <p:nvPr/>
      </p:nvGrpSpPr>
      <p:grpSpPr>
        <a:xfrm>
          <a:off x="0" y="0"/>
          <a:ext cx="0" cy="0"/>
          <a:chOff x="0" y="0"/>
          <a:chExt cx="0" cy="0"/>
        </a:xfrm>
      </p:grpSpPr>
      <p:pic>
        <p:nvPicPr>
          <p:cNvPr id="309" name="Google Shape;309;p40"/>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310" name="Google Shape;310;p40"/>
          <p:cNvSpPr/>
          <p:nvPr/>
        </p:nvSpPr>
        <p:spPr>
          <a:xfrm>
            <a:off x="2146041" y="4516016"/>
            <a:ext cx="1483567" cy="2146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40"/>
          <p:cNvSpPr txBox="1"/>
          <p:nvPr/>
        </p:nvSpPr>
        <p:spPr>
          <a:xfrm>
            <a:off x="2436848" y="2028616"/>
            <a:ext cx="6492547" cy="280076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8800" u="none" cap="none" strike="noStrike">
                <a:solidFill>
                  <a:srgbClr val="2F5496"/>
                </a:solidFill>
                <a:latin typeface="Open Sans"/>
                <a:ea typeface="Open Sans"/>
                <a:cs typeface="Open Sans"/>
                <a:sym typeface="Open Sans"/>
              </a:rPr>
              <a:t>What is </a:t>
            </a:r>
            <a:r>
              <a:rPr b="0" i="0" lang="en-US" sz="8800" u="none" cap="none" strike="noStrike">
                <a:solidFill>
                  <a:srgbClr val="548135"/>
                </a:solidFill>
                <a:latin typeface="Open Sans"/>
                <a:ea typeface="Open Sans"/>
                <a:cs typeface="Open Sans"/>
                <a:sym typeface="Open Sans"/>
              </a:rPr>
              <a:t>hash table</a:t>
            </a:r>
            <a:r>
              <a:rPr b="0" i="0" lang="en-US" sz="8800" u="none" cap="none" strike="noStrike">
                <a:solidFill>
                  <a:srgbClr val="2F5496"/>
                </a:solidFill>
                <a:latin typeface="Open Sans"/>
                <a:ea typeface="Open Sans"/>
                <a:cs typeface="Open Sans"/>
                <a:sym typeface="Open Sans"/>
              </a:rPr>
              <a:t>?</a:t>
            </a:r>
            <a:endParaRPr/>
          </a:p>
        </p:txBody>
      </p:sp>
      <p:pic>
        <p:nvPicPr>
          <p:cNvPr id="312" name="Google Shape;312;p40"/>
          <p:cNvPicPr preferRelativeResize="0"/>
          <p:nvPr/>
        </p:nvPicPr>
        <p:blipFill rotWithShape="1">
          <a:blip r:embed="rId4">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316" name="Shape 316"/>
        <p:cNvGrpSpPr/>
        <p:nvPr/>
      </p:nvGrpSpPr>
      <p:grpSpPr>
        <a:xfrm>
          <a:off x="0" y="0"/>
          <a:ext cx="0" cy="0"/>
          <a:chOff x="0" y="0"/>
          <a:chExt cx="0" cy="0"/>
        </a:xfrm>
      </p:grpSpPr>
      <p:pic>
        <p:nvPicPr>
          <p:cNvPr id="317" name="Google Shape;317;p41"/>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318" name="Google Shape;318;p41"/>
          <p:cNvSpPr/>
          <p:nvPr/>
        </p:nvSpPr>
        <p:spPr>
          <a:xfrm>
            <a:off x="2146041" y="4516016"/>
            <a:ext cx="1483567" cy="2146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1"/>
          <p:cNvSpPr txBox="1"/>
          <p:nvPr/>
        </p:nvSpPr>
        <p:spPr>
          <a:xfrm>
            <a:off x="2436848" y="1976774"/>
            <a:ext cx="6492547" cy="3416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b="0" i="0" lang="en-US" sz="8800" u="none" cap="none" strike="noStrike">
                <a:solidFill>
                  <a:srgbClr val="2F5496"/>
                </a:solidFill>
                <a:latin typeface="Open Sans"/>
                <a:ea typeface="Open Sans"/>
                <a:cs typeface="Open Sans"/>
                <a:sym typeface="Open Sans"/>
              </a:rPr>
              <a:t>String</a:t>
            </a:r>
            <a:endParaRPr/>
          </a:p>
          <a:p>
            <a:pPr indent="0" lvl="0" marL="0" marR="0" rtl="0" algn="ctr">
              <a:lnSpc>
                <a:spcPct val="100000"/>
              </a:lnSpc>
              <a:spcBef>
                <a:spcPts val="0"/>
              </a:spcBef>
              <a:spcAft>
                <a:spcPts val="0"/>
              </a:spcAft>
              <a:buClr>
                <a:srgbClr val="000000"/>
              </a:buClr>
              <a:buSzPts val="8800"/>
              <a:buFont typeface="Arial"/>
              <a:buNone/>
            </a:pPr>
            <a:r>
              <a:t/>
            </a:r>
            <a:endParaRPr b="0" i="0" sz="8800" u="none" cap="none" strike="noStrike">
              <a:solidFill>
                <a:srgbClr val="2F5496"/>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rgbClr val="9CC2E5"/>
                </a:solidFill>
                <a:latin typeface="Open Sans"/>
                <a:ea typeface="Open Sans"/>
                <a:cs typeface="Open Sans"/>
                <a:sym typeface="Open Sans"/>
              </a:rPr>
              <a:t>follow me to the VS code!</a:t>
            </a:r>
            <a:endParaRPr/>
          </a:p>
        </p:txBody>
      </p:sp>
      <p:pic>
        <p:nvPicPr>
          <p:cNvPr id="320" name="Google Shape;320;p41"/>
          <p:cNvPicPr preferRelativeResize="0"/>
          <p:nvPr/>
        </p:nvPicPr>
        <p:blipFill rotWithShape="1">
          <a:blip r:embed="rId4">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324" name="Shape 324"/>
        <p:cNvGrpSpPr/>
        <p:nvPr/>
      </p:nvGrpSpPr>
      <p:grpSpPr>
        <a:xfrm>
          <a:off x="0" y="0"/>
          <a:ext cx="0" cy="0"/>
          <a:chOff x="0" y="0"/>
          <a:chExt cx="0" cy="0"/>
        </a:xfrm>
      </p:grpSpPr>
      <p:pic>
        <p:nvPicPr>
          <p:cNvPr id="325" name="Google Shape;325;p42"/>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326" name="Google Shape;326;p42"/>
          <p:cNvSpPr/>
          <p:nvPr/>
        </p:nvSpPr>
        <p:spPr>
          <a:xfrm>
            <a:off x="2146041" y="4516016"/>
            <a:ext cx="1483567" cy="2146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2"/>
          <p:cNvSpPr/>
          <p:nvPr/>
        </p:nvSpPr>
        <p:spPr>
          <a:xfrm>
            <a:off x="679722" y="1413463"/>
            <a:ext cx="3668344"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t/>
            </a:r>
            <a:endParaRPr b="0" i="0" sz="1800" u="none" cap="none" strike="noStrike">
              <a:solidFill>
                <a:srgbClr val="2E75B5"/>
              </a:solidFill>
              <a:latin typeface="Arial"/>
              <a:ea typeface="Arial"/>
              <a:cs typeface="Arial"/>
              <a:sym typeface="Arial"/>
            </a:endParaRPr>
          </a:p>
        </p:txBody>
      </p:sp>
      <p:sp>
        <p:nvSpPr>
          <p:cNvPr id="328" name="Google Shape;328;p42"/>
          <p:cNvSpPr txBox="1"/>
          <p:nvPr/>
        </p:nvSpPr>
        <p:spPr>
          <a:xfrm>
            <a:off x="781322" y="1475346"/>
            <a:ext cx="3566744"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1600" u="none" cap="none" strike="noStrike">
                <a:solidFill>
                  <a:schemeClr val="lt1"/>
                </a:solidFill>
                <a:latin typeface="Arial"/>
                <a:ea typeface="Arial"/>
                <a:cs typeface="Arial"/>
                <a:sym typeface="Arial"/>
              </a:rPr>
              <a:t>String functions</a:t>
            </a:r>
            <a:endParaRPr b="1" i="0" sz="16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1800"/>
              <a:buFont typeface="Arial"/>
              <a:buNone/>
            </a:pPr>
            <a:r>
              <a:t/>
            </a:r>
            <a:endParaRPr b="1" i="0" sz="1200" u="none" cap="none" strike="noStrike">
              <a:solidFill>
                <a:srgbClr val="FFFFFF"/>
              </a:solidFill>
              <a:latin typeface="Arial"/>
              <a:ea typeface="Arial"/>
              <a:cs typeface="Arial"/>
              <a:sym typeface="Arial"/>
            </a:endParaRPr>
          </a:p>
        </p:txBody>
      </p:sp>
      <p:pic>
        <p:nvPicPr>
          <p:cNvPr id="329" name="Google Shape;329;p42"/>
          <p:cNvPicPr preferRelativeResize="0"/>
          <p:nvPr/>
        </p:nvPicPr>
        <p:blipFill rotWithShape="1">
          <a:blip r:embed="rId4">
            <a:alphaModFix/>
          </a:blip>
          <a:srcRect b="0" l="0" r="0" t="0"/>
          <a:stretch/>
        </p:blipFill>
        <p:spPr>
          <a:xfrm>
            <a:off x="837744" y="2077405"/>
            <a:ext cx="10135056" cy="4192766"/>
          </a:xfrm>
          <a:prstGeom prst="rect">
            <a:avLst/>
          </a:prstGeom>
          <a:noFill/>
          <a:ln>
            <a:noFill/>
          </a:ln>
        </p:spPr>
      </p:pic>
      <p:pic>
        <p:nvPicPr>
          <p:cNvPr id="330" name="Google Shape;330;p42"/>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334" name="Shape 334"/>
        <p:cNvGrpSpPr/>
        <p:nvPr/>
      </p:nvGrpSpPr>
      <p:grpSpPr>
        <a:xfrm>
          <a:off x="0" y="0"/>
          <a:ext cx="0" cy="0"/>
          <a:chOff x="0" y="0"/>
          <a:chExt cx="0" cy="0"/>
        </a:xfrm>
      </p:grpSpPr>
      <p:pic>
        <p:nvPicPr>
          <p:cNvPr id="335" name="Google Shape;335;p43"/>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336" name="Google Shape;336;p43"/>
          <p:cNvSpPr/>
          <p:nvPr/>
        </p:nvSpPr>
        <p:spPr>
          <a:xfrm>
            <a:off x="2146041" y="4516016"/>
            <a:ext cx="1483567" cy="214604"/>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3"/>
          <p:cNvSpPr txBox="1"/>
          <p:nvPr/>
        </p:nvSpPr>
        <p:spPr>
          <a:xfrm>
            <a:off x="1950098" y="2485816"/>
            <a:ext cx="7791061" cy="144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b="0" i="0" lang="en-US" sz="8800" u="none" cap="none" strike="noStrike">
                <a:solidFill>
                  <a:srgbClr val="548135"/>
                </a:solidFill>
                <a:latin typeface="Open Sans"/>
                <a:ea typeface="Open Sans"/>
                <a:cs typeface="Open Sans"/>
                <a:sym typeface="Open Sans"/>
              </a:rPr>
              <a:t>Super global !</a:t>
            </a:r>
            <a:endParaRPr b="0" i="0" sz="8800" u="none" cap="none" strike="noStrike">
              <a:solidFill>
                <a:srgbClr val="2F5496"/>
              </a:solidFill>
              <a:latin typeface="Open Sans"/>
              <a:ea typeface="Open Sans"/>
              <a:cs typeface="Open Sans"/>
              <a:sym typeface="Open Sans"/>
            </a:endParaRPr>
          </a:p>
        </p:txBody>
      </p:sp>
      <p:pic>
        <p:nvPicPr>
          <p:cNvPr id="338" name="Google Shape;338;p43"/>
          <p:cNvPicPr preferRelativeResize="0"/>
          <p:nvPr/>
        </p:nvPicPr>
        <p:blipFill rotWithShape="1">
          <a:blip r:embed="rId4">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342" name="Shape 342"/>
        <p:cNvGrpSpPr/>
        <p:nvPr/>
      </p:nvGrpSpPr>
      <p:grpSpPr>
        <a:xfrm>
          <a:off x="0" y="0"/>
          <a:ext cx="0" cy="0"/>
          <a:chOff x="0" y="0"/>
          <a:chExt cx="0" cy="0"/>
        </a:xfrm>
      </p:grpSpPr>
      <p:pic>
        <p:nvPicPr>
          <p:cNvPr descr="question_ppt_powerpoint_presentation_file_pictures_Slide01" id="343" name="Google Shape;343;p18"/>
          <p:cNvPicPr preferRelativeResize="0"/>
          <p:nvPr/>
        </p:nvPicPr>
        <p:blipFill rotWithShape="1">
          <a:blip r:embed="rId3">
            <a:alphaModFix/>
          </a:blip>
          <a:srcRect b="0" l="0" r="0" t="0"/>
          <a:stretch/>
        </p:blipFill>
        <p:spPr>
          <a:xfrm>
            <a:off x="1524000" y="0"/>
            <a:ext cx="9144000" cy="6858000"/>
          </a:xfrm>
          <a:prstGeom prst="rect">
            <a:avLst/>
          </a:prstGeom>
          <a:noFill/>
          <a:ln>
            <a:noFill/>
          </a:ln>
        </p:spPr>
      </p:pic>
      <p:pic>
        <p:nvPicPr>
          <p:cNvPr id="344" name="Google Shape;344;p18"/>
          <p:cNvPicPr preferRelativeResize="0"/>
          <p:nvPr/>
        </p:nvPicPr>
        <p:blipFill rotWithShape="1">
          <a:blip r:embed="rId4">
            <a:alphaModFix/>
          </a:blip>
          <a:srcRect b="0" l="0" r="0" t="0"/>
          <a:stretch/>
        </p:blipFill>
        <p:spPr>
          <a:xfrm>
            <a:off x="125859" y="0"/>
            <a:ext cx="1049668" cy="1091682"/>
          </a:xfrm>
          <a:prstGeom prst="rect">
            <a:avLst/>
          </a:prstGeom>
          <a:noFill/>
          <a:ln>
            <a:noFill/>
          </a:ln>
        </p:spPr>
      </p:pic>
      <p:pic>
        <p:nvPicPr>
          <p:cNvPr id="345" name="Google Shape;345;p18"/>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119" name="Shape 119"/>
        <p:cNvGrpSpPr/>
        <p:nvPr/>
      </p:nvGrpSpPr>
      <p:grpSpPr>
        <a:xfrm>
          <a:off x="0" y="0"/>
          <a:ext cx="0" cy="0"/>
          <a:chOff x="0" y="0"/>
          <a:chExt cx="0" cy="0"/>
        </a:xfrm>
      </p:grpSpPr>
      <p:sp>
        <p:nvSpPr>
          <p:cNvPr id="120" name="Google Shape;120;p25"/>
          <p:cNvSpPr/>
          <p:nvPr/>
        </p:nvSpPr>
        <p:spPr>
          <a:xfrm>
            <a:off x="781322" y="1282300"/>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E75B5"/>
              </a:solidFill>
              <a:latin typeface="Arial"/>
              <a:ea typeface="Arial"/>
              <a:cs typeface="Arial"/>
              <a:sym typeface="Arial"/>
            </a:endParaRPr>
          </a:p>
        </p:txBody>
      </p:sp>
      <p:sp>
        <p:nvSpPr>
          <p:cNvPr id="121" name="Google Shape;121;p25"/>
          <p:cNvSpPr txBox="1"/>
          <p:nvPr/>
        </p:nvSpPr>
        <p:spPr>
          <a:xfrm>
            <a:off x="781322" y="1376280"/>
            <a:ext cx="284734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800"/>
              <a:buFont typeface="Arial"/>
              <a:buNone/>
            </a:pPr>
            <a:r>
              <a:rPr b="1" i="0" lang="en-US" sz="1800" u="none" cap="none" strike="noStrike">
                <a:solidFill>
                  <a:schemeClr val="lt1"/>
                </a:solidFill>
                <a:latin typeface="Arial"/>
                <a:ea typeface="Arial"/>
                <a:cs typeface="Arial"/>
                <a:sym typeface="Arial"/>
              </a:rPr>
              <a:t>introduction</a:t>
            </a:r>
            <a:endParaRPr b="1" i="0" sz="1800" u="none" cap="none" strike="noStrike">
              <a:solidFill>
                <a:schemeClr val="lt1"/>
              </a:solidFill>
              <a:latin typeface="Arial"/>
              <a:ea typeface="Arial"/>
              <a:cs typeface="Arial"/>
              <a:sym typeface="Arial"/>
            </a:endParaRPr>
          </a:p>
        </p:txBody>
      </p:sp>
      <p:pic>
        <p:nvPicPr>
          <p:cNvPr id="122" name="Google Shape;122;p25"/>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123" name="Google Shape;123;p25"/>
          <p:cNvSpPr txBox="1"/>
          <p:nvPr/>
        </p:nvSpPr>
        <p:spPr>
          <a:xfrm>
            <a:off x="781322" y="2534478"/>
            <a:ext cx="10955934" cy="272433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Arrays are an essential part of any programming language, and PHP is no exception. In PHP, arrays are a way to store multiple values in a single variable. They can be used to represent lists, tables, or even sets of data.</a:t>
            </a:r>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we need to know every thing about arrays. how arrays represent in memory and how i access these arrays, we go in deep, my bros</a:t>
            </a:r>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None/>
            </a:pPr>
            <a:r>
              <a:rPr b="0" i="0" lang="en-US" sz="1600" u="none" cap="none" strike="noStrike">
                <a:solidFill>
                  <a:schemeClr val="lt1"/>
                </a:solidFill>
                <a:latin typeface="Arial"/>
                <a:ea typeface="Arial"/>
                <a:cs typeface="Arial"/>
                <a:sym typeface="Arial"/>
              </a:rPr>
              <a:t>array</a:t>
            </a:r>
            <a:endParaRPr b="0" i="0" sz="1600" u="none" cap="none" strike="noStrike">
              <a:solidFill>
                <a:srgbClr val="000000"/>
              </a:solidFill>
              <a:latin typeface="Arial"/>
              <a:ea typeface="Arial"/>
              <a:cs typeface="Arial"/>
              <a:sym typeface="Arial"/>
            </a:endParaRPr>
          </a:p>
        </p:txBody>
      </p:sp>
      <p:pic>
        <p:nvPicPr>
          <p:cNvPr id="124" name="Google Shape;124;p25"/>
          <p:cNvPicPr preferRelativeResize="0"/>
          <p:nvPr/>
        </p:nvPicPr>
        <p:blipFill rotWithShape="1">
          <a:blip r:embed="rId4">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128" name="Shape 128"/>
        <p:cNvGrpSpPr/>
        <p:nvPr/>
      </p:nvGrpSpPr>
      <p:grpSpPr>
        <a:xfrm>
          <a:off x="0" y="0"/>
          <a:ext cx="0" cy="0"/>
          <a:chOff x="0" y="0"/>
          <a:chExt cx="0" cy="0"/>
        </a:xfrm>
      </p:grpSpPr>
      <p:pic>
        <p:nvPicPr>
          <p:cNvPr id="129" name="Google Shape;129;p26"/>
          <p:cNvPicPr preferRelativeResize="0"/>
          <p:nvPr/>
        </p:nvPicPr>
        <p:blipFill rotWithShape="1">
          <a:blip r:embed="rId3">
            <a:alphaModFix/>
          </a:blip>
          <a:srcRect b="0" l="0" r="0" t="0"/>
          <a:stretch/>
        </p:blipFill>
        <p:spPr>
          <a:xfrm>
            <a:off x="256488" y="0"/>
            <a:ext cx="1049668" cy="1091682"/>
          </a:xfrm>
          <a:prstGeom prst="rect">
            <a:avLst/>
          </a:prstGeom>
          <a:noFill/>
          <a:ln>
            <a:noFill/>
          </a:ln>
        </p:spPr>
      </p:pic>
      <p:grpSp>
        <p:nvGrpSpPr>
          <p:cNvPr id="130" name="Google Shape;130;p26"/>
          <p:cNvGrpSpPr/>
          <p:nvPr/>
        </p:nvGrpSpPr>
        <p:grpSpPr>
          <a:xfrm>
            <a:off x="356980" y="2034074"/>
            <a:ext cx="7452086" cy="2460474"/>
            <a:chOff x="2387687" y="2563"/>
            <a:chExt cx="4891093" cy="2460474"/>
          </a:xfrm>
        </p:grpSpPr>
        <p:sp>
          <p:nvSpPr>
            <p:cNvPr id="131" name="Google Shape;131;p26"/>
            <p:cNvSpPr/>
            <p:nvPr/>
          </p:nvSpPr>
          <p:spPr>
            <a:xfrm>
              <a:off x="4820887" y="2563"/>
              <a:ext cx="2457893" cy="1029190"/>
            </a:xfrm>
            <a:prstGeom prst="rect">
              <a:avLst/>
            </a:prstGeom>
            <a:solidFill>
              <a:schemeClr val="accent1"/>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6"/>
            <p:cNvSpPr txBox="1"/>
            <p:nvPr/>
          </p:nvSpPr>
          <p:spPr>
            <a:xfrm>
              <a:off x="4820888" y="2563"/>
              <a:ext cx="2457892" cy="102919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None/>
              </a:pPr>
              <a:r>
                <a:rPr b="1" i="0" lang="en-US" sz="2000" u="none" cap="none" strike="noStrike">
                  <a:solidFill>
                    <a:schemeClr val="lt1"/>
                  </a:solidFill>
                  <a:latin typeface="Arial"/>
                  <a:ea typeface="Arial"/>
                  <a:cs typeface="Arial"/>
                  <a:sym typeface="Arial"/>
                </a:rPr>
                <a:t>Types Of Arrays</a:t>
              </a:r>
              <a:endParaRPr b="0" i="0" sz="2000" u="none" cap="none" strike="noStrike">
                <a:solidFill>
                  <a:srgbClr val="000000"/>
                </a:solidFill>
                <a:latin typeface="Arial"/>
                <a:ea typeface="Arial"/>
                <a:cs typeface="Arial"/>
                <a:sym typeface="Arial"/>
              </a:endParaRPr>
            </a:p>
          </p:txBody>
        </p:sp>
        <p:sp>
          <p:nvSpPr>
            <p:cNvPr id="133" name="Google Shape;133;p26"/>
            <p:cNvSpPr/>
            <p:nvPr/>
          </p:nvSpPr>
          <p:spPr>
            <a:xfrm>
              <a:off x="2387687" y="1433847"/>
              <a:ext cx="1599727" cy="1029190"/>
            </a:xfrm>
            <a:prstGeom prst="rect">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6"/>
            <p:cNvSpPr txBox="1"/>
            <p:nvPr/>
          </p:nvSpPr>
          <p:spPr>
            <a:xfrm>
              <a:off x="2460916" y="1433837"/>
              <a:ext cx="1526498" cy="1029190"/>
            </a:xfrm>
            <a:prstGeom prst="rect">
              <a:avLst/>
            </a:prstGeom>
            <a:noFill/>
            <a:ln>
              <a:noFill/>
            </a:ln>
          </p:spPr>
          <p:txBody>
            <a:bodyPr anchorCtr="0" anchor="ctr" bIns="11425" lIns="11425" spcFirstLastPara="1" rIns="11425" wrap="square" tIns="11425">
              <a:noAutofit/>
            </a:bodyPr>
            <a:lstStyle/>
            <a:p>
              <a:pPr indent="0" lvl="0" marL="0" marR="0" rtl="0" algn="l">
                <a:lnSpc>
                  <a:spcPct val="200000"/>
                </a:lnSpc>
                <a:spcBef>
                  <a:spcPts val="0"/>
                </a:spcBef>
                <a:spcAft>
                  <a:spcPts val="0"/>
                </a:spcAft>
                <a:buNone/>
              </a:pPr>
              <a:r>
                <a:rPr b="1" i="0" lang="en-US" sz="1600" u="none" cap="none" strike="noStrike">
                  <a:solidFill>
                    <a:srgbClr val="000000"/>
                  </a:solidFill>
                  <a:latin typeface="Arial"/>
                  <a:ea typeface="Arial"/>
                  <a:cs typeface="Arial"/>
                  <a:sym typeface="Arial"/>
                </a:rPr>
                <a:t>one-dimensional array</a:t>
              </a:r>
              <a:endParaRPr/>
            </a:p>
          </p:txBody>
        </p:sp>
      </p:grpSp>
      <p:sp>
        <p:nvSpPr>
          <p:cNvPr id="135" name="Google Shape;135;p26"/>
          <p:cNvSpPr/>
          <p:nvPr/>
        </p:nvSpPr>
        <p:spPr>
          <a:xfrm>
            <a:off x="4733982" y="3525690"/>
            <a:ext cx="2325778" cy="1029190"/>
          </a:xfrm>
          <a:prstGeom prst="rect">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l">
              <a:lnSpc>
                <a:spcPct val="200000"/>
              </a:lnSpc>
              <a:spcBef>
                <a:spcPts val="0"/>
              </a:spcBef>
              <a:spcAft>
                <a:spcPts val="0"/>
              </a:spcAft>
              <a:buNone/>
            </a:pPr>
            <a:r>
              <a:rPr b="1" i="0" lang="en-US" sz="1600" u="none" cap="none" strike="noStrike">
                <a:solidFill>
                  <a:srgbClr val="000000"/>
                </a:solidFill>
                <a:latin typeface="Arial"/>
                <a:ea typeface="Arial"/>
                <a:cs typeface="Arial"/>
                <a:sym typeface="Arial"/>
              </a:rPr>
              <a:t>multi-dimensional</a:t>
            </a:r>
            <a:endParaRPr/>
          </a:p>
        </p:txBody>
      </p:sp>
      <p:sp>
        <p:nvSpPr>
          <p:cNvPr id="136" name="Google Shape;136;p26"/>
          <p:cNvSpPr/>
          <p:nvPr/>
        </p:nvSpPr>
        <p:spPr>
          <a:xfrm>
            <a:off x="8691190" y="3501667"/>
            <a:ext cx="3232045" cy="1029190"/>
          </a:xfrm>
          <a:prstGeom prst="rect">
            <a:avLst/>
          </a:prstGeom>
          <a:solidFill>
            <a:srgbClr val="404040"/>
          </a:solidFill>
          <a:ln>
            <a:noFill/>
          </a:ln>
          <a:effectLst>
            <a:outerShdw blurRad="57150" rotWithShape="0" algn="ctr" dir="5400000" dist="19050">
              <a:srgbClr val="000000">
                <a:alpha val="62352"/>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lt1"/>
                </a:solidFill>
                <a:latin typeface="Arial"/>
                <a:ea typeface="Arial"/>
                <a:cs typeface="Arial"/>
                <a:sym typeface="Arial"/>
              </a:rPr>
              <a:t>associative array</a:t>
            </a:r>
            <a:endParaRPr b="1" i="0" sz="1600" u="none" cap="none" strike="noStrike">
              <a:solidFill>
                <a:schemeClr val="lt1"/>
              </a:solidFill>
              <a:latin typeface="Arial"/>
              <a:ea typeface="Arial"/>
              <a:cs typeface="Arial"/>
              <a:sym typeface="Arial"/>
            </a:endParaRPr>
          </a:p>
        </p:txBody>
      </p:sp>
      <p:cxnSp>
        <p:nvCxnSpPr>
          <p:cNvPr id="137" name="Google Shape;137;p26"/>
          <p:cNvCxnSpPr>
            <a:endCxn id="136" idx="0"/>
          </p:cNvCxnSpPr>
          <p:nvPr/>
        </p:nvCxnSpPr>
        <p:spPr>
          <a:xfrm>
            <a:off x="7183013" y="3237667"/>
            <a:ext cx="3124200" cy="264000"/>
          </a:xfrm>
          <a:prstGeom prst="bentConnector2">
            <a:avLst/>
          </a:prstGeom>
          <a:noFill/>
          <a:ln cap="flat" cmpd="sng" w="9525">
            <a:solidFill>
              <a:srgbClr val="5597D3"/>
            </a:solidFill>
            <a:prstDash val="solid"/>
            <a:round/>
            <a:headEnd len="sm" w="sm" type="none"/>
            <a:tailEnd len="med" w="med" type="triangle"/>
          </a:ln>
        </p:spPr>
      </p:cxnSp>
      <p:cxnSp>
        <p:nvCxnSpPr>
          <p:cNvPr id="138" name="Google Shape;138;p26"/>
          <p:cNvCxnSpPr>
            <a:endCxn id="134" idx="0"/>
          </p:cNvCxnSpPr>
          <p:nvPr/>
        </p:nvCxnSpPr>
        <p:spPr>
          <a:xfrm flipH="1">
            <a:off x="1631441" y="3237648"/>
            <a:ext cx="4182000" cy="227700"/>
          </a:xfrm>
          <a:prstGeom prst="bentConnector2">
            <a:avLst/>
          </a:prstGeom>
          <a:noFill/>
          <a:ln cap="flat" cmpd="sng" w="9525">
            <a:solidFill>
              <a:srgbClr val="5597D3"/>
            </a:solidFill>
            <a:prstDash val="solid"/>
            <a:round/>
            <a:headEnd len="sm" w="sm" type="none"/>
            <a:tailEnd len="med" w="med" type="triangle"/>
          </a:ln>
        </p:spPr>
      </p:cxnSp>
      <p:cxnSp>
        <p:nvCxnSpPr>
          <p:cNvPr id="139" name="Google Shape;139;p26"/>
          <p:cNvCxnSpPr>
            <a:endCxn id="135" idx="0"/>
          </p:cNvCxnSpPr>
          <p:nvPr/>
        </p:nvCxnSpPr>
        <p:spPr>
          <a:xfrm flipH="1">
            <a:off x="5896871" y="3237690"/>
            <a:ext cx="483300" cy="288000"/>
          </a:xfrm>
          <a:prstGeom prst="bentConnector2">
            <a:avLst/>
          </a:prstGeom>
          <a:noFill/>
          <a:ln cap="flat" cmpd="sng" w="9525">
            <a:solidFill>
              <a:srgbClr val="5597D3"/>
            </a:solidFill>
            <a:prstDash val="solid"/>
            <a:round/>
            <a:headEnd len="sm" w="sm" type="none"/>
            <a:tailEnd len="med" w="med" type="triangle"/>
          </a:ln>
        </p:spPr>
      </p:cxnSp>
      <p:cxnSp>
        <p:nvCxnSpPr>
          <p:cNvPr id="140" name="Google Shape;140;p26"/>
          <p:cNvCxnSpPr>
            <a:stCxn id="132" idx="2"/>
          </p:cNvCxnSpPr>
          <p:nvPr/>
        </p:nvCxnSpPr>
        <p:spPr>
          <a:xfrm flipH="1">
            <a:off x="5918640" y="3063264"/>
            <a:ext cx="18000" cy="174600"/>
          </a:xfrm>
          <a:prstGeom prst="straightConnector1">
            <a:avLst/>
          </a:prstGeom>
          <a:noFill/>
          <a:ln cap="flat" cmpd="sng" w="9525">
            <a:solidFill>
              <a:srgbClr val="5597D3"/>
            </a:solidFill>
            <a:prstDash val="solid"/>
            <a:round/>
            <a:headEnd len="sm" w="sm" type="none"/>
            <a:tailEnd len="sm" w="sm" type="none"/>
          </a:ln>
        </p:spPr>
      </p:cxnSp>
      <p:cxnSp>
        <p:nvCxnSpPr>
          <p:cNvPr id="141" name="Google Shape;141;p26"/>
          <p:cNvCxnSpPr/>
          <p:nvPr/>
        </p:nvCxnSpPr>
        <p:spPr>
          <a:xfrm>
            <a:off x="5813414" y="3237722"/>
            <a:ext cx="1445802" cy="0"/>
          </a:xfrm>
          <a:prstGeom prst="straightConnector1">
            <a:avLst/>
          </a:prstGeom>
          <a:noFill/>
          <a:ln cap="flat" cmpd="sng" w="9525">
            <a:solidFill>
              <a:srgbClr val="5597D3"/>
            </a:solidFill>
            <a:prstDash val="solid"/>
            <a:round/>
            <a:headEnd len="sm" w="sm" type="none"/>
            <a:tailEnd len="sm" w="sm" type="none"/>
          </a:ln>
        </p:spPr>
      </p:cxnSp>
      <p:pic>
        <p:nvPicPr>
          <p:cNvPr id="142" name="Google Shape;142;p26"/>
          <p:cNvPicPr preferRelativeResize="0"/>
          <p:nvPr/>
        </p:nvPicPr>
        <p:blipFill rotWithShape="1">
          <a:blip r:embed="rId4">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146" name="Shape 146"/>
        <p:cNvGrpSpPr/>
        <p:nvPr/>
      </p:nvGrpSpPr>
      <p:grpSpPr>
        <a:xfrm>
          <a:off x="0" y="0"/>
          <a:ext cx="0" cy="0"/>
          <a:chOff x="0" y="0"/>
          <a:chExt cx="0" cy="0"/>
        </a:xfrm>
      </p:grpSpPr>
      <p:pic>
        <p:nvPicPr>
          <p:cNvPr id="147" name="Google Shape;147;p27"/>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148" name="Google Shape;148;p27"/>
          <p:cNvSpPr txBox="1"/>
          <p:nvPr/>
        </p:nvSpPr>
        <p:spPr>
          <a:xfrm>
            <a:off x="2614903" y="2013093"/>
            <a:ext cx="6407797" cy="31547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9900" u="none" cap="none" strike="noStrike">
                <a:solidFill>
                  <a:srgbClr val="548135"/>
                </a:solidFill>
                <a:latin typeface="Eater"/>
                <a:ea typeface="Eater"/>
                <a:cs typeface="Eater"/>
                <a:sym typeface="Eater"/>
              </a:rPr>
              <a:t>Ready?</a:t>
            </a:r>
            <a:endParaRPr/>
          </a:p>
        </p:txBody>
      </p:sp>
      <p:pic>
        <p:nvPicPr>
          <p:cNvPr id="149" name="Google Shape;149;p27"/>
          <p:cNvPicPr preferRelativeResize="0"/>
          <p:nvPr/>
        </p:nvPicPr>
        <p:blipFill rotWithShape="1">
          <a:blip r:embed="rId4">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153" name="Shape 153"/>
        <p:cNvGrpSpPr/>
        <p:nvPr/>
      </p:nvGrpSpPr>
      <p:grpSpPr>
        <a:xfrm>
          <a:off x="0" y="0"/>
          <a:ext cx="0" cy="0"/>
          <a:chOff x="0" y="0"/>
          <a:chExt cx="0" cy="0"/>
        </a:xfrm>
      </p:grpSpPr>
      <p:sp>
        <p:nvSpPr>
          <p:cNvPr id="154" name="Google Shape;154;p5"/>
          <p:cNvSpPr/>
          <p:nvPr/>
        </p:nvSpPr>
        <p:spPr>
          <a:xfrm>
            <a:off x="879475" y="1370965"/>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E75B5"/>
              </a:solidFill>
              <a:latin typeface="Arial"/>
              <a:ea typeface="Arial"/>
              <a:cs typeface="Arial"/>
              <a:sym typeface="Arial"/>
            </a:endParaRPr>
          </a:p>
        </p:txBody>
      </p:sp>
      <p:sp>
        <p:nvSpPr>
          <p:cNvPr id="155" name="Google Shape;155;p5"/>
          <p:cNvSpPr txBox="1"/>
          <p:nvPr/>
        </p:nvSpPr>
        <p:spPr>
          <a:xfrm>
            <a:off x="948643" y="1292296"/>
            <a:ext cx="2847340" cy="58473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i="0" lang="en-US" sz="1600" u="none" cap="none" strike="noStrike">
                <a:solidFill>
                  <a:schemeClr val="lt1"/>
                </a:solidFill>
                <a:latin typeface="Arial"/>
                <a:ea typeface="Arial"/>
                <a:cs typeface="Arial"/>
                <a:sym typeface="Arial"/>
              </a:rPr>
              <a:t>one-dimensional array</a:t>
            </a:r>
            <a:endParaRPr/>
          </a:p>
        </p:txBody>
      </p:sp>
      <p:pic>
        <p:nvPicPr>
          <p:cNvPr id="156" name="Google Shape;156;p5"/>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157" name="Google Shape;157;p5"/>
          <p:cNvSpPr txBox="1"/>
          <p:nvPr/>
        </p:nvSpPr>
        <p:spPr>
          <a:xfrm>
            <a:off x="995595" y="2348967"/>
            <a:ext cx="10200900" cy="2631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C0C0C"/>
                </a:solidFill>
                <a:latin typeface="Arial"/>
                <a:ea typeface="Arial"/>
                <a:cs typeface="Arial"/>
                <a:sym typeface="Arial"/>
              </a:rPr>
              <a:t>Declaring Arrays in PHP In PHP, you can declare an array using the array() function. The general syntax for declaring an array is:</a:t>
            </a:r>
            <a:endParaRPr/>
          </a:p>
          <a:p>
            <a:pPr indent="0" lvl="0" marL="0" marR="0" rtl="0" algn="l">
              <a:lnSpc>
                <a:spcPct val="150000"/>
              </a:lnSpc>
              <a:spcBef>
                <a:spcPts val="0"/>
              </a:spcBef>
              <a:spcAft>
                <a:spcPts val="0"/>
              </a:spcAft>
              <a:buNone/>
            </a:pPr>
            <a:r>
              <a:t/>
            </a:r>
            <a:endParaRPr b="0" i="0" sz="1600" u="none" cap="none" strike="noStrike">
              <a:solidFill>
                <a:srgbClr val="0C0C0C"/>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600" u="none" cap="none" strike="noStrike">
              <a:solidFill>
                <a:srgbClr val="0C0C0C"/>
              </a:solidFill>
              <a:latin typeface="Arial"/>
              <a:ea typeface="Arial"/>
              <a:cs typeface="Arial"/>
              <a:sym typeface="Arial"/>
            </a:endParaRPr>
          </a:p>
          <a:p>
            <a:pPr indent="0" lvl="0" marL="0" marR="0" rtl="0" algn="l">
              <a:lnSpc>
                <a:spcPct val="150000"/>
              </a:lnSpc>
              <a:spcBef>
                <a:spcPts val="0"/>
              </a:spcBef>
              <a:spcAft>
                <a:spcPts val="0"/>
              </a:spcAft>
              <a:buNone/>
            </a:pPr>
            <a:r>
              <a:rPr b="0" i="0" lang="en-US" sz="1600" u="none" cap="none" strike="noStrike">
                <a:solidFill>
                  <a:srgbClr val="323F4F"/>
                </a:solidFill>
                <a:latin typeface="Arial"/>
                <a:ea typeface="Arial"/>
                <a:cs typeface="Arial"/>
                <a:sym typeface="Arial"/>
              </a:rPr>
              <a:t>Example</a:t>
            </a:r>
            <a:r>
              <a:rPr b="0" i="0" lang="en-US" sz="1600" u="none" cap="none" strike="noStrike">
                <a:solidFill>
                  <a:srgbClr val="0C0C0C"/>
                </a:solidFill>
                <a:latin typeface="Arial"/>
                <a:ea typeface="Arial"/>
                <a:cs typeface="Arial"/>
                <a:sym typeface="Arial"/>
              </a:rPr>
              <a:t>:</a:t>
            </a:r>
            <a:endParaRPr/>
          </a:p>
          <a:p>
            <a:pPr indent="0" lvl="0" marL="0" marR="0" rtl="0" algn="l">
              <a:lnSpc>
                <a:spcPct val="150000"/>
              </a:lnSpc>
              <a:spcBef>
                <a:spcPts val="0"/>
              </a:spcBef>
              <a:spcAft>
                <a:spcPts val="0"/>
              </a:spcAft>
              <a:buNone/>
            </a:pPr>
            <a:r>
              <a:t/>
            </a:r>
            <a:endParaRPr b="0" i="0" sz="1600" u="none" cap="none" strike="noStrike">
              <a:solidFill>
                <a:srgbClr val="0C0C0C"/>
              </a:solidFill>
              <a:latin typeface="Arial"/>
              <a:ea typeface="Arial"/>
              <a:cs typeface="Arial"/>
              <a:sym typeface="Arial"/>
            </a:endParaRPr>
          </a:p>
          <a:p>
            <a:pPr indent="0" lvl="0" marL="0" marR="0" rtl="0" algn="l">
              <a:lnSpc>
                <a:spcPct val="150000"/>
              </a:lnSpc>
              <a:spcBef>
                <a:spcPts val="0"/>
              </a:spcBef>
              <a:spcAft>
                <a:spcPts val="0"/>
              </a:spcAft>
              <a:buNone/>
            </a:pPr>
            <a:r>
              <a:t/>
            </a:r>
            <a:endParaRPr b="0" i="0" sz="1600" u="none" cap="none" strike="noStrike">
              <a:solidFill>
                <a:srgbClr val="000000"/>
              </a:solidFill>
              <a:latin typeface="Arial"/>
              <a:ea typeface="Arial"/>
              <a:cs typeface="Arial"/>
              <a:sym typeface="Arial"/>
            </a:endParaRPr>
          </a:p>
        </p:txBody>
      </p:sp>
      <p:pic>
        <p:nvPicPr>
          <p:cNvPr id="158" name="Google Shape;158;p5"/>
          <p:cNvPicPr preferRelativeResize="0"/>
          <p:nvPr/>
        </p:nvPicPr>
        <p:blipFill rotWithShape="1">
          <a:blip r:embed="rId4">
            <a:alphaModFix/>
          </a:blip>
          <a:srcRect b="0" l="0" r="0" t="0"/>
          <a:stretch/>
        </p:blipFill>
        <p:spPr>
          <a:xfrm>
            <a:off x="1093748" y="3151010"/>
            <a:ext cx="4793537" cy="609653"/>
          </a:xfrm>
          <a:prstGeom prst="rect">
            <a:avLst/>
          </a:prstGeom>
          <a:noFill/>
          <a:ln>
            <a:noFill/>
          </a:ln>
        </p:spPr>
      </p:pic>
      <p:pic>
        <p:nvPicPr>
          <p:cNvPr id="159" name="Google Shape;159;p5"/>
          <p:cNvPicPr preferRelativeResize="0"/>
          <p:nvPr/>
        </p:nvPicPr>
        <p:blipFill rotWithShape="1">
          <a:blip r:embed="rId5">
            <a:alphaModFix/>
          </a:blip>
          <a:srcRect b="0" l="0" r="0" t="0"/>
          <a:stretch/>
        </p:blipFill>
        <p:spPr>
          <a:xfrm>
            <a:off x="1093748" y="4294902"/>
            <a:ext cx="4336156" cy="586791"/>
          </a:xfrm>
          <a:prstGeom prst="rect">
            <a:avLst/>
          </a:prstGeom>
          <a:noFill/>
          <a:ln>
            <a:noFill/>
          </a:ln>
        </p:spPr>
      </p:pic>
      <p:pic>
        <p:nvPicPr>
          <p:cNvPr id="160" name="Google Shape;160;p5"/>
          <p:cNvPicPr preferRelativeResize="0"/>
          <p:nvPr/>
        </p:nvPicPr>
        <p:blipFill rotWithShape="1">
          <a:blip r:embed="rId6">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164" name="Shape 164"/>
        <p:cNvGrpSpPr/>
        <p:nvPr/>
      </p:nvGrpSpPr>
      <p:grpSpPr>
        <a:xfrm>
          <a:off x="0" y="0"/>
          <a:ext cx="0" cy="0"/>
          <a:chOff x="0" y="0"/>
          <a:chExt cx="0" cy="0"/>
        </a:xfrm>
      </p:grpSpPr>
      <p:pic>
        <p:nvPicPr>
          <p:cNvPr id="165" name="Google Shape;165;p3"/>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166" name="Google Shape;166;p3"/>
          <p:cNvSpPr txBox="1"/>
          <p:nvPr/>
        </p:nvSpPr>
        <p:spPr>
          <a:xfrm>
            <a:off x="872308" y="2477343"/>
            <a:ext cx="610688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323F4F"/>
                </a:solidFill>
                <a:latin typeface="Arial"/>
                <a:ea typeface="Arial"/>
                <a:cs typeface="Arial"/>
                <a:sym typeface="Arial"/>
              </a:rPr>
              <a:t>You can also create an empty array and add items to it later:</a:t>
            </a:r>
            <a:endParaRPr/>
          </a:p>
        </p:txBody>
      </p:sp>
      <p:pic>
        <p:nvPicPr>
          <p:cNvPr id="167" name="Google Shape;167;p3"/>
          <p:cNvPicPr preferRelativeResize="0"/>
          <p:nvPr/>
        </p:nvPicPr>
        <p:blipFill rotWithShape="1">
          <a:blip r:embed="rId4">
            <a:alphaModFix/>
          </a:blip>
          <a:srcRect b="0" l="0" r="0" t="0"/>
          <a:stretch/>
        </p:blipFill>
        <p:spPr>
          <a:xfrm>
            <a:off x="1070303" y="3086519"/>
            <a:ext cx="4714676" cy="1493649"/>
          </a:xfrm>
          <a:prstGeom prst="rect">
            <a:avLst/>
          </a:prstGeom>
          <a:noFill/>
          <a:ln>
            <a:noFill/>
          </a:ln>
        </p:spPr>
      </p:pic>
      <p:sp>
        <p:nvSpPr>
          <p:cNvPr id="168" name="Google Shape;168;p3"/>
          <p:cNvSpPr/>
          <p:nvPr/>
        </p:nvSpPr>
        <p:spPr>
          <a:xfrm>
            <a:off x="872308" y="1618108"/>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E75B5"/>
              </a:solidFill>
              <a:latin typeface="Arial"/>
              <a:ea typeface="Arial"/>
              <a:cs typeface="Arial"/>
              <a:sym typeface="Arial"/>
            </a:endParaRPr>
          </a:p>
        </p:txBody>
      </p:sp>
      <p:sp>
        <p:nvSpPr>
          <p:cNvPr id="169" name="Google Shape;169;p3"/>
          <p:cNvSpPr txBox="1"/>
          <p:nvPr/>
        </p:nvSpPr>
        <p:spPr>
          <a:xfrm>
            <a:off x="941476" y="1691839"/>
            <a:ext cx="2847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i="0" lang="en-US" sz="1600" u="none" cap="none" strike="noStrike">
                <a:solidFill>
                  <a:schemeClr val="lt1"/>
                </a:solidFill>
                <a:latin typeface="Arial"/>
                <a:ea typeface="Arial"/>
                <a:cs typeface="Arial"/>
                <a:sym typeface="Arial"/>
              </a:rPr>
              <a:t>one-dimensional array</a:t>
            </a:r>
            <a:endParaRPr/>
          </a:p>
        </p:txBody>
      </p:sp>
      <p:pic>
        <p:nvPicPr>
          <p:cNvPr id="170" name="Google Shape;170;p3"/>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174" name="Shape 174"/>
        <p:cNvGrpSpPr/>
        <p:nvPr/>
      </p:nvGrpSpPr>
      <p:grpSpPr>
        <a:xfrm>
          <a:off x="0" y="0"/>
          <a:ext cx="0" cy="0"/>
          <a:chOff x="0" y="0"/>
          <a:chExt cx="0" cy="0"/>
        </a:xfrm>
      </p:grpSpPr>
      <p:pic>
        <p:nvPicPr>
          <p:cNvPr id="175" name="Google Shape;175;p28"/>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176" name="Google Shape;176;p28"/>
          <p:cNvSpPr txBox="1"/>
          <p:nvPr/>
        </p:nvSpPr>
        <p:spPr>
          <a:xfrm>
            <a:off x="781322" y="2277124"/>
            <a:ext cx="8935076" cy="115467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600" u="none" cap="none" strike="noStrike">
                <a:solidFill>
                  <a:srgbClr val="000000"/>
                </a:solidFill>
                <a:latin typeface="Arial"/>
                <a:ea typeface="Arial"/>
                <a:cs typeface="Arial"/>
                <a:sym typeface="Arial"/>
              </a:rPr>
              <a:t>Accessing Array Elements PHP arrays are zero-indexed, which means the first element has an index of 0, the second element has an index of 1, and so on. To access an element of an array, you use square brackets [] with the index of the element you want to access:</a:t>
            </a:r>
            <a:endParaRPr/>
          </a:p>
        </p:txBody>
      </p:sp>
      <p:sp>
        <p:nvSpPr>
          <p:cNvPr id="177" name="Google Shape;177;p28"/>
          <p:cNvSpPr/>
          <p:nvPr/>
        </p:nvSpPr>
        <p:spPr>
          <a:xfrm>
            <a:off x="712154" y="1408722"/>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E75B5"/>
              </a:solidFill>
              <a:latin typeface="Arial"/>
              <a:ea typeface="Arial"/>
              <a:cs typeface="Arial"/>
              <a:sym typeface="Arial"/>
            </a:endParaRPr>
          </a:p>
        </p:txBody>
      </p:sp>
      <p:sp>
        <p:nvSpPr>
          <p:cNvPr id="178" name="Google Shape;178;p28"/>
          <p:cNvSpPr txBox="1"/>
          <p:nvPr/>
        </p:nvSpPr>
        <p:spPr>
          <a:xfrm>
            <a:off x="781322" y="1486978"/>
            <a:ext cx="2847300" cy="3387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i="0" lang="en-US" sz="1600" u="none" cap="none" strike="noStrike">
                <a:solidFill>
                  <a:schemeClr val="lt1"/>
                </a:solidFill>
                <a:latin typeface="Arial"/>
                <a:ea typeface="Arial"/>
                <a:cs typeface="Arial"/>
                <a:sym typeface="Arial"/>
              </a:rPr>
              <a:t>Accessing Array</a:t>
            </a:r>
            <a:endParaRPr/>
          </a:p>
        </p:txBody>
      </p:sp>
      <p:pic>
        <p:nvPicPr>
          <p:cNvPr id="179" name="Google Shape;179;p28"/>
          <p:cNvPicPr preferRelativeResize="0"/>
          <p:nvPr/>
        </p:nvPicPr>
        <p:blipFill rotWithShape="1">
          <a:blip r:embed="rId4">
            <a:alphaModFix/>
          </a:blip>
          <a:srcRect b="0" l="0" r="0" t="0"/>
          <a:stretch/>
        </p:blipFill>
        <p:spPr>
          <a:xfrm>
            <a:off x="781322" y="3770175"/>
            <a:ext cx="6242048" cy="1910778"/>
          </a:xfrm>
          <a:prstGeom prst="rect">
            <a:avLst/>
          </a:prstGeom>
          <a:noFill/>
          <a:ln>
            <a:noFill/>
          </a:ln>
        </p:spPr>
      </p:pic>
      <p:pic>
        <p:nvPicPr>
          <p:cNvPr id="180" name="Google Shape;180;p28"/>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AFAFA"/>
            </a:gs>
            <a:gs pos="98000">
              <a:srgbClr val="FAFAFA"/>
            </a:gs>
            <a:gs pos="100000">
              <a:srgbClr val="D6D6D6"/>
            </a:gs>
          </a:gsLst>
          <a:lin ang="5400000" scaled="0"/>
        </a:gradFill>
      </p:bgPr>
    </p:bg>
    <p:spTree>
      <p:nvGrpSpPr>
        <p:cNvPr id="184" name="Shape 184"/>
        <p:cNvGrpSpPr/>
        <p:nvPr/>
      </p:nvGrpSpPr>
      <p:grpSpPr>
        <a:xfrm>
          <a:off x="0" y="0"/>
          <a:ext cx="0" cy="0"/>
          <a:chOff x="0" y="0"/>
          <a:chExt cx="0" cy="0"/>
        </a:xfrm>
      </p:grpSpPr>
      <p:pic>
        <p:nvPicPr>
          <p:cNvPr id="185" name="Google Shape;185;p4"/>
          <p:cNvPicPr preferRelativeResize="0"/>
          <p:nvPr/>
        </p:nvPicPr>
        <p:blipFill rotWithShape="1">
          <a:blip r:embed="rId3">
            <a:alphaModFix/>
          </a:blip>
          <a:srcRect b="0" l="0" r="0" t="0"/>
          <a:stretch/>
        </p:blipFill>
        <p:spPr>
          <a:xfrm>
            <a:off x="256488" y="0"/>
            <a:ext cx="1049668" cy="1091682"/>
          </a:xfrm>
          <a:prstGeom prst="rect">
            <a:avLst/>
          </a:prstGeom>
          <a:noFill/>
          <a:ln>
            <a:noFill/>
          </a:ln>
        </p:spPr>
      </p:pic>
      <p:sp>
        <p:nvSpPr>
          <p:cNvPr id="186" name="Google Shape;186;p4"/>
          <p:cNvSpPr/>
          <p:nvPr/>
        </p:nvSpPr>
        <p:spPr>
          <a:xfrm>
            <a:off x="600187" y="1565053"/>
            <a:ext cx="3050540" cy="462280"/>
          </a:xfrm>
          <a:prstGeom prst="roundRect">
            <a:avLst>
              <a:gd fmla="val 16667" name="adj"/>
            </a:avLst>
          </a:prstGeom>
          <a:solidFill>
            <a:srgbClr val="2E75B5"/>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2E75B5"/>
              </a:solidFill>
              <a:latin typeface="Arial"/>
              <a:ea typeface="Arial"/>
              <a:cs typeface="Arial"/>
              <a:sym typeface="Arial"/>
            </a:endParaRPr>
          </a:p>
        </p:txBody>
      </p:sp>
      <p:sp>
        <p:nvSpPr>
          <p:cNvPr id="187" name="Google Shape;187;p4"/>
          <p:cNvSpPr txBox="1"/>
          <p:nvPr/>
        </p:nvSpPr>
        <p:spPr>
          <a:xfrm>
            <a:off x="941969" y="1606359"/>
            <a:ext cx="2611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b="1" i="0" lang="en-US" sz="1600" u="none" cap="none" strike="noStrike">
                <a:solidFill>
                  <a:schemeClr val="lt1"/>
                </a:solidFill>
                <a:latin typeface="Arial"/>
                <a:ea typeface="Arial"/>
                <a:cs typeface="Arial"/>
                <a:sym typeface="Arial"/>
              </a:rPr>
              <a:t>Accessing Array</a:t>
            </a:r>
            <a:endParaRPr/>
          </a:p>
        </p:txBody>
      </p:sp>
      <p:sp>
        <p:nvSpPr>
          <p:cNvPr id="188" name="Google Shape;188;p4"/>
          <p:cNvSpPr txBox="1"/>
          <p:nvPr/>
        </p:nvSpPr>
        <p:spPr>
          <a:xfrm>
            <a:off x="712154" y="2486675"/>
            <a:ext cx="610688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You can also use loops to iterate over the elements of an array:</a:t>
            </a:r>
            <a:endParaRPr/>
          </a:p>
        </p:txBody>
      </p:sp>
      <p:pic>
        <p:nvPicPr>
          <p:cNvPr id="189" name="Google Shape;189;p4"/>
          <p:cNvPicPr preferRelativeResize="0"/>
          <p:nvPr/>
        </p:nvPicPr>
        <p:blipFill rotWithShape="1">
          <a:blip r:embed="rId4">
            <a:alphaModFix/>
          </a:blip>
          <a:srcRect b="0" l="0" r="0" t="0"/>
          <a:stretch/>
        </p:blipFill>
        <p:spPr>
          <a:xfrm>
            <a:off x="712154" y="3194672"/>
            <a:ext cx="6106884" cy="1778544"/>
          </a:xfrm>
          <a:prstGeom prst="rect">
            <a:avLst/>
          </a:prstGeom>
          <a:noFill/>
          <a:ln>
            <a:noFill/>
          </a:ln>
        </p:spPr>
      </p:pic>
      <p:pic>
        <p:nvPicPr>
          <p:cNvPr id="190" name="Google Shape;190;p4"/>
          <p:cNvPicPr preferRelativeResize="0"/>
          <p:nvPr/>
        </p:nvPicPr>
        <p:blipFill rotWithShape="1">
          <a:blip r:embed="rId5">
            <a:alphaModFix/>
          </a:blip>
          <a:srcRect b="0" l="0" r="0" t="0"/>
          <a:stretch/>
        </p:blipFill>
        <p:spPr>
          <a:xfrm>
            <a:off x="10813950" y="6305819"/>
            <a:ext cx="1165232" cy="4691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2015-06-30T19:59:00Z</dcterms:created>
  <dc:creator>向天歌PPT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1033-11.2.0.10130</vt:lpwstr>
  </property>
</Properties>
</file>