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22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xSf0z4oD4rKqtQlCUJdvstrLI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2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 showMasterSp="0">
  <p:cSld name="自定义版式">
    <p:bg>
      <p:bgPr>
        <a:solidFill>
          <a:srgbClr val="40404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89857" y="234496"/>
            <a:ext cx="475043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FDFDF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9"/>
          <p:cNvGrpSpPr/>
          <p:nvPr/>
        </p:nvGrpSpPr>
        <p:grpSpPr>
          <a:xfrm flipH="1">
            <a:off x="0" y="0"/>
            <a:ext cx="12198350" cy="852488"/>
            <a:chOff x="0" y="12624"/>
            <a:chExt cx="12198350" cy="2324100"/>
          </a:xfrm>
        </p:grpSpPr>
        <p:sp>
          <p:nvSpPr>
            <p:cNvPr id="86" name="Google Shape;86;p19"/>
            <p:cNvSpPr/>
            <p:nvPr/>
          </p:nvSpPr>
          <p:spPr>
            <a:xfrm>
              <a:off x="0" y="12624"/>
              <a:ext cx="12192000" cy="23241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rot="5400000">
              <a:off x="10914529" y="1052903"/>
              <a:ext cx="2324100" cy="243542"/>
            </a:xfrm>
            <a:custGeom>
              <a:rect b="b" l="l" r="r" t="t"/>
              <a:pathLst>
                <a:path extrusionOk="0" h="243542" w="2467054">
                  <a:moveTo>
                    <a:pt x="0" y="243542"/>
                  </a:moveTo>
                  <a:lnTo>
                    <a:pt x="0" y="0"/>
                  </a:lnTo>
                  <a:lnTo>
                    <a:pt x="2467054" y="0"/>
                  </a:lnTo>
                  <a:lnTo>
                    <a:pt x="2467054" y="243542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8430" y="0"/>
            <a:ext cx="604164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/>
          <p:nvPr/>
        </p:nvSpPr>
        <p:spPr>
          <a:xfrm>
            <a:off x="1380937" y="4828337"/>
            <a:ext cx="3302000" cy="671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736A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736A9"/>
                </a:solidFill>
                <a:latin typeface="Calibri"/>
                <a:ea typeface="Calibri"/>
                <a:cs typeface="Calibri"/>
                <a:sym typeface="Calibri"/>
              </a:rPr>
              <a:t>MEC Academy</a:t>
            </a:r>
            <a:endParaRPr/>
          </a:p>
        </p:txBody>
      </p:sp>
      <p:sp>
        <p:nvSpPr>
          <p:cNvPr id="98" name="Google Shape;98;p23"/>
          <p:cNvSpPr txBox="1"/>
          <p:nvPr/>
        </p:nvSpPr>
        <p:spPr>
          <a:xfrm>
            <a:off x="698495" y="1534175"/>
            <a:ext cx="448606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A9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1736A9"/>
                </a:solidFill>
                <a:latin typeface="Calibri"/>
                <a:ea typeface="Calibri"/>
                <a:cs typeface="Calibri"/>
                <a:sym typeface="Calibri"/>
              </a:rPr>
              <a:t>PHP Development Course</a:t>
            </a:r>
            <a:endParaRPr/>
          </a:p>
        </p:txBody>
      </p:sp>
      <p:sp>
        <p:nvSpPr>
          <p:cNvPr id="99" name="Google Shape;99;p23"/>
          <p:cNvSpPr/>
          <p:nvPr/>
        </p:nvSpPr>
        <p:spPr>
          <a:xfrm>
            <a:off x="234550" y="5500188"/>
            <a:ext cx="1146387" cy="1146387"/>
          </a:xfrm>
          <a:custGeom>
            <a:rect b="b" l="l" r="r" t="t"/>
            <a:pathLst>
              <a:path extrusionOk="0" h="859789" w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3"/>
          <p:cNvSpPr/>
          <p:nvPr/>
        </p:nvSpPr>
        <p:spPr>
          <a:xfrm rot="10800000">
            <a:off x="10751697" y="290133"/>
            <a:ext cx="1146387" cy="1146387"/>
          </a:xfrm>
          <a:custGeom>
            <a:rect b="b" l="l" r="r" t="t"/>
            <a:pathLst>
              <a:path extrusionOk="0" h="859789" w="859789">
                <a:moveTo>
                  <a:pt x="0" y="0"/>
                </a:moveTo>
                <a:lnTo>
                  <a:pt x="0" y="859535"/>
                </a:lnTo>
                <a:lnTo>
                  <a:pt x="859408" y="859535"/>
                </a:lnTo>
                <a:lnTo>
                  <a:pt x="858519" y="814666"/>
                </a:lnTo>
                <a:lnTo>
                  <a:pt x="854710" y="771778"/>
                </a:lnTo>
                <a:lnTo>
                  <a:pt x="849883" y="728814"/>
                </a:lnTo>
                <a:lnTo>
                  <a:pt x="842263" y="685926"/>
                </a:lnTo>
                <a:lnTo>
                  <a:pt x="832738" y="644855"/>
                </a:lnTo>
                <a:lnTo>
                  <a:pt x="821308" y="603872"/>
                </a:lnTo>
                <a:lnTo>
                  <a:pt x="806957" y="563803"/>
                </a:lnTo>
                <a:lnTo>
                  <a:pt x="791718" y="524725"/>
                </a:lnTo>
                <a:lnTo>
                  <a:pt x="774445" y="486562"/>
                </a:lnTo>
                <a:lnTo>
                  <a:pt x="755395" y="450303"/>
                </a:lnTo>
                <a:lnTo>
                  <a:pt x="735330" y="414032"/>
                </a:lnTo>
                <a:lnTo>
                  <a:pt x="712469" y="378764"/>
                </a:lnTo>
                <a:lnTo>
                  <a:pt x="688594" y="345325"/>
                </a:lnTo>
                <a:lnTo>
                  <a:pt x="662813" y="312953"/>
                </a:lnTo>
                <a:lnTo>
                  <a:pt x="636016" y="281406"/>
                </a:lnTo>
                <a:lnTo>
                  <a:pt x="607313" y="251853"/>
                </a:lnTo>
                <a:lnTo>
                  <a:pt x="577723" y="223291"/>
                </a:lnTo>
                <a:lnTo>
                  <a:pt x="546226" y="196545"/>
                </a:lnTo>
                <a:lnTo>
                  <a:pt x="513714" y="170802"/>
                </a:lnTo>
                <a:lnTo>
                  <a:pt x="480313" y="146951"/>
                </a:lnTo>
                <a:lnTo>
                  <a:pt x="445007" y="125018"/>
                </a:lnTo>
                <a:lnTo>
                  <a:pt x="409701" y="103987"/>
                </a:lnTo>
                <a:lnTo>
                  <a:pt x="372491" y="84937"/>
                </a:lnTo>
                <a:lnTo>
                  <a:pt x="334263" y="67716"/>
                </a:lnTo>
                <a:lnTo>
                  <a:pt x="295147" y="52489"/>
                </a:lnTo>
                <a:lnTo>
                  <a:pt x="255015" y="39154"/>
                </a:lnTo>
                <a:lnTo>
                  <a:pt x="214884" y="27736"/>
                </a:lnTo>
                <a:lnTo>
                  <a:pt x="172847" y="18135"/>
                </a:lnTo>
                <a:lnTo>
                  <a:pt x="130809" y="10540"/>
                </a:lnTo>
                <a:lnTo>
                  <a:pt x="87884" y="4825"/>
                </a:lnTo>
                <a:lnTo>
                  <a:pt x="43941" y="1015"/>
                </a:lnTo>
                <a:lnTo>
                  <a:pt x="0" y="0"/>
                </a:lnTo>
                <a:close/>
              </a:path>
            </a:pathLst>
          </a:custGeom>
          <a:solidFill>
            <a:srgbClr val="33088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997" y="238410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875665" y="1178560"/>
            <a:ext cx="3050540" cy="46228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Callback Functions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/>
        </p:nvSpPr>
        <p:spPr>
          <a:xfrm>
            <a:off x="847673" y="2025213"/>
            <a:ext cx="10228801" cy="78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These are functions that are passed as an argument to another function and are called when a certain event occurs.  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673" y="2886832"/>
            <a:ext cx="5590449" cy="319678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875665" y="6550223"/>
            <a:ext cx="10496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array_map 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/>
          <p:nvPr/>
        </p:nvSpPr>
        <p:spPr>
          <a:xfrm>
            <a:off x="875665" y="1178560"/>
            <a:ext cx="3050540" cy="46228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Recursive Functions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/>
        </p:nvSpPr>
        <p:spPr>
          <a:xfrm>
            <a:off x="847673" y="2025213"/>
            <a:ext cx="10228801" cy="78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These are functions that call themselves either directly or indirectly. They are useful for solving problems that can be broken down into smaller sub-problems</a:t>
            </a:r>
            <a:endParaRPr b="0" i="0" sz="1600" u="none" cap="none" strike="noStrike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539" y="3170126"/>
            <a:ext cx="5740776" cy="30514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/>
          <p:nvPr/>
        </p:nvSpPr>
        <p:spPr>
          <a:xfrm>
            <a:off x="3060441" y="5607698"/>
            <a:ext cx="1576873" cy="26125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3615" y="2911787"/>
            <a:ext cx="2425260" cy="389184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9675220" y="6157348"/>
            <a:ext cx="11412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 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8665146" y="6336713"/>
            <a:ext cx="85655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55" name="Google Shape;255;p29"/>
          <p:cNvSpPr txBox="1"/>
          <p:nvPr/>
        </p:nvSpPr>
        <p:spPr>
          <a:xfrm>
            <a:off x="9603389" y="5562544"/>
            <a:ext cx="8966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 =2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9"/>
          <p:cNvCxnSpPr/>
          <p:nvPr/>
        </p:nvCxnSpPr>
        <p:spPr>
          <a:xfrm>
            <a:off x="8625060" y="5729379"/>
            <a:ext cx="89664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57" name="Google Shape;257;p29"/>
          <p:cNvSpPr txBox="1"/>
          <p:nvPr/>
        </p:nvSpPr>
        <p:spPr>
          <a:xfrm>
            <a:off x="9617335" y="4958289"/>
            <a:ext cx="12947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 =3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29"/>
          <p:cNvCxnSpPr/>
          <p:nvPr/>
        </p:nvCxnSpPr>
        <p:spPr>
          <a:xfrm>
            <a:off x="8625060" y="5134575"/>
            <a:ext cx="89664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59" name="Google Shape;259;p29"/>
          <p:cNvSpPr txBox="1"/>
          <p:nvPr/>
        </p:nvSpPr>
        <p:spPr>
          <a:xfrm>
            <a:off x="9617335" y="4354034"/>
            <a:ext cx="12947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 =4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>
            <a:off x="8625060" y="4530320"/>
            <a:ext cx="89664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61" name="Google Shape;261;p29"/>
          <p:cNvSpPr/>
          <p:nvPr/>
        </p:nvSpPr>
        <p:spPr>
          <a:xfrm>
            <a:off x="6277204" y="4329146"/>
            <a:ext cx="1818081" cy="48519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3*Factorial(2)</a:t>
            </a:r>
            <a:endParaRPr/>
          </a:p>
        </p:txBody>
      </p:sp>
      <p:sp>
        <p:nvSpPr>
          <p:cNvPr id="262" name="Google Shape;262;p29"/>
          <p:cNvSpPr/>
          <p:nvPr/>
        </p:nvSpPr>
        <p:spPr>
          <a:xfrm>
            <a:off x="6268240" y="3726980"/>
            <a:ext cx="1830607" cy="48519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2*Factorial(1)</a:t>
            </a:r>
            <a:endParaRPr/>
          </a:p>
        </p:txBody>
      </p:sp>
      <p:sp>
        <p:nvSpPr>
          <p:cNvPr id="263" name="Google Shape;263;p29"/>
          <p:cNvSpPr/>
          <p:nvPr/>
        </p:nvSpPr>
        <p:spPr>
          <a:xfrm>
            <a:off x="6241213" y="3170126"/>
            <a:ext cx="1884660" cy="48519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Factorial(1) =1</a:t>
            </a:r>
            <a:endParaRPr/>
          </a:p>
        </p:txBody>
      </p:sp>
      <p:sp>
        <p:nvSpPr>
          <p:cNvPr id="264" name="Google Shape;264;p29"/>
          <p:cNvSpPr txBox="1"/>
          <p:nvPr/>
        </p:nvSpPr>
        <p:spPr>
          <a:xfrm>
            <a:off x="9617335" y="3759230"/>
            <a:ext cx="12947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 =5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9"/>
          <p:cNvCxnSpPr/>
          <p:nvPr/>
        </p:nvCxnSpPr>
        <p:spPr>
          <a:xfrm>
            <a:off x="8625060" y="3935516"/>
            <a:ext cx="89664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66" name="Google Shape;266;p29"/>
          <p:cNvSpPr txBox="1"/>
          <p:nvPr/>
        </p:nvSpPr>
        <p:spPr>
          <a:xfrm>
            <a:off x="9521704" y="3124820"/>
            <a:ext cx="12947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Top =6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9"/>
          <p:cNvCxnSpPr/>
          <p:nvPr/>
        </p:nvCxnSpPr>
        <p:spPr>
          <a:xfrm>
            <a:off x="8529429" y="3301106"/>
            <a:ext cx="89664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268" name="Google Shape;268;p29"/>
          <p:cNvSpPr/>
          <p:nvPr/>
        </p:nvSpPr>
        <p:spPr>
          <a:xfrm>
            <a:off x="6759586" y="6155292"/>
            <a:ext cx="956663" cy="4134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6268240" y="6155292"/>
            <a:ext cx="1818081" cy="41345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Factorial(5)</a:t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6646831" y="5562544"/>
            <a:ext cx="1182785" cy="3578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268240" y="5562544"/>
            <a:ext cx="1818081" cy="35787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5*Factorial(4)</a:t>
            </a:r>
            <a:endParaRPr b="0" i="0" sz="1400" u="none" cap="none" strike="noStrike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6833914" y="4958289"/>
            <a:ext cx="779866" cy="36937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6268240" y="4955184"/>
            <a:ext cx="1818081" cy="37248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4*Factorial(3)</a:t>
            </a:r>
            <a:endParaRPr/>
          </a:p>
        </p:txBody>
      </p:sp>
      <p:pic>
        <p:nvPicPr>
          <p:cNvPr id="274" name="Google Shape;27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/>
          <p:nvPr/>
        </p:nvSpPr>
        <p:spPr>
          <a:xfrm>
            <a:off x="875664" y="1369695"/>
            <a:ext cx="3668344" cy="46228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7"/>
          <p:cNvSpPr txBox="1"/>
          <p:nvPr/>
        </p:nvSpPr>
        <p:spPr>
          <a:xfrm>
            <a:off x="977264" y="1416685"/>
            <a:ext cx="3566744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Passing Parameters by Reference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665" y="2236461"/>
            <a:ext cx="4461445" cy="278956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"/>
          <p:cNvSpPr/>
          <p:nvPr/>
        </p:nvSpPr>
        <p:spPr>
          <a:xfrm>
            <a:off x="2146041" y="4516016"/>
            <a:ext cx="1483567" cy="2146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7"/>
          <p:cNvSpPr txBox="1"/>
          <p:nvPr/>
        </p:nvSpPr>
        <p:spPr>
          <a:xfrm>
            <a:off x="4592806" y="2636855"/>
            <a:ext cx="395403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Passing by value Vs passing by reference </a:t>
            </a:r>
            <a:endParaRPr/>
          </a:p>
        </p:txBody>
      </p:sp>
      <p:pic>
        <p:nvPicPr>
          <p:cNvPr id="285" name="Google Shape;2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/>
          <p:nvPr/>
        </p:nvSpPr>
        <p:spPr>
          <a:xfrm>
            <a:off x="679722" y="1105553"/>
            <a:ext cx="3668344" cy="46228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781322" y="1167436"/>
            <a:ext cx="3566744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Write Clean function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/>
          <p:nvPr/>
        </p:nvSpPr>
        <p:spPr>
          <a:xfrm>
            <a:off x="2146041" y="4516016"/>
            <a:ext cx="1483567" cy="21460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256488" y="1727586"/>
            <a:ext cx="10641666" cy="4897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descriptive names: Choose meaningful and self-explanatory names for your functions that accurately convey their purpose.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functions short and simple: Functions should ideally be kept short and focused on doing one thing well. If a function starts to become too long or complex, consider breaking it up into smaller sub-functions.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consistent formatting: Use consistent formatting such as indentation, line breaks, and curly brackets to make the code more readable and organized.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Avoid global variables: Avoid using global variables within your functions as they can lead to unexpected side effects and make debugging more difficult.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Minimize side effects: Functions should ideally have minimal side effects and not modify any external state, as this can make the code harder to reason about and test.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errors gracefully: Always handle errors and exceptions in a consistent manner, providing clear error messages and returning early when appropriate.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✔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comments sparingly: Comments can be useful for explaining complex logic or documenting code, but overuse of comments can make code harder to read.</a:t>
            </a:r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69000">
              <a:schemeClr val="lt1"/>
            </a:gs>
            <a:gs pos="100000">
              <a:schemeClr val="lt1"/>
            </a:gs>
          </a:gsLst>
          <a:lin ang="5400000" scaled="0"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estion_ppt_powerpoint_presentation_file_pictures_Slide01" id="300" name="Google Shape;3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859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/>
          <p:nvPr/>
        </p:nvSpPr>
        <p:spPr>
          <a:xfrm>
            <a:off x="0" y="0"/>
            <a:ext cx="5934287" cy="6858000"/>
          </a:xfrm>
          <a:custGeom>
            <a:rect b="b" l="l" r="r" t="t"/>
            <a:pathLst>
              <a:path extrusionOk="0" h="10287000" w="8901430">
                <a:moveTo>
                  <a:pt x="8901303" y="0"/>
                </a:moveTo>
                <a:lnTo>
                  <a:pt x="0" y="0"/>
                </a:lnTo>
                <a:lnTo>
                  <a:pt x="0" y="10286916"/>
                </a:lnTo>
                <a:lnTo>
                  <a:pt x="4137787" y="10286916"/>
                </a:lnTo>
                <a:lnTo>
                  <a:pt x="8901303" y="0"/>
                </a:lnTo>
                <a:close/>
              </a:path>
            </a:pathLst>
          </a:custGeom>
          <a:solidFill>
            <a:srgbClr val="1736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1018598" y="1286284"/>
            <a:ext cx="2649887" cy="685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450">
            <a:spAutoFit/>
          </a:bodyPr>
          <a:lstStyle/>
          <a:p>
            <a:pPr indent="0" lvl="0" marL="846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E6E6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08" name="Google Shape;108;p24"/>
          <p:cNvSpPr txBox="1"/>
          <p:nvPr/>
        </p:nvSpPr>
        <p:spPr>
          <a:xfrm>
            <a:off x="6410663" y="2717292"/>
            <a:ext cx="706120" cy="377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Schedule (High Level)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4"/>
          <p:cNvSpPr txBox="1"/>
          <p:nvPr/>
        </p:nvSpPr>
        <p:spPr>
          <a:xfrm>
            <a:off x="6490293" y="4190458"/>
            <a:ext cx="548640" cy="193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4"/>
          <p:cNvSpPr txBox="1"/>
          <p:nvPr/>
        </p:nvSpPr>
        <p:spPr>
          <a:xfrm>
            <a:off x="8044094" y="2717292"/>
            <a:ext cx="781221" cy="377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Completed Activities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4"/>
          <p:cNvSpPr txBox="1"/>
          <p:nvPr/>
        </p:nvSpPr>
        <p:spPr>
          <a:xfrm>
            <a:off x="8227060" y="4099018"/>
            <a:ext cx="415290" cy="377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714" marR="0" rtl="0" algn="l">
              <a:lnSpc>
                <a:spcPct val="100000"/>
              </a:lnSpc>
              <a:spcBef>
                <a:spcPts val="3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8114606" y="2513390"/>
            <a:ext cx="1327295" cy="7856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Dependencies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/ Risks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9713689" y="4081683"/>
            <a:ext cx="873226" cy="3778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5080" lvl="0" marL="8467" marR="338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Change  Requests</a:t>
            </a:r>
            <a:endParaRPr/>
          </a:p>
        </p:txBody>
      </p:sp>
      <p:sp>
        <p:nvSpPr>
          <p:cNvPr id="114" name="Google Shape;114;p24"/>
          <p:cNvSpPr txBox="1"/>
          <p:nvPr/>
        </p:nvSpPr>
        <p:spPr>
          <a:xfrm>
            <a:off x="5434837" y="1789922"/>
            <a:ext cx="7543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 in function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Importance of functions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's type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User-defined Function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/>
          </a:p>
          <a:p>
            <a:pPr indent="-266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/>
          <p:nvPr/>
        </p:nvSpPr>
        <p:spPr>
          <a:xfrm>
            <a:off x="781322" y="1282300"/>
            <a:ext cx="3050540" cy="46228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781322" y="1376280"/>
            <a:ext cx="284734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6"/>
          <p:cNvGrpSpPr/>
          <p:nvPr/>
        </p:nvGrpSpPr>
        <p:grpSpPr>
          <a:xfrm>
            <a:off x="879475" y="2207934"/>
            <a:ext cx="9101992" cy="3642598"/>
            <a:chOff x="0" y="607099"/>
            <a:chExt cx="9101992" cy="3642598"/>
          </a:xfrm>
        </p:grpSpPr>
        <p:sp>
          <p:nvSpPr>
            <p:cNvPr id="123" name="Google Shape;123;p6"/>
            <p:cNvSpPr/>
            <p:nvPr/>
          </p:nvSpPr>
          <p:spPr>
            <a:xfrm>
              <a:off x="0" y="607099"/>
              <a:ext cx="9101992" cy="1639169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95848" y="975912"/>
              <a:ext cx="901543" cy="90154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893240" y="607099"/>
              <a:ext cx="7208751" cy="1639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 txBox="1"/>
            <p:nvPr/>
          </p:nvSpPr>
          <p:spPr>
            <a:xfrm>
              <a:off x="1893240" y="607099"/>
              <a:ext cx="7208751" cy="1639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3475" lIns="173475" spcFirstLastPara="1" rIns="173475" wrap="square" tIns="173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Rockwell"/>
                <a:buNone/>
              </a:pPr>
              <a:r>
                <a:rPr b="1" i="0" lang="en-US" sz="25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In </a:t>
              </a:r>
              <a:r>
                <a:rPr b="1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general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: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 a way to perform some task.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0" y="2610528"/>
              <a:ext cx="9101992" cy="1639169"/>
            </a:xfrm>
            <a:prstGeom prst="roundRect">
              <a:avLst>
                <a:gd fmla="val 10000" name="adj"/>
              </a:avLst>
            </a:prstGeom>
            <a:solidFill>
              <a:srgbClr val="CFD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95848" y="2979342"/>
              <a:ext cx="901543" cy="90154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1893240" y="2610528"/>
              <a:ext cx="7208751" cy="1639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 txBox="1"/>
            <p:nvPr/>
          </p:nvSpPr>
          <p:spPr>
            <a:xfrm>
              <a:off x="1893240" y="2610528"/>
              <a:ext cx="7208751" cy="16391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3475" lIns="173475" spcFirstLastPara="1" rIns="173475" wrap="square" tIns="173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ckwel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In PHP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Rockwell"/>
                  <a:ea typeface="Rockwell"/>
                  <a:cs typeface="Rockwell"/>
                  <a:sym typeface="Rockwell"/>
                </a:rPr>
                <a:t>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Functions in PHP are blocks of code that can be defined once and called multiple times throughout a script. They allow you to encapsulate code into reusable modules, making your code more modular and easier to maintain</a:t>
              </a: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r>
                <a:rPr b="0" i="0" lang="en-U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" name="Google Shape;1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6811" y="1116576"/>
            <a:ext cx="8358377" cy="496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1001178" y="3845926"/>
            <a:ext cx="1068388" cy="1068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2161640" y="3873843"/>
            <a:ext cx="2583230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454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4454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372313" y="4244593"/>
            <a:ext cx="42488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 maintenance process easier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001178" y="2269129"/>
            <a:ext cx="1068388" cy="1068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161640" y="2386604"/>
            <a:ext cx="15214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454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Reusability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2372313" y="2704631"/>
            <a:ext cx="590515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savers and help us to reuse code without retyping the code. Write one use many!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161640" y="5541586"/>
            <a:ext cx="2283950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9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454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2372313" y="5858152"/>
            <a:ext cx="36544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divides the code to tasks so that make it easier to control.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cycle with solid fill"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221" y="2421172"/>
            <a:ext cx="764301" cy="764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ols with solid fill" id="153" name="Google Shape;1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3221" y="3997969"/>
            <a:ext cx="764301" cy="7643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879475" y="1370965"/>
            <a:ext cx="3050540" cy="46228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977265" y="1416685"/>
            <a:ext cx="28473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Importance of functions 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1001178" y="5477404"/>
            <a:ext cx="1068388" cy="10683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ierarchy with solid fill" id="157" name="Google Shape;1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220" y="5586294"/>
            <a:ext cx="764301" cy="76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3"/>
          <p:cNvGrpSpPr/>
          <p:nvPr/>
        </p:nvGrpSpPr>
        <p:grpSpPr>
          <a:xfrm>
            <a:off x="1955486" y="1348456"/>
            <a:ext cx="7244742" cy="3952090"/>
            <a:chOff x="2387687" y="2563"/>
            <a:chExt cx="7244742" cy="3952090"/>
          </a:xfrm>
        </p:grpSpPr>
        <p:sp>
          <p:nvSpPr>
            <p:cNvPr id="165" name="Google Shape;165;p3"/>
            <p:cNvSpPr/>
            <p:nvPr/>
          </p:nvSpPr>
          <p:spPr>
            <a:xfrm>
              <a:off x="6144723" y="2463027"/>
              <a:ext cx="451739" cy="8843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850078" y="1031753"/>
              <a:ext cx="1486768" cy="4020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5497"/>
                  </a:lnTo>
                  <a:lnTo>
                    <a:pt x="120000" y="5549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BA612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416877" y="2463037"/>
              <a:ext cx="726917" cy="46242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3914"/>
                  </a:lnTo>
                  <a:lnTo>
                    <a:pt x="120000" y="63914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D66E2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416877" y="1031753"/>
              <a:ext cx="2433201" cy="40209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5499"/>
                  </a:lnTo>
                  <a:lnTo>
                    <a:pt x="0" y="55499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BA612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20888" y="2563"/>
              <a:ext cx="2058380" cy="1029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4820888" y="2563"/>
              <a:ext cx="2058380" cy="1029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Function's type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387687" y="1433847"/>
              <a:ext cx="2058380" cy="102919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2387687" y="1433847"/>
              <a:ext cx="2058380" cy="1029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Predefined Function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26147" y="2925463"/>
              <a:ext cx="3435293" cy="102919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Like; count($array), strlen($str).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846692" y="1433837"/>
              <a:ext cx="2980308" cy="102919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5846692" y="1433837"/>
              <a:ext cx="2980308" cy="1029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User-defined Function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596462" y="2832784"/>
              <a:ext cx="3035967" cy="102919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6596462" y="2832784"/>
              <a:ext cx="3035967" cy="1029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written by the user or programmer, we just call it by it`s name. 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6"/>
          <p:cNvGrpSpPr/>
          <p:nvPr/>
        </p:nvGrpSpPr>
        <p:grpSpPr>
          <a:xfrm>
            <a:off x="356980" y="2034074"/>
            <a:ext cx="7452086" cy="2460474"/>
            <a:chOff x="2387687" y="2563"/>
            <a:chExt cx="4891093" cy="2460474"/>
          </a:xfrm>
        </p:grpSpPr>
        <p:sp>
          <p:nvSpPr>
            <p:cNvPr id="186" name="Google Shape;186;p26"/>
            <p:cNvSpPr/>
            <p:nvPr/>
          </p:nvSpPr>
          <p:spPr>
            <a:xfrm>
              <a:off x="4820887" y="2563"/>
              <a:ext cx="2457893" cy="10291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4820888" y="2563"/>
              <a:ext cx="2457892" cy="1029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User-defined Function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387687" y="1433847"/>
              <a:ext cx="1526498" cy="102919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rgbClr val="E1E1E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2460916" y="1433837"/>
              <a:ext cx="1526498" cy="1029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 user-defined Functions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177734" y="3525690"/>
            <a:ext cx="2325778" cy="102919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rgbClr val="E1E1E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Anonymous Functions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6020097" y="3525690"/>
            <a:ext cx="2325778" cy="1029190"/>
          </a:xfrm>
          <a:prstGeom prst="rect">
            <a:avLst/>
          </a:pr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rgbClr val="E1E1E1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Callback Functions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8691190" y="3501667"/>
            <a:ext cx="3232045" cy="1029190"/>
          </a:xfrm>
          <a:prstGeom prst="rect">
            <a:avLst/>
          </a:prstGeom>
          <a:solidFill>
            <a:srgbClr val="40404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Recursive Functions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6"/>
          <p:cNvCxnSpPr>
            <a:endCxn id="191" idx="0"/>
          </p:cNvCxnSpPr>
          <p:nvPr/>
        </p:nvCxnSpPr>
        <p:spPr>
          <a:xfrm>
            <a:off x="5610686" y="3237690"/>
            <a:ext cx="1572300" cy="288000"/>
          </a:xfrm>
          <a:prstGeom prst="bentConnector2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4" name="Google Shape;194;p26"/>
          <p:cNvCxnSpPr>
            <a:endCxn id="192" idx="0"/>
          </p:cNvCxnSpPr>
          <p:nvPr/>
        </p:nvCxnSpPr>
        <p:spPr>
          <a:xfrm>
            <a:off x="7183013" y="3237667"/>
            <a:ext cx="3124200" cy="264000"/>
          </a:xfrm>
          <a:prstGeom prst="bentConnector2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5" name="Google Shape;195;p26"/>
          <p:cNvCxnSpPr>
            <a:endCxn id="189" idx="0"/>
          </p:cNvCxnSpPr>
          <p:nvPr/>
        </p:nvCxnSpPr>
        <p:spPr>
          <a:xfrm flipH="1">
            <a:off x="1631441" y="3237648"/>
            <a:ext cx="4182000" cy="227700"/>
          </a:xfrm>
          <a:prstGeom prst="bentConnector2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6"/>
          <p:cNvCxnSpPr>
            <a:endCxn id="190" idx="0"/>
          </p:cNvCxnSpPr>
          <p:nvPr/>
        </p:nvCxnSpPr>
        <p:spPr>
          <a:xfrm flipH="1">
            <a:off x="4340623" y="3237690"/>
            <a:ext cx="483300" cy="288000"/>
          </a:xfrm>
          <a:prstGeom prst="bentConnector2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26"/>
          <p:cNvCxnSpPr>
            <a:stCxn id="187" idx="2"/>
          </p:cNvCxnSpPr>
          <p:nvPr/>
        </p:nvCxnSpPr>
        <p:spPr>
          <a:xfrm flipH="1">
            <a:off x="5918640" y="3063264"/>
            <a:ext cx="18000" cy="1746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8" name="Google Shape;19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875664" y="1178560"/>
            <a:ext cx="3537715" cy="46228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 User-defined Function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664" y="2974622"/>
            <a:ext cx="3910939" cy="1410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954" y="4385388"/>
            <a:ext cx="3050540" cy="114633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"/>
          <p:cNvSpPr/>
          <p:nvPr/>
        </p:nvSpPr>
        <p:spPr>
          <a:xfrm>
            <a:off x="2118049" y="4385388"/>
            <a:ext cx="1194318" cy="2519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869444" y="2032792"/>
            <a:ext cx="10249216" cy="78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These are functions that you create yourself using the "function" keyword. You can define your own parameters and return values for these functions.</a:t>
            </a:r>
            <a:endParaRPr b="1" i="0" sz="1600" u="none" cap="none" strike="noStrike">
              <a:solidFill>
                <a:srgbClr val="323F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2974622"/>
            <a:ext cx="4170874" cy="166269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701491" y="6200520"/>
            <a:ext cx="5755291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What happened in memory when I call function?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4405779" y="3275111"/>
            <a:ext cx="1359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parameters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4405462" y="4685877"/>
            <a:ext cx="1359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arguments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 txBox="1"/>
          <p:nvPr/>
        </p:nvSpPr>
        <p:spPr>
          <a:xfrm>
            <a:off x="701492" y="6571768"/>
            <a:ext cx="5755291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What is deferent between function and method?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9787811" y="3296656"/>
            <a:ext cx="2220686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 don’t return any thing 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701491" y="5814188"/>
            <a:ext cx="5755291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Hint: Function signature =&gt; name of function and parameter list</a:t>
            </a:r>
            <a:endParaRPr b="0" i="0" sz="14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1024953" y="4301124"/>
            <a:ext cx="2893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//Call the function by its  name!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7366694" y="4847430"/>
            <a:ext cx="22718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Function name</a:t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7375103" y="5296763"/>
            <a:ext cx="21327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Parameter List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7375104" y="5814656"/>
            <a:ext cx="20674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Function task</a:t>
            </a:r>
            <a:endParaRPr/>
          </a:p>
        </p:txBody>
      </p:sp>
      <p:sp>
        <p:nvSpPr>
          <p:cNvPr id="220" name="Google Shape;220;p4"/>
          <p:cNvSpPr txBox="1"/>
          <p:nvPr/>
        </p:nvSpPr>
        <p:spPr>
          <a:xfrm>
            <a:off x="7366693" y="6343636"/>
            <a:ext cx="22718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✔"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 Return type</a:t>
            </a:r>
            <a:endParaRPr/>
          </a:p>
        </p:txBody>
      </p:sp>
      <p:pic>
        <p:nvPicPr>
          <p:cNvPr id="221" name="Google Shape;22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AFAFA"/>
            </a:gs>
            <a:gs pos="85000">
              <a:srgbClr val="FAFAFA"/>
            </a:gs>
            <a:gs pos="100000">
              <a:srgbClr val="D6D6D6"/>
            </a:gs>
          </a:gsLst>
          <a:lin ang="5400000" scaled="0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875665" y="1178560"/>
            <a:ext cx="3050540" cy="462280"/>
          </a:xfrm>
          <a:prstGeom prst="roundRect">
            <a:avLst>
              <a:gd fmla="val 16667" name="adj"/>
            </a:avLst>
          </a:prstGeom>
          <a:solidFill>
            <a:srgbClr val="2E75B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Anonymous Functions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88" y="0"/>
            <a:ext cx="1049668" cy="109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665" y="3194930"/>
            <a:ext cx="4732033" cy="1501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838343" y="2025213"/>
            <a:ext cx="10228801" cy="78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In PHP, anonymous functions are also known as closures. They are functions that do not have a name and can be stored in a variable or passed as an argument to another function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4592807" y="3345025"/>
            <a:ext cx="13599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875665" y="5929726"/>
            <a:ext cx="19338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Call back function</a:t>
            </a:r>
            <a:endParaRPr/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13950" y="6305819"/>
            <a:ext cx="1165232" cy="46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2015-06-30T19:59:00Z</dcterms:created>
  <dc:creator>向天歌PPT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