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4" r:id="rId2"/>
    <p:sldId id="278" r:id="rId3"/>
    <p:sldId id="288" r:id="rId4"/>
    <p:sldId id="286" r:id="rId5"/>
    <p:sldId id="287" r:id="rId6"/>
    <p:sldId id="279" r:id="rId7"/>
    <p:sldId id="289" r:id="rId8"/>
    <p:sldId id="280" r:id="rId9"/>
    <p:sldId id="283" r:id="rId10"/>
    <p:sldId id="290" r:id="rId11"/>
    <p:sldId id="282" r:id="rId12"/>
    <p:sldId id="268" r:id="rId13"/>
    <p:sldId id="291" r:id="rId14"/>
    <p:sldId id="292" r:id="rId15"/>
    <p:sldId id="2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69A6"/>
    <a:srgbClr val="33CC33"/>
    <a:srgbClr val="0FAB7D"/>
    <a:srgbClr val="336EA8"/>
    <a:srgbClr val="94B9D6"/>
    <a:srgbClr val="FFF9E7"/>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660"/>
  </p:normalViewPr>
  <p:slideViewPr>
    <p:cSldViewPr snapToGrid="0">
      <p:cViewPr>
        <p:scale>
          <a:sx n="80" d="100"/>
          <a:sy n="80" d="100"/>
        </p:scale>
        <p:origin x="6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10/20/2024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320F9A-DFA0-4189-B502-951ABE0D96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44AB7B-7005-4435-A7A3-37533F456A78}"/>
              </a:ext>
            </a:extLst>
          </p:cNvPr>
          <p:cNvSpPr>
            <a:spLocks noGrp="1"/>
          </p:cNvSpPr>
          <p:nvPr>
            <p:ph type="dt" sz="half" idx="10"/>
          </p:nvPr>
        </p:nvSpPr>
        <p:spPr/>
        <p:txBody>
          <a:bodyPr/>
          <a:lstStyle/>
          <a:p>
            <a:fld id="{1B4777F9-2A00-47FF-A8CF-CA2FA3234A29}" type="datetime1">
              <a:rPr lang="en-US" smtClean="0"/>
              <a:t>10/20/2024</a:t>
            </a:fld>
            <a:endParaRPr lang="en-US"/>
          </a:p>
        </p:txBody>
      </p:sp>
      <p:sp>
        <p:nvSpPr>
          <p:cNvPr id="10" name="Freeform 6">
            <a:extLst>
              <a:ext uri="{FF2B5EF4-FFF2-40B4-BE49-F238E27FC236}">
                <a16:creationId xmlns:a16="http://schemas.microsoft.com/office/drawing/2014/main"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9E0C4BE-FE7F-4C02-9A3E-71BC3A48C6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F606B-F0E0-4BB1-94D6-738E49DF7229}"/>
              </a:ext>
            </a:extLst>
          </p:cNvPr>
          <p:cNvSpPr>
            <a:spLocks noGrp="1"/>
          </p:cNvSpPr>
          <p:nvPr>
            <p:ph type="dt" sz="half" idx="10"/>
          </p:nvPr>
        </p:nvSpPr>
        <p:spPr/>
        <p:txBody>
          <a:bodyPr/>
          <a:lstStyle/>
          <a:p>
            <a:fld id="{6EB1263D-828A-4F7C-B53F-CF7F3AF23101}" type="datetime1">
              <a:rPr lang="en-US" smtClean="0"/>
              <a:t>10/20/2024</a:t>
            </a:fld>
            <a:endParaRPr lang="en-US"/>
          </a:p>
        </p:txBody>
      </p:sp>
      <p:sp>
        <p:nvSpPr>
          <p:cNvPr id="5" name="Footer Placeholder 4">
            <a:extLst>
              <a:ext uri="{FF2B5EF4-FFF2-40B4-BE49-F238E27FC236}">
                <a16:creationId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C1D0E-02A9-4DFB-8CA3-A94A10E72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F7A1-D368-4F71-BA41-54CA742F4987}"/>
              </a:ext>
            </a:extLst>
          </p:cNvPr>
          <p:cNvSpPr>
            <a:spLocks noGrp="1"/>
          </p:cNvSpPr>
          <p:nvPr>
            <p:ph type="dt" sz="half" idx="10"/>
          </p:nvPr>
        </p:nvSpPr>
        <p:spPr/>
        <p:txBody>
          <a:bodyPr/>
          <a:lstStyle/>
          <a:p>
            <a:fld id="{DFAA11DA-715D-4CCB-8B4E-F539348944E6}" type="datetime1">
              <a:rPr lang="en-US" smtClean="0"/>
              <a:t>10/20/2024</a:t>
            </a:fld>
            <a:endParaRPr lang="en-US"/>
          </a:p>
        </p:txBody>
      </p:sp>
      <p:sp>
        <p:nvSpPr>
          <p:cNvPr id="5" name="Footer Placeholder 4">
            <a:extLst>
              <a:ext uri="{FF2B5EF4-FFF2-40B4-BE49-F238E27FC236}">
                <a16:creationId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10/20/2024</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94AA4-5DCE-4AE8-9BC9-F29480FF880F}"/>
              </a:ext>
            </a:extLst>
          </p:cNvPr>
          <p:cNvSpPr>
            <a:spLocks noGrp="1"/>
          </p:cNvSpPr>
          <p:nvPr>
            <p:ph type="dt" sz="half" idx="10"/>
          </p:nvPr>
        </p:nvSpPr>
        <p:spPr/>
        <p:txBody>
          <a:bodyPr/>
          <a:lstStyle/>
          <a:p>
            <a:fld id="{BBD87E75-7A42-4529-81A0-F6CFD6AF1551}" type="datetime1">
              <a:rPr lang="en-US" smtClean="0"/>
              <a:t>10/20/2024</a:t>
            </a:fld>
            <a:endParaRPr lang="en-US"/>
          </a:p>
        </p:txBody>
      </p:sp>
      <p:sp>
        <p:nvSpPr>
          <p:cNvPr id="5" name="Footer Placeholder 4">
            <a:extLst>
              <a:ext uri="{FF2B5EF4-FFF2-40B4-BE49-F238E27FC236}">
                <a16:creationId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AA4F7-FE01-4FEF-BC23-4EBFFF370D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87F4-F1D2-4A96-86BB-A48310776FBB}"/>
              </a:ext>
            </a:extLst>
          </p:cNvPr>
          <p:cNvSpPr>
            <a:spLocks noGrp="1"/>
          </p:cNvSpPr>
          <p:nvPr>
            <p:ph type="dt" sz="half" idx="10"/>
          </p:nvPr>
        </p:nvSpPr>
        <p:spPr/>
        <p:txBody>
          <a:bodyPr/>
          <a:lstStyle/>
          <a:p>
            <a:fld id="{D40A7B7E-3938-4D0E-8E14-E58AA83CCFB6}" type="datetime1">
              <a:rPr lang="en-US" smtClean="0"/>
              <a:t>10/20/2024</a:t>
            </a:fld>
            <a:endParaRPr lang="en-US" dirty="0"/>
          </a:p>
        </p:txBody>
      </p:sp>
      <p:sp>
        <p:nvSpPr>
          <p:cNvPr id="5" name="Footer Placeholder 4">
            <a:extLst>
              <a:ext uri="{FF2B5EF4-FFF2-40B4-BE49-F238E27FC236}">
                <a16:creationId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1A2FDF6D-CD2D-433E-84D7-E83F8FCE52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id="{2B2BDD0D-C88D-431E-BC92-4367CEB00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C724-756A-4777-8D83-3CD9AFD194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FC4DE-2AB7-4E43-BFBA-6FF436D9BA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BCCFF-F409-4BF2-9883-91BA170BFEE8}"/>
              </a:ext>
            </a:extLst>
          </p:cNvPr>
          <p:cNvSpPr>
            <a:spLocks noGrp="1"/>
          </p:cNvSpPr>
          <p:nvPr>
            <p:ph type="dt" sz="half" idx="10"/>
          </p:nvPr>
        </p:nvSpPr>
        <p:spPr/>
        <p:txBody>
          <a:bodyPr/>
          <a:lstStyle/>
          <a:p>
            <a:fld id="{4A9E546C-EE17-4181-9D6E-D78043A81B8F}" type="datetime1">
              <a:rPr lang="en-US" smtClean="0"/>
              <a:t>10/20/2024</a:t>
            </a:fld>
            <a:endParaRPr lang="en-US"/>
          </a:p>
        </p:txBody>
      </p:sp>
      <p:sp>
        <p:nvSpPr>
          <p:cNvPr id="6" name="Footer Placeholder 5">
            <a:extLst>
              <a:ext uri="{FF2B5EF4-FFF2-40B4-BE49-F238E27FC236}">
                <a16:creationId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9B7EDB-C158-4B0F-AC48-1D7DE7DC8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DDBB9A-2C9B-4E96-9E5C-6C3BE64498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99CCF-14FE-46E4-AEF3-3520D661AC00}"/>
              </a:ext>
            </a:extLst>
          </p:cNvPr>
          <p:cNvSpPr>
            <a:spLocks noGrp="1"/>
          </p:cNvSpPr>
          <p:nvPr>
            <p:ph type="dt" sz="half" idx="10"/>
          </p:nvPr>
        </p:nvSpPr>
        <p:spPr/>
        <p:txBody>
          <a:bodyPr/>
          <a:lstStyle/>
          <a:p>
            <a:fld id="{F538DEA4-61AE-4340-8E71-F8E1C0C7F674}" type="datetime1">
              <a:rPr lang="en-US" smtClean="0"/>
              <a:t>10/20/2024</a:t>
            </a:fld>
            <a:endParaRPr lang="en-US"/>
          </a:p>
        </p:txBody>
      </p:sp>
      <p:sp>
        <p:nvSpPr>
          <p:cNvPr id="8" name="Footer Placeholder 7">
            <a:extLst>
              <a:ext uri="{FF2B5EF4-FFF2-40B4-BE49-F238E27FC236}">
                <a16:creationId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6B25-2A2B-41A7-AF6D-57D5055F1B03}"/>
              </a:ext>
            </a:extLst>
          </p:cNvPr>
          <p:cNvSpPr>
            <a:spLocks noGrp="1"/>
          </p:cNvSpPr>
          <p:nvPr>
            <p:ph type="dt" sz="half" idx="10"/>
          </p:nvPr>
        </p:nvSpPr>
        <p:spPr/>
        <p:txBody>
          <a:bodyPr/>
          <a:lstStyle/>
          <a:p>
            <a:fld id="{336EBB09-FDC3-47DE-93B5-ED6916170555}" type="datetime1">
              <a:rPr lang="en-US" smtClean="0"/>
              <a:t>10/20/2024</a:t>
            </a:fld>
            <a:endParaRPr lang="en-US"/>
          </a:p>
        </p:txBody>
      </p:sp>
      <p:sp>
        <p:nvSpPr>
          <p:cNvPr id="4" name="Footer Placeholder 3">
            <a:extLst>
              <a:ext uri="{FF2B5EF4-FFF2-40B4-BE49-F238E27FC236}">
                <a16:creationId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2526D-307A-4059-80C4-1413758A2DF6}"/>
              </a:ext>
            </a:extLst>
          </p:cNvPr>
          <p:cNvSpPr>
            <a:spLocks noGrp="1"/>
          </p:cNvSpPr>
          <p:nvPr>
            <p:ph type="dt" sz="half" idx="10"/>
          </p:nvPr>
        </p:nvSpPr>
        <p:spPr/>
        <p:txBody>
          <a:bodyPr/>
          <a:lstStyle/>
          <a:p>
            <a:fld id="{C7A1BBAB-51C5-4FCF-9DF9-CE3252633D91}" type="datetime1">
              <a:rPr lang="en-US" smtClean="0"/>
              <a:t>10/20/2024</a:t>
            </a:fld>
            <a:endParaRPr lang="en-US"/>
          </a:p>
        </p:txBody>
      </p:sp>
      <p:sp>
        <p:nvSpPr>
          <p:cNvPr id="3" name="Footer Placeholder 2">
            <a:extLst>
              <a:ext uri="{FF2B5EF4-FFF2-40B4-BE49-F238E27FC236}">
                <a16:creationId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C3DABF-2DE9-4FD5-B4A8-5E200B9876FD}"/>
              </a:ext>
            </a:extLst>
          </p:cNvPr>
          <p:cNvSpPr>
            <a:spLocks noGrp="1"/>
          </p:cNvSpPr>
          <p:nvPr>
            <p:ph type="dt" sz="half" idx="10"/>
          </p:nvPr>
        </p:nvSpPr>
        <p:spPr/>
        <p:txBody>
          <a:bodyPr/>
          <a:lstStyle/>
          <a:p>
            <a:fld id="{4FBD9E29-3541-490B-A77A-28C8A779906A}" type="datetime1">
              <a:rPr lang="en-US" smtClean="0"/>
              <a:t>10/20/2024</a:t>
            </a:fld>
            <a:endParaRPr lang="en-US"/>
          </a:p>
        </p:txBody>
      </p:sp>
      <p:sp>
        <p:nvSpPr>
          <p:cNvPr id="6" name="Footer Placeholder 5">
            <a:extLst>
              <a:ext uri="{FF2B5EF4-FFF2-40B4-BE49-F238E27FC236}">
                <a16:creationId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4AE525-9C27-44A4-ADC4-FEBFF450393E}"/>
              </a:ext>
            </a:extLst>
          </p:cNvPr>
          <p:cNvSpPr>
            <a:spLocks noGrp="1"/>
          </p:cNvSpPr>
          <p:nvPr>
            <p:ph type="dt" sz="half" idx="10"/>
          </p:nvPr>
        </p:nvSpPr>
        <p:spPr/>
        <p:txBody>
          <a:bodyPr/>
          <a:lstStyle/>
          <a:p>
            <a:fld id="{4BBB6057-4896-492E-A421-79CA1BC6A688}" type="datetime1">
              <a:rPr lang="en-US" smtClean="0"/>
              <a:t>10/20/2024</a:t>
            </a:fld>
            <a:endParaRPr lang="en-US"/>
          </a:p>
        </p:txBody>
      </p:sp>
      <p:sp>
        <p:nvSpPr>
          <p:cNvPr id="6" name="Footer Placeholder 5">
            <a:extLst>
              <a:ext uri="{FF2B5EF4-FFF2-40B4-BE49-F238E27FC236}">
                <a16:creationId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10/20/2024</a:t>
            </a:fld>
            <a:endParaRPr lang="en-US" dirty="0"/>
          </a:p>
        </p:txBody>
      </p:sp>
      <p:sp>
        <p:nvSpPr>
          <p:cNvPr id="5" name="Footer Placeholder 4">
            <a:extLst>
              <a:ext uri="{FF2B5EF4-FFF2-40B4-BE49-F238E27FC236}">
                <a16:creationId xmlns:a16="http://schemas.microsoft.com/office/drawing/2014/main"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E13C98-75F0-BEEF-3E53-0CE01AE8D3E3}"/>
              </a:ext>
            </a:extLst>
          </p:cNvPr>
          <p:cNvPicPr>
            <a:picLocks noChangeAspect="1"/>
          </p:cNvPicPr>
          <p:nvPr/>
        </p:nvPicPr>
        <p:blipFill>
          <a:blip r:embed="rId2">
            <a:extLst>
              <a:ext uri="{28A0092B-C50C-407E-A947-70E740481C1C}">
                <a14:useLocalDpi xmlns:a14="http://schemas.microsoft.com/office/drawing/2010/main" val="0"/>
              </a:ext>
            </a:extLst>
          </a:blip>
          <a:srcRect l="9764" r="9764"/>
          <a:stretch/>
        </p:blipFill>
        <p:spPr>
          <a:xfrm>
            <a:off x="1" y="1"/>
            <a:ext cx="12191999" cy="6858000"/>
          </a:xfrm>
          <a:prstGeom prst="rect">
            <a:avLst/>
          </a:prstGeom>
        </p:spPr>
      </p:pic>
      <p:sp>
        <p:nvSpPr>
          <p:cNvPr id="2" name="Title 1">
            <a:extLst>
              <a:ext uri="{FF2B5EF4-FFF2-40B4-BE49-F238E27FC236}">
                <a16:creationId xmlns:a16="http://schemas.microsoft.com/office/drawing/2014/main" id="{04D436FF-56D5-B2A8-CAF7-4A1D8E7A8116}"/>
              </a:ext>
            </a:extLst>
          </p:cNvPr>
          <p:cNvSpPr>
            <a:spLocks noGrp="1"/>
          </p:cNvSpPr>
          <p:nvPr>
            <p:ph type="ctrTitle"/>
          </p:nvPr>
        </p:nvSpPr>
        <p:spPr>
          <a:xfrm>
            <a:off x="2907322" y="1210830"/>
            <a:ext cx="9144000" cy="2026013"/>
          </a:xfrm>
          <a:solidFill>
            <a:schemeClr val="accent1">
              <a:alpha val="50000"/>
            </a:schemeClr>
          </a:solidFill>
          <a:ln>
            <a:noFill/>
          </a:ln>
          <a:effectLst>
            <a:softEdge rad="127000"/>
          </a:effectLst>
        </p:spPr>
        <p:style>
          <a:lnRef idx="0">
            <a:scrgbClr r="0" g="0" b="0"/>
          </a:lnRef>
          <a:fillRef idx="0">
            <a:scrgbClr r="0" g="0" b="0"/>
          </a:fillRef>
          <a:effectRef idx="0">
            <a:scrgbClr r="0" g="0" b="0"/>
          </a:effectRef>
          <a:fontRef idx="minor">
            <a:schemeClr val="lt1"/>
          </a:fontRef>
        </p:style>
        <p:txBody>
          <a:bodyPr/>
          <a:lstStyle/>
          <a:p>
            <a:pPr algn="r"/>
            <a:r>
              <a:rPr lang="en-US" dirty="0"/>
              <a:t>Supply Chain and Inventory Management</a:t>
            </a:r>
          </a:p>
        </p:txBody>
      </p:sp>
      <p:sp>
        <p:nvSpPr>
          <p:cNvPr id="3" name="Subtitle 2">
            <a:extLst>
              <a:ext uri="{FF2B5EF4-FFF2-40B4-BE49-F238E27FC236}">
                <a16:creationId xmlns:a16="http://schemas.microsoft.com/office/drawing/2014/main" id="{2BB2B543-7EDB-6727-D8C3-805E1C1E5A99}"/>
              </a:ext>
            </a:extLst>
          </p:cNvPr>
          <p:cNvSpPr>
            <a:spLocks noGrp="1"/>
          </p:cNvSpPr>
          <p:nvPr>
            <p:ph type="subTitle" idx="1"/>
          </p:nvPr>
        </p:nvSpPr>
        <p:spPr>
          <a:xfrm>
            <a:off x="2907322" y="3447221"/>
            <a:ext cx="9144000" cy="672738"/>
          </a:xfrm>
          <a:solidFill>
            <a:schemeClr val="accent5">
              <a:alpha val="50000"/>
            </a:schemeClr>
          </a:solidFill>
          <a:ln>
            <a:noFill/>
          </a:ln>
          <a:effectLst>
            <a:softEdge rad="127000"/>
          </a:effectLst>
        </p:spPr>
        <p:style>
          <a:lnRef idx="0">
            <a:scrgbClr r="0" g="0" b="0"/>
          </a:lnRef>
          <a:fillRef idx="0">
            <a:scrgbClr r="0" g="0" b="0"/>
          </a:fillRef>
          <a:effectRef idx="0">
            <a:scrgbClr r="0" g="0" b="0"/>
          </a:effectRef>
          <a:fontRef idx="minor">
            <a:schemeClr val="lt1"/>
          </a:fontRef>
        </p:style>
        <p:txBody>
          <a:bodyPr/>
          <a:lstStyle/>
          <a:p>
            <a:pPr algn="r"/>
            <a:r>
              <a:rPr lang="en-US" dirty="0"/>
              <a:t>Data Analysis Specialist Track – Graduation Project</a:t>
            </a:r>
          </a:p>
        </p:txBody>
      </p:sp>
      <p:sp>
        <p:nvSpPr>
          <p:cNvPr id="4" name="Date Placeholder 3">
            <a:extLst>
              <a:ext uri="{FF2B5EF4-FFF2-40B4-BE49-F238E27FC236}">
                <a16:creationId xmlns:a16="http://schemas.microsoft.com/office/drawing/2014/main" id="{3979DE92-BF09-18B7-EA23-C7DD041A7E21}"/>
              </a:ext>
            </a:extLst>
          </p:cNvPr>
          <p:cNvSpPr>
            <a:spLocks noGrp="1"/>
          </p:cNvSpPr>
          <p:nvPr>
            <p:ph type="dt" sz="half" idx="10"/>
          </p:nvPr>
        </p:nvSpPr>
        <p:spPr/>
        <p:txBody>
          <a:bodyPr/>
          <a:lstStyle/>
          <a:p>
            <a:fld id="{BBD87E75-7A42-4529-81A0-F6CFD6AF1551}" type="datetime1">
              <a:rPr lang="en-US" smtClean="0"/>
              <a:t>10/20/2024</a:t>
            </a:fld>
            <a:endParaRPr lang="en-US"/>
          </a:p>
        </p:txBody>
      </p:sp>
      <p:sp>
        <p:nvSpPr>
          <p:cNvPr id="6" name="Slide Number Placeholder 5">
            <a:extLst>
              <a:ext uri="{FF2B5EF4-FFF2-40B4-BE49-F238E27FC236}">
                <a16:creationId xmlns:a16="http://schemas.microsoft.com/office/drawing/2014/main" id="{7D740B66-9776-1769-3710-74383D24F7D3}"/>
              </a:ext>
            </a:extLst>
          </p:cNvPr>
          <p:cNvSpPr>
            <a:spLocks noGrp="1"/>
          </p:cNvSpPr>
          <p:nvPr>
            <p:ph type="sldNum" sz="quarter" idx="12"/>
          </p:nvPr>
        </p:nvSpPr>
        <p:spPr/>
        <p:txBody>
          <a:bodyPr/>
          <a:lstStyle/>
          <a:p>
            <a:fld id="{5EE24C92-1265-4741-8F9F-404A15D9386E}" type="slidenum">
              <a:rPr lang="en-US" smtClean="0"/>
              <a:t>1</a:t>
            </a:fld>
            <a:endParaRPr lang="en-US"/>
          </a:p>
        </p:txBody>
      </p:sp>
      <p:pic>
        <p:nvPicPr>
          <p:cNvPr id="14" name="Picture 13">
            <a:extLst>
              <a:ext uri="{FF2B5EF4-FFF2-40B4-BE49-F238E27FC236}">
                <a16:creationId xmlns:a16="http://schemas.microsoft.com/office/drawing/2014/main" id="{C054646C-F0CA-9508-90A7-B87980440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4331" y="136526"/>
            <a:ext cx="2006991" cy="1129936"/>
          </a:xfrm>
          <a:prstGeom prst="rect">
            <a:avLst/>
          </a:prstGeom>
        </p:spPr>
      </p:pic>
      <p:pic>
        <p:nvPicPr>
          <p:cNvPr id="16" name="Picture 15">
            <a:extLst>
              <a:ext uri="{FF2B5EF4-FFF2-40B4-BE49-F238E27FC236}">
                <a16:creationId xmlns:a16="http://schemas.microsoft.com/office/drawing/2014/main" id="{41CC4B38-6CBD-81F5-EE29-35631F8927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677" y="136525"/>
            <a:ext cx="1228652" cy="1129567"/>
          </a:xfrm>
          <a:prstGeom prst="rect">
            <a:avLst/>
          </a:prstGeom>
        </p:spPr>
      </p:pic>
    </p:spTree>
    <p:extLst>
      <p:ext uri="{BB962C8B-B14F-4D97-AF65-F5344CB8AC3E}">
        <p14:creationId xmlns:p14="http://schemas.microsoft.com/office/powerpoint/2010/main" val="817246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2CE00-4689-6931-F2CF-4AFD9082A860}"/>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1DA3CB5F-F499-943F-F125-BB8C0B1412A7}"/>
              </a:ext>
            </a:extLst>
          </p:cNvPr>
          <p:cNvSpPr>
            <a:spLocks noGrp="1"/>
          </p:cNvSpPr>
          <p:nvPr>
            <p:ph type="dt" sz="half" idx="10"/>
          </p:nvPr>
        </p:nvSpPr>
        <p:spPr/>
        <p:txBody>
          <a:bodyPr/>
          <a:lstStyle/>
          <a:p>
            <a:fld id="{D40A7B7E-3938-4D0E-8E14-E58AA83CCFB6}" type="datetime1">
              <a:rPr lang="en-US" smtClean="0"/>
              <a:t>10/22/2024</a:t>
            </a:fld>
            <a:endParaRPr lang="en-US" dirty="0"/>
          </a:p>
        </p:txBody>
      </p:sp>
      <p:sp>
        <p:nvSpPr>
          <p:cNvPr id="5" name="Footer Placeholder 4">
            <a:extLst>
              <a:ext uri="{FF2B5EF4-FFF2-40B4-BE49-F238E27FC236}">
                <a16:creationId xmlns:a16="http://schemas.microsoft.com/office/drawing/2014/main" id="{1C38D60E-03BA-1702-A62C-27AE0DAF9BD8}"/>
              </a:ext>
            </a:extLst>
          </p:cNvPr>
          <p:cNvSpPr>
            <a:spLocks noGrp="1"/>
          </p:cNvSpPr>
          <p:nvPr>
            <p:ph type="ftr" sz="quarter" idx="11"/>
          </p:nvPr>
        </p:nvSpPr>
        <p:spPr/>
        <p:txBody>
          <a:bodyPr/>
          <a:lstStyle/>
          <a:p>
            <a:r>
              <a:rPr lang="en-US" dirty="0"/>
              <a:t>Supply Chain and Inventory Management</a:t>
            </a:r>
          </a:p>
        </p:txBody>
      </p:sp>
      <p:sp>
        <p:nvSpPr>
          <p:cNvPr id="6" name="Slide Number Placeholder 5">
            <a:extLst>
              <a:ext uri="{FF2B5EF4-FFF2-40B4-BE49-F238E27FC236}">
                <a16:creationId xmlns:a16="http://schemas.microsoft.com/office/drawing/2014/main" id="{ABB873B1-CE2A-7C66-4882-14D6F3619FEB}"/>
              </a:ext>
            </a:extLst>
          </p:cNvPr>
          <p:cNvSpPr>
            <a:spLocks noGrp="1"/>
          </p:cNvSpPr>
          <p:nvPr>
            <p:ph type="sldNum" sz="quarter" idx="12"/>
          </p:nvPr>
        </p:nvSpPr>
        <p:spPr/>
        <p:txBody>
          <a:bodyPr/>
          <a:lstStyle/>
          <a:p>
            <a:fld id="{5EE24C92-1265-4741-8F9F-404A15D9386E}" type="slidenum">
              <a:rPr lang="en-US" smtClean="0"/>
              <a:t>10</a:t>
            </a:fld>
            <a:endParaRPr lang="en-US"/>
          </a:p>
        </p:txBody>
      </p:sp>
      <p:sp>
        <p:nvSpPr>
          <p:cNvPr id="2" name="Freeform 6">
            <a:extLst>
              <a:ext uri="{FF2B5EF4-FFF2-40B4-BE49-F238E27FC236}">
                <a16:creationId xmlns:a16="http://schemas.microsoft.com/office/drawing/2014/main" id="{4D794E74-58B8-0599-777B-03C7331B562B}"/>
              </a:ext>
            </a:extLst>
          </p:cNvPr>
          <p:cNvSpPr/>
          <p:nvPr/>
        </p:nvSpPr>
        <p:spPr>
          <a:xfrm>
            <a:off x="7326052" y="4564954"/>
            <a:ext cx="4196424" cy="119817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pPr algn="just"/>
            <a:r>
              <a:rPr lang="en-US" dirty="0"/>
              <a:t>Some products are premium ones with high value and high profit impact, others are of lower value but being ordered the most.</a:t>
            </a:r>
          </a:p>
        </p:txBody>
      </p:sp>
      <p:sp>
        <p:nvSpPr>
          <p:cNvPr id="7" name="Freeform 6">
            <a:extLst>
              <a:ext uri="{FF2B5EF4-FFF2-40B4-BE49-F238E27FC236}">
                <a16:creationId xmlns:a16="http://schemas.microsoft.com/office/drawing/2014/main" id="{7B9815DD-4E8D-615C-F629-CA17A4374FFC}"/>
              </a:ext>
            </a:extLst>
          </p:cNvPr>
          <p:cNvSpPr/>
          <p:nvPr/>
        </p:nvSpPr>
        <p:spPr>
          <a:xfrm>
            <a:off x="7326052" y="3161743"/>
            <a:ext cx="4196424"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pPr algn="just"/>
            <a:r>
              <a:rPr lang="en-US" dirty="0"/>
              <a:t>The product classes represent their value vs. their quantity. </a:t>
            </a:r>
          </a:p>
        </p:txBody>
      </p:sp>
      <p:sp>
        <p:nvSpPr>
          <p:cNvPr id="8" name="Freeform 6">
            <a:extLst>
              <a:ext uri="{FF2B5EF4-FFF2-40B4-BE49-F238E27FC236}">
                <a16:creationId xmlns:a16="http://schemas.microsoft.com/office/drawing/2014/main" id="{C4DBA32D-A0BB-39F0-8EAE-997E488F4DD0}"/>
              </a:ext>
            </a:extLst>
          </p:cNvPr>
          <p:cNvSpPr/>
          <p:nvPr/>
        </p:nvSpPr>
        <p:spPr>
          <a:xfrm>
            <a:off x="7326052" y="1758532"/>
            <a:ext cx="4196424"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9" name="Title 1">
            <a:extLst>
              <a:ext uri="{FF2B5EF4-FFF2-40B4-BE49-F238E27FC236}">
                <a16:creationId xmlns:a16="http://schemas.microsoft.com/office/drawing/2014/main" id="{060E635A-A3D2-E604-3904-AB2CB0DC01AB}"/>
              </a:ext>
            </a:extLst>
          </p:cNvPr>
          <p:cNvSpPr>
            <a:spLocks noGrp="1"/>
          </p:cNvSpPr>
          <p:nvPr>
            <p:ph type="title"/>
          </p:nvPr>
        </p:nvSpPr>
        <p:spPr>
          <a:xfrm>
            <a:off x="7326052" y="1758532"/>
            <a:ext cx="4196424" cy="827092"/>
          </a:xfrm>
        </p:spPr>
        <p:txBody>
          <a:bodyPr>
            <a:normAutofit/>
          </a:bodyPr>
          <a:lstStyle/>
          <a:p>
            <a:r>
              <a:rPr lang="en-US" sz="1800" dirty="0">
                <a:solidFill>
                  <a:schemeClr val="bg1"/>
                </a:solidFill>
              </a:rPr>
              <a:t>The main aspects in the dataset that affect supply chain and inventory management.</a:t>
            </a:r>
          </a:p>
        </p:txBody>
      </p:sp>
      <p:pic>
        <p:nvPicPr>
          <p:cNvPr id="19" name="Content Placeholder 18">
            <a:extLst>
              <a:ext uri="{FF2B5EF4-FFF2-40B4-BE49-F238E27FC236}">
                <a16:creationId xmlns:a16="http://schemas.microsoft.com/office/drawing/2014/main" id="{2DE65F4B-D0D7-1986-53D5-03DD7F99D6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796" y="2105526"/>
            <a:ext cx="6726736" cy="2797845"/>
          </a:xfrm>
        </p:spPr>
      </p:pic>
      <p:cxnSp>
        <p:nvCxnSpPr>
          <p:cNvPr id="21" name="Connector: Curved 20">
            <a:extLst>
              <a:ext uri="{FF2B5EF4-FFF2-40B4-BE49-F238E27FC236}">
                <a16:creationId xmlns:a16="http://schemas.microsoft.com/office/drawing/2014/main" id="{98FC2C80-F4A9-2575-B9CA-D0DBD1108DFA}"/>
              </a:ext>
            </a:extLst>
          </p:cNvPr>
          <p:cNvCxnSpPr>
            <a:cxnSpLocks/>
          </p:cNvCxnSpPr>
          <p:nvPr/>
        </p:nvCxnSpPr>
        <p:spPr>
          <a:xfrm rot="10800000" flipV="1">
            <a:off x="4981074" y="1937084"/>
            <a:ext cx="2344980" cy="648540"/>
          </a:xfrm>
          <a:prstGeom prst="curvedConnector3">
            <a:avLst>
              <a:gd name="adj1" fmla="val 4589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09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fld id="{D40A7B7E-3938-4D0E-8E14-E58AA83CCFB6}" type="datetime1">
              <a:rPr lang="en-US" smtClean="0"/>
              <a:t>10/20/2024</a:t>
            </a:fld>
            <a:endParaRPr lang="en-US" dirty="0"/>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r>
              <a:rPr lang="en-US" dirty="0"/>
              <a:t>Supply Chain and Inventory Management</a:t>
            </a: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fld id="{5EE24C92-1265-4741-8F9F-404A15D9386E}" type="slidenum">
              <a:rPr lang="en-US" smtClean="0"/>
              <a:t>11</a:t>
            </a:fld>
            <a:endParaRPr lang="en-US"/>
          </a:p>
        </p:txBody>
      </p:sp>
      <p:pic>
        <p:nvPicPr>
          <p:cNvPr id="9" name="Picture 8">
            <a:extLst>
              <a:ext uri="{FF2B5EF4-FFF2-40B4-BE49-F238E27FC236}">
                <a16:creationId xmlns:a16="http://schemas.microsoft.com/office/drawing/2014/main" id="{C77A6CA3-DCA9-3B7B-C708-D39CD915F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433317"/>
            <a:ext cx="5257800" cy="4923033"/>
          </a:xfrm>
          <a:prstGeom prst="rect">
            <a:avLst/>
          </a:prstGeom>
        </p:spPr>
      </p:pic>
      <p:pic>
        <p:nvPicPr>
          <p:cNvPr id="13" name="Picture 12">
            <a:extLst>
              <a:ext uri="{FF2B5EF4-FFF2-40B4-BE49-F238E27FC236}">
                <a16:creationId xmlns:a16="http://schemas.microsoft.com/office/drawing/2014/main" id="{271E46BC-F9FA-18B0-1E40-BC930B94E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957" y="1438007"/>
            <a:ext cx="5454443" cy="4918343"/>
          </a:xfrm>
          <a:prstGeom prst="rect">
            <a:avLst/>
          </a:prstGeom>
        </p:spPr>
      </p:pic>
    </p:spTree>
    <p:extLst>
      <p:ext uri="{BB962C8B-B14F-4D97-AF65-F5344CB8AC3E}">
        <p14:creationId xmlns:p14="http://schemas.microsoft.com/office/powerpoint/2010/main" val="2153884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DB1480-28E7-DEC3-B4E8-2C07BD3C8988}"/>
              </a:ext>
            </a:extLst>
          </p:cNvPr>
          <p:cNvSpPr>
            <a:spLocks noGrp="1"/>
          </p:cNvSpPr>
          <p:nvPr>
            <p:ph type="dt" sz="half" idx="10"/>
          </p:nvPr>
        </p:nvSpPr>
        <p:spPr/>
        <p:txBody>
          <a:bodyPr/>
          <a:lstStyle/>
          <a:p>
            <a:fld id="{C7A1BBAB-51C5-4FCF-9DF9-CE3252633D91}" type="datetime1">
              <a:rPr lang="en-US" smtClean="0"/>
              <a:t>10/20/2024</a:t>
            </a:fld>
            <a:endParaRPr lang="en-US"/>
          </a:p>
        </p:txBody>
      </p:sp>
      <p:sp>
        <p:nvSpPr>
          <p:cNvPr id="3" name="Footer Placeholder 2">
            <a:extLst>
              <a:ext uri="{FF2B5EF4-FFF2-40B4-BE49-F238E27FC236}">
                <a16:creationId xmlns:a16="http://schemas.microsoft.com/office/drawing/2014/main" id="{F1EC78F2-647C-148E-CC5E-2259C27B59ED}"/>
              </a:ext>
            </a:extLst>
          </p:cNvPr>
          <p:cNvSpPr>
            <a:spLocks noGrp="1"/>
          </p:cNvSpPr>
          <p:nvPr>
            <p:ph type="ftr" sz="quarter" idx="11"/>
          </p:nvPr>
        </p:nvSpPr>
        <p:spPr/>
        <p:txBody>
          <a:bodyPr/>
          <a:lstStyle/>
          <a:p>
            <a:r>
              <a:rPr lang="en-US" dirty="0"/>
              <a:t>Supply Chain and Inventory Management</a:t>
            </a:r>
          </a:p>
        </p:txBody>
      </p:sp>
      <p:sp>
        <p:nvSpPr>
          <p:cNvPr id="4" name="Slide Number Placeholder 3">
            <a:extLst>
              <a:ext uri="{FF2B5EF4-FFF2-40B4-BE49-F238E27FC236}">
                <a16:creationId xmlns:a16="http://schemas.microsoft.com/office/drawing/2014/main" id="{E762B8A3-D930-277A-79C7-FF46C5BAEC0D}"/>
              </a:ext>
            </a:extLst>
          </p:cNvPr>
          <p:cNvSpPr>
            <a:spLocks noGrp="1"/>
          </p:cNvSpPr>
          <p:nvPr>
            <p:ph type="sldNum" sz="quarter" idx="12"/>
          </p:nvPr>
        </p:nvSpPr>
        <p:spPr/>
        <p:txBody>
          <a:bodyPr/>
          <a:lstStyle/>
          <a:p>
            <a:fld id="{5EE24C92-1265-4741-8F9F-404A15D9386E}" type="slidenum">
              <a:rPr lang="en-US" smtClean="0"/>
              <a:t>12</a:t>
            </a:fld>
            <a:endParaRPr lang="en-US"/>
          </a:p>
        </p:txBody>
      </p:sp>
      <p:pic>
        <p:nvPicPr>
          <p:cNvPr id="6" name="Picture 5">
            <a:extLst>
              <a:ext uri="{FF2B5EF4-FFF2-40B4-BE49-F238E27FC236}">
                <a16:creationId xmlns:a16="http://schemas.microsoft.com/office/drawing/2014/main" id="{C3268A87-B4BD-5F29-1F7A-6C5B28BDC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852" y="1117027"/>
            <a:ext cx="5507965" cy="4966605"/>
          </a:xfrm>
          <a:prstGeom prst="rect">
            <a:avLst/>
          </a:prstGeom>
        </p:spPr>
      </p:pic>
      <p:pic>
        <p:nvPicPr>
          <p:cNvPr id="8" name="Picture 7">
            <a:extLst>
              <a:ext uri="{FF2B5EF4-FFF2-40B4-BE49-F238E27FC236}">
                <a16:creationId xmlns:a16="http://schemas.microsoft.com/office/drawing/2014/main" id="{01AC189C-9BE4-710E-4D4B-D06F9C3271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035" y="1117028"/>
            <a:ext cx="5507965" cy="4966605"/>
          </a:xfrm>
          <a:prstGeom prst="rect">
            <a:avLst/>
          </a:prstGeom>
        </p:spPr>
      </p:pic>
    </p:spTree>
    <p:extLst>
      <p:ext uri="{BB962C8B-B14F-4D97-AF65-F5344CB8AC3E}">
        <p14:creationId xmlns:p14="http://schemas.microsoft.com/office/powerpoint/2010/main" val="802566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2D212-C7D2-2DA2-79E6-E511D5B559EA}"/>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79DD4E9A-7BAA-D21D-3970-5E459027C1EA}"/>
              </a:ext>
            </a:extLst>
          </p:cNvPr>
          <p:cNvSpPr>
            <a:spLocks noGrp="1"/>
          </p:cNvSpPr>
          <p:nvPr>
            <p:ph type="dt" sz="half" idx="10"/>
          </p:nvPr>
        </p:nvSpPr>
        <p:spPr/>
        <p:txBody>
          <a:bodyPr/>
          <a:lstStyle/>
          <a:p>
            <a:fld id="{C7A1BBAB-51C5-4FCF-9DF9-CE3252633D91}" type="datetime1">
              <a:rPr lang="en-US" smtClean="0"/>
              <a:t>10/22/2024</a:t>
            </a:fld>
            <a:endParaRPr lang="en-US"/>
          </a:p>
        </p:txBody>
      </p:sp>
      <p:sp>
        <p:nvSpPr>
          <p:cNvPr id="3" name="Footer Placeholder 2">
            <a:extLst>
              <a:ext uri="{FF2B5EF4-FFF2-40B4-BE49-F238E27FC236}">
                <a16:creationId xmlns:a16="http://schemas.microsoft.com/office/drawing/2014/main" id="{18455850-5CE7-8E53-5E06-B3E1864CDE01}"/>
              </a:ext>
            </a:extLst>
          </p:cNvPr>
          <p:cNvSpPr>
            <a:spLocks noGrp="1"/>
          </p:cNvSpPr>
          <p:nvPr>
            <p:ph type="ftr" sz="quarter" idx="11"/>
          </p:nvPr>
        </p:nvSpPr>
        <p:spPr/>
        <p:txBody>
          <a:bodyPr/>
          <a:lstStyle/>
          <a:p>
            <a:r>
              <a:rPr lang="en-US" dirty="0"/>
              <a:t>Supply Chain and Inventory Management</a:t>
            </a:r>
          </a:p>
        </p:txBody>
      </p:sp>
      <p:sp>
        <p:nvSpPr>
          <p:cNvPr id="4" name="Slide Number Placeholder 3">
            <a:extLst>
              <a:ext uri="{FF2B5EF4-FFF2-40B4-BE49-F238E27FC236}">
                <a16:creationId xmlns:a16="http://schemas.microsoft.com/office/drawing/2014/main" id="{7F40123E-B4B4-8B9A-2501-946BF3EE48D3}"/>
              </a:ext>
            </a:extLst>
          </p:cNvPr>
          <p:cNvSpPr>
            <a:spLocks noGrp="1"/>
          </p:cNvSpPr>
          <p:nvPr>
            <p:ph type="sldNum" sz="quarter" idx="12"/>
          </p:nvPr>
        </p:nvSpPr>
        <p:spPr/>
        <p:txBody>
          <a:bodyPr/>
          <a:lstStyle/>
          <a:p>
            <a:fld id="{5EE24C92-1265-4741-8F9F-404A15D9386E}" type="slidenum">
              <a:rPr lang="en-US" smtClean="0"/>
              <a:t>13</a:t>
            </a:fld>
            <a:endParaRPr lang="en-US"/>
          </a:p>
        </p:txBody>
      </p:sp>
      <p:pic>
        <p:nvPicPr>
          <p:cNvPr id="6" name="Picture 5">
            <a:extLst>
              <a:ext uri="{FF2B5EF4-FFF2-40B4-BE49-F238E27FC236}">
                <a16:creationId xmlns:a16="http://schemas.microsoft.com/office/drawing/2014/main" id="{868214D8-A85A-C3D5-4D93-4DF3AFFC3B96}"/>
              </a:ext>
            </a:extLst>
          </p:cNvPr>
          <p:cNvPicPr>
            <a:picLocks noChangeAspect="1"/>
          </p:cNvPicPr>
          <p:nvPr/>
        </p:nvPicPr>
        <p:blipFill>
          <a:blip r:embed="rId2">
            <a:extLst>
              <a:ext uri="{28A0092B-C50C-407E-A947-70E740481C1C}">
                <a14:useLocalDpi xmlns:a14="http://schemas.microsoft.com/office/drawing/2010/main" val="0"/>
              </a:ext>
            </a:extLst>
          </a:blip>
          <a:srcRect b="23289"/>
          <a:stretch/>
        </p:blipFill>
        <p:spPr>
          <a:xfrm>
            <a:off x="2454786" y="1248341"/>
            <a:ext cx="7124165" cy="4927869"/>
          </a:xfrm>
          <a:prstGeom prst="rect">
            <a:avLst/>
          </a:prstGeom>
        </p:spPr>
      </p:pic>
    </p:spTree>
    <p:extLst>
      <p:ext uri="{BB962C8B-B14F-4D97-AF65-F5344CB8AC3E}">
        <p14:creationId xmlns:p14="http://schemas.microsoft.com/office/powerpoint/2010/main" val="169127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586B2-43A3-7CA3-B5E9-7698194FAB1B}"/>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23FD126D-0AD0-706F-705C-CA3356A0B045}"/>
              </a:ext>
            </a:extLst>
          </p:cNvPr>
          <p:cNvSpPr>
            <a:spLocks noGrp="1"/>
          </p:cNvSpPr>
          <p:nvPr>
            <p:ph type="dt" sz="half" idx="10"/>
          </p:nvPr>
        </p:nvSpPr>
        <p:spPr/>
        <p:txBody>
          <a:bodyPr/>
          <a:lstStyle/>
          <a:p>
            <a:fld id="{C7A1BBAB-51C5-4FCF-9DF9-CE3252633D91}" type="datetime1">
              <a:rPr lang="en-US" smtClean="0"/>
              <a:t>10/22/2024</a:t>
            </a:fld>
            <a:endParaRPr lang="en-US"/>
          </a:p>
        </p:txBody>
      </p:sp>
      <p:sp>
        <p:nvSpPr>
          <p:cNvPr id="3" name="Footer Placeholder 2">
            <a:extLst>
              <a:ext uri="{FF2B5EF4-FFF2-40B4-BE49-F238E27FC236}">
                <a16:creationId xmlns:a16="http://schemas.microsoft.com/office/drawing/2014/main" id="{AF428EA5-D2A4-5A4F-3FAD-6B0849A9869D}"/>
              </a:ext>
            </a:extLst>
          </p:cNvPr>
          <p:cNvSpPr>
            <a:spLocks noGrp="1"/>
          </p:cNvSpPr>
          <p:nvPr>
            <p:ph type="ftr" sz="quarter" idx="11"/>
          </p:nvPr>
        </p:nvSpPr>
        <p:spPr/>
        <p:txBody>
          <a:bodyPr/>
          <a:lstStyle/>
          <a:p>
            <a:r>
              <a:rPr lang="en-US" dirty="0"/>
              <a:t>Supply Chain and Inventory Management</a:t>
            </a:r>
          </a:p>
        </p:txBody>
      </p:sp>
      <p:sp>
        <p:nvSpPr>
          <p:cNvPr id="4" name="Slide Number Placeholder 3">
            <a:extLst>
              <a:ext uri="{FF2B5EF4-FFF2-40B4-BE49-F238E27FC236}">
                <a16:creationId xmlns:a16="http://schemas.microsoft.com/office/drawing/2014/main" id="{DC273598-B2FF-BC00-7AA5-D5CA0C9673FA}"/>
              </a:ext>
            </a:extLst>
          </p:cNvPr>
          <p:cNvSpPr>
            <a:spLocks noGrp="1"/>
          </p:cNvSpPr>
          <p:nvPr>
            <p:ph type="sldNum" sz="quarter" idx="12"/>
          </p:nvPr>
        </p:nvSpPr>
        <p:spPr/>
        <p:txBody>
          <a:bodyPr/>
          <a:lstStyle/>
          <a:p>
            <a:fld id="{5EE24C92-1265-4741-8F9F-404A15D9386E}" type="slidenum">
              <a:rPr lang="en-US" smtClean="0"/>
              <a:t>14</a:t>
            </a:fld>
            <a:endParaRPr lang="en-US"/>
          </a:p>
        </p:txBody>
      </p:sp>
      <p:pic>
        <p:nvPicPr>
          <p:cNvPr id="6" name="Picture 5">
            <a:extLst>
              <a:ext uri="{FF2B5EF4-FFF2-40B4-BE49-F238E27FC236}">
                <a16:creationId xmlns:a16="http://schemas.microsoft.com/office/drawing/2014/main" id="{64E01BF9-F7EF-6825-F630-86CC7785E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925" y="1473228"/>
            <a:ext cx="7859128" cy="4013172"/>
          </a:xfrm>
          <a:prstGeom prst="rect">
            <a:avLst/>
          </a:prstGeom>
        </p:spPr>
      </p:pic>
    </p:spTree>
    <p:extLst>
      <p:ext uri="{BB962C8B-B14F-4D97-AF65-F5344CB8AC3E}">
        <p14:creationId xmlns:p14="http://schemas.microsoft.com/office/powerpoint/2010/main" val="1397729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62C57-1D30-50E1-7781-5EC19980D49D}"/>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6DE9D537-758F-5044-8E8D-23BB2855B627}"/>
              </a:ext>
            </a:extLst>
          </p:cNvPr>
          <p:cNvSpPr>
            <a:spLocks noGrp="1"/>
          </p:cNvSpPr>
          <p:nvPr>
            <p:ph type="dt" sz="half" idx="10"/>
          </p:nvPr>
        </p:nvSpPr>
        <p:spPr/>
        <p:txBody>
          <a:bodyPr/>
          <a:lstStyle/>
          <a:p>
            <a:fld id="{C7A1BBAB-51C5-4FCF-9DF9-CE3252633D91}" type="datetime1">
              <a:rPr lang="en-US" smtClean="0"/>
              <a:t>10/22/2024</a:t>
            </a:fld>
            <a:endParaRPr lang="en-US"/>
          </a:p>
        </p:txBody>
      </p:sp>
      <p:sp>
        <p:nvSpPr>
          <p:cNvPr id="3" name="Footer Placeholder 2">
            <a:extLst>
              <a:ext uri="{FF2B5EF4-FFF2-40B4-BE49-F238E27FC236}">
                <a16:creationId xmlns:a16="http://schemas.microsoft.com/office/drawing/2014/main" id="{AD02CCD8-F960-6345-89E6-1BDEF4E245FE}"/>
              </a:ext>
            </a:extLst>
          </p:cNvPr>
          <p:cNvSpPr>
            <a:spLocks noGrp="1"/>
          </p:cNvSpPr>
          <p:nvPr>
            <p:ph type="ftr" sz="quarter" idx="11"/>
          </p:nvPr>
        </p:nvSpPr>
        <p:spPr/>
        <p:txBody>
          <a:bodyPr/>
          <a:lstStyle/>
          <a:p>
            <a:r>
              <a:rPr lang="en-US" dirty="0"/>
              <a:t>Supply Chain and Inventory Management</a:t>
            </a:r>
          </a:p>
        </p:txBody>
      </p:sp>
      <p:sp>
        <p:nvSpPr>
          <p:cNvPr id="4" name="Slide Number Placeholder 3">
            <a:extLst>
              <a:ext uri="{FF2B5EF4-FFF2-40B4-BE49-F238E27FC236}">
                <a16:creationId xmlns:a16="http://schemas.microsoft.com/office/drawing/2014/main" id="{7351BBC5-2E17-529E-28A5-443754C6E657}"/>
              </a:ext>
            </a:extLst>
          </p:cNvPr>
          <p:cNvSpPr>
            <a:spLocks noGrp="1"/>
          </p:cNvSpPr>
          <p:nvPr>
            <p:ph type="sldNum" sz="quarter" idx="12"/>
          </p:nvPr>
        </p:nvSpPr>
        <p:spPr/>
        <p:txBody>
          <a:bodyPr/>
          <a:lstStyle/>
          <a:p>
            <a:fld id="{5EE24C92-1265-4741-8F9F-404A15D9386E}" type="slidenum">
              <a:rPr lang="en-US" smtClean="0"/>
              <a:t>15</a:t>
            </a:fld>
            <a:endParaRPr lang="en-US"/>
          </a:p>
        </p:txBody>
      </p:sp>
      <p:sp>
        <p:nvSpPr>
          <p:cNvPr id="5" name="TextBox 4">
            <a:extLst>
              <a:ext uri="{FF2B5EF4-FFF2-40B4-BE49-F238E27FC236}">
                <a16:creationId xmlns:a16="http://schemas.microsoft.com/office/drawing/2014/main" id="{92E14890-742F-F73F-BC85-3D61AE0224CA}"/>
              </a:ext>
            </a:extLst>
          </p:cNvPr>
          <p:cNvSpPr txBox="1"/>
          <p:nvPr/>
        </p:nvSpPr>
        <p:spPr>
          <a:xfrm>
            <a:off x="8153400" y="1876927"/>
            <a:ext cx="3076074" cy="923330"/>
          </a:xfrm>
          <a:prstGeom prst="rect">
            <a:avLst/>
          </a:prstGeom>
          <a:noFill/>
        </p:spPr>
        <p:txBody>
          <a:bodyPr wrap="square" rtlCol="0">
            <a:spAutoFit/>
          </a:bodyPr>
          <a:lstStyle/>
          <a:p>
            <a:r>
              <a:rPr lang="en-US" sz="5400" dirty="0"/>
              <a:t>Thank You</a:t>
            </a:r>
          </a:p>
        </p:txBody>
      </p:sp>
    </p:spTree>
    <p:extLst>
      <p:ext uri="{BB962C8B-B14F-4D97-AF65-F5344CB8AC3E}">
        <p14:creationId xmlns:p14="http://schemas.microsoft.com/office/powerpoint/2010/main" val="154960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Delay 7">
            <a:extLst>
              <a:ext uri="{FF2B5EF4-FFF2-40B4-BE49-F238E27FC236}">
                <a16:creationId xmlns:a16="http://schemas.microsoft.com/office/drawing/2014/main" id="{770E1789-1B66-B4F0-F4B4-A97CADBBC6CE}"/>
              </a:ext>
            </a:extLst>
          </p:cNvPr>
          <p:cNvSpPr/>
          <p:nvPr/>
        </p:nvSpPr>
        <p:spPr>
          <a:xfrm rot="16200000">
            <a:off x="2593166" y="3130629"/>
            <a:ext cx="2212145" cy="2114842"/>
          </a:xfrm>
          <a:prstGeom prst="flowChartDelay">
            <a:avLst/>
          </a:prstGeom>
          <a:solidFill>
            <a:schemeClr val="accent1">
              <a:alpha val="16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4F2968ED-5741-B239-07A0-FABC001BD18E}"/>
              </a:ext>
            </a:extLst>
          </p:cNvPr>
          <p:cNvSpPr>
            <a:spLocks noGrp="1"/>
          </p:cNvSpPr>
          <p:nvPr>
            <p:ph type="dt" sz="half" idx="10"/>
          </p:nvPr>
        </p:nvSpPr>
        <p:spPr/>
        <p:txBody>
          <a:bodyPr/>
          <a:lstStyle/>
          <a:p>
            <a:fld id="{336EBB09-FDC3-47DE-93B5-ED6916170555}" type="datetime1">
              <a:rPr lang="en-US" smtClean="0"/>
              <a:t>10/22/2024</a:t>
            </a:fld>
            <a:endParaRPr lang="en-US" dirty="0"/>
          </a:p>
        </p:txBody>
      </p:sp>
      <p:sp>
        <p:nvSpPr>
          <p:cNvPr id="4" name="Footer Placeholder 3">
            <a:extLst>
              <a:ext uri="{FF2B5EF4-FFF2-40B4-BE49-F238E27FC236}">
                <a16:creationId xmlns:a16="http://schemas.microsoft.com/office/drawing/2014/main" id="{E88BAB07-AC63-A87B-A58C-3042302A5F9A}"/>
              </a:ext>
            </a:extLst>
          </p:cNvPr>
          <p:cNvSpPr>
            <a:spLocks noGrp="1"/>
          </p:cNvSpPr>
          <p:nvPr>
            <p:ph type="ftr" sz="quarter" idx="11"/>
          </p:nvPr>
        </p:nvSpPr>
        <p:spPr/>
        <p:txBody>
          <a:bodyPr/>
          <a:lstStyle/>
          <a:p>
            <a:r>
              <a:rPr lang="en-US" dirty="0"/>
              <a:t>Supply Chain and Inventory Management</a:t>
            </a:r>
          </a:p>
        </p:txBody>
      </p:sp>
      <p:sp>
        <p:nvSpPr>
          <p:cNvPr id="5" name="Slide Number Placeholder 4">
            <a:extLst>
              <a:ext uri="{FF2B5EF4-FFF2-40B4-BE49-F238E27FC236}">
                <a16:creationId xmlns:a16="http://schemas.microsoft.com/office/drawing/2014/main" id="{8645FAC0-E845-EE58-8E92-9D4110786E50}"/>
              </a:ext>
            </a:extLst>
          </p:cNvPr>
          <p:cNvSpPr>
            <a:spLocks noGrp="1"/>
          </p:cNvSpPr>
          <p:nvPr>
            <p:ph type="sldNum" sz="quarter" idx="12"/>
          </p:nvPr>
        </p:nvSpPr>
        <p:spPr/>
        <p:txBody>
          <a:bodyPr/>
          <a:lstStyle/>
          <a:p>
            <a:fld id="{5EE24C92-1265-4741-8F9F-404A15D9386E}" type="slidenum">
              <a:rPr lang="en-US" smtClean="0"/>
              <a:t>2</a:t>
            </a:fld>
            <a:endParaRPr lang="en-US" dirty="0"/>
          </a:p>
        </p:txBody>
      </p:sp>
      <p:sp>
        <p:nvSpPr>
          <p:cNvPr id="7" name="TextBox 6">
            <a:extLst>
              <a:ext uri="{FF2B5EF4-FFF2-40B4-BE49-F238E27FC236}">
                <a16:creationId xmlns:a16="http://schemas.microsoft.com/office/drawing/2014/main" id="{0EFE5B8A-856C-E428-451D-D9A38FE2D130}"/>
              </a:ext>
            </a:extLst>
          </p:cNvPr>
          <p:cNvSpPr txBox="1"/>
          <p:nvPr/>
        </p:nvSpPr>
        <p:spPr>
          <a:xfrm>
            <a:off x="500282" y="1164918"/>
            <a:ext cx="11191436" cy="1846659"/>
          </a:xfrm>
          <a:prstGeom prst="rect">
            <a:avLst/>
          </a:prstGeom>
          <a:noFill/>
        </p:spPr>
        <p:txBody>
          <a:bodyPr wrap="square" rtlCol="0">
            <a:spAutoFit/>
          </a:bodyPr>
          <a:lstStyle/>
          <a:p>
            <a:r>
              <a:rPr lang="en-US" sz="5400" dirty="0"/>
              <a:t>The Team</a:t>
            </a:r>
          </a:p>
          <a:p>
            <a:pPr algn="just"/>
            <a:r>
              <a:rPr lang="en-US" sz="2000" dirty="0"/>
              <a:t>As a team, we were fortunate to have a diverse set of skills. Each team member had experience with two or more of the tools we used. Everyone contributed valuable insights through research into key aspects of supply chain and inventory management. We were lucky to have such a well-rounded team.</a:t>
            </a:r>
          </a:p>
        </p:txBody>
      </p:sp>
      <p:sp>
        <p:nvSpPr>
          <p:cNvPr id="10" name="Flowchart: Delay 9">
            <a:extLst>
              <a:ext uri="{FF2B5EF4-FFF2-40B4-BE49-F238E27FC236}">
                <a16:creationId xmlns:a16="http://schemas.microsoft.com/office/drawing/2014/main" id="{8036730B-80ED-6824-BAF2-04AC2ADBC1FB}"/>
              </a:ext>
            </a:extLst>
          </p:cNvPr>
          <p:cNvSpPr/>
          <p:nvPr/>
        </p:nvSpPr>
        <p:spPr>
          <a:xfrm rot="16200000">
            <a:off x="5059662" y="3130629"/>
            <a:ext cx="2212145" cy="2114842"/>
          </a:xfrm>
          <a:prstGeom prst="flowChartDelay">
            <a:avLst/>
          </a:prstGeom>
          <a:solidFill>
            <a:schemeClr val="accent1">
              <a:alpha val="16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 name="Flowchart: Delay 10">
            <a:extLst>
              <a:ext uri="{FF2B5EF4-FFF2-40B4-BE49-F238E27FC236}">
                <a16:creationId xmlns:a16="http://schemas.microsoft.com/office/drawing/2014/main" id="{6D17BBD3-A174-8A84-452E-C7A6650AB0A9}"/>
              </a:ext>
            </a:extLst>
          </p:cNvPr>
          <p:cNvSpPr/>
          <p:nvPr/>
        </p:nvSpPr>
        <p:spPr>
          <a:xfrm rot="16200000">
            <a:off x="7432765" y="3087271"/>
            <a:ext cx="2235554" cy="2114842"/>
          </a:xfrm>
          <a:prstGeom prst="flowChartDelay">
            <a:avLst/>
          </a:prstGeom>
          <a:solidFill>
            <a:schemeClr val="accent1">
              <a:alpha val="16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9B57F7C9-F1C4-F1D1-BD32-6909D2D5480F}"/>
              </a:ext>
            </a:extLst>
          </p:cNvPr>
          <p:cNvPicPr>
            <a:picLocks noChangeAspect="1"/>
          </p:cNvPicPr>
          <p:nvPr/>
        </p:nvPicPr>
        <p:blipFill>
          <a:blip r:embed="rId2">
            <a:extLst>
              <a:ext uri="{28A0092B-C50C-407E-A947-70E740481C1C}">
                <a14:useLocalDpi xmlns:a14="http://schemas.microsoft.com/office/drawing/2010/main" val="0"/>
              </a:ext>
            </a:extLst>
          </a:blip>
          <a:srcRect l="10697" t="1496" b="19439"/>
          <a:stretch/>
        </p:blipFill>
        <p:spPr>
          <a:xfrm>
            <a:off x="7622924" y="3059214"/>
            <a:ext cx="1908525" cy="2245966"/>
          </a:xfrm>
          <a:prstGeom prst="ellipse">
            <a:avLst/>
          </a:prstGeom>
          <a:ln>
            <a:noFill/>
          </a:ln>
          <a:effectLst>
            <a:softEdge rad="112500"/>
          </a:effectLst>
        </p:spPr>
      </p:pic>
      <p:sp>
        <p:nvSpPr>
          <p:cNvPr id="12" name="Flowchart: Delay 11">
            <a:extLst>
              <a:ext uri="{FF2B5EF4-FFF2-40B4-BE49-F238E27FC236}">
                <a16:creationId xmlns:a16="http://schemas.microsoft.com/office/drawing/2014/main" id="{BE6A03BA-C2AE-5693-8A37-E9169C66BCEF}"/>
              </a:ext>
            </a:extLst>
          </p:cNvPr>
          <p:cNvSpPr/>
          <p:nvPr/>
        </p:nvSpPr>
        <p:spPr>
          <a:xfrm rot="16200000">
            <a:off x="9932645" y="3089431"/>
            <a:ext cx="2168786" cy="2114842"/>
          </a:xfrm>
          <a:prstGeom prst="flowChartDelay">
            <a:avLst/>
          </a:prstGeom>
          <a:solidFill>
            <a:schemeClr val="accent1">
              <a:alpha val="16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44CA58DC-5F85-4358-B888-215E2A91C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1824" y="3070272"/>
            <a:ext cx="2108133" cy="2180493"/>
          </a:xfrm>
          <a:prstGeom prst="ellipse">
            <a:avLst/>
          </a:prstGeom>
          <a:ln>
            <a:noFill/>
          </a:ln>
          <a:effectLst>
            <a:softEdge rad="112500"/>
          </a:effectLst>
        </p:spPr>
      </p:pic>
      <p:pic>
        <p:nvPicPr>
          <p:cNvPr id="20" name="Picture 19">
            <a:extLst>
              <a:ext uri="{FF2B5EF4-FFF2-40B4-BE49-F238E27FC236}">
                <a16:creationId xmlns:a16="http://schemas.microsoft.com/office/drawing/2014/main" id="{1A7BB452-B6F2-4ED7-C73A-E33BEB82C099}"/>
              </a:ext>
            </a:extLst>
          </p:cNvPr>
          <p:cNvPicPr>
            <a:picLocks noChangeAspect="1"/>
          </p:cNvPicPr>
          <p:nvPr/>
        </p:nvPicPr>
        <p:blipFill>
          <a:blip r:embed="rId4">
            <a:extLst>
              <a:ext uri="{28A0092B-C50C-407E-A947-70E740481C1C}">
                <a14:useLocalDpi xmlns:a14="http://schemas.microsoft.com/office/drawing/2010/main" val="0"/>
              </a:ext>
            </a:extLst>
          </a:blip>
          <a:srcRect l="17250" t="-2187" r="19920" b="31964"/>
          <a:stretch/>
        </p:blipFill>
        <p:spPr>
          <a:xfrm>
            <a:off x="2730182" y="3056260"/>
            <a:ext cx="1887979" cy="2223851"/>
          </a:xfrm>
          <a:prstGeom prst="ellipse">
            <a:avLst/>
          </a:prstGeom>
          <a:ln>
            <a:noFill/>
          </a:ln>
          <a:effectLst>
            <a:softEdge rad="112500"/>
          </a:effectLst>
        </p:spPr>
      </p:pic>
      <p:sp>
        <p:nvSpPr>
          <p:cNvPr id="9" name="Flowchart: Delay 8">
            <a:extLst>
              <a:ext uri="{FF2B5EF4-FFF2-40B4-BE49-F238E27FC236}">
                <a16:creationId xmlns:a16="http://schemas.microsoft.com/office/drawing/2014/main" id="{3151D8A6-07B7-EF60-C2C6-F779802B4278}"/>
              </a:ext>
            </a:extLst>
          </p:cNvPr>
          <p:cNvSpPr/>
          <p:nvPr/>
        </p:nvSpPr>
        <p:spPr>
          <a:xfrm rot="16200000">
            <a:off x="70686" y="3124776"/>
            <a:ext cx="2223851" cy="2114842"/>
          </a:xfrm>
          <a:prstGeom prst="flowChartDelay">
            <a:avLst/>
          </a:prstGeom>
          <a:solidFill>
            <a:schemeClr val="accent5">
              <a:alpha val="1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56B9CFE-DE83-89B4-03D5-9D8EB79117F8}"/>
              </a:ext>
            </a:extLst>
          </p:cNvPr>
          <p:cNvPicPr>
            <a:picLocks noChangeAspect="1"/>
          </p:cNvPicPr>
          <p:nvPr/>
        </p:nvPicPr>
        <p:blipFill>
          <a:blip r:embed="rId5">
            <a:extLst>
              <a:ext uri="{28A0092B-C50C-407E-A947-70E740481C1C}">
                <a14:useLocalDpi xmlns:a14="http://schemas.microsoft.com/office/drawing/2010/main" val="0"/>
              </a:ext>
            </a:extLst>
          </a:blip>
          <a:srcRect l="4727" r="5074"/>
          <a:stretch/>
        </p:blipFill>
        <p:spPr>
          <a:xfrm>
            <a:off x="117862" y="3105128"/>
            <a:ext cx="2080093" cy="2126117"/>
          </a:xfrm>
          <a:prstGeom prst="ellipse">
            <a:avLst/>
          </a:prstGeom>
          <a:ln>
            <a:noFill/>
          </a:ln>
          <a:effectLst>
            <a:softEdge rad="112500"/>
          </a:effectLst>
        </p:spPr>
      </p:pic>
      <p:pic>
        <p:nvPicPr>
          <p:cNvPr id="26" name="Picture 25">
            <a:extLst>
              <a:ext uri="{FF2B5EF4-FFF2-40B4-BE49-F238E27FC236}">
                <a16:creationId xmlns:a16="http://schemas.microsoft.com/office/drawing/2014/main" id="{EFA7645A-15DE-C886-406E-CD0C196F0FD0}"/>
              </a:ext>
            </a:extLst>
          </p:cNvPr>
          <p:cNvPicPr>
            <a:picLocks noChangeAspect="1"/>
          </p:cNvPicPr>
          <p:nvPr/>
        </p:nvPicPr>
        <p:blipFill>
          <a:blip r:embed="rId6">
            <a:extLst>
              <a:ext uri="{28A0092B-C50C-407E-A947-70E740481C1C}">
                <a14:useLocalDpi xmlns:a14="http://schemas.microsoft.com/office/drawing/2010/main" val="0"/>
              </a:ext>
            </a:extLst>
          </a:blip>
          <a:srcRect b="16057"/>
          <a:stretch/>
        </p:blipFill>
        <p:spPr>
          <a:xfrm>
            <a:off x="5190003" y="3085270"/>
            <a:ext cx="2070946" cy="2177199"/>
          </a:xfrm>
          <a:prstGeom prst="ellipse">
            <a:avLst/>
          </a:prstGeom>
          <a:ln>
            <a:noFill/>
          </a:ln>
          <a:effectLst>
            <a:softEdge rad="112500"/>
          </a:effectLst>
        </p:spPr>
      </p:pic>
      <p:sp>
        <p:nvSpPr>
          <p:cNvPr id="29" name="TextBox 28">
            <a:extLst>
              <a:ext uri="{FF2B5EF4-FFF2-40B4-BE49-F238E27FC236}">
                <a16:creationId xmlns:a16="http://schemas.microsoft.com/office/drawing/2014/main" id="{34C32F44-CE7E-9916-7783-16C780745591}"/>
              </a:ext>
            </a:extLst>
          </p:cNvPr>
          <p:cNvSpPr txBox="1"/>
          <p:nvPr/>
        </p:nvSpPr>
        <p:spPr>
          <a:xfrm>
            <a:off x="125190" y="5486400"/>
            <a:ext cx="2114843" cy="446276"/>
          </a:xfrm>
          <a:prstGeom prst="rect">
            <a:avLst/>
          </a:prstGeom>
          <a:noFill/>
        </p:spPr>
        <p:txBody>
          <a:bodyPr wrap="square" rtlCol="0">
            <a:spAutoFit/>
          </a:bodyPr>
          <a:lstStyle/>
          <a:p>
            <a:pPr algn="ctr"/>
            <a:r>
              <a:rPr lang="en-US" sz="2300" dirty="0"/>
              <a:t>Sameh El-Araby</a:t>
            </a:r>
          </a:p>
        </p:txBody>
      </p:sp>
      <p:sp>
        <p:nvSpPr>
          <p:cNvPr id="30" name="TextBox 29">
            <a:extLst>
              <a:ext uri="{FF2B5EF4-FFF2-40B4-BE49-F238E27FC236}">
                <a16:creationId xmlns:a16="http://schemas.microsoft.com/office/drawing/2014/main" id="{1895C599-7F6B-319C-1C2C-FFAA51741F4F}"/>
              </a:ext>
            </a:extLst>
          </p:cNvPr>
          <p:cNvSpPr txBox="1"/>
          <p:nvPr/>
        </p:nvSpPr>
        <p:spPr>
          <a:xfrm>
            <a:off x="2616751" y="5481808"/>
            <a:ext cx="2114843" cy="446276"/>
          </a:xfrm>
          <a:prstGeom prst="rect">
            <a:avLst/>
          </a:prstGeom>
          <a:noFill/>
        </p:spPr>
        <p:txBody>
          <a:bodyPr wrap="square" rtlCol="0">
            <a:spAutoFit/>
          </a:bodyPr>
          <a:lstStyle/>
          <a:p>
            <a:pPr algn="ctr"/>
            <a:r>
              <a:rPr lang="en-US" sz="2300" dirty="0"/>
              <a:t>Marian Youssef</a:t>
            </a:r>
          </a:p>
        </p:txBody>
      </p:sp>
      <p:sp>
        <p:nvSpPr>
          <p:cNvPr id="31" name="TextBox 30">
            <a:extLst>
              <a:ext uri="{FF2B5EF4-FFF2-40B4-BE49-F238E27FC236}">
                <a16:creationId xmlns:a16="http://schemas.microsoft.com/office/drawing/2014/main" id="{B99856DB-FDF2-E30B-FAE2-69C2671013C4}"/>
              </a:ext>
            </a:extLst>
          </p:cNvPr>
          <p:cNvSpPr txBox="1"/>
          <p:nvPr/>
        </p:nvSpPr>
        <p:spPr>
          <a:xfrm>
            <a:off x="5068258" y="5467597"/>
            <a:ext cx="2114843" cy="446276"/>
          </a:xfrm>
          <a:prstGeom prst="rect">
            <a:avLst/>
          </a:prstGeom>
          <a:noFill/>
        </p:spPr>
        <p:txBody>
          <a:bodyPr wrap="square" rtlCol="0">
            <a:spAutoFit/>
          </a:bodyPr>
          <a:lstStyle/>
          <a:p>
            <a:pPr algn="ctr"/>
            <a:r>
              <a:rPr lang="en-US" sz="2300" dirty="0"/>
              <a:t>Reem Nasr</a:t>
            </a:r>
          </a:p>
        </p:txBody>
      </p:sp>
      <p:sp>
        <p:nvSpPr>
          <p:cNvPr id="32" name="TextBox 31">
            <a:extLst>
              <a:ext uri="{FF2B5EF4-FFF2-40B4-BE49-F238E27FC236}">
                <a16:creationId xmlns:a16="http://schemas.microsoft.com/office/drawing/2014/main" id="{2BFB9678-CE2E-0FF2-F420-5C3192E3FDA9}"/>
              </a:ext>
            </a:extLst>
          </p:cNvPr>
          <p:cNvSpPr txBox="1"/>
          <p:nvPr/>
        </p:nvSpPr>
        <p:spPr>
          <a:xfrm>
            <a:off x="7519766" y="5481808"/>
            <a:ext cx="2114843" cy="446276"/>
          </a:xfrm>
          <a:prstGeom prst="rect">
            <a:avLst/>
          </a:prstGeom>
          <a:noFill/>
        </p:spPr>
        <p:txBody>
          <a:bodyPr wrap="square" rtlCol="0">
            <a:spAutoFit/>
          </a:bodyPr>
          <a:lstStyle/>
          <a:p>
            <a:pPr algn="ctr"/>
            <a:r>
              <a:rPr lang="en-US" sz="2300" dirty="0"/>
              <a:t>Mary Magdy</a:t>
            </a:r>
          </a:p>
        </p:txBody>
      </p:sp>
      <p:sp>
        <p:nvSpPr>
          <p:cNvPr id="33" name="TextBox 32">
            <a:extLst>
              <a:ext uri="{FF2B5EF4-FFF2-40B4-BE49-F238E27FC236}">
                <a16:creationId xmlns:a16="http://schemas.microsoft.com/office/drawing/2014/main" id="{92D02FE5-8636-D7AC-AC0F-D3138E56F161}"/>
              </a:ext>
            </a:extLst>
          </p:cNvPr>
          <p:cNvSpPr txBox="1"/>
          <p:nvPr/>
        </p:nvSpPr>
        <p:spPr>
          <a:xfrm>
            <a:off x="9959617" y="5481808"/>
            <a:ext cx="2114843" cy="446276"/>
          </a:xfrm>
          <a:prstGeom prst="rect">
            <a:avLst/>
          </a:prstGeom>
          <a:noFill/>
        </p:spPr>
        <p:txBody>
          <a:bodyPr wrap="square" rtlCol="0">
            <a:spAutoFit/>
          </a:bodyPr>
          <a:lstStyle/>
          <a:p>
            <a:pPr algn="ctr"/>
            <a:r>
              <a:rPr lang="en-US" sz="2300" dirty="0"/>
              <a:t>Aya Ayman</a:t>
            </a:r>
          </a:p>
        </p:txBody>
      </p:sp>
    </p:spTree>
    <p:extLst>
      <p:ext uri="{BB962C8B-B14F-4D97-AF65-F5344CB8AC3E}">
        <p14:creationId xmlns:p14="http://schemas.microsoft.com/office/powerpoint/2010/main" val="261691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000"/>
                                        <p:tgtEl>
                                          <p:spTgt spid="29"/>
                                        </p:tgtEl>
                                      </p:cBhvr>
                                    </p:animEffect>
                                    <p:anim calcmode="lin" valueType="num">
                                      <p:cBhvr>
                                        <p:cTn id="53" dur="1000" fill="hold"/>
                                        <p:tgtEl>
                                          <p:spTgt spid="29"/>
                                        </p:tgtEl>
                                        <p:attrNameLst>
                                          <p:attrName>ppt_x</p:attrName>
                                        </p:attrNameLst>
                                      </p:cBhvr>
                                      <p:tavLst>
                                        <p:tav tm="0">
                                          <p:val>
                                            <p:strVal val="#ppt_x"/>
                                          </p:val>
                                        </p:tav>
                                        <p:tav tm="100000">
                                          <p:val>
                                            <p:strVal val="#ppt_x"/>
                                          </p:val>
                                        </p:tav>
                                      </p:tavLst>
                                    </p:anim>
                                    <p:anim calcmode="lin" valueType="num">
                                      <p:cBhvr>
                                        <p:cTn id="5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2605B-2C17-3510-111A-9D43C9EB1BB9}"/>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8278FD74-6A05-042E-7496-DFE697D6E5D2}"/>
              </a:ext>
            </a:extLst>
          </p:cNvPr>
          <p:cNvPicPr>
            <a:picLocks noChangeAspect="1"/>
          </p:cNvPicPr>
          <p:nvPr/>
        </p:nvPicPr>
        <p:blipFill>
          <a:blip r:embed="rId2">
            <a:extLst>
              <a:ext uri="{28A0092B-C50C-407E-A947-70E740481C1C}">
                <a14:useLocalDpi xmlns:a14="http://schemas.microsoft.com/office/drawing/2010/main" val="0"/>
              </a:ext>
            </a:extLst>
          </a:blip>
          <a:srcRect l="9764" r="9764"/>
          <a:stretch/>
        </p:blipFill>
        <p:spPr>
          <a:xfrm>
            <a:off x="1" y="1"/>
            <a:ext cx="12191999" cy="6858000"/>
          </a:xfrm>
          <a:prstGeom prst="rect">
            <a:avLst/>
          </a:prstGeom>
        </p:spPr>
      </p:pic>
      <p:sp>
        <p:nvSpPr>
          <p:cNvPr id="2" name="Title 1">
            <a:extLst>
              <a:ext uri="{FF2B5EF4-FFF2-40B4-BE49-F238E27FC236}">
                <a16:creationId xmlns:a16="http://schemas.microsoft.com/office/drawing/2014/main" id="{4CCFA71E-D596-FA34-CD37-C4233D270EA6}"/>
              </a:ext>
            </a:extLst>
          </p:cNvPr>
          <p:cNvSpPr>
            <a:spLocks noGrp="1"/>
          </p:cNvSpPr>
          <p:nvPr>
            <p:ph type="ctrTitle"/>
          </p:nvPr>
        </p:nvSpPr>
        <p:spPr>
          <a:xfrm>
            <a:off x="2907322" y="1152162"/>
            <a:ext cx="9144000" cy="2026013"/>
          </a:xfrm>
          <a:solidFill>
            <a:schemeClr val="accent1">
              <a:alpha val="50000"/>
            </a:schemeClr>
          </a:solidFill>
          <a:ln>
            <a:noFill/>
          </a:ln>
          <a:effectLst>
            <a:softEdge rad="127000"/>
          </a:effectLst>
        </p:spPr>
        <p:style>
          <a:lnRef idx="0">
            <a:scrgbClr r="0" g="0" b="0"/>
          </a:lnRef>
          <a:fillRef idx="0">
            <a:scrgbClr r="0" g="0" b="0"/>
          </a:fillRef>
          <a:effectRef idx="0">
            <a:scrgbClr r="0" g="0" b="0"/>
          </a:effectRef>
          <a:fontRef idx="minor">
            <a:schemeClr val="lt1"/>
          </a:fontRef>
        </p:style>
        <p:txBody>
          <a:bodyPr/>
          <a:lstStyle/>
          <a:p>
            <a:pPr algn="r"/>
            <a:r>
              <a:rPr lang="en-US" dirty="0"/>
              <a:t>Summary</a:t>
            </a:r>
            <a:br>
              <a:rPr lang="en-US" dirty="0"/>
            </a:br>
            <a:r>
              <a:rPr lang="en-US" dirty="0"/>
              <a:t>Goals and Objectives</a:t>
            </a:r>
          </a:p>
        </p:txBody>
      </p:sp>
      <p:sp>
        <p:nvSpPr>
          <p:cNvPr id="4" name="Date Placeholder 3">
            <a:extLst>
              <a:ext uri="{FF2B5EF4-FFF2-40B4-BE49-F238E27FC236}">
                <a16:creationId xmlns:a16="http://schemas.microsoft.com/office/drawing/2014/main" id="{E13E6FED-1B50-35AD-5FB1-9DD76609E6FC}"/>
              </a:ext>
            </a:extLst>
          </p:cNvPr>
          <p:cNvSpPr>
            <a:spLocks noGrp="1"/>
          </p:cNvSpPr>
          <p:nvPr>
            <p:ph type="dt" sz="half" idx="10"/>
          </p:nvPr>
        </p:nvSpPr>
        <p:spPr/>
        <p:txBody>
          <a:bodyPr/>
          <a:lstStyle/>
          <a:p>
            <a:fld id="{BBD87E75-7A42-4529-81A0-F6CFD6AF1551}" type="datetime1">
              <a:rPr lang="en-US" smtClean="0"/>
              <a:t>10/21/2024</a:t>
            </a:fld>
            <a:endParaRPr lang="en-US"/>
          </a:p>
        </p:txBody>
      </p:sp>
      <p:sp>
        <p:nvSpPr>
          <p:cNvPr id="6" name="Slide Number Placeholder 5">
            <a:extLst>
              <a:ext uri="{FF2B5EF4-FFF2-40B4-BE49-F238E27FC236}">
                <a16:creationId xmlns:a16="http://schemas.microsoft.com/office/drawing/2014/main" id="{32756874-340A-84FD-FEF7-37840FB89EC7}"/>
              </a:ext>
            </a:extLst>
          </p:cNvPr>
          <p:cNvSpPr>
            <a:spLocks noGrp="1"/>
          </p:cNvSpPr>
          <p:nvPr>
            <p:ph type="sldNum" sz="quarter" idx="12"/>
          </p:nvPr>
        </p:nvSpPr>
        <p:spPr/>
        <p:txBody>
          <a:bodyPr/>
          <a:lstStyle/>
          <a:p>
            <a:fld id="{5EE24C92-1265-4741-8F9F-404A15D9386E}" type="slidenum">
              <a:rPr lang="en-US" smtClean="0"/>
              <a:t>3</a:t>
            </a:fld>
            <a:endParaRPr lang="en-US"/>
          </a:p>
        </p:txBody>
      </p:sp>
      <p:pic>
        <p:nvPicPr>
          <p:cNvPr id="14" name="Picture 13">
            <a:extLst>
              <a:ext uri="{FF2B5EF4-FFF2-40B4-BE49-F238E27FC236}">
                <a16:creationId xmlns:a16="http://schemas.microsoft.com/office/drawing/2014/main" id="{38D158AA-8409-FBC2-9381-CF6FD8B42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4331" y="136526"/>
            <a:ext cx="2006991" cy="1129936"/>
          </a:xfrm>
          <a:prstGeom prst="rect">
            <a:avLst/>
          </a:prstGeom>
        </p:spPr>
      </p:pic>
      <p:pic>
        <p:nvPicPr>
          <p:cNvPr id="16" name="Picture 15">
            <a:extLst>
              <a:ext uri="{FF2B5EF4-FFF2-40B4-BE49-F238E27FC236}">
                <a16:creationId xmlns:a16="http://schemas.microsoft.com/office/drawing/2014/main" id="{BD6E2B33-4079-9AA6-BE74-75FDB84013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677" y="136525"/>
            <a:ext cx="1228652" cy="1129567"/>
          </a:xfrm>
          <a:prstGeom prst="rect">
            <a:avLst/>
          </a:prstGeom>
        </p:spPr>
      </p:pic>
    </p:spTree>
    <p:extLst>
      <p:ext uri="{BB962C8B-B14F-4D97-AF65-F5344CB8AC3E}">
        <p14:creationId xmlns:p14="http://schemas.microsoft.com/office/powerpoint/2010/main" val="39036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F5E58-190C-FCFB-D6CD-1CA3A065D5B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5A33EFE-4B81-1454-74DA-42158DFD67D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US" sz="4800" dirty="0">
                <a:latin typeface="+mj-lt"/>
              </a:rPr>
              <a:t>Summary</a:t>
            </a:r>
          </a:p>
        </p:txBody>
      </p:sp>
      <p:pic>
        <p:nvPicPr>
          <p:cNvPr id="17" name="Picture Placeholder 16">
            <a:extLst>
              <a:ext uri="{FF2B5EF4-FFF2-40B4-BE49-F238E27FC236}">
                <a16:creationId xmlns:a16="http://schemas.microsoft.com/office/drawing/2014/main" id="{5AB18F8A-F609-4AF3-AA9D-68D8577B8F4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82" r="238"/>
          <a:stretch/>
        </p:blipFill>
        <p:spPr>
          <a:xfrm>
            <a:off x="4586068" y="3429000"/>
            <a:ext cx="7399606" cy="2432050"/>
          </a:xfrm>
        </p:spPr>
      </p:pic>
      <p:sp>
        <p:nvSpPr>
          <p:cNvPr id="9" name="Text Placeholder 8">
            <a:extLst>
              <a:ext uri="{FF2B5EF4-FFF2-40B4-BE49-F238E27FC236}">
                <a16:creationId xmlns:a16="http://schemas.microsoft.com/office/drawing/2014/main" id="{70368D22-4621-1680-4997-845A533BD8B5}"/>
              </a:ext>
            </a:extLst>
          </p:cNvPr>
          <p:cNvSpPr>
            <a:spLocks noGrp="1"/>
          </p:cNvSpPr>
          <p:nvPr>
            <p:ph type="body" sz="half" idx="2"/>
          </p:nvPr>
        </p:nvSpPr>
        <p:spPr>
          <a:xfrm>
            <a:off x="839788" y="2057400"/>
            <a:ext cx="3932237" cy="1371600"/>
          </a:xfrm>
        </p:spPr>
        <p:txBody>
          <a:bodyPr/>
          <a:lstStyle/>
          <a:p>
            <a:pPr algn="just"/>
            <a:r>
              <a:rPr lang="en-US" dirty="0"/>
              <a:t>Our project focuses on supply chain and inventory management. We’re analyzing sales, inventory, and stock data, for an international e-commerce platform. </a:t>
            </a:r>
          </a:p>
          <a:p>
            <a:endParaRPr lang="en-US" dirty="0"/>
          </a:p>
        </p:txBody>
      </p:sp>
      <p:sp>
        <p:nvSpPr>
          <p:cNvPr id="3" name="Date Placeholder 2">
            <a:extLst>
              <a:ext uri="{FF2B5EF4-FFF2-40B4-BE49-F238E27FC236}">
                <a16:creationId xmlns:a16="http://schemas.microsoft.com/office/drawing/2014/main" id="{9CDE8AC9-5235-95A0-0ED0-E066704E2370}"/>
              </a:ext>
            </a:extLst>
          </p:cNvPr>
          <p:cNvSpPr>
            <a:spLocks noGrp="1"/>
          </p:cNvSpPr>
          <p:nvPr>
            <p:ph type="dt" sz="half" idx="10"/>
          </p:nvPr>
        </p:nvSpPr>
        <p:spPr/>
        <p:txBody>
          <a:bodyPr/>
          <a:lstStyle/>
          <a:p>
            <a:fld id="{336EBB09-FDC3-47DE-93B5-ED6916170555}" type="datetime1">
              <a:rPr lang="en-US" smtClean="0"/>
              <a:t>10/21/2024</a:t>
            </a:fld>
            <a:endParaRPr lang="en-US"/>
          </a:p>
        </p:txBody>
      </p:sp>
      <p:sp>
        <p:nvSpPr>
          <p:cNvPr id="4" name="Footer Placeholder 3">
            <a:extLst>
              <a:ext uri="{FF2B5EF4-FFF2-40B4-BE49-F238E27FC236}">
                <a16:creationId xmlns:a16="http://schemas.microsoft.com/office/drawing/2014/main" id="{D1C81571-C87B-C3B2-959F-26265EE00A98}"/>
              </a:ext>
            </a:extLst>
          </p:cNvPr>
          <p:cNvSpPr>
            <a:spLocks noGrp="1"/>
          </p:cNvSpPr>
          <p:nvPr>
            <p:ph type="ftr" sz="quarter" idx="11"/>
          </p:nvPr>
        </p:nvSpPr>
        <p:spPr/>
        <p:txBody>
          <a:bodyPr/>
          <a:lstStyle/>
          <a:p>
            <a:r>
              <a:rPr lang="en-US" dirty="0"/>
              <a:t>Supply Chain and Inventory Management</a:t>
            </a:r>
          </a:p>
        </p:txBody>
      </p:sp>
      <p:sp>
        <p:nvSpPr>
          <p:cNvPr id="5" name="Slide Number Placeholder 4">
            <a:extLst>
              <a:ext uri="{FF2B5EF4-FFF2-40B4-BE49-F238E27FC236}">
                <a16:creationId xmlns:a16="http://schemas.microsoft.com/office/drawing/2014/main" id="{12345457-231B-2492-F580-20EC83D26F18}"/>
              </a:ext>
            </a:extLst>
          </p:cNvPr>
          <p:cNvSpPr>
            <a:spLocks noGrp="1"/>
          </p:cNvSpPr>
          <p:nvPr>
            <p:ph type="sldNum" sz="quarter" idx="12"/>
          </p:nvPr>
        </p:nvSpPr>
        <p:spPr/>
        <p:txBody>
          <a:bodyPr/>
          <a:lstStyle/>
          <a:p>
            <a:fld id="{5EE24C92-1265-4741-8F9F-404A15D9386E}" type="slidenum">
              <a:rPr lang="en-US" smtClean="0"/>
              <a:t>4</a:t>
            </a:fld>
            <a:endParaRPr lang="en-US"/>
          </a:p>
        </p:txBody>
      </p:sp>
      <p:sp>
        <p:nvSpPr>
          <p:cNvPr id="12" name="Title 6">
            <a:extLst>
              <a:ext uri="{FF2B5EF4-FFF2-40B4-BE49-F238E27FC236}">
                <a16:creationId xmlns:a16="http://schemas.microsoft.com/office/drawing/2014/main" id="{85426442-0C87-D4DE-F4D5-082C4B10BFB9}"/>
              </a:ext>
            </a:extLst>
          </p:cNvPr>
          <p:cNvSpPr txBox="1">
            <a:spLocks/>
          </p:cNvSpPr>
          <p:nvPr/>
        </p:nvSpPr>
        <p:spPr>
          <a:xfrm>
            <a:off x="5282834" y="457200"/>
            <a:ext cx="3932237" cy="1600200"/>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800" dirty="0"/>
              <a:t>Goals</a:t>
            </a:r>
          </a:p>
        </p:txBody>
      </p:sp>
      <p:sp>
        <p:nvSpPr>
          <p:cNvPr id="13" name="Text Placeholder 8">
            <a:extLst>
              <a:ext uri="{FF2B5EF4-FFF2-40B4-BE49-F238E27FC236}">
                <a16:creationId xmlns:a16="http://schemas.microsoft.com/office/drawing/2014/main" id="{D4B67AF9-5989-9BB4-3ACD-066D1925F42F}"/>
              </a:ext>
            </a:extLst>
          </p:cNvPr>
          <p:cNvSpPr txBox="1">
            <a:spLocks/>
          </p:cNvSpPr>
          <p:nvPr/>
        </p:nvSpPr>
        <p:spPr>
          <a:xfrm>
            <a:off x="5282834" y="1952478"/>
            <a:ext cx="6069378" cy="29530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US" dirty="0"/>
              <a:t>Our main goals are to use data-driven insights to improve these processes, track trends, and demonstrate how different factors like sales seasonality, customer behavior and inventory levels affect their supply chain and inventory management performance.</a:t>
            </a:r>
          </a:p>
        </p:txBody>
      </p:sp>
      <p:sp>
        <p:nvSpPr>
          <p:cNvPr id="14" name="Text Placeholder 8">
            <a:extLst>
              <a:ext uri="{FF2B5EF4-FFF2-40B4-BE49-F238E27FC236}">
                <a16:creationId xmlns:a16="http://schemas.microsoft.com/office/drawing/2014/main" id="{38891EDA-DEC6-877E-A7B2-EB8489A50959}"/>
              </a:ext>
            </a:extLst>
          </p:cNvPr>
          <p:cNvSpPr txBox="1">
            <a:spLocks/>
          </p:cNvSpPr>
          <p:nvPr/>
        </p:nvSpPr>
        <p:spPr>
          <a:xfrm>
            <a:off x="826390" y="4497512"/>
            <a:ext cx="3932237" cy="27270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US" sz="1800" dirty="0"/>
              <a:t>Supply Chain and inventory Efficiency and profitability.</a:t>
            </a:r>
          </a:p>
          <a:p>
            <a:endParaRPr lang="en-US" dirty="0"/>
          </a:p>
        </p:txBody>
      </p:sp>
      <p:sp>
        <p:nvSpPr>
          <p:cNvPr id="15" name="Title 6">
            <a:extLst>
              <a:ext uri="{FF2B5EF4-FFF2-40B4-BE49-F238E27FC236}">
                <a16:creationId xmlns:a16="http://schemas.microsoft.com/office/drawing/2014/main" id="{F7E0A5C2-9D43-1F56-0D8B-811DD1C4DC0B}"/>
              </a:ext>
            </a:extLst>
          </p:cNvPr>
          <p:cNvSpPr txBox="1">
            <a:spLocks/>
          </p:cNvSpPr>
          <p:nvPr/>
        </p:nvSpPr>
        <p:spPr>
          <a:xfrm>
            <a:off x="839788" y="3178175"/>
            <a:ext cx="3932237" cy="1028700"/>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800" dirty="0"/>
              <a:t>Objectives</a:t>
            </a:r>
          </a:p>
        </p:txBody>
      </p:sp>
    </p:spTree>
    <p:extLst>
      <p:ext uri="{BB962C8B-B14F-4D97-AF65-F5344CB8AC3E}">
        <p14:creationId xmlns:p14="http://schemas.microsoft.com/office/powerpoint/2010/main" val="971783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1E6EE-4CE4-19D8-A1E0-B30A1CE412E4}"/>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57C3BEC5-35BB-95CD-2BB2-264F909AF20C}"/>
              </a:ext>
            </a:extLst>
          </p:cNvPr>
          <p:cNvPicPr>
            <a:picLocks noChangeAspect="1"/>
          </p:cNvPicPr>
          <p:nvPr/>
        </p:nvPicPr>
        <p:blipFill>
          <a:blip r:embed="rId2">
            <a:extLst>
              <a:ext uri="{28A0092B-C50C-407E-A947-70E740481C1C}">
                <a14:useLocalDpi xmlns:a14="http://schemas.microsoft.com/office/drawing/2010/main" val="0"/>
              </a:ext>
            </a:extLst>
          </a:blip>
          <a:srcRect l="9764" r="9764"/>
          <a:stretch/>
        </p:blipFill>
        <p:spPr>
          <a:xfrm>
            <a:off x="1" y="1"/>
            <a:ext cx="12191999" cy="6858000"/>
          </a:xfrm>
          <a:prstGeom prst="rect">
            <a:avLst/>
          </a:prstGeom>
        </p:spPr>
      </p:pic>
      <p:sp>
        <p:nvSpPr>
          <p:cNvPr id="2" name="Title 1">
            <a:extLst>
              <a:ext uri="{FF2B5EF4-FFF2-40B4-BE49-F238E27FC236}">
                <a16:creationId xmlns:a16="http://schemas.microsoft.com/office/drawing/2014/main" id="{D59AE1D0-BB2B-7341-0BCC-3A50BB5A9E2B}"/>
              </a:ext>
            </a:extLst>
          </p:cNvPr>
          <p:cNvSpPr>
            <a:spLocks noGrp="1"/>
          </p:cNvSpPr>
          <p:nvPr>
            <p:ph type="ctrTitle"/>
          </p:nvPr>
        </p:nvSpPr>
        <p:spPr>
          <a:xfrm>
            <a:off x="2907322" y="1210830"/>
            <a:ext cx="9144000" cy="2026013"/>
          </a:xfrm>
          <a:solidFill>
            <a:schemeClr val="accent1">
              <a:alpha val="50000"/>
            </a:schemeClr>
          </a:solidFill>
          <a:ln>
            <a:noFill/>
          </a:ln>
          <a:effectLst>
            <a:softEdge rad="127000"/>
          </a:effectLst>
        </p:spPr>
        <p:style>
          <a:lnRef idx="0">
            <a:scrgbClr r="0" g="0" b="0"/>
          </a:lnRef>
          <a:fillRef idx="0">
            <a:scrgbClr r="0" g="0" b="0"/>
          </a:fillRef>
          <a:effectRef idx="0">
            <a:scrgbClr r="0" g="0" b="0"/>
          </a:effectRef>
          <a:fontRef idx="minor">
            <a:schemeClr val="lt1"/>
          </a:fontRef>
        </p:style>
        <p:txBody>
          <a:bodyPr/>
          <a:lstStyle/>
          <a:p>
            <a:pPr algn="r"/>
            <a:r>
              <a:rPr lang="en-US" dirty="0"/>
              <a:t>The Dataset</a:t>
            </a:r>
          </a:p>
        </p:txBody>
      </p:sp>
      <p:sp>
        <p:nvSpPr>
          <p:cNvPr id="3" name="Subtitle 2">
            <a:extLst>
              <a:ext uri="{FF2B5EF4-FFF2-40B4-BE49-F238E27FC236}">
                <a16:creationId xmlns:a16="http://schemas.microsoft.com/office/drawing/2014/main" id="{98A4E008-242B-79EB-0FF6-C0DECE790C19}"/>
              </a:ext>
            </a:extLst>
          </p:cNvPr>
          <p:cNvSpPr>
            <a:spLocks noGrp="1"/>
          </p:cNvSpPr>
          <p:nvPr>
            <p:ph type="subTitle" idx="1"/>
          </p:nvPr>
        </p:nvSpPr>
        <p:spPr>
          <a:xfrm>
            <a:off x="2907322" y="3447221"/>
            <a:ext cx="9144000" cy="672738"/>
          </a:xfrm>
          <a:solidFill>
            <a:schemeClr val="accent5">
              <a:alpha val="50000"/>
            </a:schemeClr>
          </a:solidFill>
          <a:ln>
            <a:noFill/>
          </a:ln>
          <a:effectLst>
            <a:softEdge rad="127000"/>
          </a:effectLst>
        </p:spPr>
        <p:style>
          <a:lnRef idx="0">
            <a:scrgbClr r="0" g="0" b="0"/>
          </a:lnRef>
          <a:fillRef idx="0">
            <a:scrgbClr r="0" g="0" b="0"/>
          </a:fillRef>
          <a:effectRef idx="0">
            <a:scrgbClr r="0" g="0" b="0"/>
          </a:effectRef>
          <a:fontRef idx="minor">
            <a:schemeClr val="lt1"/>
          </a:fontRef>
        </p:style>
        <p:txBody>
          <a:bodyPr/>
          <a:lstStyle/>
          <a:p>
            <a:pPr algn="r"/>
            <a:r>
              <a:rPr lang="en-US" dirty="0"/>
              <a:t>Data Analysis Specialist Track – Graduation Project</a:t>
            </a:r>
          </a:p>
        </p:txBody>
      </p:sp>
      <p:sp>
        <p:nvSpPr>
          <p:cNvPr id="4" name="Date Placeholder 3">
            <a:extLst>
              <a:ext uri="{FF2B5EF4-FFF2-40B4-BE49-F238E27FC236}">
                <a16:creationId xmlns:a16="http://schemas.microsoft.com/office/drawing/2014/main" id="{1637D9AC-87F6-15AB-F4FC-27B45BE8652C}"/>
              </a:ext>
            </a:extLst>
          </p:cNvPr>
          <p:cNvSpPr>
            <a:spLocks noGrp="1"/>
          </p:cNvSpPr>
          <p:nvPr>
            <p:ph type="dt" sz="half" idx="10"/>
          </p:nvPr>
        </p:nvSpPr>
        <p:spPr/>
        <p:txBody>
          <a:bodyPr/>
          <a:lstStyle/>
          <a:p>
            <a:fld id="{BBD87E75-7A42-4529-81A0-F6CFD6AF1551}" type="datetime1">
              <a:rPr lang="en-US" smtClean="0"/>
              <a:t>10/21/2024</a:t>
            </a:fld>
            <a:endParaRPr lang="en-US"/>
          </a:p>
        </p:txBody>
      </p:sp>
      <p:sp>
        <p:nvSpPr>
          <p:cNvPr id="6" name="Slide Number Placeholder 5">
            <a:extLst>
              <a:ext uri="{FF2B5EF4-FFF2-40B4-BE49-F238E27FC236}">
                <a16:creationId xmlns:a16="http://schemas.microsoft.com/office/drawing/2014/main" id="{2DFBB957-BF7C-BBD6-525B-93FD44859A94}"/>
              </a:ext>
            </a:extLst>
          </p:cNvPr>
          <p:cNvSpPr>
            <a:spLocks noGrp="1"/>
          </p:cNvSpPr>
          <p:nvPr>
            <p:ph type="sldNum" sz="quarter" idx="12"/>
          </p:nvPr>
        </p:nvSpPr>
        <p:spPr/>
        <p:txBody>
          <a:bodyPr/>
          <a:lstStyle/>
          <a:p>
            <a:fld id="{5EE24C92-1265-4741-8F9F-404A15D9386E}" type="slidenum">
              <a:rPr lang="en-US" smtClean="0"/>
              <a:t>5</a:t>
            </a:fld>
            <a:endParaRPr lang="en-US"/>
          </a:p>
        </p:txBody>
      </p:sp>
      <p:pic>
        <p:nvPicPr>
          <p:cNvPr id="14" name="Picture 13">
            <a:extLst>
              <a:ext uri="{FF2B5EF4-FFF2-40B4-BE49-F238E27FC236}">
                <a16:creationId xmlns:a16="http://schemas.microsoft.com/office/drawing/2014/main" id="{1214E4C6-B906-6838-4E9D-69DE3D1D9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4331" y="136526"/>
            <a:ext cx="2006991" cy="1129936"/>
          </a:xfrm>
          <a:prstGeom prst="rect">
            <a:avLst/>
          </a:prstGeom>
        </p:spPr>
      </p:pic>
      <p:pic>
        <p:nvPicPr>
          <p:cNvPr id="16" name="Picture 15">
            <a:extLst>
              <a:ext uri="{FF2B5EF4-FFF2-40B4-BE49-F238E27FC236}">
                <a16:creationId xmlns:a16="http://schemas.microsoft.com/office/drawing/2014/main" id="{5774441B-BA9F-DAAD-EA60-83C3DA18D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677" y="136525"/>
            <a:ext cx="1228652" cy="1129567"/>
          </a:xfrm>
          <a:prstGeom prst="rect">
            <a:avLst/>
          </a:prstGeom>
        </p:spPr>
      </p:pic>
    </p:spTree>
    <p:extLst>
      <p:ext uri="{BB962C8B-B14F-4D97-AF65-F5344CB8AC3E}">
        <p14:creationId xmlns:p14="http://schemas.microsoft.com/office/powerpoint/2010/main" val="400369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241F980-F92E-7373-8FA9-56DEC01D6AA8}"/>
              </a:ext>
            </a:extLst>
          </p:cNvPr>
          <p:cNvPicPr>
            <a:picLocks noChangeAspect="1"/>
          </p:cNvPicPr>
          <p:nvPr/>
        </p:nvPicPr>
        <p:blipFill>
          <a:blip r:embed="rId2">
            <a:extLst>
              <a:ext uri="{28A0092B-C50C-407E-A947-70E740481C1C}">
                <a14:useLocalDpi xmlns:a14="http://schemas.microsoft.com/office/drawing/2010/main" val="0"/>
              </a:ext>
            </a:extLst>
          </a:blip>
          <a:srcRect t="22820"/>
          <a:stretch/>
        </p:blipFill>
        <p:spPr>
          <a:xfrm>
            <a:off x="5248518" y="1317065"/>
            <a:ext cx="6261102" cy="2270197"/>
          </a:xfrm>
          <a:prstGeom prst="rect">
            <a:avLst/>
          </a:prstGeom>
        </p:spPr>
      </p:pic>
      <p:sp>
        <p:nvSpPr>
          <p:cNvPr id="2" name="Title 1">
            <a:extLst>
              <a:ext uri="{FF2B5EF4-FFF2-40B4-BE49-F238E27FC236}">
                <a16:creationId xmlns:a16="http://schemas.microsoft.com/office/drawing/2014/main" id="{F4FA1137-5C2E-A3FB-D5B1-9CB016B7978F}"/>
              </a:ext>
            </a:extLst>
          </p:cNvPr>
          <p:cNvSpPr>
            <a:spLocks noGrp="1"/>
          </p:cNvSpPr>
          <p:nvPr>
            <p:ph type="title"/>
          </p:nvPr>
        </p:nvSpPr>
        <p:spPr>
          <a:xfrm>
            <a:off x="4876800" y="1285875"/>
            <a:ext cx="6559550" cy="4448175"/>
          </a:xfrm>
        </p:spPr>
        <p:txBody>
          <a:bodyPr/>
          <a:lstStyle/>
          <a:p>
            <a:br>
              <a:rPr lang="en-US" sz="4400" dirty="0">
                <a:latin typeface="+mj-lt"/>
              </a:rPr>
            </a:br>
            <a:endParaRPr lang="en-US" dirty="0"/>
          </a:p>
        </p:txBody>
      </p:sp>
      <p:sp>
        <p:nvSpPr>
          <p:cNvPr id="3" name="Date Placeholder 2">
            <a:extLst>
              <a:ext uri="{FF2B5EF4-FFF2-40B4-BE49-F238E27FC236}">
                <a16:creationId xmlns:a16="http://schemas.microsoft.com/office/drawing/2014/main" id="{4F2968ED-5741-B239-07A0-FABC001BD18E}"/>
              </a:ext>
            </a:extLst>
          </p:cNvPr>
          <p:cNvSpPr>
            <a:spLocks noGrp="1"/>
          </p:cNvSpPr>
          <p:nvPr>
            <p:ph type="dt" sz="half" idx="10"/>
          </p:nvPr>
        </p:nvSpPr>
        <p:spPr/>
        <p:txBody>
          <a:bodyPr/>
          <a:lstStyle/>
          <a:p>
            <a:fld id="{336EBB09-FDC3-47DE-93B5-ED6916170555}" type="datetime1">
              <a:rPr lang="en-US" smtClean="0"/>
              <a:t>10/21/2024</a:t>
            </a:fld>
            <a:endParaRPr lang="en-US"/>
          </a:p>
        </p:txBody>
      </p:sp>
      <p:sp>
        <p:nvSpPr>
          <p:cNvPr id="4" name="Footer Placeholder 3">
            <a:extLst>
              <a:ext uri="{FF2B5EF4-FFF2-40B4-BE49-F238E27FC236}">
                <a16:creationId xmlns:a16="http://schemas.microsoft.com/office/drawing/2014/main" id="{E88BAB07-AC63-A87B-A58C-3042302A5F9A}"/>
              </a:ext>
            </a:extLst>
          </p:cNvPr>
          <p:cNvSpPr>
            <a:spLocks noGrp="1"/>
          </p:cNvSpPr>
          <p:nvPr>
            <p:ph type="ftr" sz="quarter" idx="11"/>
          </p:nvPr>
        </p:nvSpPr>
        <p:spPr/>
        <p:txBody>
          <a:bodyPr/>
          <a:lstStyle/>
          <a:p>
            <a:r>
              <a:rPr lang="en-US" dirty="0"/>
              <a:t>Supply Chain and Inventory Management</a:t>
            </a:r>
          </a:p>
        </p:txBody>
      </p:sp>
      <p:sp>
        <p:nvSpPr>
          <p:cNvPr id="5" name="Slide Number Placeholder 4">
            <a:extLst>
              <a:ext uri="{FF2B5EF4-FFF2-40B4-BE49-F238E27FC236}">
                <a16:creationId xmlns:a16="http://schemas.microsoft.com/office/drawing/2014/main" id="{8645FAC0-E845-EE58-8E92-9D4110786E50}"/>
              </a:ext>
            </a:extLst>
          </p:cNvPr>
          <p:cNvSpPr>
            <a:spLocks noGrp="1"/>
          </p:cNvSpPr>
          <p:nvPr>
            <p:ph type="sldNum" sz="quarter" idx="12"/>
          </p:nvPr>
        </p:nvSpPr>
        <p:spPr/>
        <p:txBody>
          <a:bodyPr/>
          <a:lstStyle/>
          <a:p>
            <a:fld id="{5EE24C92-1265-4741-8F9F-404A15D9386E}" type="slidenum">
              <a:rPr lang="en-US" smtClean="0"/>
              <a:t>6</a:t>
            </a:fld>
            <a:endParaRPr lang="en-US"/>
          </a:p>
        </p:txBody>
      </p:sp>
      <p:sp>
        <p:nvSpPr>
          <p:cNvPr id="7" name="Block Arc 6">
            <a:extLst>
              <a:ext uri="{FF2B5EF4-FFF2-40B4-BE49-F238E27FC236}">
                <a16:creationId xmlns:a16="http://schemas.microsoft.com/office/drawing/2014/main" id="{FDAAF484-AF3B-E506-AA71-3EF3E4C9FA68}"/>
              </a:ext>
            </a:extLst>
          </p:cNvPr>
          <p:cNvSpPr/>
          <p:nvPr/>
        </p:nvSpPr>
        <p:spPr>
          <a:xfrm rot="5400000">
            <a:off x="-965997" y="4069881"/>
            <a:ext cx="1942680" cy="1469097"/>
          </a:xfrm>
          <a:prstGeom prst="blockArc">
            <a:avLst/>
          </a:prstGeom>
          <a:solidFill>
            <a:srgbClr val="94B9D6"/>
          </a:solidFill>
          <a:ln>
            <a:solidFill>
              <a:srgbClr val="94B9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itle 6">
            <a:extLst>
              <a:ext uri="{FF2B5EF4-FFF2-40B4-BE49-F238E27FC236}">
                <a16:creationId xmlns:a16="http://schemas.microsoft.com/office/drawing/2014/main" id="{5810FAB4-41AF-0393-2FE9-09362C18DDF7}"/>
              </a:ext>
            </a:extLst>
          </p:cNvPr>
          <p:cNvSpPr txBox="1">
            <a:spLocks/>
          </p:cNvSpPr>
          <p:nvPr/>
        </p:nvSpPr>
        <p:spPr>
          <a:xfrm>
            <a:off x="530469" y="912187"/>
            <a:ext cx="4273062" cy="1600200"/>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latin typeface="+mj-lt"/>
              </a:rPr>
              <a:t>The Dataset from</a:t>
            </a:r>
          </a:p>
        </p:txBody>
      </p:sp>
      <p:pic>
        <p:nvPicPr>
          <p:cNvPr id="10" name="Picture 9">
            <a:extLst>
              <a:ext uri="{FF2B5EF4-FFF2-40B4-BE49-F238E27FC236}">
                <a16:creationId xmlns:a16="http://schemas.microsoft.com/office/drawing/2014/main" id="{6DFA9382-BD87-82B9-092C-3EE69BB18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523" y="1993801"/>
            <a:ext cx="2274277" cy="878389"/>
          </a:xfrm>
          <a:prstGeom prst="rect">
            <a:avLst/>
          </a:prstGeom>
        </p:spPr>
      </p:pic>
      <p:sp>
        <p:nvSpPr>
          <p:cNvPr id="15" name="TextBox 14">
            <a:extLst>
              <a:ext uri="{FF2B5EF4-FFF2-40B4-BE49-F238E27FC236}">
                <a16:creationId xmlns:a16="http://schemas.microsoft.com/office/drawing/2014/main" id="{95BD98BC-BCA8-9326-037F-8AEE48421F22}"/>
              </a:ext>
            </a:extLst>
          </p:cNvPr>
          <p:cNvSpPr txBox="1"/>
          <p:nvPr/>
        </p:nvSpPr>
        <p:spPr>
          <a:xfrm>
            <a:off x="5248518" y="3711810"/>
            <a:ext cx="6261101" cy="2031325"/>
          </a:xfrm>
          <a:prstGeom prst="rect">
            <a:avLst/>
          </a:prstGeom>
          <a:gradFill flip="none" rotWithShape="1">
            <a:gsLst>
              <a:gs pos="37000">
                <a:srgbClr val="D5E0F2">
                  <a:alpha val="17000"/>
                </a:srgbClr>
              </a:gs>
              <a:gs pos="0">
                <a:schemeClr val="accent1">
                  <a:alpha val="57000"/>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txBody>
          <a:bodyPr wrap="square" rtlCol="0">
            <a:spAutoFit/>
          </a:bodyPr>
          <a:lstStyle/>
          <a:p>
            <a:pPr algn="just"/>
            <a:r>
              <a:rPr lang="en-US" dirty="0"/>
              <a:t>A Dataset of Supply Chains used by Amazon will be used for the analysis. </a:t>
            </a:r>
          </a:p>
          <a:p>
            <a:pPr algn="just"/>
            <a:r>
              <a:rPr lang="en-US" dirty="0"/>
              <a:t>Which allows the use of  Exploratory Data Analysis, Predictive modeling Algorithms using python, SQL and Excel.</a:t>
            </a:r>
          </a:p>
          <a:p>
            <a:pPr algn="just"/>
            <a:r>
              <a:rPr lang="en-US" dirty="0"/>
              <a:t>As part of this Project, we are using two datasets (Sales_Shipment_Data) &amp; (Inventory_Stock_Data) as CSV files to answer different business questions.</a:t>
            </a:r>
          </a:p>
        </p:txBody>
      </p:sp>
      <p:sp>
        <p:nvSpPr>
          <p:cNvPr id="18" name="TextBox 17">
            <a:extLst>
              <a:ext uri="{FF2B5EF4-FFF2-40B4-BE49-F238E27FC236}">
                <a16:creationId xmlns:a16="http://schemas.microsoft.com/office/drawing/2014/main" id="{ECC49C31-958C-358F-84C6-70900BBF2BB2}"/>
              </a:ext>
            </a:extLst>
          </p:cNvPr>
          <p:cNvSpPr txBox="1"/>
          <p:nvPr/>
        </p:nvSpPr>
        <p:spPr>
          <a:xfrm>
            <a:off x="864989" y="2969847"/>
            <a:ext cx="4063639" cy="175432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dirty="0">
                <a:solidFill>
                  <a:srgbClr val="1869A6"/>
                </a:solidFill>
              </a:rPr>
              <a:t>Note</a:t>
            </a:r>
          </a:p>
          <a:p>
            <a:r>
              <a:rPr lang="en-US" dirty="0">
                <a:solidFill>
                  <a:srgbClr val="1869A6"/>
                </a:solidFill>
              </a:rPr>
              <a:t>Factors we considered while choosing the data set to work on:</a:t>
            </a:r>
          </a:p>
          <a:p>
            <a:pPr marL="285750" indent="-285750">
              <a:buFontTx/>
              <a:buChar char="-"/>
            </a:pPr>
            <a:r>
              <a:rPr lang="en-US" dirty="0">
                <a:solidFill>
                  <a:srgbClr val="1869A6"/>
                </a:solidFill>
              </a:rPr>
              <a:t>Large data</a:t>
            </a:r>
          </a:p>
          <a:p>
            <a:pPr marL="285750" indent="-285750">
              <a:buFontTx/>
              <a:buChar char="-"/>
            </a:pPr>
            <a:r>
              <a:rPr lang="en-US" dirty="0">
                <a:solidFill>
                  <a:srgbClr val="1869A6"/>
                </a:solidFill>
              </a:rPr>
              <a:t>Not AI-generated</a:t>
            </a:r>
          </a:p>
          <a:p>
            <a:pPr marL="285750" indent="-285750">
              <a:buFontTx/>
              <a:buChar char="-"/>
            </a:pPr>
            <a:r>
              <a:rPr lang="en-US" dirty="0">
                <a:solidFill>
                  <a:srgbClr val="1869A6"/>
                </a:solidFill>
              </a:rPr>
              <a:t>Real data, not clean.</a:t>
            </a:r>
          </a:p>
        </p:txBody>
      </p:sp>
    </p:spTree>
    <p:extLst>
      <p:ext uri="{BB962C8B-B14F-4D97-AF65-F5344CB8AC3E}">
        <p14:creationId xmlns:p14="http://schemas.microsoft.com/office/powerpoint/2010/main" val="2972126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1693F-1C85-B7C8-182F-1264415E29EC}"/>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0018FF12-5F2E-E3D8-FBBD-3682F25D1C85}"/>
              </a:ext>
            </a:extLst>
          </p:cNvPr>
          <p:cNvPicPr>
            <a:picLocks noChangeAspect="1"/>
          </p:cNvPicPr>
          <p:nvPr/>
        </p:nvPicPr>
        <p:blipFill>
          <a:blip r:embed="rId2">
            <a:extLst>
              <a:ext uri="{28A0092B-C50C-407E-A947-70E740481C1C}">
                <a14:useLocalDpi xmlns:a14="http://schemas.microsoft.com/office/drawing/2010/main" val="0"/>
              </a:ext>
            </a:extLst>
          </a:blip>
          <a:srcRect l="9764" r="9764"/>
          <a:stretch/>
        </p:blipFill>
        <p:spPr>
          <a:xfrm>
            <a:off x="1" y="1"/>
            <a:ext cx="12191999" cy="6858000"/>
          </a:xfrm>
          <a:prstGeom prst="rect">
            <a:avLst/>
          </a:prstGeom>
        </p:spPr>
      </p:pic>
      <p:sp>
        <p:nvSpPr>
          <p:cNvPr id="2" name="Title 1">
            <a:extLst>
              <a:ext uri="{FF2B5EF4-FFF2-40B4-BE49-F238E27FC236}">
                <a16:creationId xmlns:a16="http://schemas.microsoft.com/office/drawing/2014/main" id="{FDF36F5A-634E-FC7E-6E28-245A77E0A776}"/>
              </a:ext>
            </a:extLst>
          </p:cNvPr>
          <p:cNvSpPr>
            <a:spLocks noGrp="1"/>
          </p:cNvSpPr>
          <p:nvPr>
            <p:ph type="ctrTitle"/>
          </p:nvPr>
        </p:nvSpPr>
        <p:spPr>
          <a:xfrm>
            <a:off x="2907322" y="1210830"/>
            <a:ext cx="9144000" cy="2026013"/>
          </a:xfrm>
          <a:solidFill>
            <a:schemeClr val="accent1">
              <a:alpha val="50000"/>
            </a:schemeClr>
          </a:solidFill>
          <a:ln>
            <a:noFill/>
          </a:ln>
          <a:effectLst>
            <a:softEdge rad="127000"/>
          </a:effectLst>
        </p:spPr>
        <p:style>
          <a:lnRef idx="0">
            <a:scrgbClr r="0" g="0" b="0"/>
          </a:lnRef>
          <a:fillRef idx="0">
            <a:scrgbClr r="0" g="0" b="0"/>
          </a:fillRef>
          <a:effectRef idx="0">
            <a:scrgbClr r="0" g="0" b="0"/>
          </a:effectRef>
          <a:fontRef idx="minor">
            <a:schemeClr val="lt1"/>
          </a:fontRef>
        </p:style>
        <p:txBody>
          <a:bodyPr/>
          <a:lstStyle/>
          <a:p>
            <a:pPr algn="r"/>
            <a:r>
              <a:rPr lang="en-US" dirty="0"/>
              <a:t>Data Exploration</a:t>
            </a:r>
          </a:p>
        </p:txBody>
      </p:sp>
      <p:sp>
        <p:nvSpPr>
          <p:cNvPr id="4" name="Date Placeholder 3">
            <a:extLst>
              <a:ext uri="{FF2B5EF4-FFF2-40B4-BE49-F238E27FC236}">
                <a16:creationId xmlns:a16="http://schemas.microsoft.com/office/drawing/2014/main" id="{554D40A1-253E-5A24-7C08-3814DDB8AB0E}"/>
              </a:ext>
            </a:extLst>
          </p:cNvPr>
          <p:cNvSpPr>
            <a:spLocks noGrp="1"/>
          </p:cNvSpPr>
          <p:nvPr>
            <p:ph type="dt" sz="half" idx="10"/>
          </p:nvPr>
        </p:nvSpPr>
        <p:spPr/>
        <p:txBody>
          <a:bodyPr/>
          <a:lstStyle/>
          <a:p>
            <a:fld id="{BBD87E75-7A42-4529-81A0-F6CFD6AF1551}" type="datetime1">
              <a:rPr lang="en-US" smtClean="0"/>
              <a:t>10/21/2024</a:t>
            </a:fld>
            <a:endParaRPr lang="en-US"/>
          </a:p>
        </p:txBody>
      </p:sp>
      <p:sp>
        <p:nvSpPr>
          <p:cNvPr id="6" name="Slide Number Placeholder 5">
            <a:extLst>
              <a:ext uri="{FF2B5EF4-FFF2-40B4-BE49-F238E27FC236}">
                <a16:creationId xmlns:a16="http://schemas.microsoft.com/office/drawing/2014/main" id="{E3A4A9E2-31DA-04D6-56AD-C54D71D095FA}"/>
              </a:ext>
            </a:extLst>
          </p:cNvPr>
          <p:cNvSpPr>
            <a:spLocks noGrp="1"/>
          </p:cNvSpPr>
          <p:nvPr>
            <p:ph type="sldNum" sz="quarter" idx="12"/>
          </p:nvPr>
        </p:nvSpPr>
        <p:spPr/>
        <p:txBody>
          <a:bodyPr/>
          <a:lstStyle/>
          <a:p>
            <a:fld id="{5EE24C92-1265-4741-8F9F-404A15D9386E}" type="slidenum">
              <a:rPr lang="en-US" smtClean="0"/>
              <a:t>7</a:t>
            </a:fld>
            <a:endParaRPr lang="en-US"/>
          </a:p>
        </p:txBody>
      </p:sp>
      <p:pic>
        <p:nvPicPr>
          <p:cNvPr id="14" name="Picture 13">
            <a:extLst>
              <a:ext uri="{FF2B5EF4-FFF2-40B4-BE49-F238E27FC236}">
                <a16:creationId xmlns:a16="http://schemas.microsoft.com/office/drawing/2014/main" id="{0AC253E2-F99C-A3E3-419C-F5461A586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4331" y="136526"/>
            <a:ext cx="2006991" cy="1129936"/>
          </a:xfrm>
          <a:prstGeom prst="rect">
            <a:avLst/>
          </a:prstGeom>
        </p:spPr>
      </p:pic>
      <p:pic>
        <p:nvPicPr>
          <p:cNvPr id="16" name="Picture 15">
            <a:extLst>
              <a:ext uri="{FF2B5EF4-FFF2-40B4-BE49-F238E27FC236}">
                <a16:creationId xmlns:a16="http://schemas.microsoft.com/office/drawing/2014/main" id="{B9AB8A42-BB54-4D47-0D58-6E4AFBD056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677" y="136525"/>
            <a:ext cx="1228652" cy="1129567"/>
          </a:xfrm>
          <a:prstGeom prst="rect">
            <a:avLst/>
          </a:prstGeom>
        </p:spPr>
      </p:pic>
    </p:spTree>
    <p:extLst>
      <p:ext uri="{BB962C8B-B14F-4D97-AF65-F5344CB8AC3E}">
        <p14:creationId xmlns:p14="http://schemas.microsoft.com/office/powerpoint/2010/main" val="4250272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1137-5C2E-A3FB-D5B1-9CB016B7978F}"/>
              </a:ext>
            </a:extLst>
          </p:cNvPr>
          <p:cNvSpPr>
            <a:spLocks noGrp="1"/>
          </p:cNvSpPr>
          <p:nvPr>
            <p:ph type="title"/>
          </p:nvPr>
        </p:nvSpPr>
        <p:spPr>
          <a:xfrm>
            <a:off x="386031" y="1617785"/>
            <a:ext cx="5252051" cy="4226184"/>
          </a:xfrm>
        </p:spPr>
        <p:txBody>
          <a:bodyPr>
            <a:noAutofit/>
          </a:bodyPr>
          <a:lstStyle/>
          <a:p>
            <a:r>
              <a:rPr lang="en-US" sz="2400" dirty="0"/>
              <a:t>Initially, we all explored the data using Excel. Then, we checked for data types, unique values and redundancies using Python. </a:t>
            </a:r>
            <a:br>
              <a:rPr lang="en-US" sz="2400" dirty="0"/>
            </a:br>
            <a:r>
              <a:rPr lang="en-US" sz="2400" dirty="0"/>
              <a:t>Noticed that the table:</a:t>
            </a:r>
            <a:br>
              <a:rPr lang="en-US" sz="2400" dirty="0"/>
            </a:br>
            <a:r>
              <a:rPr lang="en-US" sz="2400" dirty="0"/>
              <a:t>'Sales and Shipping Data' was a merged table from multiple sources. The first step we took was to normalize the data by checking for redundancies and duplicates in the columns, which helped us identify how many separate tables were combined. </a:t>
            </a:r>
            <a:br>
              <a:rPr lang="en-US" sz="2400" dirty="0"/>
            </a:br>
            <a:endParaRPr lang="en-US" sz="2400" dirty="0"/>
          </a:p>
        </p:txBody>
      </p:sp>
      <p:sp>
        <p:nvSpPr>
          <p:cNvPr id="3" name="Date Placeholder 2">
            <a:extLst>
              <a:ext uri="{FF2B5EF4-FFF2-40B4-BE49-F238E27FC236}">
                <a16:creationId xmlns:a16="http://schemas.microsoft.com/office/drawing/2014/main" id="{4F2968ED-5741-B239-07A0-FABC001BD18E}"/>
              </a:ext>
            </a:extLst>
          </p:cNvPr>
          <p:cNvSpPr>
            <a:spLocks noGrp="1"/>
          </p:cNvSpPr>
          <p:nvPr>
            <p:ph type="dt" sz="half" idx="10"/>
          </p:nvPr>
        </p:nvSpPr>
        <p:spPr/>
        <p:txBody>
          <a:bodyPr/>
          <a:lstStyle/>
          <a:p>
            <a:fld id="{336EBB09-FDC3-47DE-93B5-ED6916170555}" type="datetime1">
              <a:rPr lang="en-US" smtClean="0"/>
              <a:t>10/20/2024</a:t>
            </a:fld>
            <a:endParaRPr lang="en-US"/>
          </a:p>
        </p:txBody>
      </p:sp>
      <p:sp>
        <p:nvSpPr>
          <p:cNvPr id="4" name="Footer Placeholder 3">
            <a:extLst>
              <a:ext uri="{FF2B5EF4-FFF2-40B4-BE49-F238E27FC236}">
                <a16:creationId xmlns:a16="http://schemas.microsoft.com/office/drawing/2014/main" id="{E88BAB07-AC63-A87B-A58C-3042302A5F9A}"/>
              </a:ext>
            </a:extLst>
          </p:cNvPr>
          <p:cNvSpPr>
            <a:spLocks noGrp="1"/>
          </p:cNvSpPr>
          <p:nvPr>
            <p:ph type="ftr" sz="quarter" idx="11"/>
          </p:nvPr>
        </p:nvSpPr>
        <p:spPr/>
        <p:txBody>
          <a:bodyPr/>
          <a:lstStyle/>
          <a:p>
            <a:r>
              <a:rPr lang="en-US" dirty="0"/>
              <a:t>Supply Chain and Inventory Management</a:t>
            </a:r>
          </a:p>
        </p:txBody>
      </p:sp>
      <p:sp>
        <p:nvSpPr>
          <p:cNvPr id="5" name="Slide Number Placeholder 4">
            <a:extLst>
              <a:ext uri="{FF2B5EF4-FFF2-40B4-BE49-F238E27FC236}">
                <a16:creationId xmlns:a16="http://schemas.microsoft.com/office/drawing/2014/main" id="{8645FAC0-E845-EE58-8E92-9D4110786E50}"/>
              </a:ext>
            </a:extLst>
          </p:cNvPr>
          <p:cNvSpPr>
            <a:spLocks noGrp="1"/>
          </p:cNvSpPr>
          <p:nvPr>
            <p:ph type="sldNum" sz="quarter" idx="12"/>
          </p:nvPr>
        </p:nvSpPr>
        <p:spPr/>
        <p:txBody>
          <a:bodyPr/>
          <a:lstStyle/>
          <a:p>
            <a:fld id="{5EE24C92-1265-4741-8F9F-404A15D9386E}" type="slidenum">
              <a:rPr lang="en-US" smtClean="0"/>
              <a:t>8</a:t>
            </a:fld>
            <a:endParaRPr lang="en-US"/>
          </a:p>
        </p:txBody>
      </p:sp>
      <p:pic>
        <p:nvPicPr>
          <p:cNvPr id="8" name="Picture 7">
            <a:extLst>
              <a:ext uri="{FF2B5EF4-FFF2-40B4-BE49-F238E27FC236}">
                <a16:creationId xmlns:a16="http://schemas.microsoft.com/office/drawing/2014/main" id="{114994D7-F2DC-2BFA-77F3-1EDE376F6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082" y="2346065"/>
            <a:ext cx="6553918" cy="3286889"/>
          </a:xfrm>
          <a:prstGeom prst="rect">
            <a:avLst/>
          </a:prstGeom>
        </p:spPr>
      </p:pic>
    </p:spTree>
    <p:extLst>
      <p:ext uri="{BB962C8B-B14F-4D97-AF65-F5344CB8AC3E}">
        <p14:creationId xmlns:p14="http://schemas.microsoft.com/office/powerpoint/2010/main" val="2961545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06C89986-2620-7D08-C728-ED1FDD9578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838" y="1617785"/>
            <a:ext cx="7129403" cy="4141344"/>
          </a:xfrm>
        </p:spPr>
      </p:pic>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fld id="{D40A7B7E-3938-4D0E-8E14-E58AA83CCFB6}" type="datetime1">
              <a:rPr lang="en-US" smtClean="0"/>
              <a:t>10/22/2024</a:t>
            </a:fld>
            <a:endParaRPr lang="en-US" dirty="0"/>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fld id="{5EE24C92-1265-4741-8F9F-404A15D9386E}" type="slidenum">
              <a:rPr lang="en-US" smtClean="0"/>
              <a:t>9</a:t>
            </a:fld>
            <a:endParaRPr lang="en-US"/>
          </a:p>
        </p:txBody>
      </p:sp>
      <p:sp>
        <p:nvSpPr>
          <p:cNvPr id="7" name="Freeform 6">
            <a:extLst>
              <a:ext uri="{FF2B5EF4-FFF2-40B4-BE49-F238E27FC236}">
                <a16:creationId xmlns:a16="http://schemas.microsoft.com/office/drawing/2014/main" id="{D6C2C7B1-DD6B-7143-A875-4A7C8DAFF9EF}"/>
              </a:ext>
            </a:extLst>
          </p:cNvPr>
          <p:cNvSpPr/>
          <p:nvPr/>
        </p:nvSpPr>
        <p:spPr>
          <a:xfrm>
            <a:off x="7299624" y="4442100"/>
            <a:ext cx="4196424" cy="99176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r>
              <a:rPr lang="en-US" dirty="0"/>
              <a:t>We then created 2 views on SQL to be used on “Python” and to be imported on “Tableau” as well.</a:t>
            </a:r>
          </a:p>
        </p:txBody>
      </p:sp>
      <p:sp>
        <p:nvSpPr>
          <p:cNvPr id="8" name="Freeform 6">
            <a:extLst>
              <a:ext uri="{FF2B5EF4-FFF2-40B4-BE49-F238E27FC236}">
                <a16:creationId xmlns:a16="http://schemas.microsoft.com/office/drawing/2014/main" id="{0914BBCA-B9BB-F5E9-1BD1-14D694A13AB2}"/>
              </a:ext>
            </a:extLst>
          </p:cNvPr>
          <p:cNvSpPr/>
          <p:nvPr/>
        </p:nvSpPr>
        <p:spPr>
          <a:xfrm>
            <a:off x="7326052" y="1758532"/>
            <a:ext cx="4196424"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9" name="Title 1">
            <a:extLst>
              <a:ext uri="{FF2B5EF4-FFF2-40B4-BE49-F238E27FC236}">
                <a16:creationId xmlns:a16="http://schemas.microsoft.com/office/drawing/2014/main" id="{8B26B98E-2130-F5AB-5AF3-3F3A1DB81E9E}"/>
              </a:ext>
            </a:extLst>
          </p:cNvPr>
          <p:cNvSpPr>
            <a:spLocks noGrp="1"/>
          </p:cNvSpPr>
          <p:nvPr>
            <p:ph type="title"/>
          </p:nvPr>
        </p:nvSpPr>
        <p:spPr>
          <a:xfrm>
            <a:off x="7326052" y="1758532"/>
            <a:ext cx="4196424" cy="827092"/>
          </a:xfrm>
        </p:spPr>
        <p:txBody>
          <a:bodyPr>
            <a:normAutofit/>
          </a:bodyPr>
          <a:lstStyle/>
          <a:p>
            <a:r>
              <a:rPr lang="en-US" sz="1800" dirty="0">
                <a:solidFill>
                  <a:schemeClr val="bg1"/>
                </a:solidFill>
              </a:rPr>
              <a:t>Database Diagram or ERD.</a:t>
            </a:r>
          </a:p>
        </p:txBody>
      </p:sp>
      <p:pic>
        <p:nvPicPr>
          <p:cNvPr id="13" name="Picture 12">
            <a:extLst>
              <a:ext uri="{FF2B5EF4-FFF2-40B4-BE49-F238E27FC236}">
                <a16:creationId xmlns:a16="http://schemas.microsoft.com/office/drawing/2014/main" id="{9C9A030E-5CB7-2196-8F9D-80F33A2FD8C4}"/>
              </a:ext>
            </a:extLst>
          </p:cNvPr>
          <p:cNvPicPr>
            <a:picLocks noChangeAspect="1"/>
          </p:cNvPicPr>
          <p:nvPr/>
        </p:nvPicPr>
        <p:blipFill>
          <a:blip r:embed="rId3"/>
          <a:stretch>
            <a:fillRect/>
          </a:stretch>
        </p:blipFill>
        <p:spPr>
          <a:xfrm>
            <a:off x="7273196" y="3017980"/>
            <a:ext cx="4249280" cy="991764"/>
          </a:xfrm>
          <a:prstGeom prst="rect">
            <a:avLst/>
          </a:prstGeom>
        </p:spPr>
      </p:pic>
      <p:pic>
        <p:nvPicPr>
          <p:cNvPr id="14" name="Picture 13">
            <a:extLst>
              <a:ext uri="{FF2B5EF4-FFF2-40B4-BE49-F238E27FC236}">
                <a16:creationId xmlns:a16="http://schemas.microsoft.com/office/drawing/2014/main" id="{F163431E-86C9-F3C1-D26E-BFF02D3B322D}"/>
              </a:ext>
            </a:extLst>
          </p:cNvPr>
          <p:cNvPicPr>
            <a:picLocks noChangeAspect="1"/>
          </p:cNvPicPr>
          <p:nvPr/>
        </p:nvPicPr>
        <p:blipFill>
          <a:blip r:embed="rId4">
            <a:extLst>
              <a:ext uri="{28A0092B-C50C-407E-A947-70E740481C1C}">
                <a14:useLocalDpi xmlns:a14="http://schemas.microsoft.com/office/drawing/2010/main" val="0"/>
              </a:ext>
            </a:extLst>
          </a:blip>
          <a:srcRect l="1795" t="10339" r="2174" b="19760"/>
          <a:stretch/>
        </p:blipFill>
        <p:spPr>
          <a:xfrm>
            <a:off x="7151941" y="5485631"/>
            <a:ext cx="4491789" cy="705854"/>
          </a:xfrm>
          <a:prstGeom prst="rect">
            <a:avLst/>
          </a:prstGeom>
        </p:spPr>
      </p:pic>
    </p:spTree>
    <p:extLst>
      <p:ext uri="{BB962C8B-B14F-4D97-AF65-F5344CB8AC3E}">
        <p14:creationId xmlns:p14="http://schemas.microsoft.com/office/powerpoint/2010/main" val="3711771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10545</TotalTime>
  <Words>506</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Supply Chain and Inventory Management</vt:lpstr>
      <vt:lpstr>PowerPoint Presentation</vt:lpstr>
      <vt:lpstr>Summary Goals and Objectives</vt:lpstr>
      <vt:lpstr>Summary</vt:lpstr>
      <vt:lpstr>The Dataset</vt:lpstr>
      <vt:lpstr> </vt:lpstr>
      <vt:lpstr>Data Exploration</vt:lpstr>
      <vt:lpstr>Initially, we all explored the data using Excel. Then, we checked for data types, unique values and redundancies using Python.  Noticed that the table: 'Sales and Shipping Data' was a merged table from multiple sources. The first step we took was to normalize the data by checking for redundancies and duplicates in the columns, which helped us identify how many separate tables were combined.  </vt:lpstr>
      <vt:lpstr>Database Diagram or ERD.</vt:lpstr>
      <vt:lpstr>The main aspects in the dataset that affect supply chain and inventory management.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Nvidia</cp:lastModifiedBy>
  <cp:revision>29</cp:revision>
  <dcterms:created xsi:type="dcterms:W3CDTF">2024-03-14T10:03:54Z</dcterms:created>
  <dcterms:modified xsi:type="dcterms:W3CDTF">2024-10-22T19:52:03Z</dcterms:modified>
</cp:coreProperties>
</file>