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2" r:id="rId4"/>
    <p:sldId id="257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4F785A-C587-4550-99C1-CDEE25090F81}" v="4" dt="2024-05-20T07:02:15.546"/>
    <p1510:client id="{40B34A25-DD3F-1E7C-8EDA-B426659D670D}" v="461" dt="2024-05-20T06:55:26.830"/>
    <p1510:client id="{92AD3D5A-D7E7-AB6A-3123-38585549FB60}" v="69" dt="2024-05-20T07:04:01.208"/>
    <p1510:client id="{A2EC2C60-094F-3C87-645F-E5BF44FF87DE}" v="522" dt="2024-05-20T06:40:08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0T07:02:15.546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CA55A-B246-4E0A-8099-BE04058F5FA7}" type="datetimeFigureOut">
              <a:t>2024/5/20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D5F85-4C0A-49A9-894D-1B5849EDAB3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149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>
                <a:latin typeface="Calibri"/>
                <a:ea typeface="游ゴシック"/>
                <a:cs typeface="Calibri"/>
              </a:rPr>
              <a:t>テクノロジー、苦手な人に嫌がらせすること</a:t>
            </a:r>
          </a:p>
          <a:p>
            <a:r>
              <a:rPr lang="ja-JP" altLang="en-US">
                <a:latin typeface="游ゴシック"/>
                <a:ea typeface="游ゴシック"/>
                <a:cs typeface="Calibri"/>
              </a:rPr>
              <a:t>カラハラ　強制的に歌わせること</a:t>
            </a:r>
          </a:p>
          <a:p>
            <a:r>
              <a:rPr lang="ja-JP" altLang="en-US">
                <a:latin typeface="游ゴシック"/>
                <a:ea typeface="游ゴシック"/>
                <a:cs typeface="Calibri"/>
              </a:rPr>
              <a:t>ソー　snsの嫌がらせ、友達、いいねの強制</a:t>
            </a:r>
          </a:p>
          <a:p>
            <a:r>
              <a:rPr lang="ja-JP" altLang="en-US">
                <a:latin typeface="游ゴシック"/>
                <a:ea typeface="游ゴシック"/>
                <a:cs typeface="Calibri"/>
              </a:rPr>
              <a:t>セカンド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D5F85-4C0A-49A9-894D-1B5849EDAB33}" type="slidenum"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125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latin typeface="游ゴシック"/>
              <a:ea typeface="游ゴシック"/>
              <a:cs typeface="Calibr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D5F85-4C0A-49A9-894D-1B5849EDAB33}" type="slidenum"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74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71625" y="705645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ja-JP" altLang="en-US">
                <a:ea typeface="ＭＳ Ｐゴシック"/>
              </a:rPr>
            </a:br>
            <a:br>
              <a:rPr lang="ja-JP" altLang="en-US">
                <a:ea typeface="ＭＳ Ｐゴシック"/>
              </a:rPr>
            </a:br>
            <a:endParaRPr kumimoji="1" lang="ja-JP" altLang="en-US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C244F5A9-DA2F-B469-F489-B9EEF20EF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625" y="318532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</a:rPr>
              <a:t>あやか、ももか、あつき、はる</a:t>
            </a:r>
          </a:p>
          <a:p>
            <a:r>
              <a:rPr lang="ja-JP" altLang="en-US">
                <a:ea typeface="ＭＳ Ｐゴシック"/>
              </a:rPr>
              <a:t>２０２４０５２０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D4610B8-CEDE-6F02-5656-DA824277AD07}"/>
              </a:ext>
            </a:extLst>
          </p:cNvPr>
          <p:cNvSpPr txBox="1"/>
          <p:nvPr/>
        </p:nvSpPr>
        <p:spPr>
          <a:xfrm>
            <a:off x="1997273" y="2090053"/>
            <a:ext cx="830163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5400">
                <a:ea typeface="ＭＳ Ｐゴシック"/>
              </a:rPr>
              <a:t>ハラスメントについての分析</a:t>
            </a:r>
          </a:p>
        </p:txBody>
      </p:sp>
      <p:pic>
        <p:nvPicPr>
          <p:cNvPr id="7" name="図 6" descr="パワハラを受ける人のイラスト（男性）">
            <a:extLst>
              <a:ext uri="{FF2B5EF4-FFF2-40B4-BE49-F238E27FC236}">
                <a16:creationId xmlns:a16="http://schemas.microsoft.com/office/drawing/2014/main" id="{88E8FA55-D198-926B-9DE9-28BE48632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244" y="3295898"/>
            <a:ext cx="1945482" cy="2242642"/>
          </a:xfrm>
          <a:prstGeom prst="rect">
            <a:avLst/>
          </a:prstGeom>
        </p:spPr>
      </p:pic>
      <p:pic>
        <p:nvPicPr>
          <p:cNvPr id="8" name="図 7" descr="飲み会で煽られる人のイラスト（女性・一気）">
            <a:extLst>
              <a:ext uri="{FF2B5EF4-FFF2-40B4-BE49-F238E27FC236}">
                <a16:creationId xmlns:a16="http://schemas.microsoft.com/office/drawing/2014/main" id="{397A80EE-1C2A-9009-359B-74DE65C38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775" y="3289173"/>
            <a:ext cx="2338388" cy="224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8025FC3-67E2-475E-A5EC-E737C9F3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ja-JP" altLang="en-US" sz="3600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縦軸　ハラスメント種類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B03BA2-59EE-48B2-DCAD-FD9DC42F5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915" y="2888250"/>
            <a:ext cx="4297351" cy="317032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z="2000">
                <a:ea typeface="ＭＳ Ｐゴシック"/>
              </a:rPr>
              <a:t>セクハラ   </a:t>
            </a:r>
          </a:p>
          <a:p>
            <a:r>
              <a:rPr lang="ja-JP" altLang="en-US" sz="2000">
                <a:ea typeface="ＭＳ Ｐゴシック"/>
              </a:rPr>
              <a:t>アルハラ</a:t>
            </a:r>
          </a:p>
          <a:p>
            <a:r>
              <a:rPr lang="ja-JP" altLang="en-US" sz="2000">
                <a:ea typeface="ＭＳ Ｐゴシック"/>
              </a:rPr>
              <a:t>スメハラ</a:t>
            </a:r>
          </a:p>
          <a:p>
            <a:r>
              <a:rPr lang="ja-JP" altLang="en-US" sz="2000">
                <a:ea typeface="ＭＳ Ｐゴシック"/>
              </a:rPr>
              <a:t>テクハラ（テクノロジー）</a:t>
            </a:r>
          </a:p>
          <a:p>
            <a:r>
              <a:rPr lang="ja-JP" altLang="en-US" sz="2000">
                <a:ea typeface="ＭＳ Ｐゴシック"/>
              </a:rPr>
              <a:t>パワハラ</a:t>
            </a:r>
          </a:p>
          <a:p>
            <a:r>
              <a:rPr lang="ja-JP" altLang="en-US" sz="2000">
                <a:ea typeface="ＭＳ Ｐゴシック"/>
              </a:rPr>
              <a:t>モラハラ</a:t>
            </a:r>
          </a:p>
          <a:p>
            <a:r>
              <a:rPr lang="ja-JP" altLang="en-US" sz="2000">
                <a:ea typeface="ＭＳ Ｐゴシック"/>
              </a:rPr>
              <a:t>ジェンハラ</a:t>
            </a:r>
          </a:p>
          <a:p>
            <a:r>
              <a:rPr lang="ja-JP" altLang="en-US" sz="2000">
                <a:ea typeface="ＭＳ Ｐゴシック"/>
              </a:rPr>
              <a:t>ソーハラ</a:t>
            </a: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DBC7978-87C7-91CD-C616-BD81E7D7D2B0}"/>
              </a:ext>
            </a:extLst>
          </p:cNvPr>
          <p:cNvSpPr txBox="1"/>
          <p:nvPr/>
        </p:nvSpPr>
        <p:spPr>
          <a:xfrm>
            <a:off x="6417731" y="2888250"/>
            <a:ext cx="4292594" cy="295977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000">
                <a:ea typeface="ＭＳ Ｐゴシック"/>
              </a:rPr>
              <a:t>スモハラ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000">
                <a:ea typeface="ＭＳ Ｐゴシック"/>
              </a:rPr>
              <a:t>カラハラ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000">
                <a:ea typeface="ＭＳ Ｐゴシック"/>
              </a:rPr>
              <a:t>ブラハラ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000">
                <a:ea typeface="ＭＳ Ｐゴシック"/>
              </a:rPr>
              <a:t>セカハラ</a:t>
            </a:r>
          </a:p>
        </p:txBody>
      </p:sp>
    </p:spTree>
    <p:extLst>
      <p:ext uri="{BB962C8B-B14F-4D97-AF65-F5344CB8AC3E}">
        <p14:creationId xmlns:p14="http://schemas.microsoft.com/office/powerpoint/2010/main" val="3585744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C26612E-3833-8230-A1E2-54DEACD7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ja-JP" altLang="en-US" sz="3600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横軸　相手</a:t>
            </a:r>
            <a:endParaRPr kumimoji="1" lang="en-US" altLang="ja-JP" sz="3600" kern="1200">
              <a:solidFill>
                <a:srgbClr val="3F3F3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8F5D0E-5B8F-F21F-237A-6222F448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915" y="2888250"/>
            <a:ext cx="4297351" cy="295977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z="2000">
                <a:ea typeface="ＭＳ Ｐゴシック"/>
              </a:rPr>
              <a:t>上司</a:t>
            </a:r>
          </a:p>
          <a:p>
            <a:r>
              <a:rPr lang="ja-JP" altLang="en-US" sz="2000">
                <a:ea typeface="ＭＳ Ｐゴシック"/>
              </a:rPr>
              <a:t>部下</a:t>
            </a:r>
          </a:p>
          <a:p>
            <a:r>
              <a:rPr lang="ja-JP" altLang="en-US" sz="2000">
                <a:ea typeface="ＭＳ Ｐゴシック"/>
              </a:rPr>
              <a:t>同僚</a:t>
            </a:r>
          </a:p>
          <a:p>
            <a:r>
              <a:rPr lang="ja-JP" altLang="en-US" sz="2000">
                <a:ea typeface="ＭＳ Ｐゴシック"/>
              </a:rPr>
              <a:t>恋人</a:t>
            </a:r>
          </a:p>
          <a:p>
            <a:r>
              <a:rPr lang="ja-JP" altLang="en-US" sz="2000">
                <a:ea typeface="ＭＳ Ｐゴシック"/>
              </a:rPr>
              <a:t>友達</a:t>
            </a:r>
          </a:p>
          <a:p>
            <a:r>
              <a:rPr lang="ja-JP" altLang="en-US" sz="2000">
                <a:ea typeface="ＭＳ Ｐゴシック"/>
              </a:rPr>
              <a:t>ネット</a:t>
            </a:r>
          </a:p>
          <a:p>
            <a:r>
              <a:rPr lang="ja-JP" altLang="en-US" sz="2000">
                <a:ea typeface="ＭＳ Ｐゴシック"/>
              </a:rPr>
              <a:t>客</a:t>
            </a:r>
          </a:p>
          <a:p>
            <a:r>
              <a:rPr lang="ja-JP" altLang="en-US" sz="2000">
                <a:ea typeface="ＭＳ Ｐゴシック"/>
              </a:rPr>
              <a:t>親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53D5F1-55C7-6F7E-2B92-A03BC7030CB9}"/>
              </a:ext>
            </a:extLst>
          </p:cNvPr>
          <p:cNvSpPr txBox="1"/>
          <p:nvPr/>
        </p:nvSpPr>
        <p:spPr>
          <a:xfrm>
            <a:off x="6417731" y="2888250"/>
            <a:ext cx="4292594" cy="295977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000">
                <a:ea typeface="ＭＳ Ｐゴシック"/>
              </a:rPr>
              <a:t>兄弟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000">
                <a:ea typeface="ＭＳ Ｐゴシック"/>
              </a:rPr>
              <a:t>祖父母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000">
                <a:ea typeface="ＭＳ Ｐゴシック"/>
              </a:rPr>
              <a:t>親戚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000">
                <a:ea typeface="ＭＳ Ｐゴシック"/>
              </a:rPr>
              <a:t>先生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000">
                <a:ea typeface="ＭＳ Ｐゴシック"/>
              </a:rPr>
              <a:t>先輩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000">
                <a:ea typeface="ＭＳ Ｐゴシック"/>
              </a:rPr>
              <a:t>後輩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000">
                <a:ea typeface="ＭＳ Ｐゴシック"/>
              </a:rPr>
              <a:t>他人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000">
                <a:ea typeface="ＭＳ Ｐゴシック"/>
              </a:rPr>
              <a:t>近隣住民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000">
                <a:ea typeface="ＭＳ Ｐゴシック"/>
              </a:rPr>
              <a:t>面接官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000">
                <a:ea typeface="ＭＳ Ｐゴシック"/>
              </a:rPr>
              <a:t>義両親</a:t>
            </a:r>
          </a:p>
        </p:txBody>
      </p:sp>
    </p:spTree>
    <p:extLst>
      <p:ext uri="{BB962C8B-B14F-4D97-AF65-F5344CB8AC3E}">
        <p14:creationId xmlns:p14="http://schemas.microsoft.com/office/powerpoint/2010/main" val="922187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979A64-DE3E-2004-3246-B3C59204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044" y="388938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</a:rPr>
              <a:t>コレスポンデンス分析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469BE5-2F97-3273-291A-905793043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1956594"/>
            <a:ext cx="10515600" cy="1612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>
                <a:ea typeface="ＭＳ Ｐゴシック"/>
              </a:rPr>
              <a:t>１.　親しい間柄▶能動的ハラスメント</a:t>
            </a:r>
            <a:endParaRPr lang="ja-JP" altLang="en-US"/>
          </a:p>
        </p:txBody>
      </p:sp>
      <p:pic>
        <p:nvPicPr>
          <p:cNvPr id="5" name="図 4" descr="カラフルな光&#10;&#10;説明は自動で生成されたものです">
            <a:extLst>
              <a:ext uri="{FF2B5EF4-FFF2-40B4-BE49-F238E27FC236}">
                <a16:creationId xmlns:a16="http://schemas.microsoft.com/office/drawing/2014/main" id="{15564BCC-6CBD-664D-32EC-75E3F4C82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450" y="1147690"/>
            <a:ext cx="6417469" cy="6417469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59F3AB42-0A15-290D-D309-93CC51D4CF45}"/>
              </a:ext>
            </a:extLst>
          </p:cNvPr>
          <p:cNvSpPr/>
          <p:nvPr/>
        </p:nvSpPr>
        <p:spPr>
          <a:xfrm>
            <a:off x="9075538" y="3366492"/>
            <a:ext cx="1547812" cy="10596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2BB55C5-386D-BFFE-1659-60E4F589437D}"/>
              </a:ext>
            </a:extLst>
          </p:cNvPr>
          <p:cNvSpPr/>
          <p:nvPr/>
        </p:nvSpPr>
        <p:spPr>
          <a:xfrm>
            <a:off x="6299000" y="4126110"/>
            <a:ext cx="1142999" cy="15478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4EE0A2A-0FDF-1834-778C-6BCC557CB2B6}"/>
              </a:ext>
            </a:extLst>
          </p:cNvPr>
          <p:cNvSpPr/>
          <p:nvPr/>
        </p:nvSpPr>
        <p:spPr>
          <a:xfrm>
            <a:off x="9597032" y="5316736"/>
            <a:ext cx="1547812" cy="10596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BC99BA8-D75D-B6BE-6CCF-FE3E25B94ACB}"/>
              </a:ext>
            </a:extLst>
          </p:cNvPr>
          <p:cNvSpPr txBox="1"/>
          <p:nvPr/>
        </p:nvSpPr>
        <p:spPr>
          <a:xfrm>
            <a:off x="9810750" y="1434703"/>
            <a:ext cx="26789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</a:rPr>
              <a:t>累積寄与率：７．２９％</a:t>
            </a:r>
            <a:endParaRPr lang="ja-JP" altLang="en-US"/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80840273-D678-B654-4023-2D83C6B63AFA}"/>
              </a:ext>
            </a:extLst>
          </p:cNvPr>
          <p:cNvSpPr txBox="1">
            <a:spLocks/>
          </p:cNvSpPr>
          <p:nvPr/>
        </p:nvSpPr>
        <p:spPr>
          <a:xfrm>
            <a:off x="407194" y="3144837"/>
            <a:ext cx="10515600" cy="1612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>
                <a:ea typeface="ＭＳ Ｐゴシック"/>
              </a:rPr>
              <a:t>２.　上下関係の「上」にあたる人</a:t>
            </a: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　　　▶パワハラと強い関係あり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6D5C69D2-DDED-A8DE-3B19-4E6AC02F7BA2}"/>
              </a:ext>
            </a:extLst>
          </p:cNvPr>
          <p:cNvSpPr txBox="1">
            <a:spLocks/>
          </p:cNvSpPr>
          <p:nvPr/>
        </p:nvSpPr>
        <p:spPr>
          <a:xfrm>
            <a:off x="407194" y="4871244"/>
            <a:ext cx="10515600" cy="1612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ea typeface="ＭＳ Ｐゴシック"/>
              </a:rPr>
              <a:t>３.　１.とは逆に、親しくない間柄</a:t>
            </a: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　　　▶ハラスメントをする意識が</a:t>
            </a: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　　　　なくてもハラスメントになっている？</a:t>
            </a:r>
            <a:endParaRPr lang="ja-JP" altLang="en-US">
              <a:ea typeface="ＭＳ Ｐゴシック" panose="020B0600070205080204" pitchFamily="34" charset="-128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03873B3B-904E-AF34-ADCC-2C718347F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D0CA93B6-544B-8FCD-F405-1676AA64598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>
                <a:solidFill>
                  <a:schemeClr val="bg1"/>
                </a:solidFill>
                <a:ea typeface="ＭＳ Ｐゴシック"/>
              </a:rPr>
              <a:t>コレスポンデンス分析</a:t>
            </a:r>
          </a:p>
        </p:txBody>
      </p:sp>
    </p:spTree>
    <p:extLst>
      <p:ext uri="{BB962C8B-B14F-4D97-AF65-F5344CB8AC3E}">
        <p14:creationId xmlns:p14="http://schemas.microsoft.com/office/powerpoint/2010/main" val="424026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11" grpId="0" animBg="1"/>
      <p:bldP spid="16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839DBFD-4F39-5DC2-5E13-A3EE05697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ja-JP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クラスター分析</a:t>
            </a:r>
            <a:endParaRPr kumimoji="1" lang="en-US" altLang="ja-JP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コンテンツ プレースホルダー 6" descr="グラフ, 背景パターン">
            <a:extLst>
              <a:ext uri="{FF2B5EF4-FFF2-40B4-BE49-F238E27FC236}">
                <a16:creationId xmlns:a16="http://schemas.microsoft.com/office/drawing/2014/main" id="{8A01F627-4703-34B8-99E1-7E0E5943BA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51" r="1893"/>
          <a:stretch/>
        </p:blipFill>
        <p:spPr>
          <a:xfrm>
            <a:off x="1783" y="1920568"/>
            <a:ext cx="12187460" cy="4545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F64BF7FB-0A36-08B2-5EC3-5D1A98704039}"/>
                  </a:ext>
                </a:extLst>
              </p14:cNvPr>
              <p14:cNvContentPartPr/>
              <p14:nvPr/>
            </p14:nvContentPartPr>
            <p14:xfrm>
              <a:off x="-104996" y="6445918"/>
              <a:ext cx="360" cy="360"/>
            </p14:xfrm>
          </p:contentPart>
        </mc:Choice>
        <mc:Fallback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F64BF7FB-0A36-08B2-5EC3-5D1A987040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40996" y="6373918"/>
                <a:ext cx="720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901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ワイド画面</PresentationFormat>
  <Slides>5</Slides>
  <Notes>2</Notes>
  <HiddenSlides>0</HiddenSlide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  </vt:lpstr>
      <vt:lpstr>縦軸　ハラスメント種類</vt:lpstr>
      <vt:lpstr>横軸　相手</vt:lpstr>
      <vt:lpstr>コレスポンデンス分析</vt:lpstr>
      <vt:lpstr>クラスター分析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revision>2</cp:revision>
  <dcterms:created xsi:type="dcterms:W3CDTF">2024-05-20T06:22:25Z</dcterms:created>
  <dcterms:modified xsi:type="dcterms:W3CDTF">2024-05-20T07:16:59Z</dcterms:modified>
</cp:coreProperties>
</file>