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6915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8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1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79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9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9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2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576800" y="72636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/>
              <a:t>Sentiment Analysis of Movie Reviews Using Machine Learning Techniques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Alaa Ayach           Aditya Kundu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0" y="3477905"/>
            <a:ext cx="2208799" cy="12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001" y="1269356"/>
            <a:ext cx="2208799" cy="22085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66"/>
          <p:cNvSpPr txBox="1"/>
          <p:nvPr/>
        </p:nvSpPr>
        <p:spPr>
          <a:xfrm>
            <a:off x="604550" y="1326700"/>
            <a:ext cx="5652412" cy="3401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Automated sentiment </a:t>
            </a:r>
            <a:r>
              <a:rPr lang="en-US" sz="2400" dirty="0" smtClean="0">
                <a:solidFill>
                  <a:schemeClr val="bg2"/>
                </a:solidFill>
              </a:rPr>
              <a:t>analysis</a:t>
            </a:r>
          </a:p>
          <a:p>
            <a:pPr marL="76200" lvl="0">
              <a:buClr>
                <a:schemeClr val="dk2"/>
              </a:buClr>
              <a:buSzPct val="100000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lvl="0" indent="-3810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dk2"/>
                </a:solidFill>
              </a:rPr>
              <a:t>A profound Research area</a:t>
            </a:r>
          </a:p>
          <a:p>
            <a:pPr marL="76200" lvl="0">
              <a:buClr>
                <a:schemeClr val="dk2"/>
              </a:buClr>
              <a:buSzPct val="100000"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457200" lvl="0" indent="-3810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What machine learning </a:t>
            </a:r>
            <a:r>
              <a:rPr lang="en-US" sz="2400" dirty="0" smtClean="0">
                <a:solidFill>
                  <a:schemeClr val="bg2"/>
                </a:solidFill>
              </a:rPr>
              <a:t>techniques?</a:t>
            </a:r>
          </a:p>
          <a:p>
            <a:pPr marL="76200" lvl="0">
              <a:buClr>
                <a:schemeClr val="dk2"/>
              </a:buClr>
              <a:buSzPct val="100000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lvl="0" indent="-3810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bg2"/>
                </a:solidFill>
              </a:rPr>
              <a:t>How </a:t>
            </a:r>
            <a:r>
              <a:rPr lang="en-US" sz="2400" dirty="0" smtClean="0">
                <a:solidFill>
                  <a:schemeClr val="bg2"/>
                </a:solidFill>
              </a:rPr>
              <a:t>challenging is </a:t>
            </a:r>
            <a:r>
              <a:rPr lang="en-US" sz="2400" dirty="0">
                <a:solidFill>
                  <a:schemeClr val="bg2"/>
                </a:solidFill>
              </a:rPr>
              <a:t>the task of extracting </a:t>
            </a:r>
            <a:r>
              <a:rPr lang="en-US" sz="2400" dirty="0" smtClean="0">
                <a:solidFill>
                  <a:schemeClr val="bg2"/>
                </a:solidFill>
              </a:rPr>
              <a:t>sentiment? 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lvl="0" indent="-381000">
              <a:buClr>
                <a:schemeClr val="dk2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04550" y="1326700"/>
            <a:ext cx="8037300" cy="3615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dk2"/>
                </a:solidFill>
              </a:rPr>
              <a:t>Sentiment is hard to </a:t>
            </a:r>
            <a:r>
              <a:rPr lang="en" sz="2400" dirty="0" smtClean="0">
                <a:solidFill>
                  <a:schemeClr val="dk2"/>
                </a:solidFill>
              </a:rPr>
              <a:t>classify:</a:t>
            </a:r>
            <a:endParaRPr lang="en" sz="2400" dirty="0">
              <a:solidFill>
                <a:schemeClr val="dk2"/>
              </a:solidFill>
            </a:endParaRPr>
          </a:p>
          <a:p>
            <a:pPr marL="457200" lvl="8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2000" dirty="0" smtClean="0">
                <a:solidFill>
                  <a:schemeClr val="dk2"/>
                </a:solidFill>
              </a:rPr>
              <a:t>Language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2000" dirty="0" smtClean="0">
                <a:solidFill>
                  <a:schemeClr val="dk2"/>
                </a:solidFill>
              </a:rPr>
              <a:t>Grammar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2000" dirty="0" smtClean="0">
                <a:solidFill>
                  <a:schemeClr val="dk2"/>
                </a:solidFill>
              </a:rPr>
              <a:t>Coloquial words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2000" dirty="0" smtClean="0">
                <a:solidFill>
                  <a:schemeClr val="dk2"/>
                </a:solidFill>
              </a:rPr>
              <a:t>Sarcasm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dk2"/>
                </a:solidFill>
              </a:rPr>
              <a:t>E</a:t>
            </a:r>
            <a:r>
              <a:rPr lang="en" sz="2000" dirty="0" smtClean="0">
                <a:solidFill>
                  <a:schemeClr val="dk2"/>
                </a:solidFill>
              </a:rPr>
              <a:t>moticons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dk2"/>
                </a:solidFill>
              </a:rPr>
              <a:t>A</a:t>
            </a:r>
            <a:r>
              <a:rPr lang="en" sz="2000" dirty="0" smtClean="0">
                <a:solidFill>
                  <a:schemeClr val="dk2"/>
                </a:solidFill>
              </a:rPr>
              <a:t>bbriviations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dk2"/>
                </a:solidFill>
              </a:rPr>
              <a:t>S</a:t>
            </a:r>
            <a:r>
              <a:rPr lang="en" sz="2000" dirty="0" smtClean="0">
                <a:solidFill>
                  <a:schemeClr val="dk2"/>
                </a:solidFill>
              </a:rPr>
              <a:t>hort hand</a:t>
            </a: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en" sz="2000" dirty="0">
              <a:solidFill>
                <a:schemeClr val="dk2"/>
              </a:solidFill>
            </a:endParaRPr>
          </a:p>
          <a:p>
            <a:pPr marL="457200" lvl="5" indent="-381000"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en" sz="2000" dirty="0" smtClean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Approaches</a:t>
            </a:r>
            <a:endParaRPr lang="en" dirty="0"/>
          </a:p>
        </p:txBody>
      </p:sp>
      <p:sp>
        <p:nvSpPr>
          <p:cNvPr id="81" name="Shape 81"/>
          <p:cNvSpPr txBox="1"/>
          <p:nvPr/>
        </p:nvSpPr>
        <p:spPr>
          <a:xfrm>
            <a:off x="553350" y="1287870"/>
            <a:ext cx="8037300" cy="3592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Na</a:t>
            </a:r>
            <a:r>
              <a:rPr lang="en-US" sz="2400" dirty="0" smtClean="0">
                <a:solidFill>
                  <a:schemeClr val="dk2"/>
                </a:solidFill>
              </a:rPr>
              <a:t>ï</a:t>
            </a:r>
            <a:r>
              <a:rPr lang="en" sz="2400" dirty="0" smtClean="0">
                <a:solidFill>
                  <a:schemeClr val="dk2"/>
                </a:solidFill>
              </a:rPr>
              <a:t>ve Bayes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Support Vector Machines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Random Forests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Feature selection: Unigrams, Bigrams and trigrams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Logistic regression on extracted features.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Details</a:t>
            </a:r>
          </a:p>
        </p:txBody>
      </p:sp>
      <p:sp>
        <p:nvSpPr>
          <p:cNvPr id="3" name="Shape 81"/>
          <p:cNvSpPr txBox="1"/>
          <p:nvPr/>
        </p:nvSpPr>
        <p:spPr>
          <a:xfrm>
            <a:off x="553350" y="1544724"/>
            <a:ext cx="6515270" cy="2955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Text Processing</a:t>
            </a: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Categorizing words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Sentence scoring</a:t>
            </a:r>
            <a:endParaRPr lang="en" sz="24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Cross Validation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Modeling and Evaluation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dk2"/>
                </a:solidFill>
              </a:rPr>
              <a:t>Document term matrices for n-grams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Discussion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2245405"/>
            <a:ext cx="38290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857750" y="1623317"/>
            <a:ext cx="3968400" cy="441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</a:rPr>
              <a:t>N-Gram with Logistic model</a:t>
            </a:r>
          </a:p>
        </p:txBody>
      </p:sp>
      <p:sp>
        <p:nvSpPr>
          <p:cNvPr id="5" name="Shape 81"/>
          <p:cNvSpPr txBox="1"/>
          <p:nvPr/>
        </p:nvSpPr>
        <p:spPr>
          <a:xfrm>
            <a:off x="143838" y="1489753"/>
            <a:ext cx="4713912" cy="376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Best Accuracy with uni-trigrams: 75.33%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Worst Accuracy with tri-trigrams: 69.25%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dk2"/>
                </a:solidFill>
              </a:rPr>
              <a:t>S</a:t>
            </a:r>
            <a:r>
              <a:rPr lang="en" sz="2000" dirty="0" smtClean="0">
                <a:solidFill>
                  <a:schemeClr val="dk2"/>
                </a:solidFill>
              </a:rPr>
              <a:t>till better than traditional.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Average: 73.561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Discussion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53350" y="1544725"/>
            <a:ext cx="80373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dk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79779"/>
              </p:ext>
            </p:extLst>
          </p:nvPr>
        </p:nvGraphicFramePr>
        <p:xfrm>
          <a:off x="4952144" y="1458930"/>
          <a:ext cx="3811104" cy="3402844"/>
        </p:xfrm>
        <a:graphic>
          <a:graphicData uri="http://schemas.openxmlformats.org/drawingml/2006/table">
            <a:tbl>
              <a:tblPr firstRow="1" firstCol="1" bandRow="1"/>
              <a:tblGrid>
                <a:gridCol w="1905552"/>
                <a:gridCol w="1905552"/>
              </a:tblGrid>
              <a:tr h="412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61.996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59.308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61.781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One-three n grams with logistic regression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75.333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on n-grams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73.561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1"/>
          <p:cNvSpPr txBox="1"/>
          <p:nvPr/>
        </p:nvSpPr>
        <p:spPr>
          <a:xfrm>
            <a:off x="123291" y="1496174"/>
            <a:ext cx="4685015" cy="3647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Poor performance of traditional approaches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Better with n-grams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Computationaly expensive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000" dirty="0" smtClean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 smtClean="0">
                <a:solidFill>
                  <a:schemeClr val="dk2"/>
                </a:solidFill>
              </a:rPr>
              <a:t>Sentiment analysis is challenging task</a:t>
            </a:r>
            <a:endParaRPr lang="en"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Thank You!</a:t>
            </a:r>
            <a:endParaRPr lang="en" dirty="0"/>
          </a:p>
        </p:txBody>
      </p:sp>
      <p:sp>
        <p:nvSpPr>
          <p:cNvPr id="3" name="Shape 81"/>
          <p:cNvSpPr txBox="1"/>
          <p:nvPr/>
        </p:nvSpPr>
        <p:spPr>
          <a:xfrm>
            <a:off x="3123344" y="2342510"/>
            <a:ext cx="2897312" cy="811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algn="ctr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3600" b="1" dirty="0" smtClean="0">
                <a:solidFill>
                  <a:schemeClr val="dk2"/>
                </a:solidFill>
              </a:rPr>
              <a:t>Questions?</a:t>
            </a:r>
            <a:endParaRPr lang="en" sz="36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175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Trebuchet MS</vt:lpstr>
      <vt:lpstr>Wingdings</vt:lpstr>
      <vt:lpstr>simple-light</vt:lpstr>
      <vt:lpstr>khaki</vt:lpstr>
      <vt:lpstr>Sentiment Analysis of Movie Reviews Using Machine Learning Techniques</vt:lpstr>
      <vt:lpstr>The Problem</vt:lpstr>
      <vt:lpstr>The Problem</vt:lpstr>
      <vt:lpstr>Approaches</vt:lpstr>
      <vt:lpstr>Implementation Details</vt:lpstr>
      <vt:lpstr>Results and Discussion</vt:lpstr>
      <vt:lpstr>Results and Discussion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Using Machine Learning Techniques</dc:title>
  <cp:lastModifiedBy>Aditya Kundu</cp:lastModifiedBy>
  <cp:revision>6</cp:revision>
  <dcterms:modified xsi:type="dcterms:W3CDTF">2014-11-20T07:20:59Z</dcterms:modified>
</cp:coreProperties>
</file>