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4630400" cy="8229600"/>
  <p:notesSz cx="8229600" cy="14630400"/>
  <p:embeddedFontLst>
    <p:embeddedFont>
      <p:font typeface="Roboto" panose="02000000000000000000" pitchFamily="2" charset="0"/>
      <p:regular r:id="rId12"/>
      <p:bold r:id="rId13"/>
    </p:embeddedFont>
    <p:embeddedFont>
      <p:font typeface="Roboto Mono Medium" panose="00000009000000000000" pitchFamily="49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F50"/>
    <a:srgbClr val="677433"/>
    <a:srgbClr val="212121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88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11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"Hello everyone, [pause] we’re </a:t>
            </a:r>
            <a:r>
              <a:rPr lang="en-GB" b="1" dirty="0"/>
              <a:t>Team 2</a:t>
            </a:r>
            <a:r>
              <a:rPr lang="en-GB" dirty="0"/>
              <a:t> from the </a:t>
            </a:r>
            <a:r>
              <a:rPr lang="en-GB" b="1" dirty="0"/>
              <a:t>AI-Powered Data Insights Virtual Internship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I’m </a:t>
            </a:r>
            <a:r>
              <a:rPr lang="en-GB" b="1" dirty="0"/>
              <a:t>Ayad</a:t>
            </a:r>
            <a:r>
              <a:rPr lang="en-GB" dirty="0"/>
              <a:t>, the </a:t>
            </a:r>
            <a:r>
              <a:rPr lang="en-GB" b="1" dirty="0"/>
              <a:t>team leader</a:t>
            </a:r>
            <a:r>
              <a:rPr lang="en-GB" dirty="0"/>
              <a:t>, joined by </a:t>
            </a:r>
            <a:r>
              <a:rPr lang="en-GB" b="1" dirty="0"/>
              <a:t>Jatin</a:t>
            </a:r>
            <a:r>
              <a:rPr lang="en-GB" dirty="0"/>
              <a:t>, </a:t>
            </a:r>
            <a:r>
              <a:rPr lang="en-GB" b="1" dirty="0"/>
              <a:t>Jacob</a:t>
            </a:r>
            <a:r>
              <a:rPr lang="en-GB" dirty="0"/>
              <a:t>, </a:t>
            </a:r>
            <a:r>
              <a:rPr lang="en-GB" b="1" dirty="0"/>
              <a:t>Maryam</a:t>
            </a:r>
            <a:r>
              <a:rPr lang="en-GB" dirty="0"/>
              <a:t>, and </a:t>
            </a:r>
            <a:r>
              <a:rPr lang="en-GB" b="1" dirty="0"/>
              <a:t>Rachel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Our goal? [pause] </a:t>
            </a:r>
            <a:r>
              <a:rPr lang="en-GB" b="1" dirty="0"/>
              <a:t>Tackle </a:t>
            </a:r>
            <a:r>
              <a:rPr lang="en-GB" b="1" dirty="0" err="1"/>
              <a:t>Excelerate’s</a:t>
            </a:r>
            <a:r>
              <a:rPr lang="en-GB" b="1" dirty="0"/>
              <a:t> biggest challenge</a:t>
            </a:r>
            <a:r>
              <a:rPr lang="en-GB" dirty="0"/>
              <a:t> — </a:t>
            </a:r>
            <a:r>
              <a:rPr lang="en-GB" b="1" dirty="0"/>
              <a:t>keeping students engaged</a:t>
            </a:r>
            <a:r>
              <a:rPr lang="en-GB" dirty="0"/>
              <a:t> and </a:t>
            </a:r>
            <a:r>
              <a:rPr lang="en-GB" b="1" dirty="0"/>
              <a:t>reducing dropouts</a:t>
            </a:r>
            <a:r>
              <a:rPr lang="en-GB" dirty="0"/>
              <a:t>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dirty="0" err="1"/>
              <a:t>Excelerate</a:t>
            </a:r>
            <a:r>
              <a:rPr lang="en-GB" dirty="0"/>
              <a:t> faces a </a:t>
            </a:r>
            <a:r>
              <a:rPr lang="en-GB" b="1" dirty="0"/>
              <a:t>70.32% churn rate</a:t>
            </a:r>
            <a:r>
              <a:rPr lang="en-GB" dirty="0"/>
              <a:t> — that’s </a:t>
            </a:r>
            <a:r>
              <a:rPr lang="en-GB" b="1" dirty="0"/>
              <a:t>7 out of 10 students</a:t>
            </a:r>
            <a:r>
              <a:rPr lang="en-GB" dirty="0"/>
              <a:t> leaving before completing. [pause]</a:t>
            </a:r>
            <a:br>
              <a:rPr lang="en-GB" dirty="0"/>
            </a:br>
            <a:r>
              <a:rPr lang="en-GB" dirty="0"/>
              <a:t>We identified the </a:t>
            </a:r>
            <a:r>
              <a:rPr lang="en-GB" b="1" dirty="0"/>
              <a:t>top churn drivers</a:t>
            </a:r>
            <a:r>
              <a:rPr lang="en-GB" dirty="0"/>
              <a:t>: </a:t>
            </a:r>
            <a:r>
              <a:rPr lang="en-GB" b="1" dirty="0"/>
              <a:t>long delays</a:t>
            </a:r>
            <a:r>
              <a:rPr lang="en-GB" dirty="0"/>
              <a:t> between signup and application, </a:t>
            </a:r>
            <a:r>
              <a:rPr lang="en-GB" b="1" dirty="0"/>
              <a:t>short commitment duration</a:t>
            </a:r>
            <a:r>
              <a:rPr lang="en-GB" dirty="0"/>
              <a:t>, and </a:t>
            </a:r>
            <a:r>
              <a:rPr lang="en-GB" b="1" dirty="0"/>
              <a:t>repeated applications</a:t>
            </a:r>
            <a:r>
              <a:rPr lang="en-GB" dirty="0"/>
              <a:t> without follow-through. [pause]</a:t>
            </a:r>
            <a:br>
              <a:rPr lang="en-GB" dirty="0"/>
            </a:br>
            <a:r>
              <a:rPr lang="en-GB" dirty="0"/>
              <a:t>Our best model, </a:t>
            </a:r>
            <a:r>
              <a:rPr lang="en-GB" b="1" dirty="0"/>
              <a:t>Random Forest</a:t>
            </a:r>
            <a:r>
              <a:rPr lang="en-GB" dirty="0"/>
              <a:t>, achieved </a:t>
            </a:r>
            <a:r>
              <a:rPr lang="en-GB" b="1" dirty="0"/>
              <a:t>87.69% accuracy</a:t>
            </a:r>
            <a:r>
              <a:rPr lang="en-GB" dirty="0"/>
              <a:t> and a </a:t>
            </a:r>
            <a:r>
              <a:rPr lang="en-GB" b="1" dirty="0"/>
              <a:t>91.96% F1-score</a:t>
            </a:r>
            <a:r>
              <a:rPr lang="en-GB" dirty="0"/>
              <a:t>. [pause]</a:t>
            </a:r>
            <a:br>
              <a:rPr lang="en-GB" dirty="0"/>
            </a:br>
            <a:r>
              <a:rPr lang="en-GB" dirty="0"/>
              <a:t>With </a:t>
            </a:r>
            <a:r>
              <a:rPr lang="en-GB" b="1" dirty="0"/>
              <a:t>targeted, data-driven interventions</a:t>
            </a:r>
            <a:r>
              <a:rPr lang="en-GB" dirty="0"/>
              <a:t>, we can </a:t>
            </a:r>
            <a:r>
              <a:rPr lang="en-GB" b="1" dirty="0"/>
              <a:t>reduce churn by 10–15%</a:t>
            </a:r>
            <a:r>
              <a:rPr lang="en-GB" dirty="0"/>
              <a:t> in just </a:t>
            </a:r>
            <a:r>
              <a:rPr lang="en-GB" b="1" dirty="0"/>
              <a:t>six months</a:t>
            </a:r>
            <a:r>
              <a:rPr lang="en-GB" dirty="0"/>
              <a:t> and </a:t>
            </a:r>
            <a:r>
              <a:rPr lang="en-GB" b="1" dirty="0"/>
              <a:t>boost early intervention success</a:t>
            </a:r>
            <a:r>
              <a:rPr lang="en-GB" dirty="0"/>
              <a:t> by </a:t>
            </a:r>
            <a:r>
              <a:rPr lang="en-GB" b="1" dirty="0"/>
              <a:t>50%</a:t>
            </a:r>
            <a:r>
              <a:rPr lang="en-GB" dirty="0"/>
              <a:t>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*"</a:t>
            </a:r>
            <a:r>
              <a:rPr lang="en-GB" dirty="0" err="1"/>
              <a:t>Excelerate</a:t>
            </a:r>
            <a:r>
              <a:rPr lang="en-GB" dirty="0"/>
              <a:t> offers </a:t>
            </a:r>
            <a:r>
              <a:rPr lang="en-GB" b="1" dirty="0"/>
              <a:t>diverse opportunities</a:t>
            </a:r>
            <a:r>
              <a:rPr lang="en-GB" dirty="0"/>
              <a:t>, but </a:t>
            </a:r>
            <a:r>
              <a:rPr lang="en-GB" b="1" dirty="0"/>
              <a:t>high churn</a:t>
            </a:r>
            <a:r>
              <a:rPr lang="en-GB" dirty="0"/>
              <a:t> impacts both </a:t>
            </a:r>
            <a:r>
              <a:rPr lang="en-GB" b="1" dirty="0"/>
              <a:t>student success</a:t>
            </a:r>
            <a:r>
              <a:rPr lang="en-GB" dirty="0"/>
              <a:t> and </a:t>
            </a:r>
            <a:r>
              <a:rPr lang="en-GB" b="1" dirty="0"/>
              <a:t>organizational outcomes</a:t>
            </a:r>
            <a:r>
              <a:rPr lang="en-GB" dirty="0"/>
              <a:t>. [pause]</a:t>
            </a:r>
            <a:br>
              <a:rPr lang="en-GB" dirty="0"/>
            </a:br>
            <a:r>
              <a:rPr lang="en-GB" dirty="0"/>
              <a:t>We set out to:</a:t>
            </a:r>
          </a:p>
          <a:p>
            <a:r>
              <a:rPr lang="en-GB" b="1" dirty="0"/>
              <a:t>Pinpoint</a:t>
            </a:r>
            <a:r>
              <a:rPr lang="en-GB" dirty="0"/>
              <a:t> engagement and churn patterns,</a:t>
            </a:r>
          </a:p>
          <a:p>
            <a:r>
              <a:rPr lang="en-GB" b="1" dirty="0"/>
              <a:t>Predict churn</a:t>
            </a:r>
            <a:r>
              <a:rPr lang="en-GB" dirty="0"/>
              <a:t> with high accuracy,</a:t>
            </a:r>
          </a:p>
          <a:p>
            <a:r>
              <a:rPr lang="en-GB" b="1" dirty="0"/>
              <a:t>Recommend the right opportunities</a:t>
            </a:r>
            <a:r>
              <a:rPr lang="en-GB" dirty="0"/>
              <a:t> to the right students, and</a:t>
            </a:r>
          </a:p>
          <a:p>
            <a:r>
              <a:rPr lang="en-GB" b="1" dirty="0"/>
              <a:t>Design interventions</a:t>
            </a:r>
            <a:r>
              <a:rPr lang="en-GB" dirty="0"/>
              <a:t> that work. [pause]</a:t>
            </a:r>
            <a:br>
              <a:rPr lang="en-GB" dirty="0"/>
            </a:br>
            <a:r>
              <a:rPr lang="en-GB" dirty="0"/>
              <a:t>We </a:t>
            </a:r>
            <a:r>
              <a:rPr lang="en-GB" dirty="0" err="1"/>
              <a:t>analyzed</a:t>
            </a:r>
            <a:r>
              <a:rPr lang="en-GB" dirty="0"/>
              <a:t> </a:t>
            </a:r>
            <a:r>
              <a:rPr lang="en-GB" b="1" dirty="0"/>
              <a:t>8,558 multi-year student records</a:t>
            </a:r>
            <a:r>
              <a:rPr lang="en-GB" dirty="0"/>
              <a:t> — the </a:t>
            </a:r>
            <a:r>
              <a:rPr lang="en-GB" b="1" dirty="0"/>
              <a:t>foundation</a:t>
            </a:r>
            <a:r>
              <a:rPr lang="en-GB" dirty="0"/>
              <a:t> for our insights and solutions."*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0E0E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4332" y="21017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chemeClr val="accent6">
                    <a:lumMod val="50000"/>
                  </a:schemeClr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AI-Powered Data Insights Virtual Internship </a:t>
            </a:r>
            <a:endParaRPr lang="en-US" sz="44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545969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Final Project Presentation by Team 2: Ayad, Jatin, Jacob, Maryam, Rachel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607774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Submitted to: Excelerate - August 2025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D2DFB-A5B5-C08D-272E-FB908A0C2F18}"/>
              </a:ext>
            </a:extLst>
          </p:cNvPr>
          <p:cNvSpPr/>
          <p:nvPr/>
        </p:nvSpPr>
        <p:spPr>
          <a:xfrm>
            <a:off x="12867774" y="7784432"/>
            <a:ext cx="1678405" cy="318836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7932" y="235197"/>
            <a:ext cx="4356973" cy="533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Executive Summary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597932" y="1110901"/>
            <a:ext cx="13434536" cy="5467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presents a data-driven solution to enhance student retention at Excelerate, addressing the critical 70.32% churn rate through predictive modeling and personalized interventions.</a:t>
            </a:r>
            <a:endParaRPr lang="en-US" sz="1300" dirty="0"/>
          </a:p>
        </p:txBody>
      </p:sp>
      <p:sp>
        <p:nvSpPr>
          <p:cNvPr id="4" name="Shape 2"/>
          <p:cNvSpPr/>
          <p:nvPr/>
        </p:nvSpPr>
        <p:spPr>
          <a:xfrm>
            <a:off x="597932" y="1935143"/>
            <a:ext cx="13434536" cy="28932"/>
          </a:xfrm>
          <a:prstGeom prst="rect">
            <a:avLst/>
          </a:prstGeom>
          <a:solidFill>
            <a:srgbClr val="E5E0DF">
              <a:alpha val="5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597932" y="2156151"/>
            <a:ext cx="6631781" cy="1303615"/>
          </a:xfrm>
          <a:prstGeom prst="roundRect">
            <a:avLst>
              <a:gd name="adj" fmla="val 8417"/>
            </a:avLst>
          </a:prstGeom>
          <a:solidFill>
            <a:srgbClr val="212121"/>
          </a:solidFill>
          <a:ln w="22860">
            <a:solidFill>
              <a:srgbClr val="59595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75072" y="2156151"/>
            <a:ext cx="91440" cy="1303615"/>
          </a:xfrm>
          <a:prstGeom prst="roundRect">
            <a:avLst>
              <a:gd name="adj" fmla="val 28029"/>
            </a:avLst>
          </a:prstGeom>
          <a:solidFill>
            <a:srgbClr val="DCFF50"/>
          </a:solidFill>
          <a:ln/>
        </p:spPr>
      </p:sp>
      <p:sp>
        <p:nvSpPr>
          <p:cNvPr id="7" name="Text 5"/>
          <p:cNvSpPr/>
          <p:nvPr/>
        </p:nvSpPr>
        <p:spPr>
          <a:xfrm>
            <a:off x="860227" y="2349866"/>
            <a:ext cx="2434114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FFFF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Critical Churn Rate</a:t>
            </a:r>
            <a:endParaRPr lang="en-US" sz="1650" dirty="0">
              <a:solidFill>
                <a:srgbClr val="FFFF00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860227" y="2719317"/>
            <a:ext cx="6175772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dirty="0">
                <a:solidFill>
                  <a:srgbClr val="F44444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70.32%</a:t>
            </a:r>
            <a:r>
              <a:rPr lang="en-US" sz="13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of students churn, a significant challenge.</a:t>
            </a:r>
            <a:endParaRPr lang="en-US" sz="1300" dirty="0"/>
          </a:p>
        </p:txBody>
      </p:sp>
      <p:sp>
        <p:nvSpPr>
          <p:cNvPr id="9" name="Shape 7"/>
          <p:cNvSpPr/>
          <p:nvPr/>
        </p:nvSpPr>
        <p:spPr>
          <a:xfrm>
            <a:off x="7400568" y="2156151"/>
            <a:ext cx="6631900" cy="1303615"/>
          </a:xfrm>
          <a:prstGeom prst="roundRect">
            <a:avLst>
              <a:gd name="adj" fmla="val 8417"/>
            </a:avLst>
          </a:prstGeom>
          <a:solidFill>
            <a:srgbClr val="212121"/>
          </a:solidFill>
          <a:ln w="22860">
            <a:solidFill>
              <a:srgbClr val="59595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77708" y="2156151"/>
            <a:ext cx="91440" cy="1303615"/>
          </a:xfrm>
          <a:prstGeom prst="roundRect">
            <a:avLst>
              <a:gd name="adj" fmla="val 28029"/>
            </a:avLst>
          </a:prstGeom>
          <a:solidFill>
            <a:srgbClr val="DCFF50"/>
          </a:solidFill>
          <a:ln/>
        </p:spPr>
      </p:sp>
      <p:sp>
        <p:nvSpPr>
          <p:cNvPr id="11" name="Text 9"/>
          <p:cNvSpPr/>
          <p:nvPr/>
        </p:nvSpPr>
        <p:spPr>
          <a:xfrm>
            <a:off x="7662863" y="2349866"/>
            <a:ext cx="2306003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FFFF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Primary Predictors</a:t>
            </a:r>
            <a:endParaRPr lang="en-US" sz="1650" dirty="0">
              <a:solidFill>
                <a:srgbClr val="FFFF00"/>
              </a:solidFill>
            </a:endParaRPr>
          </a:p>
        </p:txBody>
      </p:sp>
      <p:sp>
        <p:nvSpPr>
          <p:cNvPr id="12" name="Text 10"/>
          <p:cNvSpPr/>
          <p:nvPr/>
        </p:nvSpPr>
        <p:spPr>
          <a:xfrm>
            <a:off x="7662863" y="2719317"/>
            <a:ext cx="6175891" cy="5467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Time from signup to application, commitment duration, and repeated applications.</a:t>
            </a:r>
            <a:endParaRPr lang="en-US" sz="1300" dirty="0"/>
          </a:p>
        </p:txBody>
      </p:sp>
      <p:sp>
        <p:nvSpPr>
          <p:cNvPr id="13" name="Shape 11"/>
          <p:cNvSpPr/>
          <p:nvPr/>
        </p:nvSpPr>
        <p:spPr>
          <a:xfrm>
            <a:off x="597932" y="3630621"/>
            <a:ext cx="6631781" cy="1030248"/>
          </a:xfrm>
          <a:prstGeom prst="roundRect">
            <a:avLst>
              <a:gd name="adj" fmla="val 10651"/>
            </a:avLst>
          </a:prstGeom>
          <a:solidFill>
            <a:srgbClr val="212121"/>
          </a:solidFill>
          <a:ln w="2286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GB" dirty="0"/>
          </a:p>
        </p:txBody>
      </p:sp>
      <p:sp>
        <p:nvSpPr>
          <p:cNvPr id="14" name="Shape 12"/>
          <p:cNvSpPr/>
          <p:nvPr/>
        </p:nvSpPr>
        <p:spPr>
          <a:xfrm>
            <a:off x="575072" y="3630621"/>
            <a:ext cx="91440" cy="1030248"/>
          </a:xfrm>
          <a:prstGeom prst="roundRect">
            <a:avLst>
              <a:gd name="adj" fmla="val 28029"/>
            </a:avLst>
          </a:prstGeom>
          <a:solidFill>
            <a:srgbClr val="DCFF50"/>
          </a:solidFill>
          <a:ln/>
        </p:spPr>
      </p:sp>
      <p:sp>
        <p:nvSpPr>
          <p:cNvPr id="15" name="Text 13"/>
          <p:cNvSpPr/>
          <p:nvPr/>
        </p:nvSpPr>
        <p:spPr>
          <a:xfrm>
            <a:off x="860227" y="3824336"/>
            <a:ext cx="2177891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FFFF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Model Performance</a:t>
            </a:r>
            <a:endParaRPr lang="en-US" sz="1650" dirty="0">
              <a:solidFill>
                <a:srgbClr val="FFFF00"/>
              </a:solidFill>
            </a:endParaRPr>
          </a:p>
        </p:txBody>
      </p:sp>
      <p:sp>
        <p:nvSpPr>
          <p:cNvPr id="16" name="Text 14"/>
          <p:cNvSpPr/>
          <p:nvPr/>
        </p:nvSpPr>
        <p:spPr>
          <a:xfrm>
            <a:off x="860227" y="4193787"/>
            <a:ext cx="6175772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 model achieved </a:t>
            </a:r>
            <a:r>
              <a:rPr lang="en-US" sz="1300" dirty="0">
                <a:solidFill>
                  <a:srgbClr val="5CC97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87.69% accuracy</a:t>
            </a:r>
            <a:r>
              <a:rPr lang="en-US" sz="13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</a:t>
            </a:r>
            <a:r>
              <a:rPr lang="en-US" sz="1300" dirty="0">
                <a:solidFill>
                  <a:srgbClr val="5CC97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91.96% F1-score</a:t>
            </a:r>
            <a:r>
              <a:rPr lang="en-US" sz="13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300" dirty="0"/>
          </a:p>
        </p:txBody>
      </p:sp>
      <p:sp>
        <p:nvSpPr>
          <p:cNvPr id="17" name="Shape 15"/>
          <p:cNvSpPr/>
          <p:nvPr/>
        </p:nvSpPr>
        <p:spPr>
          <a:xfrm>
            <a:off x="7400568" y="3630621"/>
            <a:ext cx="6631900" cy="1030248"/>
          </a:xfrm>
          <a:prstGeom prst="roundRect">
            <a:avLst>
              <a:gd name="adj" fmla="val 10651"/>
            </a:avLst>
          </a:prstGeom>
          <a:solidFill>
            <a:srgbClr val="212121"/>
          </a:solidFill>
          <a:ln w="22860">
            <a:solidFill>
              <a:srgbClr val="595959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7377708" y="3630621"/>
            <a:ext cx="91440" cy="1030248"/>
          </a:xfrm>
          <a:prstGeom prst="roundRect">
            <a:avLst>
              <a:gd name="adj" fmla="val 28029"/>
            </a:avLst>
          </a:prstGeom>
          <a:solidFill>
            <a:srgbClr val="DCFF50"/>
          </a:solidFill>
          <a:ln/>
        </p:spPr>
      </p:sp>
      <p:sp>
        <p:nvSpPr>
          <p:cNvPr id="19" name="Text 17"/>
          <p:cNvSpPr/>
          <p:nvPr/>
        </p:nvSpPr>
        <p:spPr>
          <a:xfrm>
            <a:off x="7662863" y="3824336"/>
            <a:ext cx="2177891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FFFF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Seasonal Patterns</a:t>
            </a:r>
            <a:endParaRPr lang="en-US" sz="1650" dirty="0">
              <a:solidFill>
                <a:srgbClr val="FFFF00"/>
              </a:solidFill>
            </a:endParaRPr>
          </a:p>
        </p:txBody>
      </p:sp>
      <p:sp>
        <p:nvSpPr>
          <p:cNvPr id="20" name="Text 18"/>
          <p:cNvSpPr/>
          <p:nvPr/>
        </p:nvSpPr>
        <p:spPr>
          <a:xfrm>
            <a:off x="7662863" y="4193787"/>
            <a:ext cx="6175891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Winter applications, especially January 2024, show highest engagement.</a:t>
            </a:r>
            <a:endParaRPr lang="en-US" sz="1300" dirty="0"/>
          </a:p>
        </p:txBody>
      </p:sp>
      <p:sp>
        <p:nvSpPr>
          <p:cNvPr id="21" name="Shape 19"/>
          <p:cNvSpPr/>
          <p:nvPr/>
        </p:nvSpPr>
        <p:spPr>
          <a:xfrm>
            <a:off x="597932" y="4938376"/>
            <a:ext cx="13434536" cy="28932"/>
          </a:xfrm>
          <a:prstGeom prst="rect">
            <a:avLst/>
          </a:prstGeom>
          <a:solidFill>
            <a:srgbClr val="E5E0DF">
              <a:alpha val="50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597932" y="5223439"/>
            <a:ext cx="2562939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Expected Impact:</a:t>
            </a:r>
            <a:endParaRPr lang="en-US" dirty="0"/>
          </a:p>
        </p:txBody>
      </p:sp>
      <p:sp>
        <p:nvSpPr>
          <p:cNvPr id="23" name="Shape 21"/>
          <p:cNvSpPr/>
          <p:nvPr/>
        </p:nvSpPr>
        <p:spPr>
          <a:xfrm>
            <a:off x="597932" y="5800059"/>
            <a:ext cx="13434536" cy="1736050"/>
          </a:xfrm>
          <a:prstGeom prst="roundRect">
            <a:avLst>
              <a:gd name="adj" fmla="val 1476"/>
            </a:avLst>
          </a:prstGeom>
          <a:solidFill>
            <a:srgbClr val="183A13"/>
          </a:solidFill>
          <a:ln/>
        </p:spPr>
      </p:sp>
      <p:pic>
        <p:nvPicPr>
          <p:cNvPr id="2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87" y="6040089"/>
            <a:ext cx="266938" cy="213479"/>
          </a:xfrm>
          <a:prstGeom prst="rect">
            <a:avLst/>
          </a:prstGeom>
        </p:spPr>
      </p:pic>
      <p:sp>
        <p:nvSpPr>
          <p:cNvPr id="25" name="Text 22"/>
          <p:cNvSpPr/>
          <p:nvPr/>
        </p:nvSpPr>
        <p:spPr>
          <a:xfrm>
            <a:off x="1206579" y="6013538"/>
            <a:ext cx="2135743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Expected Impact</a:t>
            </a:r>
            <a:endParaRPr lang="en-US" sz="1650" dirty="0"/>
          </a:p>
        </p:txBody>
      </p:sp>
      <p:sp>
        <p:nvSpPr>
          <p:cNvPr id="26" name="Text 23"/>
          <p:cNvSpPr/>
          <p:nvPr/>
        </p:nvSpPr>
        <p:spPr>
          <a:xfrm>
            <a:off x="1206579" y="6451331"/>
            <a:ext cx="12655034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10-15%</a:t>
            </a:r>
            <a:r>
              <a:rPr lang="en-US" sz="13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reduction in churn rate within 6 months.</a:t>
            </a:r>
            <a:endParaRPr lang="en-US" sz="1300" dirty="0"/>
          </a:p>
        </p:txBody>
      </p:sp>
      <p:sp>
        <p:nvSpPr>
          <p:cNvPr id="27" name="Text 24"/>
          <p:cNvSpPr/>
          <p:nvPr/>
        </p:nvSpPr>
        <p:spPr>
          <a:xfrm>
            <a:off x="1206579" y="6784468"/>
            <a:ext cx="12655034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50%</a:t>
            </a:r>
            <a:r>
              <a:rPr lang="en-US" sz="13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improvement in early intervention success rates.</a:t>
            </a:r>
            <a:endParaRPr lang="en-US" sz="1300" dirty="0"/>
          </a:p>
        </p:txBody>
      </p:sp>
      <p:sp>
        <p:nvSpPr>
          <p:cNvPr id="28" name="Text 25"/>
          <p:cNvSpPr/>
          <p:nvPr/>
        </p:nvSpPr>
        <p:spPr>
          <a:xfrm>
            <a:off x="1206579" y="7117604"/>
            <a:ext cx="12655034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student satisfaction and optimized resource allocation.</a:t>
            </a:r>
            <a:endParaRPr lang="en-US" sz="13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67AEC1-82B2-4925-D9AD-4EE44492D86D}"/>
              </a:ext>
            </a:extLst>
          </p:cNvPr>
          <p:cNvSpPr/>
          <p:nvPr/>
        </p:nvSpPr>
        <p:spPr>
          <a:xfrm>
            <a:off x="12867774" y="7784432"/>
            <a:ext cx="1678405" cy="318836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35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Introduction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396835" y="836176"/>
            <a:ext cx="448937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Background and Project Objectives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96835" y="1693545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5" y="1250537"/>
            <a:ext cx="4632365" cy="339584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89216" y="4741842"/>
            <a:ext cx="5542352" cy="186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Excelerate, despite its diverse offerings, experiences a </a:t>
            </a:r>
            <a:r>
              <a:rPr lang="en-US" sz="100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70.32% churn rate</a:t>
            </a:r>
            <a:r>
              <a:rPr lang="en-US" sz="1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453509" y="5163712"/>
            <a:ext cx="153054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Project Objectives</a:t>
            </a:r>
            <a:endParaRPr lang="en-US" dirty="0">
              <a:solidFill>
                <a:srgbClr val="DCFF50"/>
              </a:solidFill>
            </a:endParaRPr>
          </a:p>
        </p:txBody>
      </p:sp>
      <p:sp>
        <p:nvSpPr>
          <p:cNvPr id="11" name="Shape 8"/>
          <p:cNvSpPr/>
          <p:nvPr/>
        </p:nvSpPr>
        <p:spPr>
          <a:xfrm>
            <a:off x="396835" y="5771432"/>
            <a:ext cx="56674" cy="56674"/>
          </a:xfrm>
          <a:prstGeom prst="roundRect">
            <a:avLst>
              <a:gd name="adj" fmla="val 806719"/>
            </a:avLst>
          </a:prstGeom>
          <a:solidFill>
            <a:srgbClr val="DCFF50"/>
          </a:solidFill>
          <a:ln/>
        </p:spPr>
      </p:sp>
      <p:sp>
        <p:nvSpPr>
          <p:cNvPr id="12" name="Text 9"/>
          <p:cNvSpPr/>
          <p:nvPr/>
        </p:nvSpPr>
        <p:spPr>
          <a:xfrm>
            <a:off x="566857" y="5651025"/>
            <a:ext cx="153054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0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Analyze &amp; Identify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566857" y="5965601"/>
            <a:ext cx="660999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 engagement patterns and key churn indicators.</a:t>
            </a:r>
            <a:endParaRPr lang="en-US" sz="1000" dirty="0"/>
          </a:p>
        </p:txBody>
      </p:sp>
      <p:sp>
        <p:nvSpPr>
          <p:cNvPr id="14" name="Shape 11"/>
          <p:cNvSpPr/>
          <p:nvPr/>
        </p:nvSpPr>
        <p:spPr>
          <a:xfrm>
            <a:off x="396835" y="6410044"/>
            <a:ext cx="56674" cy="56674"/>
          </a:xfrm>
          <a:prstGeom prst="roundRect">
            <a:avLst>
              <a:gd name="adj" fmla="val 806719"/>
            </a:avLst>
          </a:prstGeom>
          <a:solidFill>
            <a:srgbClr val="DCFF50"/>
          </a:solidFill>
          <a:ln/>
        </p:spPr>
      </p:sp>
      <p:sp>
        <p:nvSpPr>
          <p:cNvPr id="15" name="Text 12"/>
          <p:cNvSpPr/>
          <p:nvPr/>
        </p:nvSpPr>
        <p:spPr>
          <a:xfrm>
            <a:off x="566857" y="6349803"/>
            <a:ext cx="144541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0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Develop &amp; Predict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566857" y="6664379"/>
            <a:ext cx="660999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Models to forecast student churn with high accuracy.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396835" y="7090786"/>
            <a:ext cx="56674" cy="56674"/>
          </a:xfrm>
          <a:prstGeom prst="roundRect">
            <a:avLst>
              <a:gd name="adj" fmla="val 806719"/>
            </a:avLst>
          </a:prstGeom>
          <a:solidFill>
            <a:srgbClr val="DCFF50"/>
          </a:solidFill>
          <a:ln/>
        </p:spPr>
      </p:sp>
      <p:sp>
        <p:nvSpPr>
          <p:cNvPr id="18" name="Text 15"/>
          <p:cNvSpPr/>
          <p:nvPr/>
        </p:nvSpPr>
        <p:spPr>
          <a:xfrm>
            <a:off x="566857" y="7048580"/>
            <a:ext cx="144541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0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Create &amp; Optimize</a:t>
            </a:r>
            <a:endParaRPr lang="en-US" sz="1400" dirty="0"/>
          </a:p>
        </p:txBody>
      </p:sp>
      <p:sp>
        <p:nvSpPr>
          <p:cNvPr id="19" name="Text 16"/>
          <p:cNvSpPr/>
          <p:nvPr/>
        </p:nvSpPr>
        <p:spPr>
          <a:xfrm>
            <a:off x="559237" y="7347443"/>
            <a:ext cx="660999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Recommendation system for student-opportunity matching.</a:t>
            </a:r>
            <a:endParaRPr lang="en-US" sz="1000" dirty="0"/>
          </a:p>
        </p:txBody>
      </p:sp>
      <p:sp>
        <p:nvSpPr>
          <p:cNvPr id="20" name="Shape 17"/>
          <p:cNvSpPr/>
          <p:nvPr/>
        </p:nvSpPr>
        <p:spPr>
          <a:xfrm>
            <a:off x="396835" y="7741439"/>
            <a:ext cx="56674" cy="56674"/>
          </a:xfrm>
          <a:prstGeom prst="roundRect">
            <a:avLst>
              <a:gd name="adj" fmla="val 806719"/>
            </a:avLst>
          </a:prstGeom>
          <a:solidFill>
            <a:srgbClr val="DCFF50"/>
          </a:solidFill>
          <a:ln/>
        </p:spPr>
      </p:sp>
      <p:sp>
        <p:nvSpPr>
          <p:cNvPr id="21" name="Text 18"/>
          <p:cNvSpPr/>
          <p:nvPr/>
        </p:nvSpPr>
        <p:spPr>
          <a:xfrm>
            <a:off x="566857" y="7706497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0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Design &amp; Improve</a:t>
            </a:r>
            <a:endParaRPr lang="en-US" sz="1400" dirty="0"/>
          </a:p>
        </p:txBody>
      </p:sp>
      <p:sp>
        <p:nvSpPr>
          <p:cNvPr id="22" name="Text 19"/>
          <p:cNvSpPr/>
          <p:nvPr/>
        </p:nvSpPr>
        <p:spPr>
          <a:xfrm>
            <a:off x="553510" y="7983974"/>
            <a:ext cx="660999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Intervention strategies to boost retention rates.</a:t>
            </a:r>
            <a:endParaRPr lang="en-US" sz="1000" dirty="0"/>
          </a:p>
        </p:txBody>
      </p:sp>
      <p:sp>
        <p:nvSpPr>
          <p:cNvPr id="23" name="Text 20"/>
          <p:cNvSpPr/>
          <p:nvPr/>
        </p:nvSpPr>
        <p:spPr>
          <a:xfrm>
            <a:off x="7468791" y="400407"/>
            <a:ext cx="178558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Data Source and Scope</a:t>
            </a:r>
            <a:endParaRPr lang="en-US" dirty="0"/>
          </a:p>
        </p:txBody>
      </p:sp>
      <p:sp>
        <p:nvSpPr>
          <p:cNvPr id="25" name="Text 22"/>
          <p:cNvSpPr/>
          <p:nvPr/>
        </p:nvSpPr>
        <p:spPr>
          <a:xfrm>
            <a:off x="7461171" y="882156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26" name="Shape 23"/>
          <p:cNvSpPr/>
          <p:nvPr/>
        </p:nvSpPr>
        <p:spPr>
          <a:xfrm>
            <a:off x="7461171" y="1191123"/>
            <a:ext cx="6780014" cy="1678543"/>
          </a:xfrm>
          <a:prstGeom prst="roundRect">
            <a:avLst>
              <a:gd name="adj" fmla="val 101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27" name="Shape 24"/>
          <p:cNvSpPr/>
          <p:nvPr/>
        </p:nvSpPr>
        <p:spPr>
          <a:xfrm>
            <a:off x="7468791" y="1198743"/>
            <a:ext cx="6764774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8" name="Text 25"/>
          <p:cNvSpPr/>
          <p:nvPr/>
        </p:nvSpPr>
        <p:spPr>
          <a:xfrm>
            <a:off x="7582257" y="1274348"/>
            <a:ext cx="1798915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Source</a:t>
            </a:r>
            <a:endParaRPr lang="en-US" sz="850" dirty="0"/>
          </a:p>
        </p:txBody>
      </p:sp>
      <p:sp>
        <p:nvSpPr>
          <p:cNvPr id="29" name="Text 26"/>
          <p:cNvSpPr/>
          <p:nvPr/>
        </p:nvSpPr>
        <p:spPr>
          <a:xfrm>
            <a:off x="9615488" y="1274348"/>
            <a:ext cx="450473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Excelerate Portal</a:t>
            </a:r>
            <a:endParaRPr lang="en-US" sz="850" dirty="0"/>
          </a:p>
        </p:txBody>
      </p:sp>
      <p:sp>
        <p:nvSpPr>
          <p:cNvPr id="30" name="Shape 27"/>
          <p:cNvSpPr/>
          <p:nvPr/>
        </p:nvSpPr>
        <p:spPr>
          <a:xfrm>
            <a:off x="7468791" y="1531404"/>
            <a:ext cx="6764774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1" name="Text 28"/>
          <p:cNvSpPr/>
          <p:nvPr/>
        </p:nvSpPr>
        <p:spPr>
          <a:xfrm>
            <a:off x="7582257" y="1607008"/>
            <a:ext cx="1798915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Dataset</a:t>
            </a:r>
            <a:endParaRPr lang="en-US" sz="850" dirty="0"/>
          </a:p>
        </p:txBody>
      </p:sp>
      <p:sp>
        <p:nvSpPr>
          <p:cNvPr id="32" name="Text 29"/>
          <p:cNvSpPr/>
          <p:nvPr/>
        </p:nvSpPr>
        <p:spPr>
          <a:xfrm>
            <a:off x="9615488" y="1607008"/>
            <a:ext cx="450473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SLU Opportunity Wise Data</a:t>
            </a:r>
            <a:endParaRPr lang="en-US" sz="850" dirty="0"/>
          </a:p>
        </p:txBody>
      </p:sp>
      <p:sp>
        <p:nvSpPr>
          <p:cNvPr id="33" name="Shape 30"/>
          <p:cNvSpPr/>
          <p:nvPr/>
        </p:nvSpPr>
        <p:spPr>
          <a:xfrm>
            <a:off x="7468791" y="1864064"/>
            <a:ext cx="6764774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4" name="Text 31"/>
          <p:cNvSpPr/>
          <p:nvPr/>
        </p:nvSpPr>
        <p:spPr>
          <a:xfrm>
            <a:off x="7582257" y="1939669"/>
            <a:ext cx="1798915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Records</a:t>
            </a:r>
            <a:endParaRPr lang="en-US" sz="850" dirty="0"/>
          </a:p>
        </p:txBody>
      </p:sp>
      <p:sp>
        <p:nvSpPr>
          <p:cNvPr id="35" name="Text 32"/>
          <p:cNvSpPr/>
          <p:nvPr/>
        </p:nvSpPr>
        <p:spPr>
          <a:xfrm>
            <a:off x="9615488" y="1939669"/>
            <a:ext cx="450473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8,558 student records</a:t>
            </a:r>
            <a:endParaRPr lang="en-US" sz="850" dirty="0"/>
          </a:p>
        </p:txBody>
      </p:sp>
      <p:sp>
        <p:nvSpPr>
          <p:cNvPr id="36" name="Shape 33"/>
          <p:cNvSpPr/>
          <p:nvPr/>
        </p:nvSpPr>
        <p:spPr>
          <a:xfrm>
            <a:off x="7468791" y="2196725"/>
            <a:ext cx="6764774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7" name="Text 34"/>
          <p:cNvSpPr/>
          <p:nvPr/>
        </p:nvSpPr>
        <p:spPr>
          <a:xfrm>
            <a:off x="7582257" y="2272330"/>
            <a:ext cx="1798915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Features</a:t>
            </a:r>
            <a:endParaRPr lang="en-US" sz="850" dirty="0"/>
          </a:p>
        </p:txBody>
      </p:sp>
      <p:sp>
        <p:nvSpPr>
          <p:cNvPr id="38" name="Text 35"/>
          <p:cNvSpPr/>
          <p:nvPr/>
        </p:nvSpPr>
        <p:spPr>
          <a:xfrm>
            <a:off x="9615488" y="2272330"/>
            <a:ext cx="450473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16 features analyzed</a:t>
            </a:r>
            <a:endParaRPr lang="en-US" sz="850" dirty="0"/>
          </a:p>
        </p:txBody>
      </p:sp>
      <p:sp>
        <p:nvSpPr>
          <p:cNvPr id="39" name="Shape 36"/>
          <p:cNvSpPr/>
          <p:nvPr/>
        </p:nvSpPr>
        <p:spPr>
          <a:xfrm>
            <a:off x="7468791" y="2529386"/>
            <a:ext cx="6764774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0" name="Text 37"/>
          <p:cNvSpPr/>
          <p:nvPr/>
        </p:nvSpPr>
        <p:spPr>
          <a:xfrm>
            <a:off x="7582257" y="2604990"/>
            <a:ext cx="1798915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Time Period</a:t>
            </a:r>
            <a:endParaRPr lang="en-US" sz="850" dirty="0"/>
          </a:p>
        </p:txBody>
      </p:sp>
      <p:sp>
        <p:nvSpPr>
          <p:cNvPr id="41" name="Text 38"/>
          <p:cNvSpPr/>
          <p:nvPr/>
        </p:nvSpPr>
        <p:spPr>
          <a:xfrm>
            <a:off x="9615488" y="2604990"/>
            <a:ext cx="450473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Multi-year data</a:t>
            </a:r>
            <a:endParaRPr lang="en-US" sz="850" dirty="0"/>
          </a:p>
        </p:txBody>
      </p:sp>
      <p:sp>
        <p:nvSpPr>
          <p:cNvPr id="42" name="Text 39"/>
          <p:cNvSpPr/>
          <p:nvPr/>
        </p:nvSpPr>
        <p:spPr>
          <a:xfrm>
            <a:off x="7461171" y="2997182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43" name="Text 40"/>
          <p:cNvSpPr/>
          <p:nvPr/>
        </p:nvSpPr>
        <p:spPr>
          <a:xfrm>
            <a:off x="7461171" y="3280670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pic>
        <p:nvPicPr>
          <p:cNvPr id="4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791" y="3233140"/>
            <a:ext cx="6831693" cy="4114303"/>
          </a:xfrm>
          <a:prstGeom prst="rect">
            <a:avLst/>
          </a:prstGeom>
        </p:spPr>
      </p:pic>
      <p:sp>
        <p:nvSpPr>
          <p:cNvPr id="45" name="Text 41"/>
          <p:cNvSpPr/>
          <p:nvPr/>
        </p:nvSpPr>
        <p:spPr>
          <a:xfrm>
            <a:off x="7461171" y="8202216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46" name="Text 42"/>
          <p:cNvSpPr/>
          <p:nvPr/>
        </p:nvSpPr>
        <p:spPr>
          <a:xfrm>
            <a:off x="7461171" y="8485703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6432E9-F5FA-F3F7-14E3-AEA3700A7971}"/>
              </a:ext>
            </a:extLst>
          </p:cNvPr>
          <p:cNvSpPr/>
          <p:nvPr/>
        </p:nvSpPr>
        <p:spPr>
          <a:xfrm>
            <a:off x="12867774" y="7784432"/>
            <a:ext cx="1678405" cy="318836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85B20C-A1CD-D4FF-34D1-C0FACF024A6E}"/>
              </a:ext>
            </a:extLst>
          </p:cNvPr>
          <p:cNvCxnSpPr/>
          <p:nvPr/>
        </p:nvCxnSpPr>
        <p:spPr>
          <a:xfrm>
            <a:off x="6196263" y="198521"/>
            <a:ext cx="0" cy="784459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3060" y="835104"/>
            <a:ext cx="8076367" cy="600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35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Data Analysis Methodology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673060" y="1820585"/>
            <a:ext cx="13284279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methodology involved a comprehensive approach, combining Exploratory Data Analysis (EDA), Churn Analysis, and Predictive Modeling to derive robust insights and enable early identification of at-risk students.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673060" y="2652236"/>
            <a:ext cx="4299823" cy="4742140"/>
          </a:xfrm>
          <a:prstGeom prst="roundRect">
            <a:avLst>
              <a:gd name="adj" fmla="val 671"/>
            </a:avLst>
          </a:prstGeom>
          <a:solidFill>
            <a:srgbClr val="212121"/>
          </a:solidFill>
          <a:ln w="22860">
            <a:solidFill>
              <a:srgbClr val="59595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5920" y="2675096"/>
            <a:ext cx="4254103" cy="576858"/>
          </a:xfrm>
          <a:prstGeom prst="roundRect">
            <a:avLst>
              <a:gd name="adj" fmla="val 245"/>
            </a:avLst>
          </a:prstGeom>
          <a:solidFill>
            <a:srgbClr val="404040"/>
          </a:solidFill>
          <a:ln/>
        </p:spPr>
      </p:sp>
      <p:sp>
        <p:nvSpPr>
          <p:cNvPr id="6" name="Text 4"/>
          <p:cNvSpPr/>
          <p:nvPr/>
        </p:nvSpPr>
        <p:spPr>
          <a:xfrm>
            <a:off x="2678787" y="2783205"/>
            <a:ext cx="288369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250" dirty="0"/>
          </a:p>
        </p:txBody>
      </p:sp>
      <p:sp>
        <p:nvSpPr>
          <p:cNvPr id="7" name="Text 5"/>
          <p:cNvSpPr/>
          <p:nvPr/>
        </p:nvSpPr>
        <p:spPr>
          <a:xfrm>
            <a:off x="888206" y="3444240"/>
            <a:ext cx="3869531" cy="600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Exploratory Data Analysis (EDA)</a:t>
            </a:r>
            <a:endParaRPr lang="en-US" dirty="0">
              <a:solidFill>
                <a:srgbClr val="DCFF50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888206" y="4160401"/>
            <a:ext cx="3869531" cy="1230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Analyzed 8,558 student records, identifying patterns like high winter engagement, lower commitment in younger students, and the impact of application speed.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888206" y="5506403"/>
            <a:ext cx="3869531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 engagement in winter, especially January.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888206" y="6188988"/>
            <a:ext cx="3869531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Younger students (&lt;18) show lower commitment.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888206" y="6871573"/>
            <a:ext cx="3869531" cy="307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 applicants more likely to complete.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5165169" y="2652236"/>
            <a:ext cx="4299942" cy="4742140"/>
          </a:xfrm>
          <a:prstGeom prst="roundRect">
            <a:avLst>
              <a:gd name="adj" fmla="val 671"/>
            </a:avLst>
          </a:prstGeom>
          <a:solidFill>
            <a:srgbClr val="212121"/>
          </a:solidFill>
          <a:ln w="22860">
            <a:solidFill>
              <a:srgbClr val="595959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5188029" y="2675096"/>
            <a:ext cx="4254222" cy="576858"/>
          </a:xfrm>
          <a:prstGeom prst="roundRect">
            <a:avLst>
              <a:gd name="adj" fmla="val 245"/>
            </a:avLst>
          </a:prstGeom>
          <a:solidFill>
            <a:srgbClr val="404040"/>
          </a:solidFill>
          <a:ln/>
        </p:spPr>
      </p:sp>
      <p:sp>
        <p:nvSpPr>
          <p:cNvPr id="14" name="Text 12"/>
          <p:cNvSpPr/>
          <p:nvPr/>
        </p:nvSpPr>
        <p:spPr>
          <a:xfrm>
            <a:off x="7170896" y="2783205"/>
            <a:ext cx="288369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250" dirty="0"/>
          </a:p>
        </p:txBody>
      </p:sp>
      <p:sp>
        <p:nvSpPr>
          <p:cNvPr id="15" name="Text 13"/>
          <p:cNvSpPr/>
          <p:nvPr/>
        </p:nvSpPr>
        <p:spPr>
          <a:xfrm>
            <a:off x="5380315" y="3444240"/>
            <a:ext cx="3460433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Churn Analysis Framework</a:t>
            </a:r>
            <a:endParaRPr lang="en-US" dirty="0">
              <a:solidFill>
                <a:srgbClr val="DCFF50"/>
              </a:solidFill>
            </a:endParaRPr>
          </a:p>
        </p:txBody>
      </p:sp>
      <p:sp>
        <p:nvSpPr>
          <p:cNvPr id="16" name="Text 14"/>
          <p:cNvSpPr/>
          <p:nvPr/>
        </p:nvSpPr>
        <p:spPr>
          <a:xfrm>
            <a:off x="5380315" y="3860006"/>
            <a:ext cx="3869650" cy="153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Defined churn explicitly ('Rejected', 'Withdrawn', 'Dropped Out') and implicitly ('Team Allocated' + Inactive &gt;1 year), revealing a 70.32% churn rate. Dataset balanced using SMOTE.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5380315" y="5513665"/>
            <a:ext cx="3869650" cy="307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70.32% of students dropped off.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5380315" y="5888593"/>
            <a:ext cx="3869650" cy="307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 churn linked to delayed applications.</a:t>
            </a:r>
            <a:endParaRPr lang="en-US" sz="1500" dirty="0"/>
          </a:p>
        </p:txBody>
      </p:sp>
      <p:sp>
        <p:nvSpPr>
          <p:cNvPr id="19" name="Shape 17"/>
          <p:cNvSpPr/>
          <p:nvPr/>
        </p:nvSpPr>
        <p:spPr>
          <a:xfrm>
            <a:off x="9657398" y="2652236"/>
            <a:ext cx="4299942" cy="4742140"/>
          </a:xfrm>
          <a:prstGeom prst="roundRect">
            <a:avLst>
              <a:gd name="adj" fmla="val 671"/>
            </a:avLst>
          </a:prstGeom>
          <a:solidFill>
            <a:srgbClr val="212121"/>
          </a:solidFill>
          <a:ln w="22860">
            <a:solidFill>
              <a:srgbClr val="595959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9680258" y="2675096"/>
            <a:ext cx="4254222" cy="576858"/>
          </a:xfrm>
          <a:prstGeom prst="roundRect">
            <a:avLst>
              <a:gd name="adj" fmla="val 245"/>
            </a:avLst>
          </a:prstGeom>
          <a:solidFill>
            <a:srgbClr val="404040"/>
          </a:solidFill>
          <a:ln/>
        </p:spPr>
      </p:sp>
      <p:sp>
        <p:nvSpPr>
          <p:cNvPr id="21" name="Text 19"/>
          <p:cNvSpPr/>
          <p:nvPr/>
        </p:nvSpPr>
        <p:spPr>
          <a:xfrm>
            <a:off x="11663124" y="2783205"/>
            <a:ext cx="288369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250" dirty="0"/>
          </a:p>
        </p:txBody>
      </p:sp>
      <p:sp>
        <p:nvSpPr>
          <p:cNvPr id="22" name="Text 20"/>
          <p:cNvSpPr/>
          <p:nvPr/>
        </p:nvSpPr>
        <p:spPr>
          <a:xfrm>
            <a:off x="9872543" y="3444240"/>
            <a:ext cx="3869650" cy="600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Predictive Modeling Approach</a:t>
            </a:r>
            <a:endParaRPr lang="en-US" dirty="0">
              <a:solidFill>
                <a:srgbClr val="DCFF50"/>
              </a:solidFill>
            </a:endParaRPr>
          </a:p>
        </p:txBody>
      </p:sp>
      <p:sp>
        <p:nvSpPr>
          <p:cNvPr id="23" name="Text 21"/>
          <p:cNvSpPr/>
          <p:nvPr/>
        </p:nvSpPr>
        <p:spPr>
          <a:xfrm>
            <a:off x="9872543" y="4160401"/>
            <a:ext cx="3869650" cy="1230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Tested Random Forest, LightGBM, XGBoost, and Logistic Regression. Random Forest emerged as the top model, achieving 87.69% accuracy and a 91.96% F1-Score.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9872543" y="5506403"/>
            <a:ext cx="3869650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Model: Random Forest (Accuracy: 87.69%).</a:t>
            </a:r>
            <a:endParaRPr lang="en-US" sz="1500" dirty="0"/>
          </a:p>
        </p:txBody>
      </p:sp>
      <p:sp>
        <p:nvSpPr>
          <p:cNvPr id="25" name="Text 23"/>
          <p:cNvSpPr/>
          <p:nvPr/>
        </p:nvSpPr>
        <p:spPr>
          <a:xfrm>
            <a:off x="9872543" y="6188988"/>
            <a:ext cx="3869650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predictors: Days to Apply, Time Committed, Repeat Applications.</a:t>
            </a:r>
            <a:endParaRPr lang="en-US" sz="15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D4B152-AF0C-B50C-1970-FA1BAFF0E8EC}"/>
              </a:ext>
            </a:extLst>
          </p:cNvPr>
          <p:cNvSpPr/>
          <p:nvPr/>
        </p:nvSpPr>
        <p:spPr>
          <a:xfrm>
            <a:off x="12867774" y="7784432"/>
            <a:ext cx="1678405" cy="318836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6973" y="662702"/>
            <a:ext cx="10549176" cy="4883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3350" b="1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Key Insights &amp; Data-Driven Recommendations</a:t>
            </a:r>
            <a:endParaRPr lang="en-US" sz="3350" b="1" dirty="0"/>
          </a:p>
        </p:txBody>
      </p:sp>
      <p:sp>
        <p:nvSpPr>
          <p:cNvPr id="3" name="Text 1"/>
          <p:cNvSpPr/>
          <p:nvPr/>
        </p:nvSpPr>
        <p:spPr>
          <a:xfrm>
            <a:off x="546973" y="1541740"/>
            <a:ext cx="6189345" cy="390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b="1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Insights from Analysis &amp; Modeling</a:t>
            </a:r>
            <a:endParaRPr lang="en-US" b="1" dirty="0">
              <a:solidFill>
                <a:srgbClr val="DCFF5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546973" y="2088594"/>
            <a:ext cx="6577608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46973" y="2479238"/>
            <a:ext cx="6577608" cy="500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Early Engagement is Critical</a:t>
            </a:r>
            <a:r>
              <a:rPr lang="en-US" sz="1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Students applying within 3 days are </a:t>
            </a:r>
            <a:r>
              <a:rPr lang="en-US" sz="120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67% more likely to stay engaged</a:t>
            </a:r>
            <a:r>
              <a:rPr lang="en-US" sz="1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46973" y="3119914"/>
            <a:ext cx="6577608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46973" y="3510558"/>
            <a:ext cx="6577608" cy="500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 Churn in Complex Opportunities</a:t>
            </a:r>
            <a:r>
              <a:rPr lang="en-US" sz="1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Programs like Project Management show higher dropout rates, especially among the &lt;18 age group.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546973" y="4151233"/>
            <a:ext cx="6577608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46973" y="4541877"/>
            <a:ext cx="6577608" cy="500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Seasonality Drives Applications</a:t>
            </a:r>
            <a:r>
              <a:rPr lang="en-US" sz="1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Winter, particularly January, sees the highest student activity.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546973" y="5182553"/>
            <a:ext cx="6577608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546973" y="5573197"/>
            <a:ext cx="6577608" cy="500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Repeat Applicants at Risk</a:t>
            </a:r>
            <a:r>
              <a:rPr lang="en-US" sz="1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Students with 3+ applications but no commitment have an </a:t>
            </a:r>
            <a:r>
              <a:rPr lang="en-US" sz="120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81% churn probability</a:t>
            </a:r>
            <a:r>
              <a:rPr lang="en-US" sz="1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546973" y="6213872"/>
            <a:ext cx="6577608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546973" y="6604516"/>
            <a:ext cx="6577608" cy="500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Predictors of Churn</a:t>
            </a:r>
            <a:r>
              <a:rPr lang="en-US" sz="1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Days from Signup to Application, Time Committed, Number of Repeat Applications, Committed User Status.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7513439" y="1541740"/>
            <a:ext cx="4688919" cy="390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b="1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Strategic Recommendations</a:t>
            </a:r>
            <a:endParaRPr lang="en-US" b="1" dirty="0">
              <a:solidFill>
                <a:srgbClr val="DCFF50"/>
              </a:solidFill>
            </a:endParaRPr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439" y="2108121"/>
            <a:ext cx="468868" cy="1143000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8138517" y="2264331"/>
            <a:ext cx="3398163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Automated Early Interventions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8138517" y="2664738"/>
            <a:ext cx="5952530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Trigger personalized nudges within 24–48 hours of signup.</a:t>
            </a:r>
            <a:endParaRPr lang="en-US" sz="1200" dirty="0"/>
          </a:p>
        </p:txBody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873" y="3188137"/>
            <a:ext cx="468868" cy="1143000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8372951" y="3344347"/>
            <a:ext cx="3984069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Opportunity-Person Matching System</a:t>
            </a:r>
            <a:endParaRPr lang="en-US" sz="1500" dirty="0"/>
          </a:p>
        </p:txBody>
      </p:sp>
      <p:sp>
        <p:nvSpPr>
          <p:cNvPr id="20" name="Text 16"/>
          <p:cNvSpPr/>
          <p:nvPr/>
        </p:nvSpPr>
        <p:spPr>
          <a:xfrm>
            <a:off x="8372951" y="3744754"/>
            <a:ext cx="5718096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Match students to roles based on engagement score, age, and past behavior.</a:t>
            </a:r>
            <a:endParaRPr lang="en-US" sz="1200" dirty="0"/>
          </a:p>
        </p:txBody>
      </p:sp>
      <p:pic>
        <p:nvPicPr>
          <p:cNvPr id="2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307" y="4268153"/>
            <a:ext cx="468868" cy="1143000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8607385" y="4424363"/>
            <a:ext cx="2929533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Tiered Risk-Based Support</a:t>
            </a:r>
            <a:endParaRPr lang="en-US" sz="1500" dirty="0"/>
          </a:p>
        </p:txBody>
      </p:sp>
      <p:sp>
        <p:nvSpPr>
          <p:cNvPr id="23" name="Text 18"/>
          <p:cNvSpPr/>
          <p:nvPr/>
        </p:nvSpPr>
        <p:spPr>
          <a:xfrm>
            <a:off x="8607385" y="4824770"/>
            <a:ext cx="5483662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Prioritize outreach for high-churn-risk students using model scores.</a:t>
            </a:r>
            <a:endParaRPr lang="en-US" sz="1200" dirty="0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741" y="5348168"/>
            <a:ext cx="468868" cy="1143000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8841819" y="5504378"/>
            <a:ext cx="3515320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Seasonal Campaign Optimization</a:t>
            </a:r>
            <a:endParaRPr lang="en-US" sz="1500" dirty="0"/>
          </a:p>
        </p:txBody>
      </p:sp>
      <p:sp>
        <p:nvSpPr>
          <p:cNvPr id="26" name="Text 20"/>
          <p:cNvSpPr/>
          <p:nvPr/>
        </p:nvSpPr>
        <p:spPr>
          <a:xfrm>
            <a:off x="8841819" y="5904786"/>
            <a:ext cx="5249228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 marketing and onboarding during Q4/Q1 for maximum engagement.</a:t>
            </a:r>
            <a:endParaRPr lang="en-US" sz="1200" dirty="0"/>
          </a:p>
        </p:txBody>
      </p:sp>
      <p:pic>
        <p:nvPicPr>
          <p:cNvPr id="27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307" y="6428184"/>
            <a:ext cx="468868" cy="1143000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8607385" y="6584394"/>
            <a:ext cx="3281005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Refine Complex Opportunities</a:t>
            </a:r>
            <a:endParaRPr lang="en-US" sz="1500" dirty="0"/>
          </a:p>
        </p:txBody>
      </p:sp>
      <p:sp>
        <p:nvSpPr>
          <p:cNvPr id="29" name="Text 22"/>
          <p:cNvSpPr/>
          <p:nvPr/>
        </p:nvSpPr>
        <p:spPr>
          <a:xfrm>
            <a:off x="8607385" y="6984802"/>
            <a:ext cx="5483662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prerequisites or pathways for advanced programs.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395862-AA38-D0E7-2EA0-B630EC3965B1}"/>
              </a:ext>
            </a:extLst>
          </p:cNvPr>
          <p:cNvSpPr/>
          <p:nvPr/>
        </p:nvSpPr>
        <p:spPr>
          <a:xfrm>
            <a:off x="12867774" y="7784432"/>
            <a:ext cx="1678405" cy="318836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066E72-31E7-664B-7661-01B0E445F905}"/>
              </a:ext>
            </a:extLst>
          </p:cNvPr>
          <p:cNvCxnSpPr>
            <a:cxnSpLocks/>
          </p:cNvCxnSpPr>
          <p:nvPr/>
        </p:nvCxnSpPr>
        <p:spPr>
          <a:xfrm>
            <a:off x="7261058" y="1541740"/>
            <a:ext cx="0" cy="639375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1970" y="424458"/>
            <a:ext cx="8053507" cy="466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335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Recommendation System Development</a:t>
            </a:r>
            <a:endParaRPr lang="en-US" sz="3350" dirty="0"/>
          </a:p>
        </p:txBody>
      </p:sp>
      <p:sp>
        <p:nvSpPr>
          <p:cNvPr id="4" name="Text 2"/>
          <p:cNvSpPr/>
          <p:nvPr/>
        </p:nvSpPr>
        <p:spPr>
          <a:xfrm>
            <a:off x="538410" y="1268018"/>
            <a:ext cx="2282428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b="1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Core Methodology</a:t>
            </a:r>
            <a:endParaRPr lang="en-US" dirty="0">
              <a:solidFill>
                <a:srgbClr val="DCFF50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521970" y="1750735"/>
            <a:ext cx="6793230" cy="1096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Predictive Analytics + Behavioral  Insights</a:t>
            </a:r>
            <a:endParaRPr lang="en-US" sz="1150" dirty="0"/>
          </a:p>
        </p:txBody>
      </p:sp>
      <p:sp>
        <p:nvSpPr>
          <p:cNvPr id="6" name="Text 4"/>
          <p:cNvSpPr/>
          <p:nvPr/>
        </p:nvSpPr>
        <p:spPr>
          <a:xfrm>
            <a:off x="521970" y="2123520"/>
            <a:ext cx="6793230" cy="1096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 Model</a:t>
            </a: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(87.69% accuracy) predicts churn risk</a:t>
            </a:r>
            <a:endParaRPr lang="en-US" sz="1150" dirty="0"/>
          </a:p>
        </p:txBody>
      </p:sp>
      <p:sp>
        <p:nvSpPr>
          <p:cNvPr id="7" name="Text 5"/>
          <p:cNvSpPr/>
          <p:nvPr/>
        </p:nvSpPr>
        <p:spPr>
          <a:xfrm>
            <a:off x="521970" y="2414271"/>
            <a:ext cx="6793230" cy="1096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scoring</a:t>
            </a: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using key features: Days to Application, Time Committed, Repeat Applications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521970" y="2705021"/>
            <a:ext cx="6793230" cy="1096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Hybrid matching</a:t>
            </a: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Content-based + Collaborative filtering for opportunity recommendations</a:t>
            </a:r>
            <a:endParaRPr lang="en-US" sz="1150" dirty="0"/>
          </a:p>
        </p:txBody>
      </p:sp>
      <p:sp>
        <p:nvSpPr>
          <p:cNvPr id="9" name="Text 7"/>
          <p:cNvSpPr/>
          <p:nvPr/>
        </p:nvSpPr>
        <p:spPr>
          <a:xfrm>
            <a:off x="521970" y="3158865"/>
            <a:ext cx="2345113" cy="1285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b="1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System Components</a:t>
            </a:r>
            <a:endParaRPr lang="en-US" dirty="0">
              <a:solidFill>
                <a:srgbClr val="DCFF50"/>
              </a:solidFill>
            </a:endParaRPr>
          </a:p>
        </p:txBody>
      </p:sp>
      <p:sp>
        <p:nvSpPr>
          <p:cNvPr id="10" name="Text 8"/>
          <p:cNvSpPr/>
          <p:nvPr/>
        </p:nvSpPr>
        <p:spPr>
          <a:xfrm>
            <a:off x="521970" y="3599522"/>
            <a:ext cx="6793230" cy="1096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1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Churn Risk Engine</a:t>
            </a: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Identifies at-risk students (Probability 0-1)</a:t>
            </a:r>
            <a:endParaRPr lang="en-US" sz="1150" dirty="0"/>
          </a:p>
        </p:txBody>
      </p:sp>
      <p:sp>
        <p:nvSpPr>
          <p:cNvPr id="11" name="Text 9"/>
          <p:cNvSpPr/>
          <p:nvPr/>
        </p:nvSpPr>
        <p:spPr>
          <a:xfrm>
            <a:off x="521970" y="3890272"/>
            <a:ext cx="6793230" cy="1096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1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Matching Algorithm</a:t>
            </a: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Personalizes opportunity recommendations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521970" y="4197280"/>
            <a:ext cx="6793230" cy="338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1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Interventions</a:t>
            </a: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Triggers nudges within 24-48 hours for delayed applicants</a:t>
            </a:r>
            <a:endParaRPr lang="en-US" sz="1150" dirty="0"/>
          </a:p>
        </p:txBody>
      </p:sp>
      <p:sp>
        <p:nvSpPr>
          <p:cNvPr id="13" name="Text 11"/>
          <p:cNvSpPr/>
          <p:nvPr/>
        </p:nvSpPr>
        <p:spPr>
          <a:xfrm>
            <a:off x="521970" y="4513495"/>
            <a:ext cx="6793230" cy="4202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1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Seasonal Optimization</a:t>
            </a: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Leverages winter engagement peaks for marketing</a:t>
            </a:r>
            <a:endParaRPr lang="en-US" sz="1150" dirty="0"/>
          </a:p>
        </p:txBody>
      </p:sp>
      <p:sp>
        <p:nvSpPr>
          <p:cNvPr id="14" name="Text 12"/>
          <p:cNvSpPr/>
          <p:nvPr/>
        </p:nvSpPr>
        <p:spPr>
          <a:xfrm>
            <a:off x="506406" y="5066164"/>
            <a:ext cx="6462361" cy="1285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b="1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Key Benifit</a:t>
            </a:r>
            <a:endParaRPr lang="en-US" dirty="0">
              <a:solidFill>
                <a:srgbClr val="DCFF50"/>
              </a:solidFill>
            </a:endParaRPr>
          </a:p>
        </p:txBody>
      </p:sp>
      <p:sp>
        <p:nvSpPr>
          <p:cNvPr id="15" name="Text 13"/>
          <p:cNvSpPr/>
          <p:nvPr/>
        </p:nvSpPr>
        <p:spPr>
          <a:xfrm>
            <a:off x="506407" y="5480575"/>
            <a:ext cx="6793230" cy="2193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Proactive vs. Reactive</a:t>
            </a: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System predicts and prevents churn before it happens, transforming student experience through AI-driven personalization</a:t>
            </a:r>
            <a:endParaRPr lang="en-US" sz="1150" dirty="0"/>
          </a:p>
        </p:txBody>
      </p:sp>
      <p:sp>
        <p:nvSpPr>
          <p:cNvPr id="16" name="Text 14"/>
          <p:cNvSpPr/>
          <p:nvPr/>
        </p:nvSpPr>
        <p:spPr>
          <a:xfrm>
            <a:off x="538410" y="6442750"/>
            <a:ext cx="6462362" cy="1285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b="1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Implementation</a:t>
            </a:r>
            <a:endParaRPr lang="en-US" dirty="0">
              <a:solidFill>
                <a:srgbClr val="DCFF50"/>
              </a:solidFill>
            </a:endParaRPr>
          </a:p>
        </p:txBody>
      </p:sp>
      <p:sp>
        <p:nvSpPr>
          <p:cNvPr id="17" name="Text 15"/>
          <p:cNvSpPr/>
          <p:nvPr/>
        </p:nvSpPr>
        <p:spPr>
          <a:xfrm>
            <a:off x="547211" y="7006464"/>
            <a:ext cx="6793230" cy="1096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6-month rollout</a:t>
            </a: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• </a:t>
            </a:r>
            <a:r>
              <a:rPr lang="en-US" sz="11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API</a:t>
            </a: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• </a:t>
            </a:r>
            <a:r>
              <a:rPr lang="en-US" sz="11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A/B testing framework</a:t>
            </a: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• </a:t>
            </a:r>
            <a:r>
              <a:rPr lang="en-US" sz="11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Continuous learning</a:t>
            </a:r>
            <a:endParaRPr lang="en-US" sz="1150" dirty="0"/>
          </a:p>
        </p:txBody>
      </p:sp>
      <p:sp>
        <p:nvSpPr>
          <p:cNvPr id="18" name="Text 16"/>
          <p:cNvSpPr/>
          <p:nvPr/>
        </p:nvSpPr>
        <p:spPr>
          <a:xfrm>
            <a:off x="7504748" y="1263372"/>
            <a:ext cx="3466386" cy="233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Intervention Strategy Framework</a:t>
            </a:r>
            <a:endParaRPr lang="en-US" sz="1450" dirty="0"/>
          </a:p>
        </p:txBody>
      </p:sp>
      <p:sp>
        <p:nvSpPr>
          <p:cNvPr id="19" name="Shape 17"/>
          <p:cNvSpPr/>
          <p:nvPr/>
        </p:nvSpPr>
        <p:spPr>
          <a:xfrm>
            <a:off x="7504748" y="1887855"/>
            <a:ext cx="6611303" cy="1157764"/>
          </a:xfrm>
          <a:prstGeom prst="roundRect">
            <a:avLst>
              <a:gd name="adj" fmla="val 6318"/>
            </a:avLst>
          </a:prstGeom>
          <a:solidFill>
            <a:srgbClr val="212121"/>
          </a:solidFill>
          <a:ln/>
        </p:spPr>
      </p:sp>
      <p:sp>
        <p:nvSpPr>
          <p:cNvPr id="20" name="Shape 18"/>
          <p:cNvSpPr/>
          <p:nvPr/>
        </p:nvSpPr>
        <p:spPr>
          <a:xfrm>
            <a:off x="7504748" y="1872615"/>
            <a:ext cx="6611303" cy="60960"/>
          </a:xfrm>
          <a:prstGeom prst="roundRect">
            <a:avLst>
              <a:gd name="adj" fmla="val 36703"/>
            </a:avLst>
          </a:prstGeom>
          <a:solidFill>
            <a:srgbClr val="DCFF50"/>
          </a:solidFill>
          <a:ln/>
        </p:spPr>
      </p:sp>
      <p:sp>
        <p:nvSpPr>
          <p:cNvPr id="21" name="Shape 19"/>
          <p:cNvSpPr/>
          <p:nvPr/>
        </p:nvSpPr>
        <p:spPr>
          <a:xfrm>
            <a:off x="10586680" y="1664137"/>
            <a:ext cx="447437" cy="447437"/>
          </a:xfrm>
          <a:prstGeom prst="roundRect">
            <a:avLst>
              <a:gd name="adj" fmla="val 204364"/>
            </a:avLst>
          </a:prstGeom>
          <a:solidFill>
            <a:srgbClr val="DCFF50"/>
          </a:solidFill>
          <a:ln/>
        </p:spPr>
      </p:sp>
      <p:sp>
        <p:nvSpPr>
          <p:cNvPr id="22" name="Text 20"/>
          <p:cNvSpPr/>
          <p:nvPr/>
        </p:nvSpPr>
        <p:spPr>
          <a:xfrm>
            <a:off x="10720864" y="1775936"/>
            <a:ext cx="178951" cy="2237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7669054" y="2260640"/>
            <a:ext cx="3019187" cy="233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Very High Risk (80%+ churn)</a:t>
            </a:r>
            <a:endParaRPr lang="en-US" sz="1450" dirty="0"/>
          </a:p>
        </p:txBody>
      </p:sp>
      <p:sp>
        <p:nvSpPr>
          <p:cNvPr id="24" name="Text 22"/>
          <p:cNvSpPr/>
          <p:nvPr/>
        </p:nvSpPr>
        <p:spPr>
          <a:xfrm>
            <a:off x="7669054" y="2642711"/>
            <a:ext cx="6282690" cy="2386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Daily contact, immediate mentor, personalized plan.</a:t>
            </a:r>
            <a:endParaRPr lang="en-US" sz="1150" dirty="0"/>
          </a:p>
        </p:txBody>
      </p:sp>
      <p:sp>
        <p:nvSpPr>
          <p:cNvPr id="25" name="Shape 23"/>
          <p:cNvSpPr/>
          <p:nvPr/>
        </p:nvSpPr>
        <p:spPr>
          <a:xfrm>
            <a:off x="7504748" y="3418403"/>
            <a:ext cx="6611303" cy="1157764"/>
          </a:xfrm>
          <a:prstGeom prst="roundRect">
            <a:avLst>
              <a:gd name="adj" fmla="val 6318"/>
            </a:avLst>
          </a:prstGeom>
          <a:solidFill>
            <a:srgbClr val="212121"/>
          </a:solidFill>
          <a:ln/>
        </p:spPr>
      </p:sp>
      <p:sp>
        <p:nvSpPr>
          <p:cNvPr id="26" name="Shape 24"/>
          <p:cNvSpPr/>
          <p:nvPr/>
        </p:nvSpPr>
        <p:spPr>
          <a:xfrm>
            <a:off x="7504748" y="3403163"/>
            <a:ext cx="6611303" cy="60960"/>
          </a:xfrm>
          <a:prstGeom prst="roundRect">
            <a:avLst>
              <a:gd name="adj" fmla="val 36703"/>
            </a:avLst>
          </a:prstGeom>
          <a:solidFill>
            <a:srgbClr val="DCFF50"/>
          </a:solidFill>
          <a:ln/>
        </p:spPr>
      </p:sp>
      <p:sp>
        <p:nvSpPr>
          <p:cNvPr id="27" name="Shape 25"/>
          <p:cNvSpPr/>
          <p:nvPr/>
        </p:nvSpPr>
        <p:spPr>
          <a:xfrm>
            <a:off x="10586680" y="3194685"/>
            <a:ext cx="447437" cy="447437"/>
          </a:xfrm>
          <a:prstGeom prst="roundRect">
            <a:avLst>
              <a:gd name="adj" fmla="val 204364"/>
            </a:avLst>
          </a:prstGeom>
          <a:solidFill>
            <a:srgbClr val="DCFF50"/>
          </a:solidFill>
          <a:ln/>
        </p:spPr>
      </p:sp>
      <p:sp>
        <p:nvSpPr>
          <p:cNvPr id="28" name="Text 26"/>
          <p:cNvSpPr/>
          <p:nvPr/>
        </p:nvSpPr>
        <p:spPr>
          <a:xfrm>
            <a:off x="10720864" y="3306485"/>
            <a:ext cx="178951" cy="2237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1400" dirty="0"/>
          </a:p>
        </p:txBody>
      </p:sp>
      <p:sp>
        <p:nvSpPr>
          <p:cNvPr id="29" name="Text 27"/>
          <p:cNvSpPr/>
          <p:nvPr/>
        </p:nvSpPr>
        <p:spPr>
          <a:xfrm>
            <a:off x="7669054" y="3791188"/>
            <a:ext cx="2683669" cy="233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High Risk (60-80% churn)</a:t>
            </a:r>
            <a:endParaRPr lang="en-US" sz="1450" dirty="0"/>
          </a:p>
        </p:txBody>
      </p:sp>
      <p:sp>
        <p:nvSpPr>
          <p:cNvPr id="30" name="Text 28"/>
          <p:cNvSpPr/>
          <p:nvPr/>
        </p:nvSpPr>
        <p:spPr>
          <a:xfrm>
            <a:off x="7669054" y="4173260"/>
            <a:ext cx="6282690" cy="2386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Contact every 2 days, peer support, resource access.</a:t>
            </a:r>
            <a:endParaRPr lang="en-US" sz="1150" dirty="0"/>
          </a:p>
        </p:txBody>
      </p:sp>
      <p:sp>
        <p:nvSpPr>
          <p:cNvPr id="31" name="Shape 29"/>
          <p:cNvSpPr/>
          <p:nvPr/>
        </p:nvSpPr>
        <p:spPr>
          <a:xfrm>
            <a:off x="7504748" y="4948952"/>
            <a:ext cx="6611303" cy="1157764"/>
          </a:xfrm>
          <a:prstGeom prst="roundRect">
            <a:avLst>
              <a:gd name="adj" fmla="val 6318"/>
            </a:avLst>
          </a:prstGeom>
          <a:solidFill>
            <a:srgbClr val="212121"/>
          </a:solidFill>
          <a:ln/>
        </p:spPr>
      </p:sp>
      <p:sp>
        <p:nvSpPr>
          <p:cNvPr id="32" name="Shape 30"/>
          <p:cNvSpPr/>
          <p:nvPr/>
        </p:nvSpPr>
        <p:spPr>
          <a:xfrm>
            <a:off x="7504748" y="4933712"/>
            <a:ext cx="6611303" cy="60960"/>
          </a:xfrm>
          <a:prstGeom prst="roundRect">
            <a:avLst>
              <a:gd name="adj" fmla="val 36703"/>
            </a:avLst>
          </a:prstGeom>
          <a:solidFill>
            <a:srgbClr val="DCFF50"/>
          </a:solidFill>
          <a:ln/>
        </p:spPr>
      </p:sp>
      <p:sp>
        <p:nvSpPr>
          <p:cNvPr id="33" name="Shape 31"/>
          <p:cNvSpPr/>
          <p:nvPr/>
        </p:nvSpPr>
        <p:spPr>
          <a:xfrm>
            <a:off x="10586680" y="4725233"/>
            <a:ext cx="447437" cy="447437"/>
          </a:xfrm>
          <a:prstGeom prst="roundRect">
            <a:avLst>
              <a:gd name="adj" fmla="val 204364"/>
            </a:avLst>
          </a:prstGeom>
          <a:solidFill>
            <a:srgbClr val="DCFF50"/>
          </a:solidFill>
          <a:ln/>
        </p:spPr>
      </p:sp>
      <p:sp>
        <p:nvSpPr>
          <p:cNvPr id="34" name="Text 32"/>
          <p:cNvSpPr/>
          <p:nvPr/>
        </p:nvSpPr>
        <p:spPr>
          <a:xfrm>
            <a:off x="10720864" y="4837033"/>
            <a:ext cx="178951" cy="2237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1400" dirty="0"/>
          </a:p>
        </p:txBody>
      </p:sp>
      <p:sp>
        <p:nvSpPr>
          <p:cNvPr id="35" name="Text 33"/>
          <p:cNvSpPr/>
          <p:nvPr/>
        </p:nvSpPr>
        <p:spPr>
          <a:xfrm>
            <a:off x="7669054" y="5321737"/>
            <a:ext cx="2907268" cy="233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Medium Risk (40-60% churn)</a:t>
            </a:r>
            <a:endParaRPr lang="en-US" sz="1450" dirty="0"/>
          </a:p>
        </p:txBody>
      </p:sp>
      <p:sp>
        <p:nvSpPr>
          <p:cNvPr id="36" name="Text 34"/>
          <p:cNvSpPr/>
          <p:nvPr/>
        </p:nvSpPr>
        <p:spPr>
          <a:xfrm>
            <a:off x="7669054" y="5703808"/>
            <a:ext cx="6282690" cy="2386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Twice weekly contact, engagement survey, workshops.</a:t>
            </a:r>
            <a:endParaRPr lang="en-US" sz="1150" dirty="0"/>
          </a:p>
        </p:txBody>
      </p:sp>
      <p:sp>
        <p:nvSpPr>
          <p:cNvPr id="37" name="Shape 35"/>
          <p:cNvSpPr/>
          <p:nvPr/>
        </p:nvSpPr>
        <p:spPr>
          <a:xfrm>
            <a:off x="7504748" y="6479500"/>
            <a:ext cx="6611303" cy="1157764"/>
          </a:xfrm>
          <a:prstGeom prst="roundRect">
            <a:avLst>
              <a:gd name="adj" fmla="val 6318"/>
            </a:avLst>
          </a:prstGeom>
          <a:solidFill>
            <a:srgbClr val="212121"/>
          </a:solidFill>
          <a:ln/>
        </p:spPr>
      </p:sp>
      <p:sp>
        <p:nvSpPr>
          <p:cNvPr id="38" name="Shape 36"/>
          <p:cNvSpPr/>
          <p:nvPr/>
        </p:nvSpPr>
        <p:spPr>
          <a:xfrm>
            <a:off x="7504748" y="6464260"/>
            <a:ext cx="6611303" cy="60960"/>
          </a:xfrm>
          <a:prstGeom prst="roundRect">
            <a:avLst>
              <a:gd name="adj" fmla="val 36703"/>
            </a:avLst>
          </a:prstGeom>
          <a:solidFill>
            <a:srgbClr val="DCFF50"/>
          </a:solidFill>
          <a:ln/>
        </p:spPr>
      </p:sp>
      <p:sp>
        <p:nvSpPr>
          <p:cNvPr id="39" name="Shape 37"/>
          <p:cNvSpPr/>
          <p:nvPr/>
        </p:nvSpPr>
        <p:spPr>
          <a:xfrm>
            <a:off x="10586680" y="6255782"/>
            <a:ext cx="447437" cy="447437"/>
          </a:xfrm>
          <a:prstGeom prst="roundRect">
            <a:avLst>
              <a:gd name="adj" fmla="val 204364"/>
            </a:avLst>
          </a:prstGeom>
          <a:solidFill>
            <a:srgbClr val="DCFF50"/>
          </a:solidFill>
          <a:ln/>
        </p:spPr>
      </p:sp>
      <p:sp>
        <p:nvSpPr>
          <p:cNvPr id="40" name="Text 38"/>
          <p:cNvSpPr/>
          <p:nvPr/>
        </p:nvSpPr>
        <p:spPr>
          <a:xfrm>
            <a:off x="10720864" y="6367582"/>
            <a:ext cx="178951" cy="2237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4</a:t>
            </a:r>
            <a:endParaRPr lang="en-US" sz="1400" dirty="0"/>
          </a:p>
        </p:txBody>
      </p:sp>
      <p:sp>
        <p:nvSpPr>
          <p:cNvPr id="41" name="Text 39"/>
          <p:cNvSpPr/>
          <p:nvPr/>
        </p:nvSpPr>
        <p:spPr>
          <a:xfrm>
            <a:off x="7669054" y="6852285"/>
            <a:ext cx="2348270" cy="233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Low Risk (&lt;40% churn)</a:t>
            </a:r>
            <a:endParaRPr lang="en-US" sz="1450" dirty="0"/>
          </a:p>
        </p:txBody>
      </p:sp>
      <p:sp>
        <p:nvSpPr>
          <p:cNvPr id="42" name="Text 40"/>
          <p:cNvSpPr/>
          <p:nvPr/>
        </p:nvSpPr>
        <p:spPr>
          <a:xfrm>
            <a:off x="7669054" y="7234357"/>
            <a:ext cx="6282690" cy="2386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Weekly contact, standard onboarding, peer mentoring.</a:t>
            </a:r>
            <a:endParaRPr lang="en-US" sz="11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443D3-4AE1-FCB4-156B-4DA82E1E67E9}"/>
              </a:ext>
            </a:extLst>
          </p:cNvPr>
          <p:cNvSpPr/>
          <p:nvPr/>
        </p:nvSpPr>
        <p:spPr>
          <a:xfrm>
            <a:off x="12867774" y="7784432"/>
            <a:ext cx="1678405" cy="318836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35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Conclusion: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396835" y="1094856"/>
            <a:ext cx="312896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FFFF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Project Impact Overview</a:t>
            </a:r>
            <a:endParaRPr lang="en-US" sz="1750" dirty="0">
              <a:solidFill>
                <a:srgbClr val="FFFF00"/>
              </a:solidFill>
            </a:endParaRPr>
          </a:p>
        </p:txBody>
      </p:sp>
      <p:sp>
        <p:nvSpPr>
          <p:cNvPr id="4" name="Shape 2"/>
          <p:cNvSpPr/>
          <p:nvPr/>
        </p:nvSpPr>
        <p:spPr>
          <a:xfrm>
            <a:off x="396835" y="1548365"/>
            <a:ext cx="13836729" cy="2011204"/>
          </a:xfrm>
          <a:prstGeom prst="roundRect">
            <a:avLst>
              <a:gd name="adj" fmla="val 84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04455" y="1555985"/>
            <a:ext cx="13821489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517922" y="1631590"/>
            <a:ext cx="437757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Category</a:t>
            </a:r>
            <a:endParaRPr lang="en-US" sz="850" dirty="0"/>
          </a:p>
        </p:txBody>
      </p:sp>
      <p:sp>
        <p:nvSpPr>
          <p:cNvPr id="7" name="Text 5"/>
          <p:cNvSpPr/>
          <p:nvPr/>
        </p:nvSpPr>
        <p:spPr>
          <a:xfrm>
            <a:off x="5129808" y="1631590"/>
            <a:ext cx="437233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Findings</a:t>
            </a:r>
            <a:endParaRPr lang="en-US" sz="850" dirty="0"/>
          </a:p>
        </p:txBody>
      </p:sp>
      <p:sp>
        <p:nvSpPr>
          <p:cNvPr id="8" name="Text 6"/>
          <p:cNvSpPr/>
          <p:nvPr/>
        </p:nvSpPr>
        <p:spPr>
          <a:xfrm>
            <a:off x="9736455" y="1631590"/>
            <a:ext cx="437614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Strategic Outcome</a:t>
            </a:r>
            <a:endParaRPr lang="en-US" sz="850" dirty="0"/>
          </a:p>
        </p:txBody>
      </p:sp>
      <p:sp>
        <p:nvSpPr>
          <p:cNvPr id="9" name="Shape 7"/>
          <p:cNvSpPr/>
          <p:nvPr/>
        </p:nvSpPr>
        <p:spPr>
          <a:xfrm>
            <a:off x="404455" y="1888646"/>
            <a:ext cx="13821489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517922" y="1964250"/>
            <a:ext cx="437757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Churn Rate</a:t>
            </a:r>
            <a:endParaRPr lang="en-US" sz="850" dirty="0"/>
          </a:p>
        </p:txBody>
      </p:sp>
      <p:sp>
        <p:nvSpPr>
          <p:cNvPr id="11" name="Text 9"/>
          <p:cNvSpPr/>
          <p:nvPr/>
        </p:nvSpPr>
        <p:spPr>
          <a:xfrm>
            <a:off x="5129808" y="1964250"/>
            <a:ext cx="437233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70.32% student dropout</a:t>
            </a:r>
            <a:endParaRPr lang="en-US" sz="850" dirty="0"/>
          </a:p>
        </p:txBody>
      </p:sp>
      <p:sp>
        <p:nvSpPr>
          <p:cNvPr id="12" name="Text 10"/>
          <p:cNvSpPr/>
          <p:nvPr/>
        </p:nvSpPr>
        <p:spPr>
          <a:xfrm>
            <a:off x="9736455" y="1964250"/>
            <a:ext cx="437614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Critical retention crisis identified</a:t>
            </a:r>
            <a:endParaRPr lang="en-US" sz="850" dirty="0"/>
          </a:p>
        </p:txBody>
      </p:sp>
      <p:sp>
        <p:nvSpPr>
          <p:cNvPr id="13" name="Shape 11"/>
          <p:cNvSpPr/>
          <p:nvPr/>
        </p:nvSpPr>
        <p:spPr>
          <a:xfrm>
            <a:off x="404455" y="2221306"/>
            <a:ext cx="13821489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517922" y="2296911"/>
            <a:ext cx="437757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Predictive Power</a:t>
            </a:r>
            <a:endParaRPr lang="en-US" sz="850" dirty="0"/>
          </a:p>
        </p:txBody>
      </p:sp>
      <p:sp>
        <p:nvSpPr>
          <p:cNvPr id="15" name="Text 13"/>
          <p:cNvSpPr/>
          <p:nvPr/>
        </p:nvSpPr>
        <p:spPr>
          <a:xfrm>
            <a:off x="5129808" y="2296911"/>
            <a:ext cx="437233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87.69% model accuracy</a:t>
            </a:r>
            <a:endParaRPr lang="en-US" sz="850" dirty="0"/>
          </a:p>
        </p:txBody>
      </p:sp>
      <p:sp>
        <p:nvSpPr>
          <p:cNvPr id="16" name="Text 14"/>
          <p:cNvSpPr/>
          <p:nvPr/>
        </p:nvSpPr>
        <p:spPr>
          <a:xfrm>
            <a:off x="9736455" y="2296911"/>
            <a:ext cx="437614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Can predict at-risk students reliably</a:t>
            </a:r>
            <a:endParaRPr lang="en-US" sz="850" dirty="0"/>
          </a:p>
        </p:txBody>
      </p:sp>
      <p:sp>
        <p:nvSpPr>
          <p:cNvPr id="17" name="Shape 15"/>
          <p:cNvSpPr/>
          <p:nvPr/>
        </p:nvSpPr>
        <p:spPr>
          <a:xfrm>
            <a:off x="404455" y="2553967"/>
            <a:ext cx="13821489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517922" y="2629572"/>
            <a:ext cx="437757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Behavioral Insights</a:t>
            </a:r>
            <a:endParaRPr lang="en-US" sz="850" dirty="0"/>
          </a:p>
        </p:txBody>
      </p:sp>
      <p:sp>
        <p:nvSpPr>
          <p:cNvPr id="19" name="Text 17"/>
          <p:cNvSpPr/>
          <p:nvPr/>
        </p:nvSpPr>
        <p:spPr>
          <a:xfrm>
            <a:off x="5129808" y="2629572"/>
            <a:ext cx="437233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Application timing is key predictor</a:t>
            </a:r>
            <a:endParaRPr lang="en-US" sz="850" dirty="0"/>
          </a:p>
        </p:txBody>
      </p:sp>
      <p:sp>
        <p:nvSpPr>
          <p:cNvPr id="20" name="Text 18"/>
          <p:cNvSpPr/>
          <p:nvPr/>
        </p:nvSpPr>
        <p:spPr>
          <a:xfrm>
            <a:off x="9736455" y="2629572"/>
            <a:ext cx="437614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 on early engagement strategies</a:t>
            </a:r>
            <a:endParaRPr lang="en-US" sz="850" dirty="0"/>
          </a:p>
        </p:txBody>
      </p:sp>
      <p:sp>
        <p:nvSpPr>
          <p:cNvPr id="21" name="Shape 19"/>
          <p:cNvSpPr/>
          <p:nvPr/>
        </p:nvSpPr>
        <p:spPr>
          <a:xfrm>
            <a:off x="404455" y="2886628"/>
            <a:ext cx="13821489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517922" y="2962232"/>
            <a:ext cx="437757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Seasonal Patterns</a:t>
            </a:r>
            <a:endParaRPr lang="en-US" sz="850" dirty="0"/>
          </a:p>
        </p:txBody>
      </p:sp>
      <p:sp>
        <p:nvSpPr>
          <p:cNvPr id="23" name="Text 21"/>
          <p:cNvSpPr/>
          <p:nvPr/>
        </p:nvSpPr>
        <p:spPr>
          <a:xfrm>
            <a:off x="5129808" y="2962232"/>
            <a:ext cx="437233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Winter shows highest engagement</a:t>
            </a:r>
            <a:endParaRPr lang="en-US" sz="850" dirty="0"/>
          </a:p>
        </p:txBody>
      </p:sp>
      <p:sp>
        <p:nvSpPr>
          <p:cNvPr id="24" name="Text 22"/>
          <p:cNvSpPr/>
          <p:nvPr/>
        </p:nvSpPr>
        <p:spPr>
          <a:xfrm>
            <a:off x="9736455" y="2962232"/>
            <a:ext cx="437614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 marketing timing</a:t>
            </a:r>
            <a:endParaRPr lang="en-US" sz="850" dirty="0"/>
          </a:p>
        </p:txBody>
      </p:sp>
      <p:sp>
        <p:nvSpPr>
          <p:cNvPr id="25" name="Shape 23"/>
          <p:cNvSpPr/>
          <p:nvPr/>
        </p:nvSpPr>
        <p:spPr>
          <a:xfrm>
            <a:off x="404455" y="3219288"/>
            <a:ext cx="13821489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517922" y="3294893"/>
            <a:ext cx="437757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Transformation</a:t>
            </a:r>
            <a:endParaRPr lang="en-US" sz="850" dirty="0"/>
          </a:p>
        </p:txBody>
      </p:sp>
      <p:sp>
        <p:nvSpPr>
          <p:cNvPr id="27" name="Text 25"/>
          <p:cNvSpPr/>
          <p:nvPr/>
        </p:nvSpPr>
        <p:spPr>
          <a:xfrm>
            <a:off x="5129808" y="3294893"/>
            <a:ext cx="437233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8,558 records → actionable intelligence</a:t>
            </a:r>
            <a:endParaRPr lang="en-US" sz="850" dirty="0"/>
          </a:p>
        </p:txBody>
      </p:sp>
      <p:sp>
        <p:nvSpPr>
          <p:cNvPr id="28" name="Text 26"/>
          <p:cNvSpPr/>
          <p:nvPr/>
        </p:nvSpPr>
        <p:spPr>
          <a:xfrm>
            <a:off x="9736455" y="3294893"/>
            <a:ext cx="437614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Evidence-based decision making</a:t>
            </a:r>
            <a:endParaRPr lang="en-US" sz="850" dirty="0"/>
          </a:p>
        </p:txBody>
      </p:sp>
      <p:sp>
        <p:nvSpPr>
          <p:cNvPr id="29" name="Text 27"/>
          <p:cNvSpPr/>
          <p:nvPr/>
        </p:nvSpPr>
        <p:spPr>
          <a:xfrm>
            <a:off x="396835" y="4204844"/>
            <a:ext cx="734615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Future Implications for Student Retention &amp; Engagement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396835" y="4658353"/>
            <a:ext cx="3060978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FFFF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Immediate Impact (6-12 Months)</a:t>
            </a:r>
            <a:endParaRPr lang="en-US" sz="1300" dirty="0">
              <a:solidFill>
                <a:srgbClr val="FFFF00"/>
              </a:solidFill>
            </a:endParaRPr>
          </a:p>
        </p:txBody>
      </p:sp>
      <p:sp>
        <p:nvSpPr>
          <p:cNvPr id="31" name="Shape 29"/>
          <p:cNvSpPr/>
          <p:nvPr/>
        </p:nvSpPr>
        <p:spPr>
          <a:xfrm>
            <a:off x="396835" y="5041020"/>
            <a:ext cx="13836729" cy="1678543"/>
          </a:xfrm>
          <a:prstGeom prst="roundRect">
            <a:avLst>
              <a:gd name="adj" fmla="val 101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32" name="Shape 30"/>
          <p:cNvSpPr/>
          <p:nvPr/>
        </p:nvSpPr>
        <p:spPr>
          <a:xfrm>
            <a:off x="404455" y="5048640"/>
            <a:ext cx="13821489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 31"/>
          <p:cNvSpPr/>
          <p:nvPr/>
        </p:nvSpPr>
        <p:spPr>
          <a:xfrm>
            <a:off x="518041" y="5124245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Metric</a:t>
            </a:r>
            <a:endParaRPr lang="en-US" sz="850" dirty="0"/>
          </a:p>
        </p:txBody>
      </p:sp>
      <p:sp>
        <p:nvSpPr>
          <p:cNvPr id="34" name="Text 32"/>
          <p:cNvSpPr/>
          <p:nvPr/>
        </p:nvSpPr>
        <p:spPr>
          <a:xfrm>
            <a:off x="3977164" y="5124245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Current State</a:t>
            </a:r>
            <a:endParaRPr lang="en-US" sz="850" dirty="0"/>
          </a:p>
        </p:txBody>
      </p:sp>
      <p:sp>
        <p:nvSpPr>
          <p:cNvPr id="35" name="Text 33"/>
          <p:cNvSpPr/>
          <p:nvPr/>
        </p:nvSpPr>
        <p:spPr>
          <a:xfrm>
            <a:off x="7432477" y="5124245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Target</a:t>
            </a:r>
            <a:endParaRPr lang="en-US" sz="850" dirty="0"/>
          </a:p>
        </p:txBody>
      </p:sp>
      <p:sp>
        <p:nvSpPr>
          <p:cNvPr id="36" name="Text 34"/>
          <p:cNvSpPr/>
          <p:nvPr/>
        </p:nvSpPr>
        <p:spPr>
          <a:xfrm>
            <a:off x="10887789" y="5124245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Strategy</a:t>
            </a:r>
            <a:endParaRPr lang="en-US" sz="850" dirty="0"/>
          </a:p>
        </p:txBody>
      </p:sp>
      <p:sp>
        <p:nvSpPr>
          <p:cNvPr id="37" name="Shape 35"/>
          <p:cNvSpPr/>
          <p:nvPr/>
        </p:nvSpPr>
        <p:spPr>
          <a:xfrm>
            <a:off x="404455" y="5381301"/>
            <a:ext cx="13821489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8" name="Text 36"/>
          <p:cNvSpPr/>
          <p:nvPr/>
        </p:nvSpPr>
        <p:spPr>
          <a:xfrm>
            <a:off x="518041" y="5456905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Students Retained</a:t>
            </a:r>
            <a:endParaRPr lang="en-US" sz="850" dirty="0"/>
          </a:p>
        </p:txBody>
      </p:sp>
      <p:sp>
        <p:nvSpPr>
          <p:cNvPr id="39" name="Text 37"/>
          <p:cNvSpPr/>
          <p:nvPr/>
        </p:nvSpPr>
        <p:spPr>
          <a:xfrm>
            <a:off x="3977164" y="5456905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2,096 (29.68%)</a:t>
            </a:r>
            <a:endParaRPr lang="en-US" sz="850" dirty="0"/>
          </a:p>
        </p:txBody>
      </p:sp>
      <p:sp>
        <p:nvSpPr>
          <p:cNvPr id="40" name="Text 38"/>
          <p:cNvSpPr/>
          <p:nvPr/>
        </p:nvSpPr>
        <p:spPr>
          <a:xfrm>
            <a:off x="7432477" y="5456905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+1,200 additional</a:t>
            </a:r>
            <a:endParaRPr lang="en-US" sz="850" dirty="0"/>
          </a:p>
        </p:txBody>
      </p:sp>
      <p:sp>
        <p:nvSpPr>
          <p:cNvPr id="41" name="Text 39"/>
          <p:cNvSpPr/>
          <p:nvPr/>
        </p:nvSpPr>
        <p:spPr>
          <a:xfrm>
            <a:off x="10887789" y="5456905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Early intervention for high-risk students</a:t>
            </a:r>
            <a:endParaRPr lang="en-US" sz="850" dirty="0"/>
          </a:p>
        </p:txBody>
      </p:sp>
      <p:sp>
        <p:nvSpPr>
          <p:cNvPr id="42" name="Shape 40"/>
          <p:cNvSpPr/>
          <p:nvPr/>
        </p:nvSpPr>
        <p:spPr>
          <a:xfrm>
            <a:off x="404455" y="5713961"/>
            <a:ext cx="13821489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3" name="Text 41"/>
          <p:cNvSpPr/>
          <p:nvPr/>
        </p:nvSpPr>
        <p:spPr>
          <a:xfrm>
            <a:off x="518041" y="5789566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Application Speed</a:t>
            </a:r>
            <a:endParaRPr lang="en-US" sz="850" dirty="0"/>
          </a:p>
        </p:txBody>
      </p:sp>
      <p:sp>
        <p:nvSpPr>
          <p:cNvPr id="44" name="Text 42"/>
          <p:cNvSpPr/>
          <p:nvPr/>
        </p:nvSpPr>
        <p:spPr>
          <a:xfrm>
            <a:off x="3977164" y="5789566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7+ days average</a:t>
            </a:r>
            <a:endParaRPr lang="en-US" sz="850" dirty="0"/>
          </a:p>
        </p:txBody>
      </p:sp>
      <p:sp>
        <p:nvSpPr>
          <p:cNvPr id="45" name="Text 43"/>
          <p:cNvSpPr/>
          <p:nvPr/>
        </p:nvSpPr>
        <p:spPr>
          <a:xfrm>
            <a:off x="7432477" y="5789566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3-4 days</a:t>
            </a:r>
            <a:endParaRPr lang="en-US" sz="850" dirty="0"/>
          </a:p>
        </p:txBody>
      </p:sp>
      <p:sp>
        <p:nvSpPr>
          <p:cNvPr id="46" name="Text 44"/>
          <p:cNvSpPr/>
          <p:nvPr/>
        </p:nvSpPr>
        <p:spPr>
          <a:xfrm>
            <a:off x="10887789" y="5789566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Proactive nudges within 48 hours</a:t>
            </a:r>
            <a:endParaRPr lang="en-US" sz="850" dirty="0"/>
          </a:p>
        </p:txBody>
      </p:sp>
      <p:sp>
        <p:nvSpPr>
          <p:cNvPr id="47" name="Shape 45"/>
          <p:cNvSpPr/>
          <p:nvPr/>
        </p:nvSpPr>
        <p:spPr>
          <a:xfrm>
            <a:off x="404455" y="6046622"/>
            <a:ext cx="13821489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8" name="Text 46"/>
          <p:cNvSpPr/>
          <p:nvPr/>
        </p:nvSpPr>
        <p:spPr>
          <a:xfrm>
            <a:off x="518041" y="6122227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Engagement Quality</a:t>
            </a:r>
            <a:endParaRPr lang="en-US" sz="850" dirty="0"/>
          </a:p>
        </p:txBody>
      </p:sp>
      <p:sp>
        <p:nvSpPr>
          <p:cNvPr id="49" name="Text 47"/>
          <p:cNvSpPr/>
          <p:nvPr/>
        </p:nvSpPr>
        <p:spPr>
          <a:xfrm>
            <a:off x="3977164" y="6122227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Baseline score</a:t>
            </a:r>
            <a:endParaRPr lang="en-US" sz="850" dirty="0"/>
          </a:p>
        </p:txBody>
      </p:sp>
      <p:sp>
        <p:nvSpPr>
          <p:cNvPr id="50" name="Text 48"/>
          <p:cNvSpPr/>
          <p:nvPr/>
        </p:nvSpPr>
        <p:spPr>
          <a:xfrm>
            <a:off x="7432477" y="6122227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+40% improvement</a:t>
            </a:r>
            <a:endParaRPr lang="en-US" sz="850" dirty="0"/>
          </a:p>
        </p:txBody>
      </p:sp>
      <p:sp>
        <p:nvSpPr>
          <p:cNvPr id="51" name="Text 49"/>
          <p:cNvSpPr/>
          <p:nvPr/>
        </p:nvSpPr>
        <p:spPr>
          <a:xfrm>
            <a:off x="10887789" y="6122227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Personalized opportunity matching</a:t>
            </a:r>
            <a:endParaRPr lang="en-US" sz="850" dirty="0"/>
          </a:p>
        </p:txBody>
      </p:sp>
      <p:sp>
        <p:nvSpPr>
          <p:cNvPr id="52" name="Shape 50"/>
          <p:cNvSpPr/>
          <p:nvPr/>
        </p:nvSpPr>
        <p:spPr>
          <a:xfrm>
            <a:off x="404455" y="6379282"/>
            <a:ext cx="13821489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3" name="Text 51"/>
          <p:cNvSpPr/>
          <p:nvPr/>
        </p:nvSpPr>
        <p:spPr>
          <a:xfrm>
            <a:off x="518041" y="6454887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 Efficiency</a:t>
            </a:r>
            <a:endParaRPr lang="en-US" sz="850" dirty="0"/>
          </a:p>
        </p:txBody>
      </p:sp>
      <p:sp>
        <p:nvSpPr>
          <p:cNvPr id="54" name="Text 52"/>
          <p:cNvSpPr/>
          <p:nvPr/>
        </p:nvSpPr>
        <p:spPr>
          <a:xfrm>
            <a:off x="3977164" y="6454887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Reactive approach</a:t>
            </a:r>
            <a:endParaRPr lang="en-US" sz="850" dirty="0"/>
          </a:p>
        </p:txBody>
      </p:sp>
      <p:sp>
        <p:nvSpPr>
          <p:cNvPr id="55" name="Text 53"/>
          <p:cNvSpPr/>
          <p:nvPr/>
        </p:nvSpPr>
        <p:spPr>
          <a:xfrm>
            <a:off x="7432477" y="6454887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Predictive targeting</a:t>
            </a:r>
            <a:endParaRPr lang="en-US" sz="850" dirty="0"/>
          </a:p>
        </p:txBody>
      </p:sp>
      <p:sp>
        <p:nvSpPr>
          <p:cNvPr id="56" name="Text 54"/>
          <p:cNvSpPr/>
          <p:nvPr/>
        </p:nvSpPr>
        <p:spPr>
          <a:xfrm>
            <a:off x="10887789" y="6454887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 on identified risk factors</a:t>
            </a:r>
            <a:endParaRPr lang="en-US" sz="85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01BE1C6-0D06-C7D1-D6EA-F4492F7D68EA}"/>
              </a:ext>
            </a:extLst>
          </p:cNvPr>
          <p:cNvSpPr/>
          <p:nvPr/>
        </p:nvSpPr>
        <p:spPr>
          <a:xfrm>
            <a:off x="12867774" y="7784432"/>
            <a:ext cx="1678405" cy="318836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82">
            <a:extLst>
              <a:ext uri="{FF2B5EF4-FFF2-40B4-BE49-F238E27FC236}">
                <a16:creationId xmlns:a16="http://schemas.microsoft.com/office/drawing/2014/main" id="{E161E0D2-00B8-8101-5B7E-36CB06681126}"/>
              </a:ext>
            </a:extLst>
          </p:cNvPr>
          <p:cNvSpPr/>
          <p:nvPr/>
        </p:nvSpPr>
        <p:spPr>
          <a:xfrm>
            <a:off x="396835" y="3568211"/>
            <a:ext cx="312896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Strategic Value Summary</a:t>
            </a:r>
            <a:endParaRPr lang="en-US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267C981B-5761-8BB0-8A1E-716E53B8D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5" y="4021720"/>
            <a:ext cx="283488" cy="283488"/>
          </a:xfrm>
          <a:prstGeom prst="rect">
            <a:avLst/>
          </a:prstGeom>
        </p:spPr>
      </p:pic>
      <p:sp>
        <p:nvSpPr>
          <p:cNvPr id="4" name="Text 83">
            <a:extLst>
              <a:ext uri="{FF2B5EF4-FFF2-40B4-BE49-F238E27FC236}">
                <a16:creationId xmlns:a16="http://schemas.microsoft.com/office/drawing/2014/main" id="{7F8C9744-3E94-4151-2C78-E5E3EBB16A07}"/>
              </a:ext>
            </a:extLst>
          </p:cNvPr>
          <p:cNvSpPr/>
          <p:nvPr/>
        </p:nvSpPr>
        <p:spPr>
          <a:xfrm>
            <a:off x="822008" y="408899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Business Impact</a:t>
            </a:r>
            <a:endParaRPr lang="en-US" sz="1100" dirty="0"/>
          </a:p>
        </p:txBody>
      </p:sp>
      <p:sp>
        <p:nvSpPr>
          <p:cNvPr id="5" name="Text 84">
            <a:extLst>
              <a:ext uri="{FF2B5EF4-FFF2-40B4-BE49-F238E27FC236}">
                <a16:creationId xmlns:a16="http://schemas.microsoft.com/office/drawing/2014/main" id="{A7E659F0-0E39-49C8-F594-380E51890825}"/>
              </a:ext>
            </a:extLst>
          </p:cNvPr>
          <p:cNvSpPr/>
          <p:nvPr/>
        </p:nvSpPr>
        <p:spPr>
          <a:xfrm>
            <a:off x="822008" y="4652988"/>
            <a:ext cx="4092535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Revenue protection through retention</a:t>
            </a:r>
            <a:endParaRPr lang="en-US" sz="850" dirty="0"/>
          </a:p>
        </p:txBody>
      </p:sp>
      <p:sp>
        <p:nvSpPr>
          <p:cNvPr id="6" name="Text 85">
            <a:extLst>
              <a:ext uri="{FF2B5EF4-FFF2-40B4-BE49-F238E27FC236}">
                <a16:creationId xmlns:a16="http://schemas.microsoft.com/office/drawing/2014/main" id="{476BB019-9B23-2654-CA3F-E4EFBA58F9BA}"/>
              </a:ext>
            </a:extLst>
          </p:cNvPr>
          <p:cNvSpPr/>
          <p:nvPr/>
        </p:nvSpPr>
        <p:spPr>
          <a:xfrm>
            <a:off x="822008" y="4874087"/>
            <a:ext cx="4092535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Cost-efficient targeted interventions</a:t>
            </a:r>
            <a:endParaRPr lang="en-US" sz="850" dirty="0"/>
          </a:p>
        </p:txBody>
      </p:sp>
      <p:sp>
        <p:nvSpPr>
          <p:cNvPr id="7" name="Text 86">
            <a:extLst>
              <a:ext uri="{FF2B5EF4-FFF2-40B4-BE49-F238E27FC236}">
                <a16:creationId xmlns:a16="http://schemas.microsoft.com/office/drawing/2014/main" id="{3DA78901-6F98-7330-AF56-67918685BFEC}"/>
              </a:ext>
            </a:extLst>
          </p:cNvPr>
          <p:cNvSpPr/>
          <p:nvPr/>
        </p:nvSpPr>
        <p:spPr>
          <a:xfrm>
            <a:off x="822008" y="5095186"/>
            <a:ext cx="4092535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Competitive advantage via data insights</a:t>
            </a:r>
            <a:endParaRPr lang="en-US" sz="850" dirty="0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B7083BD5-4A3D-A27F-2ED9-2C630521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227" y="4021720"/>
            <a:ext cx="283488" cy="283488"/>
          </a:xfrm>
          <a:prstGeom prst="rect">
            <a:avLst/>
          </a:prstGeom>
        </p:spPr>
      </p:pic>
      <p:sp>
        <p:nvSpPr>
          <p:cNvPr id="9" name="Text 87">
            <a:extLst>
              <a:ext uri="{FF2B5EF4-FFF2-40B4-BE49-F238E27FC236}">
                <a16:creationId xmlns:a16="http://schemas.microsoft.com/office/drawing/2014/main" id="{CF36998D-5F9F-157F-CD62-8569DC5E9A8D}"/>
              </a:ext>
            </a:extLst>
          </p:cNvPr>
          <p:cNvSpPr/>
          <p:nvPr/>
        </p:nvSpPr>
        <p:spPr>
          <a:xfrm>
            <a:off x="5481399" y="4088990"/>
            <a:ext cx="187059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Educational Innovation</a:t>
            </a:r>
            <a:endParaRPr lang="en-US" sz="1100" dirty="0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1DEA05C0-5085-92C0-BBD3-B91CF9D62B32}"/>
              </a:ext>
            </a:extLst>
          </p:cNvPr>
          <p:cNvSpPr/>
          <p:nvPr/>
        </p:nvSpPr>
        <p:spPr>
          <a:xfrm>
            <a:off x="5481399" y="4652988"/>
            <a:ext cx="409265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Predictive education framework</a:t>
            </a:r>
            <a:endParaRPr lang="en-US" sz="850" dirty="0"/>
          </a:p>
        </p:txBody>
      </p:sp>
      <p:sp>
        <p:nvSpPr>
          <p:cNvPr id="11" name="Text 89">
            <a:extLst>
              <a:ext uri="{FF2B5EF4-FFF2-40B4-BE49-F238E27FC236}">
                <a16:creationId xmlns:a16="http://schemas.microsoft.com/office/drawing/2014/main" id="{9B242A11-86CD-BBE2-408E-F4DAD8700FAA}"/>
              </a:ext>
            </a:extLst>
          </p:cNvPr>
          <p:cNvSpPr/>
          <p:nvPr/>
        </p:nvSpPr>
        <p:spPr>
          <a:xfrm>
            <a:off x="5481399" y="4874087"/>
            <a:ext cx="409265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Personalized student journeys</a:t>
            </a:r>
            <a:endParaRPr lang="en-US" sz="850" dirty="0"/>
          </a:p>
        </p:txBody>
      </p:sp>
      <p:sp>
        <p:nvSpPr>
          <p:cNvPr id="12" name="Text 90">
            <a:extLst>
              <a:ext uri="{FF2B5EF4-FFF2-40B4-BE49-F238E27FC236}">
                <a16:creationId xmlns:a16="http://schemas.microsoft.com/office/drawing/2014/main" id="{AC639F53-53FB-05A0-693B-3CDBED83BF36}"/>
              </a:ext>
            </a:extLst>
          </p:cNvPr>
          <p:cNvSpPr/>
          <p:nvPr/>
        </p:nvSpPr>
        <p:spPr>
          <a:xfrm>
            <a:off x="5481399" y="5095186"/>
            <a:ext cx="409265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Proactive support model</a:t>
            </a:r>
            <a:endParaRPr lang="en-US" sz="850" dirty="0"/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A8C923A6-AD37-4B55-7B8B-25CEB2F9F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738" y="4021720"/>
            <a:ext cx="283488" cy="283488"/>
          </a:xfrm>
          <a:prstGeom prst="rect">
            <a:avLst/>
          </a:prstGeom>
        </p:spPr>
      </p:pic>
      <p:sp>
        <p:nvSpPr>
          <p:cNvPr id="14" name="Text 91">
            <a:extLst>
              <a:ext uri="{FF2B5EF4-FFF2-40B4-BE49-F238E27FC236}">
                <a16:creationId xmlns:a16="http://schemas.microsoft.com/office/drawing/2014/main" id="{F5F3F952-54CA-DEE2-0EF3-52B2664E9BB3}"/>
              </a:ext>
            </a:extLst>
          </p:cNvPr>
          <p:cNvSpPr/>
          <p:nvPr/>
        </p:nvSpPr>
        <p:spPr>
          <a:xfrm>
            <a:off x="10140910" y="408899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Future Readiness</a:t>
            </a:r>
            <a:endParaRPr lang="en-US" sz="1100" dirty="0"/>
          </a:p>
        </p:txBody>
      </p:sp>
      <p:sp>
        <p:nvSpPr>
          <p:cNvPr id="15" name="Text 92">
            <a:extLst>
              <a:ext uri="{FF2B5EF4-FFF2-40B4-BE49-F238E27FC236}">
                <a16:creationId xmlns:a16="http://schemas.microsoft.com/office/drawing/2014/main" id="{89D13DF4-1E3A-84A2-61C8-720902CAA129}"/>
              </a:ext>
            </a:extLst>
          </p:cNvPr>
          <p:cNvSpPr/>
          <p:nvPr/>
        </p:nvSpPr>
        <p:spPr>
          <a:xfrm>
            <a:off x="10140910" y="4652988"/>
            <a:ext cx="4092535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Scalable analytics infrastructure</a:t>
            </a:r>
            <a:endParaRPr lang="en-US" sz="850" dirty="0"/>
          </a:p>
        </p:txBody>
      </p:sp>
      <p:sp>
        <p:nvSpPr>
          <p:cNvPr id="16" name="Text 93">
            <a:extLst>
              <a:ext uri="{FF2B5EF4-FFF2-40B4-BE49-F238E27FC236}">
                <a16:creationId xmlns:a16="http://schemas.microsoft.com/office/drawing/2014/main" id="{27FA646D-3D89-1846-8AD6-4B846A39F34D}"/>
              </a:ext>
            </a:extLst>
          </p:cNvPr>
          <p:cNvSpPr/>
          <p:nvPr/>
        </p:nvSpPr>
        <p:spPr>
          <a:xfrm>
            <a:off x="10140910" y="4874087"/>
            <a:ext cx="4092535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Continuous learning system</a:t>
            </a:r>
            <a:endParaRPr lang="en-US" sz="850" dirty="0"/>
          </a:p>
        </p:txBody>
      </p:sp>
      <p:sp>
        <p:nvSpPr>
          <p:cNvPr id="17" name="Text 94">
            <a:extLst>
              <a:ext uri="{FF2B5EF4-FFF2-40B4-BE49-F238E27FC236}">
                <a16:creationId xmlns:a16="http://schemas.microsoft.com/office/drawing/2014/main" id="{7A9C21A5-4330-B251-C4FE-F3125B4A6EA3}"/>
              </a:ext>
            </a:extLst>
          </p:cNvPr>
          <p:cNvSpPr/>
          <p:nvPr/>
        </p:nvSpPr>
        <p:spPr>
          <a:xfrm>
            <a:off x="10140910" y="5095186"/>
            <a:ext cx="4092535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Industry leadership positioning</a:t>
            </a:r>
            <a:endParaRPr lang="en-US" sz="850" dirty="0"/>
          </a:p>
        </p:txBody>
      </p:sp>
      <p:sp>
        <p:nvSpPr>
          <p:cNvPr id="18" name="Text 55">
            <a:extLst>
              <a:ext uri="{FF2B5EF4-FFF2-40B4-BE49-F238E27FC236}">
                <a16:creationId xmlns:a16="http://schemas.microsoft.com/office/drawing/2014/main" id="{279B2E3C-24E8-8C1A-A4AC-7F01B1A6E1F4}"/>
              </a:ext>
            </a:extLst>
          </p:cNvPr>
          <p:cNvSpPr/>
          <p:nvPr/>
        </p:nvSpPr>
        <p:spPr>
          <a:xfrm>
            <a:off x="396835" y="392494"/>
            <a:ext cx="285690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Long-term Vision (1-3 Years)</a:t>
            </a:r>
            <a:endParaRPr lang="en-US" dirty="0"/>
          </a:p>
        </p:txBody>
      </p:sp>
      <p:sp>
        <p:nvSpPr>
          <p:cNvPr id="19" name="Shape 56">
            <a:extLst>
              <a:ext uri="{FF2B5EF4-FFF2-40B4-BE49-F238E27FC236}">
                <a16:creationId xmlns:a16="http://schemas.microsoft.com/office/drawing/2014/main" id="{60509AA4-7C18-8FD6-FC2F-17BE111A240C}"/>
              </a:ext>
            </a:extLst>
          </p:cNvPr>
          <p:cNvSpPr/>
          <p:nvPr/>
        </p:nvSpPr>
        <p:spPr>
          <a:xfrm>
            <a:off x="396835" y="775161"/>
            <a:ext cx="13836729" cy="1678543"/>
          </a:xfrm>
          <a:prstGeom prst="roundRect">
            <a:avLst>
              <a:gd name="adj" fmla="val 101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20" name="Shape 57">
            <a:extLst>
              <a:ext uri="{FF2B5EF4-FFF2-40B4-BE49-F238E27FC236}">
                <a16:creationId xmlns:a16="http://schemas.microsoft.com/office/drawing/2014/main" id="{5ADCCF78-E7F7-7A23-92CE-581B0C8E0F91}"/>
              </a:ext>
            </a:extLst>
          </p:cNvPr>
          <p:cNvSpPr/>
          <p:nvPr/>
        </p:nvSpPr>
        <p:spPr>
          <a:xfrm>
            <a:off x="404455" y="782781"/>
            <a:ext cx="13821489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58">
            <a:extLst>
              <a:ext uri="{FF2B5EF4-FFF2-40B4-BE49-F238E27FC236}">
                <a16:creationId xmlns:a16="http://schemas.microsoft.com/office/drawing/2014/main" id="{1CCDAA8E-F5C7-FB87-3B7C-624598B9A064}"/>
              </a:ext>
            </a:extLst>
          </p:cNvPr>
          <p:cNvSpPr/>
          <p:nvPr/>
        </p:nvSpPr>
        <p:spPr>
          <a:xfrm>
            <a:off x="518041" y="858386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Transformation Area</a:t>
            </a:r>
            <a:endParaRPr lang="en-US" sz="850" dirty="0"/>
          </a:p>
        </p:txBody>
      </p:sp>
      <p:sp>
        <p:nvSpPr>
          <p:cNvPr id="22" name="Text 59">
            <a:extLst>
              <a:ext uri="{FF2B5EF4-FFF2-40B4-BE49-F238E27FC236}">
                <a16:creationId xmlns:a16="http://schemas.microsoft.com/office/drawing/2014/main" id="{CE642BE7-B08E-682A-2BBE-20E2D7FD1EAE}"/>
              </a:ext>
            </a:extLst>
          </p:cNvPr>
          <p:cNvSpPr/>
          <p:nvPr/>
        </p:nvSpPr>
        <p:spPr>
          <a:xfrm>
            <a:off x="3977164" y="858386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</a:t>
            </a:r>
            <a:endParaRPr lang="en-US" sz="850" dirty="0"/>
          </a:p>
        </p:txBody>
      </p:sp>
      <p:sp>
        <p:nvSpPr>
          <p:cNvPr id="23" name="Text 60">
            <a:extLst>
              <a:ext uri="{FF2B5EF4-FFF2-40B4-BE49-F238E27FC236}">
                <a16:creationId xmlns:a16="http://schemas.microsoft.com/office/drawing/2014/main" id="{3FDDFC8F-3D73-E918-BA91-4B6C3620D123}"/>
              </a:ext>
            </a:extLst>
          </p:cNvPr>
          <p:cNvSpPr/>
          <p:nvPr/>
        </p:nvSpPr>
        <p:spPr>
          <a:xfrm>
            <a:off x="7432477" y="858386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</a:t>
            </a:r>
            <a:endParaRPr lang="en-US" sz="850" dirty="0"/>
          </a:p>
        </p:txBody>
      </p:sp>
      <p:sp>
        <p:nvSpPr>
          <p:cNvPr id="24" name="Text 61">
            <a:extLst>
              <a:ext uri="{FF2B5EF4-FFF2-40B4-BE49-F238E27FC236}">
                <a16:creationId xmlns:a16="http://schemas.microsoft.com/office/drawing/2014/main" id="{18A5501F-A362-B355-27F3-0CA9E2CA8CF3}"/>
              </a:ext>
            </a:extLst>
          </p:cNvPr>
          <p:cNvSpPr/>
          <p:nvPr/>
        </p:nvSpPr>
        <p:spPr>
          <a:xfrm>
            <a:off x="10887789" y="858386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</a:t>
            </a:r>
            <a:endParaRPr lang="en-US" sz="850" dirty="0"/>
          </a:p>
        </p:txBody>
      </p:sp>
      <p:sp>
        <p:nvSpPr>
          <p:cNvPr id="25" name="Shape 62">
            <a:extLst>
              <a:ext uri="{FF2B5EF4-FFF2-40B4-BE49-F238E27FC236}">
                <a16:creationId xmlns:a16="http://schemas.microsoft.com/office/drawing/2014/main" id="{6E6EF053-5F06-3214-16AB-BCCEF347750E}"/>
              </a:ext>
            </a:extLst>
          </p:cNvPr>
          <p:cNvSpPr/>
          <p:nvPr/>
        </p:nvSpPr>
        <p:spPr>
          <a:xfrm>
            <a:off x="404455" y="1115442"/>
            <a:ext cx="13821489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63">
            <a:extLst>
              <a:ext uri="{FF2B5EF4-FFF2-40B4-BE49-F238E27FC236}">
                <a16:creationId xmlns:a16="http://schemas.microsoft.com/office/drawing/2014/main" id="{980A2A52-16FE-F404-61C1-07882D944540}"/>
              </a:ext>
            </a:extLst>
          </p:cNvPr>
          <p:cNvSpPr/>
          <p:nvPr/>
        </p:nvSpPr>
        <p:spPr>
          <a:xfrm>
            <a:off x="518041" y="1191046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 Support</a:t>
            </a:r>
            <a:endParaRPr lang="en-US" sz="850" dirty="0"/>
          </a:p>
        </p:txBody>
      </p:sp>
      <p:sp>
        <p:nvSpPr>
          <p:cNvPr id="27" name="Text 64">
            <a:extLst>
              <a:ext uri="{FF2B5EF4-FFF2-40B4-BE49-F238E27FC236}">
                <a16:creationId xmlns:a16="http://schemas.microsoft.com/office/drawing/2014/main" id="{6635ACE9-AAD0-008E-8C36-244AEEDF7F2E}"/>
              </a:ext>
            </a:extLst>
          </p:cNvPr>
          <p:cNvSpPr/>
          <p:nvPr/>
        </p:nvSpPr>
        <p:spPr>
          <a:xfrm>
            <a:off x="3977164" y="1191046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Reactive problem-solving</a:t>
            </a:r>
            <a:endParaRPr lang="en-US" sz="850" dirty="0"/>
          </a:p>
        </p:txBody>
      </p:sp>
      <p:sp>
        <p:nvSpPr>
          <p:cNvPr id="28" name="Text 65">
            <a:extLst>
              <a:ext uri="{FF2B5EF4-FFF2-40B4-BE49-F238E27FC236}">
                <a16:creationId xmlns:a16="http://schemas.microsoft.com/office/drawing/2014/main" id="{0056DEA4-AC41-F23D-3FD1-5D549541753C}"/>
              </a:ext>
            </a:extLst>
          </p:cNvPr>
          <p:cNvSpPr/>
          <p:nvPr/>
        </p:nvSpPr>
        <p:spPr>
          <a:xfrm>
            <a:off x="7432477" y="1191046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Proactive intervention</a:t>
            </a:r>
            <a:endParaRPr lang="en-US" sz="850" dirty="0"/>
          </a:p>
        </p:txBody>
      </p:sp>
      <p:sp>
        <p:nvSpPr>
          <p:cNvPr id="29" name="Text 66">
            <a:extLst>
              <a:ext uri="{FF2B5EF4-FFF2-40B4-BE49-F238E27FC236}">
                <a16:creationId xmlns:a16="http://schemas.microsoft.com/office/drawing/2014/main" id="{66E0B272-C571-A163-E04A-23825C208763}"/>
              </a:ext>
            </a:extLst>
          </p:cNvPr>
          <p:cNvSpPr/>
          <p:nvPr/>
        </p:nvSpPr>
        <p:spPr>
          <a:xfrm>
            <a:off x="10887789" y="1191046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Prevent dropouts before they happen</a:t>
            </a:r>
            <a:endParaRPr lang="en-US" sz="850" dirty="0"/>
          </a:p>
        </p:txBody>
      </p:sp>
      <p:sp>
        <p:nvSpPr>
          <p:cNvPr id="30" name="Shape 67">
            <a:extLst>
              <a:ext uri="{FF2B5EF4-FFF2-40B4-BE49-F238E27FC236}">
                <a16:creationId xmlns:a16="http://schemas.microsoft.com/office/drawing/2014/main" id="{97444049-0422-59D6-A220-C88DD02C8FCF}"/>
              </a:ext>
            </a:extLst>
          </p:cNvPr>
          <p:cNvSpPr/>
          <p:nvPr/>
        </p:nvSpPr>
        <p:spPr>
          <a:xfrm>
            <a:off x="404455" y="1448102"/>
            <a:ext cx="13821489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68">
            <a:extLst>
              <a:ext uri="{FF2B5EF4-FFF2-40B4-BE49-F238E27FC236}">
                <a16:creationId xmlns:a16="http://schemas.microsoft.com/office/drawing/2014/main" id="{222BB09D-9416-9B70-347D-3EB2DE5C643C}"/>
              </a:ext>
            </a:extLst>
          </p:cNvPr>
          <p:cNvSpPr/>
          <p:nvPr/>
        </p:nvSpPr>
        <p:spPr>
          <a:xfrm>
            <a:off x="518041" y="1523707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Decision Making</a:t>
            </a:r>
            <a:endParaRPr lang="en-US" sz="850" dirty="0"/>
          </a:p>
        </p:txBody>
      </p:sp>
      <p:sp>
        <p:nvSpPr>
          <p:cNvPr id="32" name="Text 69">
            <a:extLst>
              <a:ext uri="{FF2B5EF4-FFF2-40B4-BE49-F238E27FC236}">
                <a16:creationId xmlns:a16="http://schemas.microsoft.com/office/drawing/2014/main" id="{6D9FB95F-7172-ADF6-7D7D-331307B83F02}"/>
              </a:ext>
            </a:extLst>
          </p:cNvPr>
          <p:cNvSpPr/>
          <p:nvPr/>
        </p:nvSpPr>
        <p:spPr>
          <a:xfrm>
            <a:off x="3977164" y="1523707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Intuition-based</a:t>
            </a:r>
            <a:endParaRPr lang="en-US" sz="850" dirty="0"/>
          </a:p>
        </p:txBody>
      </p:sp>
      <p:sp>
        <p:nvSpPr>
          <p:cNvPr id="33" name="Text 70">
            <a:extLst>
              <a:ext uri="{FF2B5EF4-FFF2-40B4-BE49-F238E27FC236}">
                <a16:creationId xmlns:a16="http://schemas.microsoft.com/office/drawing/2014/main" id="{221216BA-4552-D6CD-AC9D-A9CDDDEC2670}"/>
              </a:ext>
            </a:extLst>
          </p:cNvPr>
          <p:cNvSpPr/>
          <p:nvPr/>
        </p:nvSpPr>
        <p:spPr>
          <a:xfrm>
            <a:off x="7432477" y="1523707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Data-driven insights</a:t>
            </a:r>
            <a:endParaRPr lang="en-US" sz="850" dirty="0"/>
          </a:p>
        </p:txBody>
      </p:sp>
      <p:sp>
        <p:nvSpPr>
          <p:cNvPr id="34" name="Text 71">
            <a:extLst>
              <a:ext uri="{FF2B5EF4-FFF2-40B4-BE49-F238E27FC236}">
                <a16:creationId xmlns:a16="http://schemas.microsoft.com/office/drawing/2014/main" id="{411F3149-3E1A-C4E9-4785-E2366C0028D2}"/>
              </a:ext>
            </a:extLst>
          </p:cNvPr>
          <p:cNvSpPr/>
          <p:nvPr/>
        </p:nvSpPr>
        <p:spPr>
          <a:xfrm>
            <a:off x="10887789" y="1523707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87.69% accurate predictions</a:t>
            </a:r>
            <a:endParaRPr lang="en-US" sz="850" dirty="0"/>
          </a:p>
        </p:txBody>
      </p:sp>
      <p:sp>
        <p:nvSpPr>
          <p:cNvPr id="35" name="Shape 72">
            <a:extLst>
              <a:ext uri="{FF2B5EF4-FFF2-40B4-BE49-F238E27FC236}">
                <a16:creationId xmlns:a16="http://schemas.microsoft.com/office/drawing/2014/main" id="{476D6A99-63C2-3CB0-8BD2-3FE8763C40BC}"/>
              </a:ext>
            </a:extLst>
          </p:cNvPr>
          <p:cNvSpPr/>
          <p:nvPr/>
        </p:nvSpPr>
        <p:spPr>
          <a:xfrm>
            <a:off x="404455" y="1780763"/>
            <a:ext cx="13821489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6" name="Text 73">
            <a:extLst>
              <a:ext uri="{FF2B5EF4-FFF2-40B4-BE49-F238E27FC236}">
                <a16:creationId xmlns:a16="http://schemas.microsoft.com/office/drawing/2014/main" id="{0C1F8869-EB1A-D23F-CB4A-07E3B93C9E95}"/>
              </a:ext>
            </a:extLst>
          </p:cNvPr>
          <p:cNvSpPr/>
          <p:nvPr/>
        </p:nvSpPr>
        <p:spPr>
          <a:xfrm>
            <a:off x="518041" y="1856368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Platform Evolution</a:t>
            </a:r>
            <a:endParaRPr lang="en-US" sz="850" dirty="0"/>
          </a:p>
        </p:txBody>
      </p:sp>
      <p:sp>
        <p:nvSpPr>
          <p:cNvPr id="37" name="Text 74">
            <a:extLst>
              <a:ext uri="{FF2B5EF4-FFF2-40B4-BE49-F238E27FC236}">
                <a16:creationId xmlns:a16="http://schemas.microsoft.com/office/drawing/2014/main" id="{E38C6812-9445-4C16-6D7F-2BAF59B55924}"/>
              </a:ext>
            </a:extLst>
          </p:cNvPr>
          <p:cNvSpPr/>
          <p:nvPr/>
        </p:nvSpPr>
        <p:spPr>
          <a:xfrm>
            <a:off x="3977164" y="1856368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Opportunity provider</a:t>
            </a:r>
            <a:endParaRPr lang="en-US" sz="850" dirty="0"/>
          </a:p>
        </p:txBody>
      </p:sp>
      <p:sp>
        <p:nvSpPr>
          <p:cNvPr id="38" name="Text 75">
            <a:extLst>
              <a:ext uri="{FF2B5EF4-FFF2-40B4-BE49-F238E27FC236}">
                <a16:creationId xmlns:a16="http://schemas.microsoft.com/office/drawing/2014/main" id="{3FC2840B-B870-BBA8-483C-2AACA626F140}"/>
              </a:ext>
            </a:extLst>
          </p:cNvPr>
          <p:cNvSpPr/>
          <p:nvPr/>
        </p:nvSpPr>
        <p:spPr>
          <a:xfrm>
            <a:off x="7432477" y="1856368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 success partner</a:t>
            </a:r>
            <a:endParaRPr lang="en-US" sz="850" dirty="0"/>
          </a:p>
        </p:txBody>
      </p:sp>
      <p:sp>
        <p:nvSpPr>
          <p:cNvPr id="39" name="Text 76">
            <a:extLst>
              <a:ext uri="{FF2B5EF4-FFF2-40B4-BE49-F238E27FC236}">
                <a16:creationId xmlns:a16="http://schemas.microsoft.com/office/drawing/2014/main" id="{E8D735B2-190C-3BC9-4B92-B6267D7CCFFD}"/>
              </a:ext>
            </a:extLst>
          </p:cNvPr>
          <p:cNvSpPr/>
          <p:nvPr/>
        </p:nvSpPr>
        <p:spPr>
          <a:xfrm>
            <a:off x="10887789" y="1856368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Personalized learning journeys</a:t>
            </a:r>
            <a:endParaRPr lang="en-US" sz="850" dirty="0"/>
          </a:p>
        </p:txBody>
      </p:sp>
      <p:sp>
        <p:nvSpPr>
          <p:cNvPr id="40" name="Shape 77">
            <a:extLst>
              <a:ext uri="{FF2B5EF4-FFF2-40B4-BE49-F238E27FC236}">
                <a16:creationId xmlns:a16="http://schemas.microsoft.com/office/drawing/2014/main" id="{2FC7043C-7CB1-7076-3762-3CE54B2C31BE}"/>
              </a:ext>
            </a:extLst>
          </p:cNvPr>
          <p:cNvSpPr/>
          <p:nvPr/>
        </p:nvSpPr>
        <p:spPr>
          <a:xfrm>
            <a:off x="404455" y="2113424"/>
            <a:ext cx="13821489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1" name="Text 78">
            <a:extLst>
              <a:ext uri="{FF2B5EF4-FFF2-40B4-BE49-F238E27FC236}">
                <a16:creationId xmlns:a16="http://schemas.microsoft.com/office/drawing/2014/main" id="{FA2CECC1-72FA-CF7C-6A7E-17A85D7917FC}"/>
              </a:ext>
            </a:extLst>
          </p:cNvPr>
          <p:cNvSpPr/>
          <p:nvPr/>
        </p:nvSpPr>
        <p:spPr>
          <a:xfrm>
            <a:off x="518041" y="2189028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Industry Position</a:t>
            </a:r>
            <a:endParaRPr lang="en-US" sz="850" dirty="0"/>
          </a:p>
        </p:txBody>
      </p:sp>
      <p:sp>
        <p:nvSpPr>
          <p:cNvPr id="42" name="Text 79">
            <a:extLst>
              <a:ext uri="{FF2B5EF4-FFF2-40B4-BE49-F238E27FC236}">
                <a16:creationId xmlns:a16="http://schemas.microsoft.com/office/drawing/2014/main" id="{C1D8937C-4B53-E06F-0E27-0E84A019E627}"/>
              </a:ext>
            </a:extLst>
          </p:cNvPr>
          <p:cNvSpPr/>
          <p:nvPr/>
        </p:nvSpPr>
        <p:spPr>
          <a:xfrm>
            <a:off x="3977164" y="2189028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Follower</a:t>
            </a:r>
            <a:endParaRPr lang="en-US" sz="850" dirty="0"/>
          </a:p>
        </p:txBody>
      </p:sp>
      <p:sp>
        <p:nvSpPr>
          <p:cNvPr id="43" name="Text 80">
            <a:extLst>
              <a:ext uri="{FF2B5EF4-FFF2-40B4-BE49-F238E27FC236}">
                <a16:creationId xmlns:a16="http://schemas.microsoft.com/office/drawing/2014/main" id="{7E6D36DE-D897-EADC-D192-DE6252CF251A}"/>
              </a:ext>
            </a:extLst>
          </p:cNvPr>
          <p:cNvSpPr/>
          <p:nvPr/>
        </p:nvSpPr>
        <p:spPr>
          <a:xfrm>
            <a:off x="7432477" y="2189028"/>
            <a:ext cx="322099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Analytics pioneer</a:t>
            </a:r>
            <a:endParaRPr lang="en-US" sz="850" dirty="0"/>
          </a:p>
        </p:txBody>
      </p:sp>
      <p:sp>
        <p:nvSpPr>
          <p:cNvPr id="44" name="Text 81">
            <a:extLst>
              <a:ext uri="{FF2B5EF4-FFF2-40B4-BE49-F238E27FC236}">
                <a16:creationId xmlns:a16="http://schemas.microsoft.com/office/drawing/2014/main" id="{1DE06E26-5040-83EF-FBC9-E346C3F8E418}"/>
              </a:ext>
            </a:extLst>
          </p:cNvPr>
          <p:cNvSpPr/>
          <p:nvPr/>
        </p:nvSpPr>
        <p:spPr>
          <a:xfrm>
            <a:off x="10887789" y="2189028"/>
            <a:ext cx="32248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new engagement standards</a:t>
            </a:r>
            <a:endParaRPr lang="en-US" sz="85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6194DE-4A33-8A82-453D-1337AD9C3C70}"/>
              </a:ext>
            </a:extLst>
          </p:cNvPr>
          <p:cNvSpPr/>
          <p:nvPr/>
        </p:nvSpPr>
        <p:spPr>
          <a:xfrm>
            <a:off x="12867774" y="7784432"/>
            <a:ext cx="1678405" cy="318836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7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7354" y="579358"/>
            <a:ext cx="11376779" cy="658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335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Future Enhancements and Evolution</a:t>
            </a:r>
            <a:endParaRPr lang="en-US" sz="3350" dirty="0"/>
          </a:p>
        </p:txBody>
      </p:sp>
      <p:sp>
        <p:nvSpPr>
          <p:cNvPr id="4" name="Text 2"/>
          <p:cNvSpPr/>
          <p:nvPr/>
        </p:nvSpPr>
        <p:spPr>
          <a:xfrm>
            <a:off x="747593" y="2396371"/>
            <a:ext cx="4265414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Natural Language Processing</a:t>
            </a:r>
            <a:endParaRPr lang="en-US" sz="2050" dirty="0"/>
          </a:p>
        </p:txBody>
      </p:sp>
      <p:sp>
        <p:nvSpPr>
          <p:cNvPr id="5" name="Text 3"/>
          <p:cNvSpPr/>
          <p:nvPr/>
        </p:nvSpPr>
        <p:spPr>
          <a:xfrm>
            <a:off x="737354" y="2851904"/>
            <a:ext cx="4275653" cy="674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feedback, sentiment, and optimize communication.</a:t>
            </a:r>
            <a:endParaRPr lang="en-US" sz="16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007" y="2434233"/>
            <a:ext cx="4604385" cy="460438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095" y="3524429"/>
            <a:ext cx="296228" cy="37028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617393" y="2396371"/>
            <a:ext cx="3633430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Time Series Forecasting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9617393" y="2851904"/>
            <a:ext cx="4275653" cy="674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 demand, plan programs, and optimize marketing.</a:t>
            </a:r>
            <a:endParaRPr lang="en-US" sz="16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007" y="2434233"/>
            <a:ext cx="4604385" cy="460438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839" y="3524429"/>
            <a:ext cx="296228" cy="3702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038755" y="3842266"/>
            <a:ext cx="3854291" cy="658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Deep Learning Enhancements</a:t>
            </a:r>
            <a:endParaRPr lang="en-US" sz="2050" dirty="0"/>
          </a:p>
        </p:txBody>
      </p:sp>
      <p:sp>
        <p:nvSpPr>
          <p:cNvPr id="13" name="Text 7"/>
          <p:cNvSpPr/>
          <p:nvPr/>
        </p:nvSpPr>
        <p:spPr>
          <a:xfrm>
            <a:off x="10038755" y="4627007"/>
            <a:ext cx="3854291" cy="674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Complex pattern recognition and journey optimization.</a:t>
            </a:r>
            <a:endParaRPr lang="en-US" sz="16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007" y="2434233"/>
            <a:ext cx="4604385" cy="460438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2651" y="4551224"/>
            <a:ext cx="296228" cy="370284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9617393" y="5617369"/>
            <a:ext cx="4275653" cy="658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Multi-Objective Optimization</a:t>
            </a:r>
            <a:endParaRPr lang="en-US" sz="2050" dirty="0"/>
          </a:p>
        </p:txBody>
      </p:sp>
      <p:sp>
        <p:nvSpPr>
          <p:cNvPr id="17" name="Text 9"/>
          <p:cNvSpPr/>
          <p:nvPr/>
        </p:nvSpPr>
        <p:spPr>
          <a:xfrm>
            <a:off x="9617393" y="6402110"/>
            <a:ext cx="4275653" cy="674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Balance preferences, resources, and cohort outcomes.</a:t>
            </a:r>
            <a:endParaRPr lang="en-US" sz="165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3007" y="2434233"/>
            <a:ext cx="4604385" cy="4604385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9839" y="5577900"/>
            <a:ext cx="296228" cy="370284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47593" y="5781913"/>
            <a:ext cx="4265414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Social Learning Integration</a:t>
            </a:r>
            <a:endParaRPr lang="en-US" sz="2050" dirty="0"/>
          </a:p>
        </p:txBody>
      </p:sp>
      <p:sp>
        <p:nvSpPr>
          <p:cNvPr id="21" name="Text 11"/>
          <p:cNvSpPr/>
          <p:nvPr/>
        </p:nvSpPr>
        <p:spPr>
          <a:xfrm>
            <a:off x="737354" y="6237446"/>
            <a:ext cx="4275653" cy="674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Peer networks, study groups, mentorship matching.</a:t>
            </a:r>
            <a:endParaRPr lang="en-US" sz="1650" dirty="0"/>
          </a:p>
        </p:txBody>
      </p:sp>
      <p:pic>
        <p:nvPicPr>
          <p:cNvPr id="22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13007" y="2434233"/>
            <a:ext cx="4604385" cy="4604385"/>
          </a:xfrm>
          <a:prstGeom prst="rect">
            <a:avLst/>
          </a:prstGeom>
        </p:spPr>
      </p:pic>
      <p:pic>
        <p:nvPicPr>
          <p:cNvPr id="23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4095" y="5577900"/>
            <a:ext cx="296228" cy="370284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737354" y="3842266"/>
            <a:ext cx="3854291" cy="658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Career Pathway Integration</a:t>
            </a:r>
            <a:endParaRPr lang="en-US" sz="2050" dirty="0"/>
          </a:p>
        </p:txBody>
      </p:sp>
      <p:sp>
        <p:nvSpPr>
          <p:cNvPr id="25" name="Text 13"/>
          <p:cNvSpPr/>
          <p:nvPr/>
        </p:nvSpPr>
        <p:spPr>
          <a:xfrm>
            <a:off x="737354" y="4627007"/>
            <a:ext cx="3854291" cy="674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Long-term goal alignment, skills gap analysis, professional networking.</a:t>
            </a:r>
            <a:endParaRPr lang="en-US" sz="1650" dirty="0"/>
          </a:p>
        </p:txBody>
      </p:sp>
      <p:pic>
        <p:nvPicPr>
          <p:cNvPr id="26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13007" y="2434233"/>
            <a:ext cx="4604385" cy="4604385"/>
          </a:xfrm>
          <a:prstGeom prst="rect">
            <a:avLst/>
          </a:prstGeom>
        </p:spPr>
      </p:pic>
      <p:pic>
        <p:nvPicPr>
          <p:cNvPr id="27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1283" y="4551224"/>
            <a:ext cx="296228" cy="370284"/>
          </a:xfrm>
          <a:prstGeom prst="rect">
            <a:avLst/>
          </a:prstGeom>
        </p:spPr>
      </p:pic>
      <p:sp>
        <p:nvSpPr>
          <p:cNvPr id="28" name="Text 14"/>
          <p:cNvSpPr/>
          <p:nvPr/>
        </p:nvSpPr>
        <p:spPr>
          <a:xfrm>
            <a:off x="737354" y="7482006"/>
            <a:ext cx="13155692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enhancements will further solidify Excelerate's position as a leader in student success and data-driven education.</a:t>
            </a:r>
            <a:endParaRPr lang="en-US" sz="16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D44CE-7338-9973-35F7-BA3833A702D5}"/>
              </a:ext>
            </a:extLst>
          </p:cNvPr>
          <p:cNvSpPr/>
          <p:nvPr/>
        </p:nvSpPr>
        <p:spPr>
          <a:xfrm>
            <a:off x="12867774" y="7784432"/>
            <a:ext cx="1678405" cy="318836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1354</Words>
  <Application>Microsoft Office PowerPoint</Application>
  <PresentationFormat>Custom</PresentationFormat>
  <Paragraphs>210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Roboto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Ayad Aziz</dc:creator>
  <cp:lastModifiedBy>Ayad Aziz</cp:lastModifiedBy>
  <cp:revision>6</cp:revision>
  <dcterms:created xsi:type="dcterms:W3CDTF">2025-08-07T13:55:15Z</dcterms:created>
  <dcterms:modified xsi:type="dcterms:W3CDTF">2025-08-09T14:18:31Z</dcterms:modified>
</cp:coreProperties>
</file>