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.jpg"/>
  <Default Extension="png" ContentType="image/png"/>
  <Default Extension="rels" ContentType="application/vnd.openxmlformats-package.relationship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authors.xml" ContentType="application/vnd.ms-powerpoint.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4"/>
  </p:notesMasterIdLst>
  <p:handoutMasterIdLst>
    <p:handoutMasterId r:id="rId34"/>
  </p:handoutMasterIdLst>
  <p:sldIdLst>
    <p:sldId id="410" r:id="rId3"/>
    <p:sldId id="383" r:id="rId5"/>
    <p:sldId id="397" r:id="rId6"/>
    <p:sldId id="429" r:id="rId7"/>
    <p:sldId id="404" r:id="rId8"/>
    <p:sldId id="419" r:id="rId9"/>
    <p:sldId id="421" r:id="rId10"/>
    <p:sldId id="424" r:id="rId11"/>
    <p:sldId id="417" r:id="rId12"/>
    <p:sldId id="425" r:id="rId13"/>
    <p:sldId id="426" r:id="rId14"/>
    <p:sldId id="427" r:id="rId15"/>
    <p:sldId id="428" r:id="rId16"/>
    <p:sldId id="416" r:id="rId17"/>
    <p:sldId id="418" r:id="rId18"/>
    <p:sldId id="422" r:id="rId19"/>
    <p:sldId id="423" r:id="rId20"/>
    <p:sldId id="420" r:id="rId21"/>
    <p:sldId id="431" r:id="rId22"/>
    <p:sldId id="432" r:id="rId23"/>
    <p:sldId id="433" r:id="rId24"/>
    <p:sldId id="434" r:id="rId25"/>
    <p:sldId id="435" r:id="rId26"/>
    <p:sldId id="436" r:id="rId27"/>
    <p:sldId id="437" r:id="rId28"/>
    <p:sldId id="438" r:id="rId29"/>
    <p:sldId id="439" r:id="rId30"/>
    <p:sldId id="440" r:id="rId31"/>
    <p:sldId id="441" r:id="rId32"/>
    <p:sldId id="398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8A107856-5554-42FB-B03E-39F5DBC370B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889" autoAdjust="0"/>
    <p:restoredTop sz="96327" autoAdjust="0"/>
  </p:normalViewPr>
  <p:slideViewPr>
    <p:cSldViewPr snapToGrid="0">
      <p:cViewPr varScale="1">
        <p:scale>
          <a:sx n="82" d="100"/>
          <a:sy n="82" d="100"/>
        </p:scale>
        <p:origin x="1046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58" d="100"/>
          <a:sy n="58" d="100"/>
        </p:scale>
        <p:origin x="3240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1" Type="http://schemas.openxmlformats.org/officeDocument/2006/relationships/customXml" Target="../customXml/item3.xml"/><Relationship Id="rId40" Type="http://schemas.openxmlformats.org/officeDocument/2006/relationships/customXml" Target="../customXml/item2.xml"/><Relationship Id="rId4" Type="http://schemas.openxmlformats.org/officeDocument/2006/relationships/notesMaster" Target="notesMasters/notesMaster1.xml"/><Relationship Id="rId39" Type="http://schemas.openxmlformats.org/officeDocument/2006/relationships/customXml" Target="../customXml/item1.xml"/><Relationship Id="rId38" Type="http://schemas.microsoft.com/office/2018/10/relationships/authors" Target="authors.xml"/><Relationship Id="rId37" Type="http://schemas.openxmlformats.org/officeDocument/2006/relationships/tableStyles" Target="tableStyles.xml"/><Relationship Id="rId36" Type="http://schemas.openxmlformats.org/officeDocument/2006/relationships/viewProps" Target="viewProps.xml"/><Relationship Id="rId35" Type="http://schemas.openxmlformats.org/officeDocument/2006/relationships/presProps" Target="presProps.xml"/><Relationship Id="rId34" Type="http://schemas.openxmlformats.org/officeDocument/2006/relationships/handoutMaster" Target="handoutMasters/handoutMaster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EDD12-BCD5-485B-BCBC-34BB01D7923C}" type="datetimeFigureOut">
              <a:rPr lang="en-US" smtClean="0"/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C230DF-5933-439D-898F-38E9AC9BA688}" type="slidenum">
              <a:rPr lang="en-US" smtClean="0"/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7A52F-9D89-7442-A8E9-48D1527B5F6B}" type="datetimeFigureOut">
              <a:rPr lang="en-US" smtClean="0"/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C7E07-3C67-C64C-8DA0-0404F6303970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/>
            <p:cNvSpPr/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sz="1800" dirty="0"/>
            </a:p>
          </p:txBody>
        </p:sp>
        <p:sp>
          <p:nvSpPr>
            <p:cNvPr id="11" name="Freeform 10"/>
            <p:cNvSpPr/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sz="1800" dirty="0"/>
            </a:p>
          </p:txBody>
        </p:sp>
        <p:sp>
          <p:nvSpPr>
            <p:cNvPr id="12" name="Freeform 11"/>
            <p:cNvSpPr/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sz="1800" dirty="0"/>
            </a:p>
          </p:txBody>
        </p:sp>
      </p:grpSp>
      <p:cxnSp>
        <p:nvCxnSpPr>
          <p:cNvPr id="13" name="Straight Connector 12"/>
          <p:cNvCxnSpPr/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auto">
          <a:xfrm rot="16200000" flipV="1">
            <a:off x="0" y="3900132"/>
            <a:ext cx="2959226" cy="2959227"/>
            <a:chOff x="0" y="12289"/>
            <a:chExt cx="3550" cy="3551"/>
          </a:xfrm>
        </p:grpSpPr>
        <p:sp>
          <p:nvSpPr>
            <p:cNvPr id="9" name="Freeform 13"/>
            <p:cNvSpPr/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sz="1800" dirty="0"/>
            </a:p>
          </p:txBody>
        </p:sp>
        <p:sp>
          <p:nvSpPr>
            <p:cNvPr id="15" name="Freeform 14"/>
            <p:cNvSpPr/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sz="1800" dirty="0"/>
            </a:p>
          </p:txBody>
        </p:sp>
        <p:sp>
          <p:nvSpPr>
            <p:cNvPr id="17" name="Freeform 15"/>
            <p:cNvSpPr/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sz="1800" dirty="0"/>
            </a:p>
          </p:txBody>
        </p:sp>
      </p:grp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3661410" y="4661717"/>
            <a:ext cx="7936231" cy="138076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  <a:endParaRPr lang="en-US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3670935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/>
          <p:cNvSpPr>
            <a:spLocks noGrp="1"/>
          </p:cNvSpPr>
          <p:nvPr>
            <p:ph sz="quarter" idx="14" hasCustomPrompt="1"/>
          </p:nvPr>
        </p:nvSpPr>
        <p:spPr>
          <a:xfrm>
            <a:off x="603885" y="584005"/>
            <a:ext cx="2825115" cy="3999060"/>
          </a:xfrm>
        </p:spPr>
        <p:txBody>
          <a:bodyPr lIns="0" tIns="27432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457200" indent="0">
              <a:spcBef>
                <a:spcPts val="1800"/>
              </a:spcBef>
              <a:buNone/>
              <a:defRPr sz="2000"/>
            </a:lvl2pPr>
            <a:lvl3pPr marL="914400" indent="0">
              <a:spcBef>
                <a:spcPts val="1800"/>
              </a:spcBef>
              <a:buNone/>
              <a:defRPr sz="2000"/>
            </a:lvl3pPr>
            <a:lvl4pPr marL="1371600" indent="0">
              <a:spcBef>
                <a:spcPts val="1800"/>
              </a:spcBef>
              <a:buNone/>
              <a:defRPr sz="2000"/>
            </a:lvl4pPr>
            <a:lvl5pPr marL="1828800" indent="0">
              <a:spcBef>
                <a:spcPts val="1800"/>
              </a:spcBef>
              <a:buNone/>
              <a:defRPr sz="2000"/>
            </a:lvl5pPr>
          </a:lstStyle>
          <a:p>
            <a:pPr lvl="0"/>
            <a:r>
              <a:rPr lang="en-US" dirty="0"/>
              <a:t>Click to add content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 hasCustomPrompt="1"/>
          </p:nvPr>
        </p:nvSpPr>
        <p:spPr>
          <a:xfrm>
            <a:off x="3670936" y="584005"/>
            <a:ext cx="7926705" cy="399906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</a:fld>
            <a:endParaRPr lang="en-US" dirty="0">
              <a:latin typeface="+mn-lt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/>
            <p:cNvSpPr/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sz="1800" dirty="0"/>
            </a:p>
          </p:txBody>
        </p:sp>
        <p:sp>
          <p:nvSpPr>
            <p:cNvPr id="13" name="Freeform 5"/>
            <p:cNvSpPr/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sz="1800" dirty="0"/>
            </a:p>
          </p:txBody>
        </p:sp>
        <p:sp>
          <p:nvSpPr>
            <p:cNvPr id="14" name="Freeform 7"/>
            <p:cNvSpPr/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sz="1800" dirty="0"/>
            </a:p>
          </p:txBody>
        </p:sp>
      </p:grp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594360" y="198408"/>
            <a:ext cx="10972800" cy="157431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  <a:endParaRPr lang="en-US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Content Placeholder 5"/>
          <p:cNvSpPr>
            <a:spLocks noGrp="1"/>
          </p:cNvSpPr>
          <p:nvPr>
            <p:ph sz="quarter" idx="13" hasCustomPrompt="1"/>
          </p:nvPr>
        </p:nvSpPr>
        <p:spPr>
          <a:xfrm>
            <a:off x="595523" y="2676525"/>
            <a:ext cx="5746751" cy="359747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Content Placeholder 5"/>
          <p:cNvSpPr>
            <a:spLocks noGrp="1"/>
          </p:cNvSpPr>
          <p:nvPr>
            <p:ph sz="quarter" idx="14" hasCustomPrompt="1"/>
          </p:nvPr>
        </p:nvSpPr>
        <p:spPr>
          <a:xfrm>
            <a:off x="7620000" y="2676525"/>
            <a:ext cx="3947160" cy="3597470"/>
          </a:xfrm>
        </p:spPr>
        <p:txBody>
          <a:bodyPr lIns="0">
            <a:normAutofit/>
          </a:bodyPr>
          <a:lstStyle>
            <a:lvl1pPr marL="342900" indent="-342900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>
              <a:spcBef>
                <a:spcPts val="18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</a:fld>
            <a:endParaRPr lang="en-US" dirty="0">
              <a:latin typeface="+mn-lt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594360" y="202402"/>
            <a:ext cx="10972800" cy="157032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  <a:endParaRPr lang="en-US" dirty="0"/>
          </a:p>
        </p:txBody>
      </p:sp>
      <p:sp>
        <p:nvSpPr>
          <p:cNvPr id="9" name="Table Placeholder 2"/>
          <p:cNvSpPr>
            <a:spLocks noGrp="1"/>
          </p:cNvSpPr>
          <p:nvPr>
            <p:ph type="tbl" sz="quarter" idx="10" hasCustomPrompt="1"/>
          </p:nvPr>
        </p:nvSpPr>
        <p:spPr>
          <a:xfrm>
            <a:off x="594360" y="2628629"/>
            <a:ext cx="10972800" cy="363674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</a:fld>
            <a:endParaRPr lang="en-US" dirty="0">
              <a:latin typeface="+mn-lt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94360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 bwMode="auto">
          <a:xfrm flipH="1" flipV="1">
            <a:off x="6092752" y="0"/>
            <a:ext cx="6099248" cy="6099248"/>
            <a:chOff x="0" y="12289"/>
            <a:chExt cx="3550" cy="3551"/>
          </a:xfrm>
        </p:grpSpPr>
        <p:sp>
          <p:nvSpPr>
            <p:cNvPr id="10" name="Freeform 9"/>
            <p:cNvSpPr/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sz="1800" dirty="0"/>
            </a:p>
          </p:txBody>
        </p:sp>
        <p:sp>
          <p:nvSpPr>
            <p:cNvPr id="11" name="Freeform 10"/>
            <p:cNvSpPr/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sz="1800" dirty="0"/>
            </a:p>
          </p:txBody>
        </p:sp>
        <p:sp>
          <p:nvSpPr>
            <p:cNvPr id="12" name="Freeform 11"/>
            <p:cNvSpPr/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sz="1800" dirty="0"/>
            </a:p>
          </p:txBody>
        </p:sp>
      </p:grpSp>
      <p:sp>
        <p:nvSpPr>
          <p:cNvPr id="18" name="Text Placeholder 29"/>
          <p:cNvSpPr>
            <a:spLocks noGrp="1"/>
          </p:cNvSpPr>
          <p:nvPr>
            <p:ph type="body" sz="quarter" idx="11" hasCustomPrompt="1"/>
          </p:nvPr>
        </p:nvSpPr>
        <p:spPr>
          <a:xfrm>
            <a:off x="594360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  <a:endParaRPr lang="en-US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594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 userDrawn="1"/>
        </p:nvGrpSpPr>
        <p:grpSpPr>
          <a:xfrm>
            <a:off x="6362700" y="0"/>
            <a:ext cx="5829299" cy="3235602"/>
            <a:chOff x="5612972" y="1"/>
            <a:chExt cx="6615961" cy="3672246"/>
          </a:xfrm>
        </p:grpSpPr>
        <p:sp>
          <p:nvSpPr>
            <p:cNvPr id="7" name="AutoShape 24"/>
            <p:cNvSpPr/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sz="1800" dirty="0"/>
            </a:p>
          </p:txBody>
        </p:sp>
        <p:sp>
          <p:nvSpPr>
            <p:cNvPr id="8" name="Freeform 7"/>
            <p:cNvSpPr/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sz="1800" dirty="0"/>
            </a:p>
          </p:txBody>
        </p:sp>
        <p:sp>
          <p:nvSpPr>
            <p:cNvPr id="9" name="Freeform 8"/>
            <p:cNvSpPr/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sz="1800" dirty="0"/>
            </a:p>
          </p:txBody>
        </p:sp>
        <p:sp>
          <p:nvSpPr>
            <p:cNvPr id="10" name="Freeform 9"/>
            <p:cNvSpPr/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sz="1800" dirty="0"/>
            </a:p>
          </p:txBody>
        </p:sp>
        <p:sp>
          <p:nvSpPr>
            <p:cNvPr id="11" name="Freeform 10"/>
            <p:cNvSpPr/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sz="1800" dirty="0"/>
            </a:p>
          </p:txBody>
        </p:sp>
      </p:grp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594361" y="189573"/>
            <a:ext cx="6787747" cy="159350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  <a:endParaRPr lang="en-US" dirty="0"/>
          </a:p>
        </p:txBody>
      </p:sp>
      <p:sp>
        <p:nvSpPr>
          <p:cNvPr id="2" name="Content Placeholder 5"/>
          <p:cNvSpPr>
            <a:spLocks noGrp="1"/>
          </p:cNvSpPr>
          <p:nvPr>
            <p:ph sz="quarter" idx="13" hasCustomPrompt="1"/>
          </p:nvPr>
        </p:nvSpPr>
        <p:spPr>
          <a:xfrm>
            <a:off x="594360" y="2281920"/>
            <a:ext cx="6787747" cy="3708517"/>
          </a:xfrm>
        </p:spPr>
        <p:txBody>
          <a:bodyPr lIns="0" tIns="228600" rIns="0" bIns="0">
            <a:normAutofit/>
          </a:bodyPr>
          <a:lstStyle>
            <a:lvl1pPr marL="283210" indent="-283210">
              <a:lnSpc>
                <a:spcPct val="80000"/>
              </a:lnSpc>
              <a:spcBef>
                <a:spcPts val="2200"/>
              </a:spcBef>
              <a:buFont typeface="Arial" panose="020B0604020202020204" pitchFamily="34" charset="0"/>
              <a:buChar char="•"/>
              <a:defRPr lang="en-US" sz="2400" b="1" i="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indent="-283210">
              <a:spcBef>
                <a:spcPts val="600"/>
              </a:spcBef>
              <a:defRPr sz="2000"/>
            </a:lvl2pPr>
            <a:lvl3pPr indent="-283210">
              <a:spcBef>
                <a:spcPts val="1800"/>
              </a:spcBef>
              <a:defRPr sz="2000"/>
            </a:lvl3pPr>
            <a:lvl4pPr indent="-283210">
              <a:spcBef>
                <a:spcPts val="1800"/>
              </a:spcBef>
              <a:defRPr sz="2000"/>
            </a:lvl4pPr>
            <a:lvl5pPr indent="-283210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</a:fld>
            <a:endParaRPr lang="en-US" dirty="0">
              <a:latin typeface="+mn-lt"/>
            </a:endParaRPr>
          </a:p>
        </p:txBody>
      </p:sp>
      <p:sp>
        <p:nvSpPr>
          <p:cNvPr id="42" name="Date Placeholder 41"/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594360" y="2148840"/>
            <a:ext cx="2130552" cy="0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0" y="2"/>
            <a:ext cx="12192000" cy="6880543"/>
          </a:xfrm>
          <a:custGeom>
            <a:avLst/>
            <a:gdLst>
              <a:gd name="connsiteX0" fmla="*/ 6309360 w 12192000"/>
              <a:gd name="connsiteY0" fmla="*/ 3951843 h 6880543"/>
              <a:gd name="connsiteX1" fmla="*/ 6309360 w 12192000"/>
              <a:gd name="connsiteY1" fmla="*/ 4052427 h 6880543"/>
              <a:gd name="connsiteX2" fmla="*/ 8442960 w 12192000"/>
              <a:gd name="connsiteY2" fmla="*/ 4052427 h 6880543"/>
              <a:gd name="connsiteX3" fmla="*/ 8442960 w 12192000"/>
              <a:gd name="connsiteY3" fmla="*/ 3951843 h 6880543"/>
              <a:gd name="connsiteX4" fmla="*/ 0 w 12192000"/>
              <a:gd name="connsiteY4" fmla="*/ 0 h 6880543"/>
              <a:gd name="connsiteX5" fmla="*/ 12192000 w 12192000"/>
              <a:gd name="connsiteY5" fmla="*/ 0 h 6880543"/>
              <a:gd name="connsiteX6" fmla="*/ 12192000 w 12192000"/>
              <a:gd name="connsiteY6" fmla="*/ 6880543 h 6880543"/>
              <a:gd name="connsiteX7" fmla="*/ 0 w 12192000"/>
              <a:gd name="connsiteY7" fmla="*/ 6880543 h 688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80543">
                <a:moveTo>
                  <a:pt x="6309360" y="3951843"/>
                </a:moveTo>
                <a:lnTo>
                  <a:pt x="6309360" y="4052427"/>
                </a:lnTo>
                <a:lnTo>
                  <a:pt x="8442960" y="4052427"/>
                </a:lnTo>
                <a:lnTo>
                  <a:pt x="8442960" y="395184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80543"/>
                </a:lnTo>
                <a:lnTo>
                  <a:pt x="0" y="6880543"/>
                </a:lnTo>
                <a:close/>
              </a:path>
            </a:pathLst>
          </a:custGeom>
        </p:spPr>
        <p:txBody>
          <a:bodyPr wrap="square" tIns="182880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6309361" y="444933"/>
            <a:ext cx="5477479" cy="329184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60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6309360" y="3951843"/>
            <a:ext cx="2133600" cy="1005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299835" y="43052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  <a:endParaRPr lang="en-US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0" y="-11113"/>
            <a:ext cx="5791200" cy="6880226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ext Placeholder 29"/>
          <p:cNvSpPr>
            <a:spLocks noGrp="1"/>
          </p:cNvSpPr>
          <p:nvPr>
            <p:ph type="body" sz="quarter" idx="11" hasCustomPrompt="1"/>
          </p:nvPr>
        </p:nvSpPr>
        <p:spPr>
          <a:xfrm>
            <a:off x="6299835" y="456860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 userDrawn="1"/>
        </p:nvGrpSpPr>
        <p:grpSpPr bwMode="auto">
          <a:xfrm rot="16200000" flipV="1">
            <a:off x="0" y="3900132"/>
            <a:ext cx="2959226" cy="2959227"/>
            <a:chOff x="0" y="12289"/>
            <a:chExt cx="3550" cy="3551"/>
          </a:xfrm>
        </p:grpSpPr>
        <p:sp>
          <p:nvSpPr>
            <p:cNvPr id="11" name="Freeform 19"/>
            <p:cNvSpPr/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sz="1800" dirty="0"/>
            </a:p>
          </p:txBody>
        </p:sp>
        <p:sp>
          <p:nvSpPr>
            <p:cNvPr id="12" name="Freeform 20"/>
            <p:cNvSpPr/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sz="1800" dirty="0"/>
            </a:p>
          </p:txBody>
        </p:sp>
        <p:sp>
          <p:nvSpPr>
            <p:cNvPr id="13" name="Freeform 21"/>
            <p:cNvSpPr/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sz="1800" dirty="0"/>
            </a:p>
          </p:txBody>
        </p:sp>
      </p:grpSp>
      <p:sp>
        <p:nvSpPr>
          <p:cNvPr id="32" name="Title 1"/>
          <p:cNvSpPr>
            <a:spLocks noGrp="1"/>
          </p:cNvSpPr>
          <p:nvPr>
            <p:ph type="title" hasCustomPrompt="1"/>
          </p:nvPr>
        </p:nvSpPr>
        <p:spPr>
          <a:xfrm>
            <a:off x="594361" y="102877"/>
            <a:ext cx="10873740" cy="168020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  <a:endParaRPr lang="en-US" dirty="0"/>
          </a:p>
        </p:txBody>
      </p:sp>
      <p:sp>
        <p:nvSpPr>
          <p:cNvPr id="2" name="Content Placeholder 5"/>
          <p:cNvSpPr>
            <a:spLocks noGrp="1"/>
          </p:cNvSpPr>
          <p:nvPr>
            <p:ph sz="quarter" idx="13" hasCustomPrompt="1"/>
          </p:nvPr>
        </p:nvSpPr>
        <p:spPr>
          <a:xfrm>
            <a:off x="3657601" y="2282008"/>
            <a:ext cx="7810500" cy="3699328"/>
          </a:xfrm>
        </p:spPr>
        <p:txBody>
          <a:bodyPr lIns="0" tIns="228600" rIns="0" bIns="0">
            <a:normAutofit/>
          </a:bodyPr>
          <a:lstStyle>
            <a:lvl1pPr marL="283210" indent="-283210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 indent="-283210">
              <a:spcBef>
                <a:spcPts val="1800"/>
              </a:spcBef>
              <a:defRPr sz="2000"/>
            </a:lvl2pPr>
            <a:lvl3pPr indent="-283210">
              <a:spcBef>
                <a:spcPts val="1800"/>
              </a:spcBef>
              <a:defRPr sz="2000"/>
            </a:lvl3pPr>
            <a:lvl4pPr indent="-283210">
              <a:spcBef>
                <a:spcPts val="1800"/>
              </a:spcBef>
              <a:defRPr sz="2000"/>
            </a:lvl4pPr>
            <a:lvl5pPr indent="-283210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</a:fld>
            <a:endParaRPr lang="en-US" dirty="0">
              <a:latin typeface="+mn-lt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/>
            <p:cNvSpPr/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sz="1800" dirty="0"/>
            </a:p>
          </p:txBody>
        </p:sp>
        <p:sp>
          <p:nvSpPr>
            <p:cNvPr id="11" name="Freeform 10"/>
            <p:cNvSpPr/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sz="1800" dirty="0"/>
            </a:p>
          </p:txBody>
        </p:sp>
        <p:sp>
          <p:nvSpPr>
            <p:cNvPr id="12" name="Freeform 11"/>
            <p:cNvSpPr/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sz="1800" dirty="0"/>
            </a:p>
          </p:txBody>
        </p:sp>
      </p:grpSp>
      <p:cxnSp>
        <p:nvCxnSpPr>
          <p:cNvPr id="13" name="Straight Connector 12"/>
          <p:cNvCxnSpPr/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/>
          <p:cNvSpPr>
            <a:spLocks noGrp="1"/>
          </p:cNvSpPr>
          <p:nvPr>
            <p:ph type="body" sz="quarter" idx="11" hasCustomPrompt="1"/>
          </p:nvPr>
        </p:nvSpPr>
        <p:spPr>
          <a:xfrm>
            <a:off x="6309905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/>
            <p:cNvSpPr/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sz="1800" dirty="0"/>
            </a:p>
          </p:txBody>
        </p:sp>
        <p:sp>
          <p:nvSpPr>
            <p:cNvPr id="13" name="Freeform 5"/>
            <p:cNvSpPr/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sz="1800" dirty="0"/>
            </a:p>
          </p:txBody>
        </p:sp>
        <p:sp>
          <p:nvSpPr>
            <p:cNvPr id="14" name="Freeform 7"/>
            <p:cNvSpPr/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sz="1800" dirty="0"/>
            </a:p>
          </p:txBody>
        </p:sp>
      </p:grp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594360" y="278129"/>
            <a:ext cx="9778365" cy="149459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  <a:endParaRPr lang="en-US" dirty="0"/>
          </a:p>
        </p:txBody>
      </p:sp>
      <p:sp>
        <p:nvSpPr>
          <p:cNvPr id="2" name="Content Placeholder 5"/>
          <p:cNvSpPr>
            <a:spLocks noGrp="1"/>
          </p:cNvSpPr>
          <p:nvPr>
            <p:ph sz="quarter" idx="15" hasCustomPrompt="1"/>
          </p:nvPr>
        </p:nvSpPr>
        <p:spPr>
          <a:xfrm>
            <a:off x="594361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210" indent="-283210">
              <a:spcBef>
                <a:spcPts val="1800"/>
              </a:spcBef>
              <a:defRPr sz="2000"/>
            </a:lvl2pPr>
            <a:lvl3pPr marL="594360" indent="-283210">
              <a:spcBef>
                <a:spcPts val="1800"/>
              </a:spcBef>
              <a:defRPr sz="2000"/>
            </a:lvl3pPr>
            <a:lvl4pPr marL="822960" indent="-283210">
              <a:spcBef>
                <a:spcPts val="1800"/>
              </a:spcBef>
              <a:defRPr sz="2000"/>
            </a:lvl4pPr>
            <a:lvl5pPr marL="1005840" indent="-283210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3" name="Content Placeholder 5"/>
          <p:cNvSpPr>
            <a:spLocks noGrp="1"/>
          </p:cNvSpPr>
          <p:nvPr>
            <p:ph sz="quarter" idx="16" hasCustomPrompt="1"/>
          </p:nvPr>
        </p:nvSpPr>
        <p:spPr>
          <a:xfrm>
            <a:off x="5881899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210" indent="-283210">
              <a:spcBef>
                <a:spcPts val="1800"/>
              </a:spcBef>
              <a:defRPr sz="2000"/>
            </a:lvl2pPr>
            <a:lvl3pPr marL="548640" indent="-283210">
              <a:spcBef>
                <a:spcPts val="1800"/>
              </a:spcBef>
              <a:defRPr sz="2000"/>
            </a:lvl3pPr>
            <a:lvl4pPr marL="822960" indent="-283210">
              <a:spcBef>
                <a:spcPts val="1800"/>
              </a:spcBef>
              <a:defRPr sz="2000"/>
            </a:lvl4pPr>
            <a:lvl5pPr marL="1005840" indent="-283210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</a:fld>
            <a:endParaRPr lang="en-US" dirty="0">
              <a:latin typeface="+mn-lt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 userDrawn="1"/>
        </p:nvGrpSpPr>
        <p:grpSpPr>
          <a:xfrm>
            <a:off x="6362700" y="0"/>
            <a:ext cx="5829299" cy="3235602"/>
            <a:chOff x="5612972" y="1"/>
            <a:chExt cx="6615961" cy="3672246"/>
          </a:xfrm>
        </p:grpSpPr>
        <p:sp>
          <p:nvSpPr>
            <p:cNvPr id="12" name="AutoShape 24"/>
            <p:cNvSpPr/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sz="1800" dirty="0"/>
            </a:p>
          </p:txBody>
        </p:sp>
        <p:sp>
          <p:nvSpPr>
            <p:cNvPr id="13" name="Freeform 7"/>
            <p:cNvSpPr/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sz="1800" dirty="0"/>
            </a:p>
          </p:txBody>
        </p:sp>
        <p:sp>
          <p:nvSpPr>
            <p:cNvPr id="14" name="Freeform 8"/>
            <p:cNvSpPr/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sz="1800" dirty="0"/>
            </a:p>
          </p:txBody>
        </p:sp>
        <p:sp>
          <p:nvSpPr>
            <p:cNvPr id="18" name="Freeform 9"/>
            <p:cNvSpPr/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sz="1800" dirty="0"/>
            </a:p>
          </p:txBody>
        </p:sp>
        <p:sp>
          <p:nvSpPr>
            <p:cNvPr id="19" name="Freeform 10"/>
            <p:cNvSpPr/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sz="1800" dirty="0"/>
            </a:p>
          </p:txBody>
        </p:sp>
      </p:grp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6318884" y="3499667"/>
            <a:ext cx="4939667" cy="254281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  <a:endParaRPr lang="en-US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6347460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/>
          <p:cNvSpPr>
            <a:spLocks noGrp="1"/>
          </p:cNvSpPr>
          <p:nvPr>
            <p:ph sz="quarter" idx="14" hasCustomPrompt="1"/>
          </p:nvPr>
        </p:nvSpPr>
        <p:spPr>
          <a:xfrm>
            <a:off x="603885" y="457201"/>
            <a:ext cx="5198269" cy="2305050"/>
          </a:xfrm>
        </p:spPr>
        <p:txBody>
          <a:bodyPr lIns="0" tIns="274320">
            <a:normAutofit/>
          </a:bodyPr>
          <a:lstStyle>
            <a:lvl1pPr marL="457200" indent="-457200">
              <a:spcBef>
                <a:spcPts val="1800"/>
              </a:spcBef>
              <a:buFont typeface="+mj-lt"/>
              <a:buAutoNum type="arabicPeriod"/>
              <a:defRPr sz="2000"/>
            </a:lvl1pPr>
            <a:lvl2pPr marL="914400" indent="-457200">
              <a:spcBef>
                <a:spcPts val="1800"/>
              </a:spcBef>
              <a:buFont typeface="+mj-lt"/>
              <a:buAutoNum type="alphaLcPeriod"/>
              <a:defRPr sz="2000"/>
            </a:lvl2pPr>
            <a:lvl3pPr marL="1371600" indent="-457200">
              <a:spcBef>
                <a:spcPts val="1800"/>
              </a:spcBef>
              <a:buFont typeface="+mj-lt"/>
              <a:buAutoNum type="arabicParenR"/>
              <a:defRPr sz="2000"/>
            </a:lvl3pPr>
            <a:lvl4pPr marL="1371600" indent="0">
              <a:spcBef>
                <a:spcPts val="1800"/>
              </a:spcBef>
              <a:buFont typeface="+mj-lt"/>
              <a:buNone/>
              <a:defRPr sz="2000"/>
            </a:lvl4pPr>
            <a:lvl5pPr marL="2286000" indent="-457200">
              <a:spcBef>
                <a:spcPts val="1800"/>
              </a:spcBef>
              <a:buFont typeface="+mj-lt"/>
              <a:buAutoNum type="arabicPeriod"/>
              <a:defRPr sz="2000"/>
            </a:lvl5pPr>
          </a:lstStyle>
          <a:p>
            <a:pPr lvl="0"/>
            <a:r>
              <a:rPr lang="en-US" dirty="0"/>
              <a:t>Click to add content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endParaRPr lang="en-US" dirty="0"/>
          </a:p>
        </p:txBody>
      </p:sp>
      <p:sp>
        <p:nvSpPr>
          <p:cNvPr id="2" name="Content Placeholder 5"/>
          <p:cNvSpPr>
            <a:spLocks noGrp="1"/>
          </p:cNvSpPr>
          <p:nvPr>
            <p:ph sz="quarter" idx="15" hasCustomPrompt="1"/>
          </p:nvPr>
        </p:nvSpPr>
        <p:spPr>
          <a:xfrm>
            <a:off x="594360" y="2810597"/>
            <a:ext cx="5198269" cy="3319513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210" indent="-283210">
              <a:spcBef>
                <a:spcPts val="1800"/>
              </a:spcBef>
              <a:defRPr sz="2000"/>
            </a:lvl2pPr>
            <a:lvl3pPr marL="548640" indent="-283210">
              <a:spcBef>
                <a:spcPts val="1800"/>
              </a:spcBef>
              <a:defRPr sz="2000"/>
            </a:lvl3pPr>
            <a:lvl4pPr marL="822960" indent="-283210">
              <a:spcBef>
                <a:spcPts val="1800"/>
              </a:spcBef>
              <a:defRPr sz="2000"/>
            </a:lvl4pPr>
            <a:lvl5pPr marL="1005840" indent="-283210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</a:fld>
            <a:endParaRPr lang="en-US" dirty="0">
              <a:latin typeface="+mn-lt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575309" y="278129"/>
            <a:ext cx="5063491" cy="235402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  <a:endParaRPr lang="en-US" dirty="0"/>
          </a:p>
        </p:txBody>
      </p:sp>
      <p:sp>
        <p:nvSpPr>
          <p:cNvPr id="3" name="Content Placeholder 5"/>
          <p:cNvSpPr>
            <a:spLocks noGrp="1"/>
          </p:cNvSpPr>
          <p:nvPr>
            <p:ph sz="quarter" idx="16" hasCustomPrompt="1"/>
          </p:nvPr>
        </p:nvSpPr>
        <p:spPr>
          <a:xfrm>
            <a:off x="594360" y="3279581"/>
            <a:ext cx="5044440" cy="2994415"/>
          </a:xfrm>
        </p:spPr>
        <p:txBody>
          <a:bodyPr lIns="0" tIns="22860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indent="-283210">
              <a:spcBef>
                <a:spcPts val="1800"/>
              </a:spcBef>
              <a:defRPr sz="2000"/>
            </a:lvl2pPr>
            <a:lvl3pPr indent="-283210">
              <a:spcBef>
                <a:spcPts val="1800"/>
              </a:spcBef>
              <a:defRPr sz="2000"/>
            </a:lvl3pPr>
            <a:lvl4pPr indent="-283210">
              <a:spcBef>
                <a:spcPts val="1800"/>
              </a:spcBef>
              <a:defRPr sz="2000"/>
            </a:lvl4pPr>
            <a:lvl5pPr indent="-283210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594360" y="2997459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Picture Placeholder 11"/>
          <p:cNvSpPr>
            <a:spLocks noGrp="1"/>
          </p:cNvSpPr>
          <p:nvPr>
            <p:ph type="pic" sz="quarter" idx="15"/>
          </p:nvPr>
        </p:nvSpPr>
        <p:spPr>
          <a:xfrm>
            <a:off x="6096001" y="0"/>
            <a:ext cx="6118225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</a:fld>
            <a:endParaRPr lang="en-US" dirty="0">
              <a:latin typeface="+mn-lt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1825625"/>
            <a:ext cx="1038225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Placeholder 11"/>
          <p:cNvSpPr>
            <a:spLocks noGrp="1"/>
          </p:cNvSpPr>
          <p:nvPr>
            <p:ph type="title"/>
          </p:nvPr>
        </p:nvSpPr>
        <p:spPr>
          <a:xfrm>
            <a:off x="594361" y="365127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Date Placeholder 3"/>
          <p:cNvSpPr>
            <a:spLocks noGrp="1"/>
          </p:cNvSpPr>
          <p:nvPr>
            <p:ph type="dt" sz="half" idx="2"/>
          </p:nvPr>
        </p:nvSpPr>
        <p:spPr>
          <a:xfrm>
            <a:off x="1133649" y="6332222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3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94360" y="6332222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 i="0">
                <a:solidFill>
                  <a:schemeClr val="bg1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8321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8321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8321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8321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8321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23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24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25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09904" y="411479"/>
            <a:ext cx="5486400" cy="3291840"/>
          </a:xfrm>
        </p:spPr>
        <p:txBody>
          <a:bodyPr/>
          <a:lstStyle/>
          <a:p>
            <a:r>
              <a:rPr lang="en-US" sz="2400" dirty="0">
                <a:latin typeface="Calibri" panose="020F0502020204030204" charset="0"/>
                <a:cs typeface="Calibri" panose="020F0502020204030204" charset="0"/>
              </a:rPr>
              <a:t>Abdelrahman Saad</a:t>
            </a:r>
            <a:br>
              <a:rPr lang="en-US" sz="2400" dirty="0">
                <a:latin typeface="Calibri" panose="020F0502020204030204" charset="0"/>
                <a:cs typeface="Calibri" panose="020F0502020204030204" charset="0"/>
              </a:rPr>
            </a:br>
            <a:r>
              <a:rPr lang="en-US" sz="2400" dirty="0">
                <a:latin typeface="Calibri" panose="020F0502020204030204" charset="0"/>
                <a:cs typeface="Calibri" panose="020F0502020204030204" charset="0"/>
              </a:rPr>
              <a:t>Aya Tamer</a:t>
            </a:r>
            <a:br>
              <a:rPr lang="en-US" sz="2400" dirty="0">
                <a:latin typeface="Calibri" panose="020F0502020204030204" charset="0"/>
                <a:cs typeface="Calibri" panose="020F0502020204030204" charset="0"/>
              </a:rPr>
            </a:br>
            <a:r>
              <a:rPr lang="en-US" sz="2400" dirty="0">
                <a:latin typeface="Calibri" panose="020F0502020204030204" charset="0"/>
                <a:cs typeface="Calibri" panose="020F0502020204030204" charset="0"/>
              </a:rPr>
              <a:t>Omar Nasser</a:t>
            </a:r>
            <a:endParaRPr lang="en-US" sz="2400" dirty="0"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458" y="282383"/>
            <a:ext cx="10972800" cy="1574317"/>
          </a:xfrm>
        </p:spPr>
        <p:txBody>
          <a:bodyPr/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How do fare amounts vary across different weather conditions, and how is this relationship affected by traffic conditions?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3"/>
          </p:nvPr>
        </p:nvPicPr>
        <p:blipFill>
          <a:blip r:embed="rId1"/>
          <a:stretch>
            <a:fillRect/>
          </a:stretch>
        </p:blipFill>
        <p:spPr>
          <a:xfrm>
            <a:off x="1838131" y="2357475"/>
            <a:ext cx="7651102" cy="390336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How does the average taxi fare amount vary across different months of the year?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13"/>
          </p:nvPr>
        </p:nvPicPr>
        <p:blipFill>
          <a:blip r:embed="rId1"/>
          <a:stretch>
            <a:fillRect/>
          </a:stretch>
        </p:blipFill>
        <p:spPr>
          <a:xfrm>
            <a:off x="2341983" y="2359284"/>
            <a:ext cx="6307493" cy="4125491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467" y="313852"/>
            <a:ext cx="10972800" cy="1574317"/>
          </a:xfrm>
        </p:spPr>
        <p:txBody>
          <a:bodyPr/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How has the average taxi fare amount changed over the years?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3"/>
          </p:nvPr>
        </p:nvPicPr>
        <p:blipFill>
          <a:blip r:embed="rId1"/>
          <a:stretch>
            <a:fillRect/>
          </a:stretch>
        </p:blipFill>
        <p:spPr>
          <a:xfrm>
            <a:off x="1810139" y="2393847"/>
            <a:ext cx="7249885" cy="4150301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483" y="537787"/>
            <a:ext cx="10972800" cy="1574317"/>
          </a:xfrm>
        </p:spPr>
        <p:txBody>
          <a:bodyPr/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What does the distribution of fare per kilometer tell us about taxi pricing efficiency?</a:t>
            </a:r>
            <a:br>
              <a:rPr lang="en-US" sz="3200" dirty="0"/>
            </a:br>
            <a:endParaRPr lang="en-US" sz="32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3"/>
          </p:nvPr>
        </p:nvPicPr>
        <p:blipFill>
          <a:blip r:embed="rId1"/>
          <a:stretch>
            <a:fillRect/>
          </a:stretch>
        </p:blipFill>
        <p:spPr>
          <a:xfrm>
            <a:off x="1894115" y="2489912"/>
            <a:ext cx="7417836" cy="3976202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103" y="1212980"/>
            <a:ext cx="9669313" cy="569076"/>
          </a:xfrm>
        </p:spPr>
        <p:txBody>
          <a:bodyPr/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How does taxi demand vary by hour of the day under different traffic conditions?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3"/>
          </p:nvPr>
        </p:nvPicPr>
        <p:blipFill>
          <a:blip r:embed="rId1"/>
          <a:stretch>
            <a:fillRect/>
          </a:stretch>
        </p:blipFill>
        <p:spPr>
          <a:xfrm>
            <a:off x="1763487" y="2389046"/>
            <a:ext cx="7697754" cy="3825142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How does taxi demand differ across weekdays under various traffic conditions?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3"/>
          </p:nvPr>
        </p:nvPicPr>
        <p:blipFill>
          <a:blip r:embed="rId1"/>
          <a:stretch>
            <a:fillRect/>
          </a:stretch>
        </p:blipFill>
        <p:spPr>
          <a:xfrm>
            <a:off x="1632856" y="2538275"/>
            <a:ext cx="8266923" cy="3797211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What is the relationship between taxi fare amount and the distance to major landmarks or airports?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13"/>
          </p:nvPr>
        </p:nvPicPr>
        <p:blipFill>
          <a:blip r:embed="rId1"/>
          <a:stretch>
            <a:fillRect/>
          </a:stretch>
        </p:blipFill>
        <p:spPr>
          <a:xfrm>
            <a:off x="484815" y="2275309"/>
            <a:ext cx="4978702" cy="35972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7510" y="1940767"/>
            <a:ext cx="4655999" cy="4025267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How does the number of passengers in a trip influence the fare amount?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3"/>
          </p:nvPr>
        </p:nvPicPr>
        <p:blipFill>
          <a:blip r:embed="rId1"/>
          <a:stretch>
            <a:fillRect/>
          </a:stretch>
        </p:blipFill>
        <p:spPr>
          <a:xfrm>
            <a:off x="2388637" y="2433929"/>
            <a:ext cx="6708711" cy="379892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591" y="198408"/>
            <a:ext cx="10972800" cy="1574317"/>
          </a:xfrm>
        </p:spPr>
        <p:txBody>
          <a:bodyPr/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How do average taxi fares vary across weekdays and hours of the day?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3"/>
          </p:nvPr>
        </p:nvPicPr>
        <p:blipFill>
          <a:blip r:embed="rId1"/>
          <a:stretch>
            <a:fillRect/>
          </a:stretch>
        </p:blipFill>
        <p:spPr>
          <a:xfrm>
            <a:off x="1987420" y="2446268"/>
            <a:ext cx="7511143" cy="3791646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466" y="273053"/>
            <a:ext cx="10972800" cy="1574317"/>
          </a:xfrm>
        </p:spPr>
        <p:txBody>
          <a:bodyPr/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How does the average taxi fare amount change across different hours of the day?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3"/>
          </p:nvPr>
        </p:nvPicPr>
        <p:blipFill>
          <a:blip r:embed="rId1"/>
          <a:stretch>
            <a:fillRect/>
          </a:stretch>
        </p:blipFill>
        <p:spPr>
          <a:xfrm>
            <a:off x="1875452" y="2471168"/>
            <a:ext cx="7903029" cy="393896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89572"/>
            <a:ext cx="6787747" cy="1593507"/>
          </a:xfrm>
        </p:spPr>
        <p:txBody>
          <a:bodyPr/>
          <a:lstStyle/>
          <a:p>
            <a:r>
              <a:rPr lang="en-US" dirty="0">
                <a:latin typeface="Calibri" panose="020F0502020204030204" charset="0"/>
                <a:cs typeface="Calibri" panose="020F0502020204030204" charset="0"/>
              </a:rPr>
              <a:t>Agenda</a:t>
            </a:r>
            <a:endParaRPr lang="en-US" dirty="0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sz="quarter" idx="13"/>
          </p:nvPr>
        </p:nvSpPr>
        <p:spPr>
          <a:xfrm>
            <a:off x="593725" y="2281238"/>
            <a:ext cx="6788150" cy="3709987"/>
          </a:xfrm>
        </p:spPr>
        <p:txBody>
          <a:bodyPr vert="horz" lIns="0" tIns="457200" rIns="0" bIns="0" rtlCol="0">
            <a:normAutofit/>
          </a:bodyPr>
          <a:lstStyle/>
          <a:p>
            <a:r>
              <a:rPr lang="en-US" dirty="0">
                <a:latin typeface="Calibri" panose="020F0502020204030204" charset="0"/>
                <a:cs typeface="Calibri" panose="020F0502020204030204" charset="0"/>
              </a:rPr>
              <a:t>Dataset Overview </a:t>
            </a:r>
            <a:endParaRPr lang="en-US" dirty="0"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US" dirty="0">
                <a:latin typeface="Calibri" panose="020F0502020204030204" charset="0"/>
                <a:cs typeface="Calibri" panose="020F0502020204030204" charset="0"/>
              </a:rPr>
              <a:t>Exploratory Analysis: Key Questions</a:t>
            </a:r>
            <a:endParaRPr lang="en-US" dirty="0"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US" dirty="0">
                <a:latin typeface="Calibri" panose="020F0502020204030204" charset="0"/>
                <a:cs typeface="Calibri" panose="020F0502020204030204" charset="0"/>
              </a:rPr>
              <a:t>Outlier</a:t>
            </a:r>
            <a:endParaRPr lang="en-US" dirty="0"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4" y="347698"/>
            <a:ext cx="10972800" cy="1574317"/>
          </a:xfrm>
        </p:spPr>
        <p:txBody>
          <a:bodyPr/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How do traffic conditions affect taxi trip demand across different hours of the day?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3"/>
          </p:nvPr>
        </p:nvPicPr>
        <p:blipFill>
          <a:blip r:embed="rId1"/>
          <a:stretch>
            <a:fillRect/>
          </a:stretch>
        </p:blipFill>
        <p:spPr>
          <a:xfrm>
            <a:off x="1651519" y="2469285"/>
            <a:ext cx="8276252" cy="3884861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How do traffic conditions influence taxi demand across different weekdays?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3"/>
          </p:nvPr>
        </p:nvPicPr>
        <p:blipFill>
          <a:blip r:embed="rId1"/>
          <a:stretch>
            <a:fillRect/>
          </a:stretch>
        </p:blipFill>
        <p:spPr>
          <a:xfrm>
            <a:off x="1455576" y="2478616"/>
            <a:ext cx="8294914" cy="3912853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How do traffic conditions vary across different months of the year?</a:t>
            </a:r>
            <a:endParaRPr lang="en-US" sz="24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3"/>
          </p:nvPr>
        </p:nvPicPr>
        <p:blipFill>
          <a:blip r:embed="rId1"/>
          <a:stretch>
            <a:fillRect/>
          </a:stretch>
        </p:blipFill>
        <p:spPr>
          <a:xfrm>
            <a:off x="1212979" y="2553261"/>
            <a:ext cx="9171992" cy="3772894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Which weekday records the highest number of taxi trips?</a:t>
            </a:r>
            <a:endParaRPr lang="en-US" sz="24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3"/>
          </p:nvPr>
        </p:nvPicPr>
        <p:blipFill>
          <a:blip r:embed="rId1"/>
          <a:stretch>
            <a:fillRect/>
          </a:stretch>
        </p:blipFill>
        <p:spPr>
          <a:xfrm>
            <a:off x="1586203" y="2453951"/>
            <a:ext cx="8229600" cy="4077477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How do different weather conditions affect taxi trip frequency across months of the year?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3"/>
          </p:nvPr>
        </p:nvPicPr>
        <p:blipFill>
          <a:blip r:embed="rId1"/>
          <a:stretch>
            <a:fillRect/>
          </a:stretch>
        </p:blipFill>
        <p:spPr>
          <a:xfrm>
            <a:off x="1259633" y="2597362"/>
            <a:ext cx="8985379" cy="3635487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845" y="979715"/>
            <a:ext cx="10972800" cy="830333"/>
          </a:xfrm>
        </p:spPr>
        <p:txBody>
          <a:bodyPr/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Which month recorded the highest number of taxi trips, and how does this compare to other months in terms of demand trends?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3"/>
          </p:nvPr>
        </p:nvPicPr>
        <p:blipFill>
          <a:blip r:embed="rId1"/>
          <a:stretch>
            <a:fillRect/>
          </a:stretch>
        </p:blipFill>
        <p:spPr>
          <a:xfrm>
            <a:off x="1511559" y="2571922"/>
            <a:ext cx="8444203" cy="3838209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845" y="979715"/>
            <a:ext cx="10972800" cy="830333"/>
          </a:xfrm>
        </p:spPr>
        <p:txBody>
          <a:bodyPr/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On which day of the month do taxi trips peak, and what might be the possible reasons for this surge compared to other days?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3"/>
          </p:nvPr>
        </p:nvPicPr>
        <p:blipFill>
          <a:blip r:embed="rId1"/>
          <a:stretch>
            <a:fillRect/>
          </a:stretch>
        </p:blipFill>
        <p:spPr>
          <a:xfrm>
            <a:off x="1408923" y="2435290"/>
            <a:ext cx="9097346" cy="412413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384" y="998376"/>
            <a:ext cx="10972800" cy="830333"/>
          </a:xfrm>
        </p:spPr>
        <p:txBody>
          <a:bodyPr/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Which weekday records the highest number of taxi trips ?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3"/>
          </p:nvPr>
        </p:nvPicPr>
        <p:blipFill>
          <a:blip r:embed="rId1"/>
          <a:stretch>
            <a:fillRect/>
          </a:stretch>
        </p:blipFill>
        <p:spPr>
          <a:xfrm>
            <a:off x="1240971" y="2581254"/>
            <a:ext cx="8938727" cy="3912852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384" y="998376"/>
            <a:ext cx="10972800" cy="830333"/>
          </a:xfrm>
        </p:spPr>
        <p:txBody>
          <a:bodyPr/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Which year recorded the highest number of trips?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3"/>
          </p:nvPr>
        </p:nvPicPr>
        <p:blipFill>
          <a:blip r:embed="rId1"/>
          <a:stretch>
            <a:fillRect/>
          </a:stretch>
        </p:blipFill>
        <p:spPr>
          <a:xfrm>
            <a:off x="1558212" y="2545897"/>
            <a:ext cx="7865706" cy="3733605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384" y="998376"/>
            <a:ext cx="10972800" cy="830333"/>
          </a:xfrm>
        </p:spPr>
        <p:txBody>
          <a:bodyPr/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At what hour of the day do trips peak ?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3"/>
          </p:nvPr>
        </p:nvPicPr>
        <p:blipFill>
          <a:blip r:embed="rId1"/>
          <a:stretch>
            <a:fillRect/>
          </a:stretch>
        </p:blipFill>
        <p:spPr>
          <a:xfrm>
            <a:off x="849086" y="2599915"/>
            <a:ext cx="9722498" cy="384753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3848023" y="402148"/>
            <a:ext cx="8343977" cy="3291840"/>
          </a:xfrm>
        </p:spPr>
        <p:txBody>
          <a:bodyPr/>
          <a:lstStyle/>
          <a:p>
            <a:r>
              <a:rPr lang="en-US" dirty="0">
                <a:latin typeface="Calibri" panose="020F0502020204030204" charset="0"/>
                <a:cs typeface="Calibri" panose="020F0502020204030204" charset="0"/>
              </a:rPr>
              <a:t>Exploratory Analysis: Key Questions</a:t>
            </a:r>
            <a:endParaRPr lang="en-US" dirty="0"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4360" y="411479"/>
            <a:ext cx="5486400" cy="3291840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94360" y="4549552"/>
            <a:ext cx="5486400" cy="1645920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Abdelrahman Saad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Omar Nasser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Aya Tamer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278129"/>
            <a:ext cx="9778365" cy="1494596"/>
          </a:xfrm>
        </p:spPr>
        <p:txBody>
          <a:bodyPr/>
          <a:lstStyle/>
          <a:p>
            <a:r>
              <a:rPr lang="en-US" dirty="0">
                <a:latin typeface="Calibri" panose="020F0502020204030204" charset="0"/>
                <a:cs typeface="Calibri" panose="020F0502020204030204" charset="0"/>
              </a:rPr>
              <a:t>Outlier</a:t>
            </a:r>
            <a:endParaRPr lang="en-US" dirty="0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15"/>
          </p:nvPr>
        </p:nvSpPr>
        <p:spPr>
          <a:xfrm>
            <a:off x="471603" y="2543862"/>
            <a:ext cx="10575841" cy="3597470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71603" y="2870434"/>
            <a:ext cx="10275803" cy="25844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these two steps we cleaned the dataset by removing rows with unrealistic trip values</a:t>
            </a:r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First, we kept only trips with a `distance` between **0.5 km and 100 km**, dropping rides that were either too short to be real or implausibly long.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Then, we filtered `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fare_amount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` to keep only fares between **$0.50 and $300**, eliminating entries that were clearly errors or outliers (like zero-fare trips or extremely high charges).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ensures the remaining data reflects realistic trips for more accurate analysis and modeling.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103" y="1212980"/>
            <a:ext cx="9669313" cy="569076"/>
          </a:xfrm>
        </p:spPr>
        <p:txBody>
          <a:bodyPr/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How does trip distance affect the fare amount?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13"/>
          </p:nvPr>
        </p:nvPicPr>
        <p:blipFill>
          <a:blip r:embed="rId1"/>
          <a:stretch>
            <a:fillRect/>
          </a:stretch>
        </p:blipFill>
        <p:spPr>
          <a:xfrm>
            <a:off x="1256343" y="2321962"/>
            <a:ext cx="7747697" cy="373360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How does car condition affect the fare amount?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13"/>
          </p:nvPr>
        </p:nvPicPr>
        <p:blipFill>
          <a:blip r:embed="rId1"/>
          <a:stretch>
            <a:fillRect/>
          </a:stretch>
        </p:blipFill>
        <p:spPr>
          <a:xfrm>
            <a:off x="2217887" y="2443260"/>
            <a:ext cx="6254309" cy="39575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How does weather affect fare amount?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3"/>
          </p:nvPr>
        </p:nvPicPr>
        <p:blipFill>
          <a:blip r:embed="rId1"/>
          <a:stretch>
            <a:fillRect/>
          </a:stretch>
        </p:blipFill>
        <p:spPr>
          <a:xfrm>
            <a:off x="1810139" y="2302295"/>
            <a:ext cx="7427692" cy="420114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How does traffic condition affect fare amount?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3"/>
          </p:nvPr>
        </p:nvPicPr>
        <p:blipFill>
          <a:blip r:embed="rId1"/>
          <a:stretch>
            <a:fillRect/>
          </a:stretch>
        </p:blipFill>
        <p:spPr>
          <a:xfrm>
            <a:off x="2369976" y="2340624"/>
            <a:ext cx="6690049" cy="390155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How does taxi demand vary across days of the month under different traffic conditions?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quarter" idx="13"/>
          </p:nvPr>
        </p:nvPicPr>
        <p:blipFill>
          <a:blip r:embed="rId1"/>
          <a:stretch>
            <a:fillRect/>
          </a:stretch>
        </p:blipFill>
        <p:spPr>
          <a:xfrm>
            <a:off x="1334277" y="2452998"/>
            <a:ext cx="8826759" cy="393847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92DB9E12-8AC3-4138-BF4D-720A5525AB10}">
  <ds:schemaRefs/>
</ds:datastoreItem>
</file>

<file path=customXml/itemProps2.xml><?xml version="1.0" encoding="utf-8"?>
<ds:datastoreItem xmlns:ds="http://schemas.openxmlformats.org/officeDocument/2006/customXml" ds:itemID="{C21FFAC0-05A2-416A-B06C-C248395482CF}">
  <ds:schemaRefs/>
</ds:datastoreItem>
</file>

<file path=customXml/itemProps3.xml><?xml version="1.0" encoding="utf-8"?>
<ds:datastoreItem xmlns:ds="http://schemas.openxmlformats.org/officeDocument/2006/customXml" ds:itemID="{4F4B194E-8B30-4377-8C59-ECFB902D2A26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{30BB7B79-C56D-4A74-99D1-6E368C31D970}TFd3b75063-ff25-434d-b12c-efeaf07d16c3292f62b5_win32-75a75c970d8e</Template>
  <TotalTime>0</TotalTime>
  <Words>2548</Words>
  <Application>WPS Presentation</Application>
  <PresentationFormat>Widescreen</PresentationFormat>
  <Paragraphs>78</Paragraphs>
  <Slides>30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43" baseType="lpstr">
      <vt:lpstr>Arial</vt:lpstr>
      <vt:lpstr>SimSun</vt:lpstr>
      <vt:lpstr>Wingdings</vt:lpstr>
      <vt:lpstr>Franklin Gothic Demi</vt:lpstr>
      <vt:lpstr>Segoe Print</vt:lpstr>
      <vt:lpstr>Microsoft YaHei</vt:lpstr>
      <vt:lpstr>Arial Unicode MS</vt:lpstr>
      <vt:lpstr>Franklin Gothic Book</vt:lpstr>
      <vt:lpstr>Calibri</vt:lpstr>
      <vt:lpstr>Calibri Light</vt:lpstr>
      <vt:lpstr>Times New Roman</vt:lpstr>
      <vt:lpstr>Arial Black</vt:lpstr>
      <vt:lpstr>Custom</vt:lpstr>
      <vt:lpstr>Abdelrahman Saad Aya Tamer Omar Nasser</vt:lpstr>
      <vt:lpstr>Agenda</vt:lpstr>
      <vt:lpstr>Exploratory Analysis: Key Questions</vt:lpstr>
      <vt:lpstr>Outlier</vt:lpstr>
      <vt:lpstr>How does trip distance affect the fare amount?</vt:lpstr>
      <vt:lpstr>How does car condition affect the fare amount?</vt:lpstr>
      <vt:lpstr>How does weather affect fare amount?</vt:lpstr>
      <vt:lpstr>How does traffic condition affect fare amount?</vt:lpstr>
      <vt:lpstr>How does taxi demand vary across days of the month under different traffic conditions?</vt:lpstr>
      <vt:lpstr>How do fare amounts vary across different weather conditions, and how is this relationship affected by traffic conditions?</vt:lpstr>
      <vt:lpstr>How does the average taxi fare amount vary across different months of the year?</vt:lpstr>
      <vt:lpstr>How has the average taxi fare amount changed over the years?</vt:lpstr>
      <vt:lpstr>What does the distribution of fare per kilometer tell us about taxi pricing efficiency? </vt:lpstr>
      <vt:lpstr>How does taxi demand vary by hour of the day under different traffic conditions?</vt:lpstr>
      <vt:lpstr>How does taxi demand differ across weekdays under various traffic conditions?</vt:lpstr>
      <vt:lpstr>What is the relationship between taxi fare amount and the distance to major landmarks or airports?</vt:lpstr>
      <vt:lpstr>How does the number of passengers in a trip influence the fare amount?</vt:lpstr>
      <vt:lpstr>How do average taxi fares vary across weekdays and hours of the day?</vt:lpstr>
      <vt:lpstr>How does the average taxi fare amount change across different hours of the day?</vt:lpstr>
      <vt:lpstr>How do traffic conditions affect taxi trip demand across different hours of the day?</vt:lpstr>
      <vt:lpstr>How do traffic conditions influence taxi demand across different weekdays?</vt:lpstr>
      <vt:lpstr>How do traffic conditions vary across different months of the year?</vt:lpstr>
      <vt:lpstr>Which weekday records the highest number of taxi trips?</vt:lpstr>
      <vt:lpstr>How do different weather conditions affect taxi trip frequency across months of the year?</vt:lpstr>
      <vt:lpstr>Which month recorded the highest number of taxi trips, and how does this compare to other months in terms of demand trends?</vt:lpstr>
      <vt:lpstr>On which day of the month do taxi trips peak, and what might be the possible reasons for this surge compared to other days?</vt:lpstr>
      <vt:lpstr>Which weekday records the highest number of taxi trips ?</vt:lpstr>
      <vt:lpstr>Which year recorded the highest number of trips?</vt:lpstr>
      <vt:lpstr>At what hour of the day do trips peak ?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Abdelrahman214202</dc:creator>
  <cp:lastModifiedBy>Aya Tamer Ginidy</cp:lastModifiedBy>
  <cp:revision>7</cp:revision>
  <dcterms:created xsi:type="dcterms:W3CDTF">2025-09-03T21:38:00Z</dcterms:created>
  <dcterms:modified xsi:type="dcterms:W3CDTF">2025-09-25T20:23:36Z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ICV">
    <vt:lpwstr>62DADA5F560E4041B3364BF046C61C62_13</vt:lpwstr>
  </property>
  <property fmtid="{D5CDD505-2E9C-101B-9397-08002B2CF9AE}" pid="4" name="KSOProductBuildVer">
    <vt:lpwstr>1033-12.2.0.22549</vt:lpwstr>
  </property>
</Properties>
</file>