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6"/>
  </p:handoutMasterIdLst>
  <p:sldIdLst>
    <p:sldId id="256" r:id="rId3"/>
    <p:sldId id="257" r:id="rId5"/>
    <p:sldId id="264" r:id="rId6"/>
    <p:sldId id="278" r:id="rId7"/>
    <p:sldId id="298" r:id="rId8"/>
    <p:sldId id="280" r:id="rId9"/>
    <p:sldId id="300" r:id="rId10"/>
    <p:sldId id="290" r:id="rId11"/>
    <p:sldId id="293" r:id="rId12"/>
    <p:sldId id="299" r:id="rId13"/>
    <p:sldId id="282" r:id="rId14"/>
    <p:sldId id="25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6B2"/>
    <a:srgbClr val="F78A50"/>
    <a:srgbClr val="385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endParaRPr lang="en-US"/>
          </a:p>
        </p:txBody>
      </p:sp>
      <p:sp>
        <p:nvSpPr>
          <p:cNvPr id="5" name="Header Placeholder 4"/>
          <p:cNvSpPr>
            <a:spLocks noGrp="1"/>
          </p:cNvSpPr>
          <p:nvPr>
            <p:ph type="hdr" sz="quarter"/>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0"/>
            <a:ext cx="12192000" cy="6858000"/>
          </a:xfrm>
        </p:spPr>
        <p:txBody>
          <a:bodyPr/>
          <a:lstStyle/>
          <a:p>
            <a:endParaRPr lang="zh-CN"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83300" y="0"/>
            <a:ext cx="6108700" cy="3429000"/>
          </a:xfrm>
        </p:spPr>
        <p:txBody>
          <a:bodyPr/>
          <a:lstStyle/>
          <a:p>
            <a:endParaRPr lang="zh-CN" altLang="en-US"/>
          </a:p>
        </p:txBody>
      </p:sp>
      <p:sp>
        <p:nvSpPr>
          <p:cNvPr id="4" name="图片占位符 2"/>
          <p:cNvSpPr>
            <a:spLocks noGrp="1"/>
          </p:cNvSpPr>
          <p:nvPr>
            <p:ph type="pic" sz="quarter" idx="11"/>
          </p:nvPr>
        </p:nvSpPr>
        <p:spPr>
          <a:xfrm>
            <a:off x="0" y="3429000"/>
            <a:ext cx="6083300" cy="3429000"/>
          </a:xfrm>
        </p:spPr>
        <p:txBody>
          <a:bodyPr/>
          <a:lstStyle/>
          <a:p>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48A1DDD-3ADD-4AE9-8E25-9770BC4E01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453477-005D-4C7C-B7CB-58D54081C78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7886700" y="0"/>
            <a:ext cx="4305300" cy="6858000"/>
          </a:xfrm>
        </p:spPr>
        <p:txBody>
          <a:bodyPr/>
          <a:lstStyle/>
          <a:p>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60400" y="1295400"/>
            <a:ext cx="3924300" cy="5207000"/>
          </a:xfrm>
        </p:spPr>
        <p:txBody>
          <a:bodyPr/>
          <a:lstStyle/>
          <a:p>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616700" y="2006600"/>
            <a:ext cx="2654300" cy="1701800"/>
          </a:xfrm>
        </p:spPr>
        <p:txBody>
          <a:bodyPr/>
          <a:lstStyle/>
          <a:p>
            <a:endParaRPr lang="zh-CN" altLang="en-US"/>
          </a:p>
        </p:txBody>
      </p:sp>
      <p:sp>
        <p:nvSpPr>
          <p:cNvPr id="4" name="图片占位符 2"/>
          <p:cNvSpPr>
            <a:spLocks noGrp="1"/>
          </p:cNvSpPr>
          <p:nvPr>
            <p:ph type="pic" sz="quarter" idx="11"/>
          </p:nvPr>
        </p:nvSpPr>
        <p:spPr>
          <a:xfrm>
            <a:off x="9537700" y="2006600"/>
            <a:ext cx="2654300" cy="1701800"/>
          </a:xfrm>
        </p:spPr>
        <p:txBody>
          <a:bodyPr/>
          <a:lstStyle/>
          <a:p>
            <a:endParaRPr lang="zh-CN" altLang="en-US"/>
          </a:p>
        </p:txBody>
      </p:sp>
      <p:sp>
        <p:nvSpPr>
          <p:cNvPr id="5" name="图片占位符 2"/>
          <p:cNvSpPr>
            <a:spLocks noGrp="1"/>
          </p:cNvSpPr>
          <p:nvPr>
            <p:ph type="pic" sz="quarter" idx="12"/>
          </p:nvPr>
        </p:nvSpPr>
        <p:spPr>
          <a:xfrm>
            <a:off x="6616700" y="3975100"/>
            <a:ext cx="2654300" cy="1701800"/>
          </a:xfrm>
        </p:spPr>
        <p:txBody>
          <a:bodyPr/>
          <a:lstStyle/>
          <a:p>
            <a:endParaRPr lang="zh-CN" altLang="en-US"/>
          </a:p>
        </p:txBody>
      </p:sp>
      <p:sp>
        <p:nvSpPr>
          <p:cNvPr id="6" name="图片占位符 2"/>
          <p:cNvSpPr>
            <a:spLocks noGrp="1"/>
          </p:cNvSpPr>
          <p:nvPr>
            <p:ph type="pic" sz="quarter" idx="13"/>
          </p:nvPr>
        </p:nvSpPr>
        <p:spPr>
          <a:xfrm>
            <a:off x="9537700" y="3975100"/>
            <a:ext cx="2654300" cy="1701800"/>
          </a:xfrm>
        </p:spPr>
        <p:txBody>
          <a:bodyPr/>
          <a:lstStyle/>
          <a:p>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5803900" cy="3429000"/>
          </a:xfrm>
        </p:spPr>
        <p:txBody>
          <a:bodyPr/>
          <a:lstStyle/>
          <a:p>
            <a:endParaRPr lang="zh-CN" altLang="en-US"/>
          </a:p>
        </p:txBody>
      </p:sp>
      <p:sp>
        <p:nvSpPr>
          <p:cNvPr id="4" name="图片占位符 2"/>
          <p:cNvSpPr>
            <a:spLocks noGrp="1"/>
          </p:cNvSpPr>
          <p:nvPr>
            <p:ph type="pic" sz="quarter" idx="11"/>
          </p:nvPr>
        </p:nvSpPr>
        <p:spPr>
          <a:xfrm>
            <a:off x="6388100" y="3429000"/>
            <a:ext cx="5803900" cy="3429000"/>
          </a:xfrm>
        </p:spPr>
        <p:txBody>
          <a:bodyPr/>
          <a:lstStyle/>
          <a:p>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734300" y="2070100"/>
            <a:ext cx="3492500" cy="2717800"/>
          </a:xfrm>
        </p:spPr>
        <p:txBody>
          <a:bodyPr/>
          <a:lstStyle/>
          <a:p>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571500" y="2070100"/>
            <a:ext cx="3073400" cy="3251200"/>
          </a:xfrm>
        </p:spPr>
        <p:txBody>
          <a:bodyPr/>
          <a:lstStyle/>
          <a:p>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785100" y="1117600"/>
            <a:ext cx="3581400" cy="4864100"/>
          </a:xfrm>
        </p:spPr>
        <p:txBody>
          <a:bodyPr/>
          <a:lstStyle/>
          <a:p>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061200" y="1778000"/>
            <a:ext cx="2184400" cy="3975100"/>
          </a:xfrm>
        </p:spPr>
        <p:txBody>
          <a:bodyPr/>
          <a:lstStyle/>
          <a:p>
            <a:endParaRPr lang="zh-CN" altLang="en-US"/>
          </a:p>
        </p:txBody>
      </p:sp>
      <p:sp>
        <p:nvSpPr>
          <p:cNvPr id="4" name="图片占位符 2"/>
          <p:cNvSpPr>
            <a:spLocks noGrp="1"/>
          </p:cNvSpPr>
          <p:nvPr>
            <p:ph type="pic" sz="quarter" idx="11"/>
          </p:nvPr>
        </p:nvSpPr>
        <p:spPr>
          <a:xfrm>
            <a:off x="9525000" y="1778000"/>
            <a:ext cx="2184400" cy="3975100"/>
          </a:xfrm>
        </p:spPr>
        <p:txBody>
          <a:bodyPr/>
          <a:lstStyle/>
          <a:p>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A1DDD-3ADD-4AE9-8E25-9770BC4E01A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53477-005D-4C7C-B7CB-58D54081C7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142095" y="635"/>
            <a:ext cx="3049905"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9" name="Picture Placeholder 108"/>
          <p:cNvPicPr/>
          <p:nvPr>
            <p:ph type="pic" sz="quarter" idx="11"/>
          </p:nvPr>
        </p:nvPicPr>
        <p:blipFill>
          <a:blip r:embed="rId1"/>
          <a:stretch>
            <a:fillRect/>
          </a:stretch>
        </p:blipFill>
        <p:spPr>
          <a:xfrm>
            <a:off x="0" y="635"/>
            <a:ext cx="10154920" cy="6858000"/>
          </a:xfrm>
          <a:prstGeom prst="rect">
            <a:avLst/>
          </a:prstGeom>
          <a:noFill/>
          <a:ln w="9525">
            <a:solidFill>
              <a:schemeClr val="bg1"/>
            </a:solidFill>
          </a:ln>
        </p:spPr>
      </p:pic>
      <p:sp>
        <p:nvSpPr>
          <p:cNvPr id="27" name="文本框 26"/>
          <p:cNvSpPr txBox="1"/>
          <p:nvPr/>
        </p:nvSpPr>
        <p:spPr>
          <a:xfrm>
            <a:off x="2480233" y="625122"/>
            <a:ext cx="7230745" cy="1938020"/>
          </a:xfrm>
          <a:prstGeom prst="rect">
            <a:avLst/>
          </a:prstGeom>
          <a:noFill/>
        </p:spPr>
        <p:txBody>
          <a:bodyPr wrap="none" rtlCol="0">
            <a:spAutoFit/>
          </a:bodyPr>
          <a:lstStyle/>
          <a:p>
            <a:pPr algn="ctr"/>
            <a:r>
              <a:rPr lang="fr-FR" altLang="en-US" sz="6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Détection d'incendie </a:t>
            </a:r>
            <a:endParaRPr lang="fr-FR" altLang="en-US" sz="6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fr-FR" altLang="en-US" sz="6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et de fumée</a:t>
            </a:r>
            <a:r>
              <a:rPr lang="en-US" altLang="zh-CN" sz="4400" dirty="0">
                <a:solidFill>
                  <a:schemeClr val="bg1"/>
                </a:solidFill>
                <a:latin typeface="Arial" panose="020B0604020202020204" pitchFamily="34" charset="0"/>
                <a:cs typeface="Arial" panose="020B0604020202020204" pitchFamily="34" charset="0"/>
              </a:rPr>
              <a:t> </a:t>
            </a:r>
            <a:endParaRPr lang="en-US" altLang="zh-CN" sz="4400" dirty="0">
              <a:solidFill>
                <a:schemeClr val="bg1"/>
              </a:solidFill>
              <a:latin typeface="Arial" panose="020B0604020202020204" pitchFamily="34" charset="0"/>
              <a:cs typeface="Arial" panose="020B0604020202020204" pitchFamily="34" charset="0"/>
            </a:endParaRPr>
          </a:p>
        </p:txBody>
      </p:sp>
      <p:cxnSp>
        <p:nvCxnSpPr>
          <p:cNvPr id="30" name="直接连接符 29"/>
          <p:cNvCxnSpPr/>
          <p:nvPr/>
        </p:nvCxnSpPr>
        <p:spPr>
          <a:xfrm flipH="1">
            <a:off x="10868660" y="1799590"/>
            <a:ext cx="635" cy="24371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0507980" y="4315592"/>
            <a:ext cx="746760" cy="398780"/>
          </a:xfrm>
          <a:prstGeom prst="rect">
            <a:avLst/>
          </a:prstGeom>
          <a:noFill/>
        </p:spPr>
        <p:txBody>
          <a:bodyPr wrap="none" rtlCol="0">
            <a:spAutoFit/>
          </a:bodyPr>
          <a:lstStyle/>
          <a:p>
            <a:pPr algn="ctr"/>
            <a:r>
              <a:rPr lang="en-US" altLang="zh-CN" sz="2000" dirty="0">
                <a:solidFill>
                  <a:schemeClr val="bg1"/>
                </a:solidFill>
                <a:latin typeface="Arial" panose="020B0604020202020204" pitchFamily="34" charset="0"/>
                <a:cs typeface="Arial" panose="020B0604020202020204" pitchFamily="34" charset="0"/>
              </a:rPr>
              <a:t>202</a:t>
            </a:r>
            <a:r>
              <a:rPr lang="fr-FR" altLang="en-US" sz="2000" dirty="0">
                <a:solidFill>
                  <a:schemeClr val="bg1"/>
                </a:solidFill>
                <a:latin typeface="Arial" panose="020B0604020202020204" pitchFamily="34" charset="0"/>
                <a:cs typeface="Arial" panose="020B0604020202020204" pitchFamily="34" charset="0"/>
              </a:rPr>
              <a:t>3</a:t>
            </a:r>
            <a:endParaRPr lang="fr-FR" altLang="en-US" sz="2000" dirty="0">
              <a:solidFill>
                <a:schemeClr val="bg1"/>
              </a:solidFill>
              <a:latin typeface="Arial" panose="020B0604020202020204" pitchFamily="34" charset="0"/>
              <a:cs typeface="Arial" panose="020B0604020202020204" pitchFamily="34" charset="0"/>
            </a:endParaRPr>
          </a:p>
        </p:txBody>
      </p:sp>
      <p:sp>
        <p:nvSpPr>
          <p:cNvPr id="33" name="椭圆 32"/>
          <p:cNvSpPr/>
          <p:nvPr/>
        </p:nvSpPr>
        <p:spPr>
          <a:xfrm>
            <a:off x="431801" y="1193800"/>
            <a:ext cx="11328399" cy="1132839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745387" y="4792980"/>
            <a:ext cx="278185" cy="2781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431800" y="3176905"/>
            <a:ext cx="8214360" cy="2676525"/>
          </a:xfrm>
          <a:prstGeom prst="rect">
            <a:avLst/>
          </a:prstGeom>
          <a:noFill/>
        </p:spPr>
        <p:txBody>
          <a:bodyPr wrap="square" rtlCol="0">
            <a:spAutoFit/>
          </a:bodyPr>
          <a:p>
            <a:r>
              <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Présentée par:</a:t>
            </a:r>
            <a:r>
              <a:rPr lang="fr-FR" alt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Assala Iddoub  </a:t>
            </a:r>
            <a:endPar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alt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Aya Amarass</a:t>
            </a:r>
            <a:endPar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alt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Boutaina El Kaouani</a:t>
            </a:r>
            <a:r>
              <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Encadré par: </a:t>
            </a:r>
            <a:r>
              <a:rPr lang="fr-FR" alt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Prof.</a:t>
            </a:r>
            <a:r>
              <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Hajji Tarik</a:t>
            </a:r>
            <a:endParaRPr lang="en-US" sz="28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66470" y="782320"/>
            <a:ext cx="9794240" cy="5292725"/>
          </a:xfrm>
          <a:prstGeom prst="rect">
            <a:avLst/>
          </a:prstGeom>
          <a:noFill/>
        </p:spPr>
        <p:txBody>
          <a:bodyPr wrap="square" rtlCol="0" anchor="t">
            <a:spAutoFit/>
          </a:bodyPr>
          <a:p>
            <a:pPr marL="342900" indent="-342900" algn="just">
              <a:lnSpc>
                <a:spcPct val="130000"/>
              </a:lnSpc>
              <a:buFont typeface="Arial" panose="020B0604020202020204" pitchFamily="34" charset="0"/>
              <a:buChar char="•"/>
            </a:pPr>
            <a:r>
              <a:rPr lang="en-US" sz="2000" b="1">
                <a:latin typeface="Arial" panose="020B0604020202020204" pitchFamily="34" charset="0"/>
                <a:cs typeface="Arial" panose="020B0604020202020204" pitchFamily="34" charset="0"/>
              </a:rPr>
              <a:t>Étape 7 : </a:t>
            </a:r>
            <a:r>
              <a:rPr lang="en-US" sz="2000">
                <a:latin typeface="Arial" panose="020B0604020202020204" pitchFamily="34" charset="0"/>
                <a:cs typeface="Arial" panose="020B0604020202020204" pitchFamily="34" charset="0"/>
              </a:rPr>
              <a:t>Les données sont divisées en ensembles d'entraînement et de test à l'aide de la fonction train_test_split(). Les images et les étiquettes sont réparties en utilisant un ratio de 75% pour l'ensemble d'entraînement et 25% pour l'ensemble de test.</a:t>
            </a:r>
            <a:endParaRPr lang="en-US" sz="200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n-US" sz="2000" b="1">
                <a:latin typeface="Arial" panose="020B0604020202020204" pitchFamily="34" charset="0"/>
                <a:cs typeface="Arial" panose="020B0604020202020204" pitchFamily="34" charset="0"/>
              </a:rPr>
              <a:t>Étape 8 :</a:t>
            </a:r>
            <a:r>
              <a:rPr lang="en-US" sz="2000">
                <a:latin typeface="Arial" panose="020B0604020202020204" pitchFamily="34" charset="0"/>
                <a:cs typeface="Arial" panose="020B0604020202020204" pitchFamily="34" charset="0"/>
              </a:rPr>
              <a:t> Un objet d'augmentation de données est initialisé à l'aide de ImageDataGenerator(). Cela permettra de générer des versions augmentées des images pendant l'entraînement, en appliquant des transformations telles que la rotation, le zoom, le décalage horizontal/vertical, etc.</a:t>
            </a:r>
            <a:endParaRPr lang="en-US" sz="200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n-US" sz="2000" b="1">
                <a:latin typeface="Arial" panose="020B0604020202020204" pitchFamily="34" charset="0"/>
                <a:cs typeface="Arial" panose="020B0604020202020204" pitchFamily="34" charset="0"/>
              </a:rPr>
              <a:t>Étape 9 :</a:t>
            </a:r>
            <a:r>
              <a:rPr lang="en-US" sz="2000">
                <a:latin typeface="Arial" panose="020B0604020202020204" pitchFamily="34" charset="0"/>
                <a:cs typeface="Arial" panose="020B0604020202020204" pitchFamily="34" charset="0"/>
              </a:rPr>
              <a:t> La structure du modèle est définie en utilisant la classe Sequential() de Keras. Le modèle est constitué de couches de convolutions, de normalisation par lots, de couches de max-pooling</a:t>
            </a:r>
            <a:r>
              <a:rPr lang="fr-FR" altLang="en-US" sz="2000">
                <a:latin typeface="Arial" panose="020B0604020202020204" pitchFamily="34" charset="0"/>
                <a:cs typeface="Arial" panose="020B0604020202020204" pitchFamily="34" charset="0"/>
              </a:rPr>
              <a:t> et</a:t>
            </a:r>
            <a:r>
              <a:rPr lang="en-US" sz="2000">
                <a:latin typeface="Arial" panose="020B0604020202020204" pitchFamily="34" charset="0"/>
                <a:cs typeface="Arial" panose="020B0604020202020204" pitchFamily="34" charset="0"/>
              </a:rPr>
              <a:t> de</a:t>
            </a:r>
            <a:r>
              <a:rPr lang="fr-FR" altLang="en-US" sz="2000">
                <a:latin typeface="Arial" panose="020B0604020202020204" pitchFamily="34" charset="0"/>
                <a:cs typeface="Arial" panose="020B0604020202020204" pitchFamily="34" charset="0"/>
              </a:rPr>
              <a:t>s</a:t>
            </a:r>
            <a:r>
              <a:rPr lang="en-US" sz="2000">
                <a:latin typeface="Arial" panose="020B0604020202020204" pitchFamily="34" charset="0"/>
                <a:cs typeface="Arial" panose="020B0604020202020204" pitchFamily="34" charset="0"/>
              </a:rPr>
              <a:t> couches entièrement connect</a:t>
            </a:r>
            <a:r>
              <a:rPr lang="fr-FR" altLang="en-US" sz="2000">
                <a:latin typeface="Arial" panose="020B0604020202020204" pitchFamily="34" charset="0"/>
                <a:cs typeface="Arial" panose="020B0604020202020204" pitchFamily="34" charset="0"/>
              </a:rPr>
              <a:t>.</a:t>
            </a:r>
            <a:endParaRPr lang="fr-FR" altLang="en-US" sz="20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5" name="文本框 4"/>
          <p:cNvSpPr txBox="1"/>
          <p:nvPr/>
        </p:nvSpPr>
        <p:spPr>
          <a:xfrm>
            <a:off x="257787" y="360515"/>
            <a:ext cx="464896" cy="337185"/>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a:t>
            </a:r>
            <a:r>
              <a:rPr lang="fr-FR" altLang="en-US"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5</a:t>
            </a:r>
            <a:endParaRPr lang="fr-FR" altLang="en-US"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7" name="TextBox 3"/>
          <p:cNvSpPr txBox="1"/>
          <p:nvPr/>
        </p:nvSpPr>
        <p:spPr>
          <a:xfrm>
            <a:off x="4610100" y="967105"/>
            <a:ext cx="6882130" cy="4462780"/>
          </a:xfrm>
          <a:prstGeom prst="rect">
            <a:avLst/>
          </a:prstGeom>
          <a:noFill/>
        </p:spPr>
        <p:txBody>
          <a:bodyPr wrap="square" lIns="0" tIns="0" rIns="91440" bIns="0" numCol="2" spcCol="360000" rtlCol="0">
            <a:spAutoFit/>
          </a:bodyPr>
          <a:lstStyle/>
          <a:p>
            <a:pPr>
              <a:lnSpc>
                <a:spcPct val="150000"/>
              </a:lnSpc>
              <a:spcBef>
                <a:spcPts val="1200"/>
              </a:spcBef>
            </a:pPr>
            <a:r>
              <a:rPr lang="en-US" altLang="zh-CN">
                <a:solidFill>
                  <a:schemeClr val="tx1"/>
                </a:solidFill>
                <a:latin typeface="Arial" panose="020B0604020202020204" pitchFamily="34" charset="0"/>
                <a:cs typeface="Arial" panose="020B0604020202020204" pitchFamily="34" charset="0"/>
              </a:rPr>
              <a:t>En conclusion, le projet de détection de feux</a:t>
            </a:r>
            <a:r>
              <a:rPr lang="fr-FR" altLang="en-US">
                <a:solidFill>
                  <a:schemeClr val="tx1"/>
                </a:solidFill>
                <a:latin typeface="Arial" panose="020B0604020202020204" pitchFamily="34" charset="0"/>
                <a:cs typeface="Arial" panose="020B0604020202020204" pitchFamily="34" charset="0"/>
              </a:rPr>
              <a:t> </a:t>
            </a:r>
            <a:r>
              <a:rPr lang="fr-FR" altLang="en-US" dirty="0">
                <a:latin typeface="Arial" panose="020B0604020202020204" pitchFamily="34" charset="0"/>
                <a:cs typeface="Arial" panose="020B0604020202020204" pitchFamily="34" charset="0"/>
                <a:sym typeface="+mn-ea"/>
              </a:rPr>
              <a:t>et fum</a:t>
            </a:r>
            <a:r>
              <a:rPr lang="en-US" altLang="zh-CN" dirty="0">
                <a:latin typeface="Arial" panose="020B0604020202020204" pitchFamily="34" charset="0"/>
                <a:cs typeface="Arial" panose="020B0604020202020204" pitchFamily="34" charset="0"/>
                <a:sym typeface="+mn-ea"/>
              </a:rPr>
              <a:t>é</a:t>
            </a:r>
            <a:r>
              <a:rPr lang="fr-FR" altLang="en-US" dirty="0">
                <a:latin typeface="Arial" panose="020B0604020202020204" pitchFamily="34" charset="0"/>
                <a:cs typeface="Arial" panose="020B0604020202020204" pitchFamily="34" charset="0"/>
                <a:sym typeface="+mn-ea"/>
              </a:rPr>
              <a:t>e</a:t>
            </a:r>
            <a:r>
              <a:rPr lang="en-US" altLang="zh-CN">
                <a:solidFill>
                  <a:schemeClr val="tx1"/>
                </a:solidFill>
                <a:latin typeface="Arial" panose="020B0604020202020204" pitchFamily="34" charset="0"/>
                <a:cs typeface="Arial" panose="020B0604020202020204" pitchFamily="34" charset="0"/>
              </a:rPr>
              <a:t> avec deep learning est une initiative importante pour aider à prévenir les incendies et à minimiser les dommages causés par ces derniers. Le deep learning offre une approche efficace pour la détection automatique de feux à partir d'images</a:t>
            </a:r>
            <a:r>
              <a:rPr lang="fr-FR" altLang="en-US">
                <a:solidFill>
                  <a:schemeClr val="tx1"/>
                </a:solidFill>
                <a:latin typeface="Arial" panose="020B0604020202020204" pitchFamily="34" charset="0"/>
                <a:cs typeface="Arial" panose="020B0604020202020204" pitchFamily="34" charset="0"/>
              </a:rPr>
              <a:t>.</a:t>
            </a:r>
            <a:endParaRPr lang="en-US" altLang="zh-CN">
              <a:solidFill>
                <a:schemeClr val="tx1"/>
              </a:solidFill>
              <a:latin typeface="Arial" panose="020B0604020202020204" pitchFamily="34" charset="0"/>
              <a:cs typeface="Arial" panose="020B0604020202020204" pitchFamily="34" charset="0"/>
            </a:endParaRPr>
          </a:p>
          <a:p>
            <a:pPr>
              <a:lnSpc>
                <a:spcPct val="150000"/>
              </a:lnSpc>
              <a:spcBef>
                <a:spcPts val="1200"/>
              </a:spcBef>
            </a:pPr>
            <a:endParaRPr lang="en-US" altLang="zh-CN">
              <a:solidFill>
                <a:schemeClr val="tx1"/>
              </a:solidFill>
              <a:latin typeface="Arial" panose="020B0604020202020204" pitchFamily="34" charset="0"/>
              <a:cs typeface="Arial" panose="020B0604020202020204" pitchFamily="34" charset="0"/>
            </a:endParaRPr>
          </a:p>
          <a:p>
            <a:pPr>
              <a:lnSpc>
                <a:spcPct val="150000"/>
              </a:lnSpc>
              <a:spcBef>
                <a:spcPts val="1200"/>
              </a:spcBef>
            </a:pPr>
            <a:r>
              <a:rPr lang="en-US" altLang="zh-CN">
                <a:solidFill>
                  <a:schemeClr val="tx1"/>
                </a:solidFill>
                <a:latin typeface="Arial" panose="020B0604020202020204" pitchFamily="34" charset="0"/>
                <a:cs typeface="Arial" panose="020B0604020202020204" pitchFamily="34" charset="0"/>
              </a:rPr>
              <a:t>En fin de compte, ce projet peut contribuer à la sécurité publique et à la protection de l'environnement, en aidant à prévenir les incendies et à minimiser les risques pour les personnes et les biens.</a:t>
            </a:r>
            <a:endParaRPr lang="en-US" altLang="zh-CN">
              <a:solidFill>
                <a:schemeClr val="tx1"/>
              </a:solidFill>
              <a:latin typeface="Arial" panose="020B0604020202020204" pitchFamily="34" charset="0"/>
              <a:cs typeface="Arial" panose="020B0604020202020204" pitchFamily="34" charset="0"/>
            </a:endParaRPr>
          </a:p>
        </p:txBody>
      </p:sp>
      <p:sp>
        <p:nvSpPr>
          <p:cNvPr id="14" name="文本框 13"/>
          <p:cNvSpPr txBox="1"/>
          <p:nvPr/>
        </p:nvSpPr>
        <p:spPr>
          <a:xfrm>
            <a:off x="257810" y="2847975"/>
            <a:ext cx="4158615" cy="700405"/>
          </a:xfrm>
          <a:prstGeom prst="rect">
            <a:avLst/>
          </a:prstGeom>
          <a:noFill/>
        </p:spPr>
        <p:txBody>
          <a:bodyPr wrap="square" rtlCol="0">
            <a:spAutoFit/>
          </a:bodyPr>
          <a:p>
            <a:pPr>
              <a:lnSpc>
                <a:spcPct val="90000"/>
              </a:lnSpc>
            </a:pPr>
            <a:r>
              <a:rPr lang="fr-FR" altLang="en-US" sz="44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Conclusion</a:t>
            </a:r>
            <a:endParaRPr lang="fr-FR" altLang="en-US" sz="44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
        <p:nvSpPr>
          <p:cNvPr id="10" name="矩形 9"/>
          <p:cNvSpPr/>
          <p:nvPr/>
        </p:nvSpPr>
        <p:spPr>
          <a:xfrm>
            <a:off x="0" y="4249420"/>
            <a:ext cx="257810" cy="26085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9"/>
          <p:cNvSpPr/>
          <p:nvPr/>
        </p:nvSpPr>
        <p:spPr>
          <a:xfrm rot="16200000">
            <a:off x="1167130" y="5500370"/>
            <a:ext cx="257810" cy="2457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 Box 10"/>
          <p:cNvSpPr txBox="1"/>
          <p:nvPr/>
        </p:nvSpPr>
        <p:spPr>
          <a:xfrm>
            <a:off x="377190" y="6241415"/>
            <a:ext cx="411480" cy="368300"/>
          </a:xfrm>
          <a:prstGeom prst="rect">
            <a:avLst/>
          </a:prstGeom>
          <a:noFill/>
        </p:spPr>
        <p:txBody>
          <a:bodyPr wrap="none" rtlCol="0">
            <a:spAutoFit/>
          </a:bodyPr>
          <a:p>
            <a:r>
              <a:rPr lang="fr-FR" altLang="en-US"/>
              <a:t>8.</a:t>
            </a:r>
            <a:endParaRPr lang="fr-FR"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lum bright="6000" contrast="12000"/>
          </a:blip>
          <a:srcRect/>
          <a:stretch>
            <a:fillRect/>
          </a:stretch>
        </p:blipFill>
        <p:spPr>
          <a:xfrm>
            <a:off x="0" y="0"/>
            <a:ext cx="12192000" cy="6858000"/>
          </a:xfrm>
        </p:spPr>
      </p:pic>
      <p:sp>
        <p:nvSpPr>
          <p:cNvPr id="3" name="文本框 2"/>
          <p:cNvSpPr txBox="1"/>
          <p:nvPr/>
        </p:nvSpPr>
        <p:spPr>
          <a:xfrm>
            <a:off x="1453438" y="1610642"/>
            <a:ext cx="2914650" cy="1445260"/>
          </a:xfrm>
          <a:prstGeom prst="rect">
            <a:avLst/>
          </a:prstGeom>
          <a:noFill/>
        </p:spPr>
        <p:txBody>
          <a:bodyPr wrap="none" rtlCol="0">
            <a:spAutoFit/>
          </a:bodyPr>
          <a:lstStyle/>
          <a:p>
            <a:r>
              <a:rPr lang="fr-FR" altLang="en-US" sz="8800" dirty="0">
                <a:solidFill>
                  <a:schemeClr val="bg1"/>
                </a:solidFill>
                <a:latin typeface="Arial" panose="020B0604020202020204" pitchFamily="34" charset="0"/>
                <a:cs typeface="Arial" panose="020B0604020202020204" pitchFamily="34" charset="0"/>
              </a:rPr>
              <a:t>Merci</a:t>
            </a:r>
            <a:endParaRPr lang="fr-FR" altLang="en-US" sz="8800" dirty="0">
              <a:solidFill>
                <a:schemeClr val="bg1"/>
              </a:solidFill>
              <a:latin typeface="Arial" panose="020B0604020202020204" pitchFamily="34" charset="0"/>
              <a:cs typeface="Arial" panose="020B0604020202020204" pitchFamily="34" charset="0"/>
            </a:endParaRPr>
          </a:p>
        </p:txBody>
      </p:sp>
      <p:sp>
        <p:nvSpPr>
          <p:cNvPr id="4" name="矩形 3"/>
          <p:cNvSpPr/>
          <p:nvPr/>
        </p:nvSpPr>
        <p:spPr>
          <a:xfrm>
            <a:off x="1217611" y="2809138"/>
            <a:ext cx="2842445" cy="4508927"/>
          </a:xfrm>
          <a:prstGeom prst="rect">
            <a:avLst/>
          </a:prstGeom>
        </p:spPr>
        <p:txBody>
          <a:bodyPr wrap="none">
            <a:spAutoFit/>
          </a:bodyPr>
          <a:lstStyle/>
          <a:p>
            <a:r>
              <a:rPr lang="en-US" altLang="zh-CN" sz="28700" dirty="0">
                <a:solidFill>
                  <a:schemeClr val="bg1"/>
                </a:solidFill>
                <a:latin typeface="Arial Black" panose="020B0A04020102020204" pitchFamily="34" charset="0"/>
              </a:rPr>
              <a:t>T</a:t>
            </a:r>
            <a:endParaRPr lang="zh-CN" altLang="en-US" sz="28700" dirty="0"/>
          </a:p>
        </p:txBody>
      </p:sp>
      <p:cxnSp>
        <p:nvCxnSpPr>
          <p:cNvPr id="5" name="直接连接符 4"/>
          <p:cNvCxnSpPr/>
          <p:nvPr/>
        </p:nvCxnSpPr>
        <p:spPr>
          <a:xfrm>
            <a:off x="10363199" y="0"/>
            <a:ext cx="0" cy="4305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989820" y="4335277"/>
            <a:ext cx="746760" cy="398780"/>
          </a:xfrm>
          <a:prstGeom prst="rect">
            <a:avLst/>
          </a:prstGeom>
          <a:noFill/>
        </p:spPr>
        <p:txBody>
          <a:bodyPr wrap="none" rtlCol="0">
            <a:spAutoFit/>
          </a:bodyPr>
          <a:lstStyle/>
          <a:p>
            <a:pPr algn="ctr"/>
            <a:r>
              <a:rPr lang="en-US" altLang="zh-CN" sz="2000" dirty="0">
                <a:solidFill>
                  <a:schemeClr val="bg1"/>
                </a:solidFill>
                <a:latin typeface="Arial" panose="020B0604020202020204" pitchFamily="34" charset="0"/>
                <a:cs typeface="Arial" panose="020B0604020202020204" pitchFamily="34" charset="0"/>
              </a:rPr>
              <a:t>202</a:t>
            </a:r>
            <a:r>
              <a:rPr lang="fr-FR" altLang="en-US" sz="2000" dirty="0">
                <a:solidFill>
                  <a:schemeClr val="bg1"/>
                </a:solidFill>
                <a:latin typeface="Arial" panose="020B0604020202020204" pitchFamily="34" charset="0"/>
                <a:cs typeface="Arial" panose="020B0604020202020204" pitchFamily="34" charset="0"/>
              </a:rPr>
              <a:t>3</a:t>
            </a:r>
            <a:endParaRPr lang="fr-FR" altLang="en-US" sz="2000" dirty="0">
              <a:solidFill>
                <a:schemeClr val="bg1"/>
              </a:solidFill>
              <a:latin typeface="Arial" panose="020B0604020202020204" pitchFamily="34" charset="0"/>
              <a:cs typeface="Arial" panose="020B0604020202020204" pitchFamily="34" charset="0"/>
            </a:endParaRPr>
          </a:p>
        </p:txBody>
      </p:sp>
      <p:sp>
        <p:nvSpPr>
          <p:cNvPr id="7" name="椭圆 6"/>
          <p:cNvSpPr/>
          <p:nvPr/>
        </p:nvSpPr>
        <p:spPr>
          <a:xfrm>
            <a:off x="431801" y="1193800"/>
            <a:ext cx="11328399" cy="1132839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126147" y="5924550"/>
            <a:ext cx="278185" cy="2781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lum contrast="24000"/>
          </a:blip>
          <a:srcRect/>
          <a:stretch>
            <a:fillRect/>
          </a:stretch>
        </p:blipFill>
        <p:spPr>
          <a:xfrm>
            <a:off x="0" y="0"/>
            <a:ext cx="12192000" cy="6858000"/>
          </a:xfrm>
        </p:spPr>
      </p:pic>
      <p:sp>
        <p:nvSpPr>
          <p:cNvPr id="3" name="文本框 2"/>
          <p:cNvSpPr txBox="1"/>
          <p:nvPr/>
        </p:nvSpPr>
        <p:spPr>
          <a:xfrm>
            <a:off x="4855115" y="1722083"/>
            <a:ext cx="2639060" cy="7067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sym typeface="+mn-lt"/>
              </a:rPr>
              <a:t>CONTENT</a:t>
            </a:r>
            <a:endPar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sym typeface="+mn-lt"/>
            </a:endParaRPr>
          </a:p>
        </p:txBody>
      </p:sp>
      <p:cxnSp>
        <p:nvCxnSpPr>
          <p:cNvPr id="4" name="直接连接符 3"/>
          <p:cNvCxnSpPr/>
          <p:nvPr/>
        </p:nvCxnSpPr>
        <p:spPr>
          <a:xfrm>
            <a:off x="5599040" y="1603338"/>
            <a:ext cx="9951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960261" y="2389606"/>
            <a:ext cx="6272748" cy="337185"/>
          </a:xfrm>
          <a:prstGeom prst="rect">
            <a:avLst/>
          </a:prstGeom>
        </p:spPr>
        <p:txBody>
          <a:bodyPr wrap="square">
            <a:spAutoFit/>
          </a:bodyPr>
          <a:lstStyle/>
          <a:p>
            <a:pPr algn="ctr"/>
            <a:r>
              <a:rPr lang="fr-FR" altLang="en-US" sz="16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Structure de la presentation</a:t>
            </a:r>
            <a:endParaRPr lang="fr-FR" altLang="en-US" sz="1600" dirty="0">
              <a:solidFill>
                <a:schemeClr val="bg1"/>
              </a:solidFill>
              <a:effectLst>
                <a:outerShdw blurRad="38100" dist="38100" dir="2700000" algn="tl">
                  <a:srgbClr val="000000">
                    <a:alpha val="43137"/>
                  </a:srgbClr>
                </a:outerShdw>
              </a:effectLst>
              <a:latin typeface="Arial" panose="020B0604020202020204" pitchFamily="34" charset="0"/>
              <a:ea typeface="等线" panose="02010600030101010101" pitchFamily="2" charset="-122"/>
              <a:cs typeface="Arial" panose="020B0604020202020204" pitchFamily="34" charset="0"/>
            </a:endParaRPr>
          </a:p>
        </p:txBody>
      </p:sp>
      <p:sp>
        <p:nvSpPr>
          <p:cNvPr id="6" name="TextBox 8"/>
          <p:cNvSpPr txBox="1"/>
          <p:nvPr/>
        </p:nvSpPr>
        <p:spPr>
          <a:xfrm>
            <a:off x="3079097" y="3236875"/>
            <a:ext cx="3241804" cy="462915"/>
          </a:xfrm>
          <a:prstGeom prst="rect">
            <a:avLst/>
          </a:prstGeom>
          <a:noFill/>
        </p:spPr>
        <p:txBody>
          <a:bodyPr wrap="square" lIns="95185" tIns="47592" rIns="95185" bIns="47592" rtlCol="0">
            <a:spAutoFit/>
          </a:bodyPr>
          <a:lstStyle/>
          <a:p>
            <a:r>
              <a:rPr lang="en-US" altLang="zh-CN"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endParaRPr lang="en-US" altLang="zh-CN"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8" name="组合 7"/>
          <p:cNvGrpSpPr/>
          <p:nvPr/>
        </p:nvGrpSpPr>
        <p:grpSpPr>
          <a:xfrm>
            <a:off x="2227789" y="3227349"/>
            <a:ext cx="1477368" cy="706755"/>
            <a:chOff x="3067392" y="1288097"/>
            <a:chExt cx="2457450" cy="1000613"/>
          </a:xfrm>
        </p:grpSpPr>
        <p:sp>
          <p:nvSpPr>
            <p:cNvPr id="9" name="文本框 8"/>
            <p:cNvSpPr txBox="1"/>
            <p:nvPr/>
          </p:nvSpPr>
          <p:spPr>
            <a:xfrm>
              <a:off x="3067392" y="1288097"/>
              <a:ext cx="2457450" cy="10006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rPr>
                <a:t>01</a:t>
              </a:r>
              <a:endPar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0" name="直接连接符 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8"/>
          <p:cNvSpPr txBox="1"/>
          <p:nvPr/>
        </p:nvSpPr>
        <p:spPr>
          <a:xfrm>
            <a:off x="7469854" y="3236875"/>
            <a:ext cx="2863754" cy="462915"/>
          </a:xfrm>
          <a:prstGeom prst="rect">
            <a:avLst/>
          </a:prstGeom>
          <a:noFill/>
        </p:spPr>
        <p:txBody>
          <a:bodyPr wrap="square" lIns="95185" tIns="47592" rIns="95185" bIns="47592" rtlCol="0">
            <a:spAutoFit/>
          </a:bodyPr>
          <a:lstStyle/>
          <a:p>
            <a:r>
              <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Context</a:t>
            </a:r>
            <a:endPar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3" name="组合 12"/>
          <p:cNvGrpSpPr/>
          <p:nvPr/>
        </p:nvGrpSpPr>
        <p:grpSpPr>
          <a:xfrm>
            <a:off x="6617911" y="3191154"/>
            <a:ext cx="1477368" cy="706755"/>
            <a:chOff x="3067392" y="1221569"/>
            <a:chExt cx="2457450" cy="1000613"/>
          </a:xfrm>
        </p:grpSpPr>
        <p:sp>
          <p:nvSpPr>
            <p:cNvPr id="14" name="文本框 13"/>
            <p:cNvSpPr txBox="1"/>
            <p:nvPr/>
          </p:nvSpPr>
          <p:spPr>
            <a:xfrm>
              <a:off x="3067392" y="1221569"/>
              <a:ext cx="2457450" cy="10006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rPr>
                <a:t>02</a:t>
              </a:r>
              <a:endPar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5" name="直接连接符 14"/>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TextBox 8"/>
          <p:cNvSpPr txBox="1"/>
          <p:nvPr/>
        </p:nvSpPr>
        <p:spPr>
          <a:xfrm>
            <a:off x="3079097" y="4203169"/>
            <a:ext cx="3085332" cy="462915"/>
          </a:xfrm>
          <a:prstGeom prst="rect">
            <a:avLst/>
          </a:prstGeom>
          <a:noFill/>
        </p:spPr>
        <p:txBody>
          <a:bodyPr wrap="square" lIns="95185" tIns="47592" rIns="95185" bIns="47592" rtlCol="0">
            <a:spAutoFit/>
          </a:bodyPr>
          <a:lstStyle/>
          <a:p>
            <a:r>
              <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Solutions</a:t>
            </a:r>
            <a:endPar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8" name="组合 17"/>
          <p:cNvGrpSpPr/>
          <p:nvPr/>
        </p:nvGrpSpPr>
        <p:grpSpPr>
          <a:xfrm>
            <a:off x="2227789" y="4193643"/>
            <a:ext cx="1477368" cy="706755"/>
            <a:chOff x="3067392" y="1288097"/>
            <a:chExt cx="2457450" cy="1000613"/>
          </a:xfrm>
        </p:grpSpPr>
        <p:sp>
          <p:nvSpPr>
            <p:cNvPr id="19" name="文本框 18"/>
            <p:cNvSpPr txBox="1"/>
            <p:nvPr/>
          </p:nvSpPr>
          <p:spPr>
            <a:xfrm>
              <a:off x="3067392" y="1288097"/>
              <a:ext cx="2457450" cy="10006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rPr>
                <a:t>03</a:t>
              </a:r>
              <a:endPar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0" name="直接连接符 1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8"/>
          <p:cNvSpPr txBox="1"/>
          <p:nvPr/>
        </p:nvSpPr>
        <p:spPr>
          <a:xfrm>
            <a:off x="7469854" y="4203169"/>
            <a:ext cx="2863754" cy="462915"/>
          </a:xfrm>
          <a:prstGeom prst="rect">
            <a:avLst/>
          </a:prstGeom>
          <a:noFill/>
        </p:spPr>
        <p:txBody>
          <a:bodyPr wrap="square" lIns="95185" tIns="47592" rIns="95185" bIns="47592" rtlCol="0">
            <a:spAutoFit/>
          </a:bodyPr>
          <a:lstStyle/>
          <a:p>
            <a:r>
              <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Méthodologie</a:t>
            </a:r>
            <a:endPar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24" name="组合 23"/>
          <p:cNvGrpSpPr/>
          <p:nvPr/>
        </p:nvGrpSpPr>
        <p:grpSpPr>
          <a:xfrm>
            <a:off x="6618546" y="4193643"/>
            <a:ext cx="1477368" cy="706755"/>
            <a:chOff x="3067392" y="1288097"/>
            <a:chExt cx="2457450" cy="1000613"/>
          </a:xfrm>
        </p:grpSpPr>
        <p:sp>
          <p:nvSpPr>
            <p:cNvPr id="25" name="文本框 24"/>
            <p:cNvSpPr txBox="1"/>
            <p:nvPr/>
          </p:nvSpPr>
          <p:spPr>
            <a:xfrm>
              <a:off x="3067392" y="1288097"/>
              <a:ext cx="2457450" cy="10006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rPr>
                <a:t>04</a:t>
              </a:r>
              <a:endPar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6" name="直接连接符 25"/>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组合 17"/>
          <p:cNvGrpSpPr/>
          <p:nvPr/>
        </p:nvGrpSpPr>
        <p:grpSpPr>
          <a:xfrm>
            <a:off x="4997024" y="5087088"/>
            <a:ext cx="1477368" cy="706755"/>
            <a:chOff x="3067392" y="1288097"/>
            <a:chExt cx="2457450" cy="1000613"/>
          </a:xfrm>
        </p:grpSpPr>
        <p:sp>
          <p:nvSpPr>
            <p:cNvPr id="27" name="文本框 18"/>
            <p:cNvSpPr txBox="1"/>
            <p:nvPr/>
          </p:nvSpPr>
          <p:spPr>
            <a:xfrm>
              <a:off x="3067392" y="1288097"/>
              <a:ext cx="2457450" cy="1000613"/>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rPr>
                <a:t>0</a:t>
              </a:r>
              <a:r>
                <a:rPr kumimoji="0" lang="fr-FR" altLang="en-US"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rPr>
                <a:t>5</a:t>
              </a:r>
              <a:endParaRPr kumimoji="0" lang="fr-FR" altLang="en-US" sz="4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8" name="直接连接符 1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TextBox 8"/>
          <p:cNvSpPr txBox="1"/>
          <p:nvPr/>
        </p:nvSpPr>
        <p:spPr>
          <a:xfrm>
            <a:off x="5715617" y="5169639"/>
            <a:ext cx="3085332" cy="462915"/>
          </a:xfrm>
          <a:prstGeom prst="rect">
            <a:avLst/>
          </a:prstGeom>
          <a:noFill/>
        </p:spPr>
        <p:txBody>
          <a:bodyPr wrap="square" lIns="95185" tIns="47592" rIns="95185" bIns="47592" rtlCol="0">
            <a:spAutoFit/>
          </a:bodyPr>
          <a:p>
            <a:r>
              <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endParaRPr lang="fr-FR" altLang="en-US" sz="2400" spc="3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06145" y="2314575"/>
            <a:ext cx="6350000" cy="3046095"/>
          </a:xfrm>
          <a:prstGeom prst="rect">
            <a:avLst/>
          </a:prstGeom>
          <a:noFill/>
        </p:spPr>
        <p:txBody>
          <a:bodyPr wrap="square" rtlCol="0">
            <a:spAutoFit/>
          </a:bodyPr>
          <a:lstStyle/>
          <a:p>
            <a:pPr algn="just">
              <a:lnSpc>
                <a:spcPct val="150000"/>
              </a:lnSpc>
              <a:spcBef>
                <a:spcPts val="1200"/>
              </a:spcBef>
            </a:pPr>
            <a:r>
              <a:rPr lang="en-US" altLang="zh-CN" sz="1600" dirty="0">
                <a:solidFill>
                  <a:schemeClr val="tx1"/>
                </a:solidFill>
                <a:latin typeface="Arial" panose="020B0604020202020204" pitchFamily="34" charset="0"/>
                <a:cs typeface="Arial" panose="020B0604020202020204" pitchFamily="34" charset="0"/>
              </a:rPr>
              <a:t>Le projet de détection d</a:t>
            </a:r>
            <a:r>
              <a:rPr lang="fr-FR" altLang="en-US" sz="1600" dirty="0">
                <a:solidFill>
                  <a:schemeClr val="tx1"/>
                </a:solidFill>
                <a:latin typeface="Arial" panose="020B0604020202020204" pitchFamily="34" charset="0"/>
                <a:cs typeface="Arial" panose="020B0604020202020204" pitchFamily="34" charset="0"/>
              </a:rPr>
              <a:t>’incendie</a:t>
            </a:r>
            <a:r>
              <a:rPr lang="fr-FR" altLang="en-US" sz="1600" dirty="0">
                <a:solidFill>
                  <a:schemeClr val="tx1"/>
                </a:solidFill>
                <a:latin typeface="Arial" panose="020B0604020202020204" pitchFamily="34" charset="0"/>
                <a:cs typeface="Arial" panose="020B0604020202020204" pitchFamily="34" charset="0"/>
              </a:rPr>
              <a:t> et fum</a:t>
            </a:r>
            <a:r>
              <a:rPr lang="en-US" altLang="zh-CN" sz="1600" dirty="0">
                <a:latin typeface="Arial" panose="020B0604020202020204" pitchFamily="34" charset="0"/>
                <a:cs typeface="Arial" panose="020B0604020202020204" pitchFamily="34" charset="0"/>
                <a:sym typeface="+mn-ea"/>
              </a:rPr>
              <a:t>é</a:t>
            </a:r>
            <a:r>
              <a:rPr lang="fr-FR" altLang="en-US" sz="1600" dirty="0">
                <a:solidFill>
                  <a:schemeClr val="tx1"/>
                </a:solidFill>
                <a:latin typeface="Arial" panose="020B0604020202020204" pitchFamily="34" charset="0"/>
                <a:cs typeface="Arial" panose="020B0604020202020204" pitchFamily="34" charset="0"/>
              </a:rPr>
              <a:t>e</a:t>
            </a:r>
            <a:r>
              <a:rPr lang="en-US" altLang="zh-CN" sz="1600" dirty="0">
                <a:solidFill>
                  <a:schemeClr val="tx1"/>
                </a:solidFill>
                <a:latin typeface="Arial" panose="020B0604020202020204" pitchFamily="34" charset="0"/>
                <a:cs typeface="Arial" panose="020B0604020202020204" pitchFamily="34" charset="0"/>
              </a:rPr>
              <a:t> avec deep learning vise à développer un modèle de détection automatique de feux à partir d'images. Les feux sont une menace constante pour la sécurité publique et l'environnement, et leur détection précoce est cruciale pour minimiser les dommages causés par ces derniers. Le deep learning offre une approche efficace pour la détection automatique de feux</a:t>
            </a:r>
            <a:r>
              <a:rPr lang="fr-FR" altLang="en-US" sz="1600" dirty="0">
                <a:solidFill>
                  <a:schemeClr val="tx1"/>
                </a:solidFill>
                <a:latin typeface="Arial" panose="020B0604020202020204" pitchFamily="34" charset="0"/>
                <a:cs typeface="Arial" panose="020B0604020202020204" pitchFamily="34" charset="0"/>
              </a:rPr>
              <a:t> </a:t>
            </a:r>
            <a:r>
              <a:rPr lang="fr-FR" altLang="en-US" sz="1600" dirty="0">
                <a:latin typeface="Arial" panose="020B0604020202020204" pitchFamily="34" charset="0"/>
                <a:cs typeface="Arial" panose="020B0604020202020204" pitchFamily="34" charset="0"/>
                <a:sym typeface="+mn-ea"/>
              </a:rPr>
              <a:t>et fum</a:t>
            </a:r>
            <a:r>
              <a:rPr lang="en-US" altLang="zh-CN" sz="1600" dirty="0">
                <a:latin typeface="Arial" panose="020B0604020202020204" pitchFamily="34" charset="0"/>
                <a:cs typeface="Arial" panose="020B0604020202020204" pitchFamily="34" charset="0"/>
                <a:sym typeface="+mn-ea"/>
              </a:rPr>
              <a:t>é</a:t>
            </a:r>
            <a:r>
              <a:rPr lang="fr-FR" altLang="en-US" sz="1600" dirty="0">
                <a:latin typeface="Arial" panose="020B0604020202020204" pitchFamily="34" charset="0"/>
                <a:cs typeface="Arial" panose="020B0604020202020204" pitchFamily="34" charset="0"/>
                <a:sym typeface="+mn-ea"/>
              </a:rPr>
              <a:t>e</a:t>
            </a:r>
            <a:r>
              <a:rPr lang="en-US" altLang="zh-CN" sz="1600" dirty="0">
                <a:solidFill>
                  <a:schemeClr val="tx1"/>
                </a:solidFill>
                <a:latin typeface="Arial" panose="020B0604020202020204" pitchFamily="34" charset="0"/>
                <a:cs typeface="Arial" panose="020B0604020202020204" pitchFamily="34" charset="0"/>
              </a:rPr>
              <a:t>, en permettant la conception et l'entraînement de modèles précis et fiables. </a:t>
            </a:r>
            <a:endParaRPr lang="en-US" altLang="zh-CN" sz="1600" dirty="0">
              <a:solidFill>
                <a:schemeClr val="tx1"/>
              </a:solidFill>
              <a:latin typeface="Arial" panose="020B0604020202020204" pitchFamily="34" charset="0"/>
              <a:cs typeface="Arial" panose="020B0604020202020204" pitchFamily="34" charset="0"/>
            </a:endParaRPr>
          </a:p>
        </p:txBody>
      </p:sp>
      <p:pic>
        <p:nvPicPr>
          <p:cNvPr id="23" name="图片 22"/>
          <p:cNvPicPr>
            <a:picLocks noChangeAspect="1"/>
          </p:cNvPicPr>
          <p:nvPr/>
        </p:nvPicPr>
        <p:blipFill>
          <a:blip r:embed="rId1"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5" name="文本框 24"/>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4" name="文本框 13"/>
          <p:cNvSpPr txBox="1"/>
          <p:nvPr/>
        </p:nvSpPr>
        <p:spPr>
          <a:xfrm>
            <a:off x="1092835" y="699135"/>
            <a:ext cx="5513705" cy="829945"/>
          </a:xfrm>
          <a:prstGeom prst="rect">
            <a:avLst/>
          </a:prstGeom>
          <a:noFill/>
        </p:spPr>
        <p:txBody>
          <a:bodyPr wrap="square" rtlCol="0">
            <a:spAutoFit/>
          </a:bodyPr>
          <a:p>
            <a:r>
              <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Introduction</a:t>
            </a:r>
            <a:endPar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100" name="Picture Placeholder 99"/>
          <p:cNvPicPr/>
          <p:nvPr>
            <p:ph type="pic" sz="quarter" idx="10"/>
          </p:nvPr>
        </p:nvPicPr>
        <p:blipFill>
          <a:blip r:embed="rId2"/>
          <a:srcRect l="69229"/>
          <a:stretch>
            <a:fillRect/>
          </a:stretch>
        </p:blipFill>
        <p:spPr>
          <a:xfrm>
            <a:off x="8440420" y="0"/>
            <a:ext cx="3751580" cy="6858000"/>
          </a:xfrm>
          <a:prstGeom prst="rect">
            <a:avLst/>
          </a:prstGeom>
          <a:noFill/>
          <a:ln w="9525">
            <a:noFill/>
          </a:ln>
        </p:spPr>
      </p:pic>
      <p:sp>
        <p:nvSpPr>
          <p:cNvPr id="3" name="Text Box 2"/>
          <p:cNvSpPr txBox="1"/>
          <p:nvPr/>
        </p:nvSpPr>
        <p:spPr>
          <a:xfrm>
            <a:off x="494665" y="6309995"/>
            <a:ext cx="411480" cy="368300"/>
          </a:xfrm>
          <a:prstGeom prst="rect">
            <a:avLst/>
          </a:prstGeom>
          <a:noFill/>
        </p:spPr>
        <p:txBody>
          <a:bodyPr wrap="none" rtlCol="0">
            <a:spAutoFit/>
          </a:bodyPr>
          <a:p>
            <a:r>
              <a:rPr lang="fr-FR" altLang="en-US"/>
              <a:t>1.</a:t>
            </a:r>
            <a:endParaRPr lang="fr-FR"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21"/>
          <p:cNvPicPr>
            <a:picLocks noChangeAspect="1"/>
          </p:cNvPicPr>
          <p:nvPr/>
        </p:nvPicPr>
        <p:blipFill rotWithShape="1">
          <a:blip r:embed="rId1" cstate="screen">
            <a:alphaModFix amt="60000"/>
          </a:blip>
          <a:srcRect/>
          <a:stretch>
            <a:fillRect/>
          </a:stretch>
        </p:blipFill>
        <p:spPr>
          <a:xfrm>
            <a:off x="9169400" y="0"/>
            <a:ext cx="3022600" cy="6858000"/>
          </a:xfrm>
          <a:prstGeom prst="rect">
            <a:avLst/>
          </a:prstGeom>
        </p:spPr>
      </p:pic>
      <p:sp>
        <p:nvSpPr>
          <p:cNvPr id="10" name="矩形 9"/>
          <p:cNvSpPr/>
          <p:nvPr/>
        </p:nvSpPr>
        <p:spPr>
          <a:xfrm>
            <a:off x="0" y="971550"/>
            <a:ext cx="257787" cy="4914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44830" y="2405380"/>
            <a:ext cx="6859905" cy="2738120"/>
          </a:xfrm>
          <a:prstGeom prst="rect">
            <a:avLst/>
          </a:prstGeom>
          <a:noFill/>
        </p:spPr>
        <p:txBody>
          <a:bodyPr wrap="square" rtlCol="0">
            <a:spAutoFit/>
          </a:bodyPr>
          <a:lstStyle/>
          <a:p>
            <a:pPr>
              <a:lnSpc>
                <a:spcPct val="150000"/>
              </a:lnSpc>
              <a:spcBef>
                <a:spcPts val="1200"/>
              </a:spcBef>
            </a:pPr>
            <a:r>
              <a:rPr lang="en-US" altLang="zh-CN" dirty="0">
                <a:latin typeface="Arial" panose="020B0604020202020204" pitchFamily="34" charset="0"/>
                <a:cs typeface="Arial" panose="020B0604020202020204" pitchFamily="34" charset="0"/>
              </a:rPr>
              <a:t>La détection d</a:t>
            </a:r>
            <a:r>
              <a:rPr lang="fr-FR" altLang="en-US" dirty="0">
                <a:latin typeface="Arial" panose="020B0604020202020204" pitchFamily="34" charset="0"/>
                <a:cs typeface="Arial" panose="020B0604020202020204" pitchFamily="34" charset="0"/>
              </a:rPr>
              <a:t>’incendie et fum</a:t>
            </a:r>
            <a:r>
              <a:rPr lang="en-US" altLang="zh-CN" dirty="0">
                <a:latin typeface="Arial" panose="020B0604020202020204" pitchFamily="34" charset="0"/>
                <a:cs typeface="Arial" panose="020B0604020202020204" pitchFamily="34" charset="0"/>
                <a:sym typeface="+mn-ea"/>
              </a:rPr>
              <a:t>é</a:t>
            </a:r>
            <a:r>
              <a:rPr lang="fr-FR" altLang="en-US" dirty="0">
                <a:latin typeface="Arial" panose="020B0604020202020204" pitchFamily="34" charset="0"/>
                <a:cs typeface="Arial" panose="020B0604020202020204" pitchFamily="34" charset="0"/>
              </a:rPr>
              <a:t>e</a:t>
            </a:r>
            <a:r>
              <a:rPr lang="en-US" altLang="zh-CN" dirty="0">
                <a:latin typeface="Arial" panose="020B0604020202020204" pitchFamily="34" charset="0"/>
                <a:cs typeface="Arial" panose="020B0604020202020204" pitchFamily="34" charset="0"/>
              </a:rPr>
              <a:t> est une préoccupation majeure en matière de sécurité incendie dans de nombreux domaines. Un incendie peut avoir des conséquences catastrophiques. </a:t>
            </a:r>
            <a:endParaRPr lang="en-US" altLang="zh-CN" dirty="0">
              <a:latin typeface="Arial" panose="020B0604020202020204" pitchFamily="34" charset="0"/>
              <a:cs typeface="Arial" panose="020B0604020202020204" pitchFamily="34" charset="0"/>
            </a:endParaRPr>
          </a:p>
          <a:p>
            <a:pPr>
              <a:lnSpc>
                <a:spcPct val="150000"/>
              </a:lnSpc>
              <a:spcBef>
                <a:spcPts val="1200"/>
              </a:spcBef>
            </a:pPr>
            <a:r>
              <a:rPr lang="en-US" altLang="zh-CN" dirty="0">
                <a:latin typeface="Arial" panose="020B0604020202020204" pitchFamily="34" charset="0"/>
                <a:cs typeface="Arial" panose="020B0604020202020204" pitchFamily="34" charset="0"/>
                <a:sym typeface="+mn-ea"/>
              </a:rPr>
              <a:t>Ce projet peut contribuer à la prévention des incendies et à la protection des personnes et des biens, en aidant à détecter rapidement les feux et à minimiser les risques associés. </a:t>
            </a:r>
            <a:endParaRPr lang="en-US" altLang="zh-CN" dirty="0">
              <a:latin typeface="Arial" panose="020B0604020202020204" pitchFamily="34" charset="0"/>
              <a:cs typeface="Arial" panose="020B0604020202020204" pitchFamily="34" charset="0"/>
            </a:endParaRPr>
          </a:p>
        </p:txBody>
      </p:sp>
      <p:sp>
        <p:nvSpPr>
          <p:cNvPr id="14" name="文本框 13"/>
          <p:cNvSpPr txBox="1"/>
          <p:nvPr/>
        </p:nvSpPr>
        <p:spPr>
          <a:xfrm>
            <a:off x="866775" y="1210310"/>
            <a:ext cx="3595370" cy="829945"/>
          </a:xfrm>
          <a:prstGeom prst="rect">
            <a:avLst/>
          </a:prstGeom>
          <a:noFill/>
        </p:spPr>
        <p:txBody>
          <a:bodyPr wrap="square" rtlCol="0">
            <a:spAutoFit/>
          </a:bodyPr>
          <a:p>
            <a:r>
              <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Contexte </a:t>
            </a:r>
            <a:endPar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101" name="Picture Placeholder 100"/>
          <p:cNvPicPr/>
          <p:nvPr>
            <p:ph type="pic" sz="quarter" idx="10"/>
          </p:nvPr>
        </p:nvPicPr>
        <p:blipFill>
          <a:blip r:embed="rId2"/>
          <a:stretch>
            <a:fillRect/>
          </a:stretch>
        </p:blipFill>
        <p:spPr>
          <a:xfrm>
            <a:off x="7778115" y="2602865"/>
            <a:ext cx="3680460" cy="2343150"/>
          </a:xfrm>
          <a:prstGeom prst="rect">
            <a:avLst/>
          </a:prstGeom>
          <a:noFill/>
          <a:ln w="9525">
            <a:noFill/>
          </a:ln>
        </p:spPr>
      </p:pic>
      <p:sp>
        <p:nvSpPr>
          <p:cNvPr id="13" name="Text Box 12"/>
          <p:cNvSpPr txBox="1"/>
          <p:nvPr/>
        </p:nvSpPr>
        <p:spPr>
          <a:xfrm>
            <a:off x="455295" y="6368415"/>
            <a:ext cx="411480" cy="368300"/>
          </a:xfrm>
          <a:prstGeom prst="rect">
            <a:avLst/>
          </a:prstGeom>
          <a:noFill/>
        </p:spPr>
        <p:txBody>
          <a:bodyPr wrap="none" rtlCol="0">
            <a:spAutoFit/>
          </a:bodyPr>
          <a:p>
            <a:r>
              <a:rPr lang="fr-FR" altLang="en-US"/>
              <a:t>2.</a:t>
            </a:r>
            <a:endParaRPr lang="fr-FR" altLang="en-US"/>
          </a:p>
        </p:txBody>
      </p:sp>
      <p:pic>
        <p:nvPicPr>
          <p:cNvPr id="23" name="图片 22"/>
          <p:cNvPicPr>
            <a:picLocks noChangeAspect="1"/>
          </p:cNvPicPr>
          <p:nvPr/>
        </p:nvPicPr>
        <p:blipFill>
          <a:blip r:embed="rId3"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5" name="文本框 24"/>
          <p:cNvSpPr txBox="1"/>
          <p:nvPr/>
        </p:nvSpPr>
        <p:spPr>
          <a:xfrm>
            <a:off x="257787" y="360515"/>
            <a:ext cx="464896" cy="337185"/>
          </a:xfrm>
          <a:prstGeom prst="rect">
            <a:avLst/>
          </a:prstGeom>
          <a:noFill/>
        </p:spPr>
        <p:txBody>
          <a:bodyPr wrap="square" rtlCol="0">
            <a:spAutoFit/>
          </a:bodyPr>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a:t>
            </a:r>
            <a:r>
              <a:rPr lang="fr-FR" altLang="en-US"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2</a:t>
            </a:r>
            <a:endParaRPr lang="fr-FR" altLang="en-US"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09955" y="2136775"/>
            <a:ext cx="8200390" cy="2168525"/>
          </a:xfrm>
          <a:prstGeom prst="rect">
            <a:avLst/>
          </a:prstGeom>
          <a:noFill/>
        </p:spPr>
        <p:txBody>
          <a:bodyPr wrap="square" rtlCol="0" anchor="t">
            <a:spAutoFit/>
          </a:bodyPr>
          <a:p>
            <a:pPr algn="l">
              <a:lnSpc>
                <a:spcPct val="150000"/>
              </a:lnSpc>
              <a:spcBef>
                <a:spcPts val="1200"/>
              </a:spcBef>
            </a:pPr>
            <a:r>
              <a:rPr lang="en-US" altLang="zh-CN" dirty="0">
                <a:latin typeface="Arial" panose="020B0604020202020204" pitchFamily="34" charset="0"/>
                <a:cs typeface="Arial" panose="020B0604020202020204" pitchFamily="34" charset="0"/>
                <a:sym typeface="+mn-ea"/>
              </a:rPr>
              <a:t>La solution proposée pour le projet de détection d</a:t>
            </a:r>
            <a:r>
              <a:rPr lang="fr-FR" altLang="en-US" dirty="0">
                <a:latin typeface="Arial" panose="020B0604020202020204" pitchFamily="34" charset="0"/>
                <a:cs typeface="Arial" panose="020B0604020202020204" pitchFamily="34" charset="0"/>
                <a:sym typeface="+mn-ea"/>
              </a:rPr>
              <a:t>’incendie et fum</a:t>
            </a:r>
            <a:r>
              <a:rPr lang="en-US" altLang="zh-CN" dirty="0">
                <a:latin typeface="Arial" panose="020B0604020202020204" pitchFamily="34" charset="0"/>
                <a:cs typeface="Arial" panose="020B0604020202020204" pitchFamily="34" charset="0"/>
                <a:sym typeface="+mn-ea"/>
              </a:rPr>
              <a:t>é</a:t>
            </a:r>
            <a:r>
              <a:rPr lang="fr-FR" altLang="en-US" dirty="0">
                <a:latin typeface="Arial" panose="020B0604020202020204" pitchFamily="34" charset="0"/>
                <a:cs typeface="Arial" panose="020B0604020202020204" pitchFamily="34" charset="0"/>
                <a:sym typeface="+mn-ea"/>
              </a:rPr>
              <a:t>e </a:t>
            </a:r>
            <a:r>
              <a:rPr lang="en-US" altLang="zh-CN" dirty="0">
                <a:latin typeface="Arial" panose="020B0604020202020204" pitchFamily="34" charset="0"/>
                <a:cs typeface="Arial" panose="020B0604020202020204" pitchFamily="34" charset="0"/>
                <a:sym typeface="+mn-ea"/>
              </a:rPr>
              <a:t>consiste à utiliser des réseaux de neurones convolutifs (CNN) avec </a:t>
            </a:r>
            <a:r>
              <a:rPr lang="fr-FR" altLang="en-US" dirty="0">
                <a:latin typeface="Arial" panose="020B0604020202020204" pitchFamily="34" charset="0"/>
                <a:cs typeface="Arial" panose="020B0604020202020204" pitchFamily="34" charset="0"/>
                <a:sym typeface="+mn-ea"/>
              </a:rPr>
              <a:t>une</a:t>
            </a:r>
            <a:r>
              <a:rPr lang="en-US" altLang="zh-CN" dirty="0">
                <a:latin typeface="Arial" panose="020B0604020202020204" pitchFamily="34" charset="0"/>
                <a:cs typeface="Arial" panose="020B0604020202020204" pitchFamily="34" charset="0"/>
                <a:sym typeface="+mn-ea"/>
              </a:rPr>
              <a:t> bibliothèque de deep learning.</a:t>
            </a:r>
            <a:r>
              <a:rPr lang="fr-FR" altLang="en-US" dirty="0">
                <a:latin typeface="Arial" panose="020B0604020202020204" pitchFamily="34" charset="0"/>
                <a:cs typeface="Arial" panose="020B0604020202020204" pitchFamily="34" charset="0"/>
                <a:sym typeface="+mn-ea"/>
              </a:rPr>
              <a:t> </a:t>
            </a:r>
            <a:r>
              <a:rPr lang="en-US" altLang="zh-CN" dirty="0">
                <a:latin typeface="Arial" panose="020B0604020202020204" pitchFamily="34" charset="0"/>
                <a:cs typeface="Arial" panose="020B0604020202020204" pitchFamily="34" charset="0"/>
                <a:sym typeface="+mn-ea"/>
              </a:rPr>
              <a:t>Cette approche permet d'extraire automatiquement les caractéristiques des images d'incendies à partir des données d'entrée, ce qui facilite la détection de feux</a:t>
            </a:r>
            <a:r>
              <a:rPr lang="fr-FR" altLang="en-US" dirty="0">
                <a:latin typeface="Arial" panose="020B0604020202020204" pitchFamily="34" charset="0"/>
                <a:cs typeface="Arial" panose="020B0604020202020204" pitchFamily="34" charset="0"/>
                <a:sym typeface="+mn-ea"/>
              </a:rPr>
              <a:t> et fum</a:t>
            </a:r>
            <a:r>
              <a:rPr lang="en-US" altLang="zh-CN" dirty="0">
                <a:latin typeface="Arial" panose="020B0604020202020204" pitchFamily="34" charset="0"/>
                <a:cs typeface="Arial" panose="020B0604020202020204" pitchFamily="34" charset="0"/>
                <a:sym typeface="+mn-ea"/>
              </a:rPr>
              <a:t>é</a:t>
            </a:r>
            <a:r>
              <a:rPr lang="fr-FR" altLang="en-US" dirty="0">
                <a:latin typeface="Arial" panose="020B0604020202020204" pitchFamily="34" charset="0"/>
                <a:cs typeface="Arial" panose="020B0604020202020204" pitchFamily="34" charset="0"/>
                <a:sym typeface="+mn-ea"/>
              </a:rPr>
              <a:t>e</a:t>
            </a:r>
            <a:r>
              <a:rPr lang="en-US" altLang="zh-CN" dirty="0">
                <a:latin typeface="Arial" panose="020B0604020202020204" pitchFamily="34" charset="0"/>
                <a:cs typeface="Arial" panose="020B0604020202020204" pitchFamily="34" charset="0"/>
                <a:sym typeface="+mn-ea"/>
              </a:rPr>
              <a:t> dans les images.</a:t>
            </a:r>
            <a:endParaRPr lang="en-US"/>
          </a:p>
        </p:txBody>
      </p:sp>
      <p:sp>
        <p:nvSpPr>
          <p:cNvPr id="14" name="文本框 13"/>
          <p:cNvSpPr txBox="1"/>
          <p:nvPr/>
        </p:nvSpPr>
        <p:spPr>
          <a:xfrm>
            <a:off x="909955" y="649605"/>
            <a:ext cx="3282950" cy="829945"/>
          </a:xfrm>
          <a:prstGeom prst="rect">
            <a:avLst/>
          </a:prstGeom>
          <a:noFill/>
        </p:spPr>
        <p:txBody>
          <a:bodyPr wrap="square" rtlCol="0">
            <a:spAutoFit/>
          </a:bodyPr>
          <a:p>
            <a:r>
              <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Solution </a:t>
            </a:r>
            <a:endPar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
        <p:nvSpPr>
          <p:cNvPr id="10" name="矩形 9"/>
          <p:cNvSpPr/>
          <p:nvPr/>
        </p:nvSpPr>
        <p:spPr>
          <a:xfrm>
            <a:off x="0" y="971550"/>
            <a:ext cx="257787" cy="4914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占位符 21"/>
          <p:cNvPicPr>
            <a:picLocks noChangeAspect="1"/>
          </p:cNvPicPr>
          <p:nvPr>
            <p:ph type="pic" sz="quarter" idx="10"/>
          </p:nvPr>
        </p:nvPicPr>
        <p:blipFill rotWithShape="1">
          <a:blip r:embed="rId1" cstate="screen">
            <a:alphaModFix amt="60000"/>
          </a:blip>
          <a:srcRect/>
          <a:stretch>
            <a:fillRect/>
          </a:stretch>
        </p:blipFill>
        <p:spPr>
          <a:xfrm>
            <a:off x="9900920" y="0"/>
            <a:ext cx="229108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Placeholder 109"/>
          <p:cNvPicPr/>
          <p:nvPr>
            <p:ph type="pic" sz="quarter" idx="10"/>
          </p:nvPr>
        </p:nvPicPr>
        <p:blipFill>
          <a:blip r:embed="rId1">
            <a:alphaModFix amt="60000"/>
            <a:lum contrast="6000"/>
          </a:blip>
          <a:srcRect l="38188" r="35760" b="9"/>
          <a:stretch>
            <a:fillRect/>
          </a:stretch>
        </p:blipFill>
        <p:spPr>
          <a:xfrm>
            <a:off x="9015730" y="0"/>
            <a:ext cx="3176270" cy="6857365"/>
          </a:xfrm>
          <a:prstGeom prst="rect">
            <a:avLst/>
          </a:prstGeom>
          <a:noFill/>
          <a:ln w="9525">
            <a:noFill/>
          </a:ln>
        </p:spPr>
      </p:pic>
      <p:pic>
        <p:nvPicPr>
          <p:cNvPr id="6" name="图片 5"/>
          <p:cNvPicPr>
            <a:picLocks noChangeAspect="1"/>
          </p:cNvPicPr>
          <p:nvPr/>
        </p:nvPicPr>
        <p:blipFill>
          <a:blip r:embed="rId2"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7" name="文本框 6"/>
          <p:cNvSpPr txBox="1"/>
          <p:nvPr/>
        </p:nvSpPr>
        <p:spPr>
          <a:xfrm>
            <a:off x="257787" y="360515"/>
            <a:ext cx="464896" cy="337185"/>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a:t>
            </a:r>
            <a:r>
              <a:rPr lang="fr-FR" altLang="en-US"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4</a:t>
            </a:r>
            <a:endParaRPr lang="fr-FR" altLang="en-US"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4" name="文本框 13"/>
          <p:cNvSpPr txBox="1"/>
          <p:nvPr/>
        </p:nvSpPr>
        <p:spPr>
          <a:xfrm>
            <a:off x="2262505" y="3079115"/>
            <a:ext cx="4892675" cy="700405"/>
          </a:xfrm>
          <a:prstGeom prst="rect">
            <a:avLst/>
          </a:prstGeom>
          <a:noFill/>
        </p:spPr>
        <p:txBody>
          <a:bodyPr wrap="square" rtlCol="0">
            <a:spAutoFit/>
          </a:bodyPr>
          <a:p>
            <a:pPr>
              <a:lnSpc>
                <a:spcPct val="90000"/>
              </a:lnSpc>
            </a:pPr>
            <a:r>
              <a:rPr lang="fr-FR" altLang="en-US" sz="44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Méthodologie</a:t>
            </a:r>
            <a:endParaRPr lang="fr-FR" altLang="en-US" sz="44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
        <p:nvSpPr>
          <p:cNvPr id="15" name="矩形 9"/>
          <p:cNvSpPr/>
          <p:nvPr/>
        </p:nvSpPr>
        <p:spPr>
          <a:xfrm>
            <a:off x="0" y="1294765"/>
            <a:ext cx="257787" cy="4914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 Box 18"/>
          <p:cNvSpPr txBox="1"/>
          <p:nvPr/>
        </p:nvSpPr>
        <p:spPr>
          <a:xfrm>
            <a:off x="582930" y="6231255"/>
            <a:ext cx="411480" cy="368300"/>
          </a:xfrm>
          <a:prstGeom prst="rect">
            <a:avLst/>
          </a:prstGeom>
          <a:noFill/>
        </p:spPr>
        <p:txBody>
          <a:bodyPr wrap="none" rtlCol="0">
            <a:spAutoFit/>
          </a:bodyPr>
          <a:p>
            <a:r>
              <a:rPr lang="fr-FR" altLang="en-US"/>
              <a:t>5.</a:t>
            </a:r>
            <a:endParaRPr lang="fr-FR"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54660" y="1296035"/>
            <a:ext cx="11282045" cy="5292725"/>
          </a:xfrm>
          <a:prstGeom prst="rect">
            <a:avLst/>
          </a:prstGeom>
          <a:noFill/>
        </p:spPr>
        <p:txBody>
          <a:bodyPr wrap="square" rtlCol="0" anchor="t">
            <a:spAutoFit/>
          </a:bodyPr>
          <a:p>
            <a:pPr algn="l">
              <a:lnSpc>
                <a:spcPct val="150000"/>
              </a:lnSpc>
              <a:spcBef>
                <a:spcPts val="1200"/>
              </a:spcBef>
            </a:pPr>
            <a:r>
              <a:rPr sz="1600" dirty="0">
                <a:latin typeface="Arial" panose="020B0604020202020204" pitchFamily="34" charset="0"/>
                <a:cs typeface="Arial" panose="020B0604020202020204" pitchFamily="34" charset="0"/>
                <a:sym typeface="+mn-ea"/>
              </a:rPr>
              <a:t>Python : Le code est écrit en langage Python, qui est un langage de programmation populaire et polyvalent largement utilisé dans le domaine de l'apprentissage automatique et du traitement d'images.</a:t>
            </a:r>
            <a:endParaRPr sz="1600" dirty="0">
              <a:latin typeface="Arial" panose="020B0604020202020204" pitchFamily="34" charset="0"/>
              <a:cs typeface="Arial" panose="020B0604020202020204" pitchFamily="34" charset="0"/>
              <a:sym typeface="+mn-ea"/>
            </a:endParaRPr>
          </a:p>
          <a:p>
            <a:pPr algn="l">
              <a:lnSpc>
                <a:spcPct val="150000"/>
              </a:lnSpc>
              <a:spcBef>
                <a:spcPts val="1200"/>
              </a:spcBef>
            </a:pPr>
            <a:r>
              <a:rPr sz="1600" dirty="0">
                <a:latin typeface="Arial" panose="020B0604020202020204" pitchFamily="34" charset="0"/>
                <a:cs typeface="Arial" panose="020B0604020202020204" pitchFamily="34" charset="0"/>
                <a:sym typeface="+mn-ea"/>
              </a:rPr>
              <a:t>OpenCV (Open Source Computer Vision Library) : OpenCV est une bibliothèque open source populaire utilisée pour le traitement d'images et la vision par ordinateur. </a:t>
            </a:r>
            <a:endParaRPr sz="1600" dirty="0">
              <a:latin typeface="Arial" panose="020B0604020202020204" pitchFamily="34" charset="0"/>
              <a:cs typeface="Arial" panose="020B0604020202020204" pitchFamily="34" charset="0"/>
              <a:sym typeface="+mn-ea"/>
            </a:endParaRPr>
          </a:p>
          <a:p>
            <a:pPr algn="l">
              <a:lnSpc>
                <a:spcPct val="150000"/>
              </a:lnSpc>
              <a:spcBef>
                <a:spcPts val="1200"/>
              </a:spcBef>
            </a:pPr>
            <a:r>
              <a:rPr sz="1600" dirty="0">
                <a:latin typeface="Arial" panose="020B0604020202020204" pitchFamily="34" charset="0"/>
                <a:cs typeface="Arial" panose="020B0604020202020204" pitchFamily="34" charset="0"/>
                <a:sym typeface="+mn-ea"/>
              </a:rPr>
              <a:t>NumPy : NumPy est une bibliothèque Python qui prend en charge le calcul scientifique avec des tableaux multidimensionnels. Elle est utilisée dans ce code pour manipuler les tableaux d'images et de labels, ainsi que pour effectuer des opérations mathématiques sur ces tableaux.</a:t>
            </a:r>
            <a:endParaRPr sz="1600" dirty="0">
              <a:latin typeface="Arial" panose="020B0604020202020204" pitchFamily="34" charset="0"/>
              <a:cs typeface="Arial" panose="020B0604020202020204" pitchFamily="34" charset="0"/>
              <a:sym typeface="+mn-ea"/>
            </a:endParaRPr>
          </a:p>
          <a:p>
            <a:pPr algn="l">
              <a:lnSpc>
                <a:spcPct val="150000"/>
              </a:lnSpc>
              <a:spcBef>
                <a:spcPts val="1200"/>
              </a:spcBef>
            </a:pPr>
            <a:r>
              <a:rPr sz="1600" dirty="0">
                <a:latin typeface="Arial" panose="020B0604020202020204" pitchFamily="34" charset="0"/>
                <a:cs typeface="Arial" panose="020B0604020202020204" pitchFamily="34" charset="0"/>
                <a:sym typeface="+mn-ea"/>
              </a:rPr>
              <a:t>Matplotlib : Matplotlib est une bibliothèque de visualisation de données en Python. </a:t>
            </a:r>
            <a:endParaRPr sz="1600" dirty="0">
              <a:latin typeface="Arial" panose="020B0604020202020204" pitchFamily="34" charset="0"/>
              <a:cs typeface="Arial" panose="020B0604020202020204" pitchFamily="34" charset="0"/>
              <a:sym typeface="+mn-ea"/>
            </a:endParaRPr>
          </a:p>
          <a:p>
            <a:pPr algn="l">
              <a:lnSpc>
                <a:spcPct val="150000"/>
              </a:lnSpc>
              <a:spcBef>
                <a:spcPts val="1200"/>
              </a:spcBef>
            </a:pPr>
            <a:r>
              <a:rPr sz="1600" dirty="0">
                <a:latin typeface="Arial" panose="020B0604020202020204" pitchFamily="34" charset="0"/>
                <a:cs typeface="Arial" panose="020B0604020202020204" pitchFamily="34" charset="0"/>
                <a:sym typeface="+mn-ea"/>
              </a:rPr>
              <a:t>Keras et TensorFlow : Keras est une bibliothèque haut niveau qui facilite la construction et l'entraînement de réseaux de neurones. </a:t>
            </a:r>
            <a:endParaRPr sz="1600" dirty="0">
              <a:latin typeface="Arial" panose="020B0604020202020204" pitchFamily="34" charset="0"/>
              <a:cs typeface="Arial" panose="020B0604020202020204" pitchFamily="34" charset="0"/>
              <a:sym typeface="+mn-ea"/>
            </a:endParaRPr>
          </a:p>
          <a:p>
            <a:pPr algn="l">
              <a:lnSpc>
                <a:spcPct val="150000"/>
              </a:lnSpc>
              <a:spcBef>
                <a:spcPts val="1200"/>
              </a:spcBef>
            </a:pPr>
            <a:r>
              <a:rPr sz="1600" dirty="0">
                <a:latin typeface="Arial" panose="020B0604020202020204" pitchFamily="34" charset="0"/>
                <a:cs typeface="Arial" panose="020B0604020202020204" pitchFamily="34" charset="0"/>
                <a:sym typeface="+mn-ea"/>
              </a:rPr>
              <a:t>ImageDataGenerator : ImageDataGenerator est une classe de Keras qui permet d'augmenter les données d'entraînement en appliquant diverses transformations aux images</a:t>
            </a:r>
            <a:r>
              <a:rPr lang="fr-FR" sz="1600" dirty="0">
                <a:latin typeface="Arial" panose="020B0604020202020204" pitchFamily="34" charset="0"/>
                <a:cs typeface="Arial" panose="020B0604020202020204" pitchFamily="34" charset="0"/>
                <a:sym typeface="+mn-ea"/>
              </a:rPr>
              <a:t>.</a:t>
            </a:r>
            <a:endParaRPr lang="fr-FR" sz="1600" dirty="0">
              <a:latin typeface="Arial" panose="020B0604020202020204" pitchFamily="34" charset="0"/>
              <a:cs typeface="Arial" panose="020B0604020202020204" pitchFamily="34" charset="0"/>
              <a:sym typeface="+mn-ea"/>
            </a:endParaRPr>
          </a:p>
        </p:txBody>
      </p:sp>
      <p:sp>
        <p:nvSpPr>
          <p:cNvPr id="14" name="文本框 13"/>
          <p:cNvSpPr txBox="1"/>
          <p:nvPr/>
        </p:nvSpPr>
        <p:spPr>
          <a:xfrm>
            <a:off x="899160" y="390525"/>
            <a:ext cx="10698480" cy="829945"/>
          </a:xfrm>
          <a:prstGeom prst="rect">
            <a:avLst/>
          </a:prstGeom>
          <a:noFill/>
        </p:spPr>
        <p:txBody>
          <a:bodyPr wrap="square" rtlCol="0">
            <a:spAutoFit/>
          </a:bodyPr>
          <a:p>
            <a:r>
              <a:rPr lang="fr-FR" altLang="en-US" sz="3600" b="1" spc="600" dirty="0">
                <a:ln w="22225">
                  <a:solidFill>
                    <a:schemeClr val="accent2"/>
                  </a:solidFill>
                  <a:prstDash val="solid"/>
                </a:ln>
                <a:solidFill>
                  <a:schemeClr val="accent2">
                    <a:lumMod val="40000"/>
                    <a:lumOff val="60000"/>
                  </a:schemeClr>
                </a:solidFill>
                <a:effectLst/>
                <a:latin typeface="Arial" panose="020B0604020202020204" pitchFamily="34" charset="0"/>
                <a:ea typeface="等线 Light" panose="02010600030101010101" pitchFamily="2" charset="-122"/>
                <a:cs typeface="Arial" panose="020B0604020202020204" pitchFamily="34" charset="0"/>
              </a:rPr>
              <a:t>Technologies</a:t>
            </a:r>
            <a:r>
              <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 </a:t>
            </a:r>
            <a:endPar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24560" y="1170940"/>
            <a:ext cx="10343515" cy="5015865"/>
          </a:xfrm>
          <a:prstGeom prst="rect">
            <a:avLst/>
          </a:prstGeom>
          <a:noFill/>
        </p:spPr>
        <p:txBody>
          <a:bodyPr wrap="square" rtlCol="0">
            <a:spAutoFit/>
          </a:bodyPr>
          <a:p>
            <a:pPr marL="285750" indent="-285750">
              <a:lnSpc>
                <a:spcPct val="150000"/>
              </a:lnSpc>
              <a:spcBef>
                <a:spcPts val="1200"/>
              </a:spcBef>
              <a:buFont typeface="Arial" panose="020B0604020202020204" pitchFamily="34" charset="0"/>
              <a:buChar char="•"/>
            </a:pPr>
            <a:r>
              <a:rPr sz="2000" b="1" dirty="0">
                <a:latin typeface="Arial" panose="020B0604020202020204" pitchFamily="34" charset="0"/>
                <a:cs typeface="Arial" panose="020B0604020202020204" pitchFamily="34" charset="0"/>
              </a:rPr>
              <a:t>Étape 1 :</a:t>
            </a:r>
            <a:r>
              <a:rPr sz="2000" dirty="0">
                <a:latin typeface="Arial" panose="020B0604020202020204" pitchFamily="34" charset="0"/>
                <a:cs typeface="Arial" panose="020B0604020202020204" pitchFamily="34" charset="0"/>
              </a:rPr>
              <a:t> Les bibliothèques nécessaires sont importées, notamment os pour gérer les fichiers et les répertoires, cv2 pour le traitement d'images, numpy pour le traitement de tableaux, matplotlib pour la visualisation des résultats, ainsi que diverses bibliothèques de Keras et TensorFlow pour la construction et l'entraînement du modèle.</a:t>
            </a:r>
            <a:endParaRPr sz="2000" dirty="0">
              <a:latin typeface="Arial" panose="020B0604020202020204" pitchFamily="34" charset="0"/>
              <a:cs typeface="Arial" panose="020B0604020202020204" pitchFamily="34" charset="0"/>
            </a:endParaRPr>
          </a:p>
          <a:p>
            <a:pPr marL="285750" indent="-285750">
              <a:lnSpc>
                <a:spcPct val="150000"/>
              </a:lnSpc>
              <a:spcBef>
                <a:spcPts val="1200"/>
              </a:spcBef>
              <a:buFont typeface="Arial" panose="020B0604020202020204" pitchFamily="34" charset="0"/>
              <a:buChar char="•"/>
            </a:pPr>
            <a:r>
              <a:rPr sz="2000" b="1" dirty="0">
                <a:latin typeface="Arial" panose="020B0604020202020204" pitchFamily="34" charset="0"/>
                <a:cs typeface="Arial" panose="020B0604020202020204" pitchFamily="34" charset="0"/>
              </a:rPr>
              <a:t>Étape 2 :</a:t>
            </a:r>
            <a:r>
              <a:rPr sz="2000" dirty="0">
                <a:latin typeface="Arial" panose="020B0604020202020204" pitchFamily="34" charset="0"/>
                <a:cs typeface="Arial" panose="020B0604020202020204" pitchFamily="34" charset="0"/>
              </a:rPr>
              <a:t> Certaines constantes sont définies, telles que le taux d'apprentissage initial (INIT_LR), la taille du lot (BATCH_SIZE)</a:t>
            </a:r>
            <a:r>
              <a:rPr lang="fr-FR" sz="2000" dirty="0">
                <a:latin typeface="Arial" panose="020B0604020202020204" pitchFamily="34" charset="0"/>
                <a:cs typeface="Arial" panose="020B0604020202020204" pitchFamily="34" charset="0"/>
              </a:rPr>
              <a:t> et</a:t>
            </a:r>
            <a:r>
              <a:rPr sz="2000" dirty="0">
                <a:latin typeface="Arial" panose="020B0604020202020204" pitchFamily="34" charset="0"/>
                <a:cs typeface="Arial" panose="020B0604020202020204" pitchFamily="34" charset="0"/>
              </a:rPr>
              <a:t> le nombre d'époques (NUM_EPOCHS). </a:t>
            </a:r>
            <a:endParaRPr sz="2000" dirty="0">
              <a:latin typeface="Arial" panose="020B0604020202020204" pitchFamily="34" charset="0"/>
              <a:cs typeface="Arial" panose="020B0604020202020204" pitchFamily="34" charset="0"/>
            </a:endParaRPr>
          </a:p>
          <a:p>
            <a:pPr marL="285750" indent="-285750">
              <a:lnSpc>
                <a:spcPct val="150000"/>
              </a:lnSpc>
              <a:spcBef>
                <a:spcPts val="1200"/>
              </a:spcBef>
              <a:buFont typeface="Arial" panose="020B0604020202020204" pitchFamily="34" charset="0"/>
              <a:buChar char="•"/>
            </a:pPr>
            <a:r>
              <a:rPr sz="2000" b="1" dirty="0">
                <a:latin typeface="Arial" panose="020B0604020202020204" pitchFamily="34" charset="0"/>
                <a:cs typeface="Arial" panose="020B0604020202020204" pitchFamily="34" charset="0"/>
              </a:rPr>
              <a:t>Étape 3 : </a:t>
            </a:r>
            <a:r>
              <a:rPr sz="2000" dirty="0">
                <a:latin typeface="Arial" panose="020B0604020202020204" pitchFamily="34" charset="0"/>
                <a:cs typeface="Arial" panose="020B0604020202020204" pitchFamily="34" charset="0"/>
              </a:rPr>
              <a:t>Les images sont lues à partir des répertoires correspondants pour chaque classe. Les images sont redimensionnées à une taille de 128x128 pixels, converties en tableau numpy et ajoutées à une liste images. Les étiquettes correspondantes (0 pour "Non_Fire" et 1 pour "Fire") sont également stockées dans une liste labels.</a:t>
            </a:r>
            <a:endParaRPr sz="2000" dirty="0">
              <a:latin typeface="Arial" panose="020B0604020202020204" pitchFamily="34" charset="0"/>
              <a:cs typeface="Arial" panose="020B0604020202020204" pitchFamily="34" charset="0"/>
            </a:endParaRPr>
          </a:p>
        </p:txBody>
      </p:sp>
      <p:sp>
        <p:nvSpPr>
          <p:cNvPr id="10" name="矩形 9"/>
          <p:cNvSpPr/>
          <p:nvPr/>
        </p:nvSpPr>
        <p:spPr>
          <a:xfrm>
            <a:off x="0" y="1294765"/>
            <a:ext cx="257787" cy="4914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504190" y="6280150"/>
            <a:ext cx="411480" cy="368300"/>
          </a:xfrm>
          <a:prstGeom prst="rect">
            <a:avLst/>
          </a:prstGeom>
          <a:noFill/>
        </p:spPr>
        <p:txBody>
          <a:bodyPr wrap="none" rtlCol="0">
            <a:spAutoFit/>
          </a:bodyPr>
          <a:p>
            <a:r>
              <a:rPr lang="fr-FR" altLang="en-US"/>
              <a:t>6.</a:t>
            </a:r>
            <a:endParaRPr lang="fr-FR" altLang="en-US"/>
          </a:p>
        </p:txBody>
      </p:sp>
      <p:sp>
        <p:nvSpPr>
          <p:cNvPr id="2" name="文本框 13"/>
          <p:cNvSpPr txBox="1"/>
          <p:nvPr/>
        </p:nvSpPr>
        <p:spPr>
          <a:xfrm>
            <a:off x="915670" y="229235"/>
            <a:ext cx="10698480" cy="829945"/>
          </a:xfrm>
          <a:prstGeom prst="rect">
            <a:avLst/>
          </a:prstGeom>
          <a:noFill/>
        </p:spPr>
        <p:txBody>
          <a:bodyPr wrap="square" rtlCol="0">
            <a:spAutoFit/>
          </a:bodyPr>
          <a:p>
            <a:r>
              <a:rPr sz="3600" b="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sym typeface="+mn-ea"/>
              </a:rPr>
              <a:t>Étape</a:t>
            </a:r>
            <a:r>
              <a:rPr lang="fr-FR" sz="3600" b="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sym typeface="+mn-ea"/>
              </a:rPr>
              <a:t>s</a:t>
            </a:r>
            <a:r>
              <a:rPr lang="fr-FR" altLang="en-US" sz="3600" b="1" spc="600" dirty="0">
                <a:ln w="22225">
                  <a:solidFill>
                    <a:schemeClr val="accent2"/>
                  </a:solidFill>
                  <a:prstDash val="solid"/>
                </a:ln>
                <a:solidFill>
                  <a:schemeClr val="accent2">
                    <a:lumMod val="40000"/>
                    <a:lumOff val="60000"/>
                  </a:schemeClr>
                </a:solidFill>
                <a:effectLst/>
                <a:latin typeface="Arial" panose="020B0604020202020204" pitchFamily="34" charset="0"/>
                <a:ea typeface="等线 Light" panose="02010600030101010101" pitchFamily="2" charset="-122"/>
                <a:cs typeface="Arial" panose="020B0604020202020204" pitchFamily="34" charset="0"/>
              </a:rPr>
              <a:t> : </a:t>
            </a:r>
            <a:r>
              <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 </a:t>
            </a:r>
            <a:endParaRPr lang="fr-FR" altLang="en-US" sz="48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054100" y="920750"/>
            <a:ext cx="10343515" cy="5015865"/>
          </a:xfrm>
          <a:prstGeom prst="rect">
            <a:avLst/>
          </a:prstGeom>
          <a:noFill/>
        </p:spPr>
        <p:txBody>
          <a:bodyPr wrap="square" rtlCol="0">
            <a:spAutoFit/>
          </a:bodyPr>
          <a:p>
            <a:pPr marL="285750" indent="-285750" algn="just">
              <a:lnSpc>
                <a:spcPct val="150000"/>
              </a:lnSpc>
              <a:spcBef>
                <a:spcPts val="1200"/>
              </a:spcBef>
              <a:buFont typeface="Arial" panose="020B0604020202020204" pitchFamily="34" charset="0"/>
              <a:buChar char="•"/>
            </a:pPr>
            <a:r>
              <a:rPr sz="2000" b="1" dirty="0">
                <a:latin typeface="Arial" panose="020B0604020202020204" pitchFamily="34" charset="0"/>
                <a:cs typeface="Arial" panose="020B0604020202020204" pitchFamily="34" charset="0"/>
              </a:rPr>
              <a:t>Étape 4 : </a:t>
            </a:r>
            <a:r>
              <a:rPr sz="2000" dirty="0">
                <a:latin typeface="Arial" panose="020B0604020202020204" pitchFamily="34" charset="0"/>
                <a:cs typeface="Arial" panose="020B0604020202020204" pitchFamily="34" charset="0"/>
              </a:rPr>
              <a:t>Une image est sélectionnée au hasard dans la liste images et affichée à l'aide de la fonction cv2.imshow(). Cette étape permet de visualiser aléatoirement une image du jeu de données.</a:t>
            </a:r>
            <a:endParaRPr sz="2000" dirty="0">
              <a:latin typeface="Arial" panose="020B0604020202020204" pitchFamily="34" charset="0"/>
              <a:cs typeface="Arial" panose="020B0604020202020204" pitchFamily="34" charset="0"/>
            </a:endParaRPr>
          </a:p>
          <a:p>
            <a:pPr marL="285750" indent="-285750" algn="just">
              <a:lnSpc>
                <a:spcPct val="150000"/>
              </a:lnSpc>
              <a:spcBef>
                <a:spcPts val="1200"/>
              </a:spcBef>
              <a:buFont typeface="Arial" panose="020B0604020202020204" pitchFamily="34" charset="0"/>
              <a:buChar char="•"/>
            </a:pPr>
            <a:r>
              <a:rPr sz="2000" b="1" dirty="0">
                <a:latin typeface="Arial" panose="020B0604020202020204" pitchFamily="34" charset="0"/>
                <a:cs typeface="Arial" panose="020B0604020202020204" pitchFamily="34" charset="0"/>
              </a:rPr>
              <a:t>Étape 5 :</a:t>
            </a:r>
            <a:r>
              <a:rPr sz="2000" dirty="0">
                <a:latin typeface="Arial" panose="020B0604020202020204" pitchFamily="34" charset="0"/>
                <a:cs typeface="Arial" panose="020B0604020202020204" pitchFamily="34" charset="0"/>
              </a:rPr>
              <a:t> Les étiquettes sont encodées en utilisant la fonction np_utils.to_categorical() pour les convertir en une représentation one-hot. Cela signifie que chaque étiquette est convertie en un vecteur binaire avec des zéros partout sauf à l'index correspondant à la classe, où elle est définie sur un.</a:t>
            </a:r>
            <a:endParaRPr sz="2000" dirty="0">
              <a:latin typeface="Arial" panose="020B0604020202020204" pitchFamily="34" charset="0"/>
              <a:cs typeface="Arial" panose="020B0604020202020204" pitchFamily="34" charset="0"/>
            </a:endParaRPr>
          </a:p>
          <a:p>
            <a:pPr marL="285750" indent="-285750" algn="just">
              <a:lnSpc>
                <a:spcPct val="150000"/>
              </a:lnSpc>
              <a:spcBef>
                <a:spcPts val="1200"/>
              </a:spcBef>
              <a:buFont typeface="Arial" panose="020B0604020202020204" pitchFamily="34" charset="0"/>
              <a:buChar char="•"/>
            </a:pPr>
            <a:r>
              <a:rPr sz="2000" b="1" dirty="0">
                <a:latin typeface="Arial" panose="020B0604020202020204" pitchFamily="34" charset="0"/>
                <a:cs typeface="Arial" panose="020B0604020202020204" pitchFamily="34" charset="0"/>
              </a:rPr>
              <a:t>Étape 6 :</a:t>
            </a:r>
            <a:r>
              <a:rPr sz="2000" dirty="0">
                <a:latin typeface="Arial" panose="020B0604020202020204" pitchFamily="34" charset="0"/>
                <a:cs typeface="Arial" panose="020B0604020202020204" pitchFamily="34" charset="0"/>
              </a:rPr>
              <a:t> Un dictionnaire des poids de classe est créé pour équilibrer les poids pendant le processus d'entraînement. Les poids de classe sont calculés en fonction de la distribution des classes dans les données d'entraînement.</a:t>
            </a:r>
            <a:endParaRPr sz="2000" dirty="0">
              <a:latin typeface="Arial" panose="020B0604020202020204" pitchFamily="34" charset="0"/>
              <a:cs typeface="Arial" panose="020B0604020202020204" pitchFamily="34" charset="0"/>
            </a:endParaRPr>
          </a:p>
        </p:txBody>
      </p:sp>
      <p:sp>
        <p:nvSpPr>
          <p:cNvPr id="5" name="Text Box 4"/>
          <p:cNvSpPr txBox="1"/>
          <p:nvPr/>
        </p:nvSpPr>
        <p:spPr>
          <a:xfrm>
            <a:off x="465455" y="6212205"/>
            <a:ext cx="411480" cy="368300"/>
          </a:xfrm>
          <a:prstGeom prst="rect">
            <a:avLst/>
          </a:prstGeom>
          <a:noFill/>
        </p:spPr>
        <p:txBody>
          <a:bodyPr wrap="none" rtlCol="0">
            <a:spAutoFit/>
          </a:bodyPr>
          <a:p>
            <a:r>
              <a:rPr lang="fr-FR" altLang="en-US"/>
              <a:t>7.</a:t>
            </a:r>
            <a:endParaRPr lang="fr-FR" altLang="en-US"/>
          </a:p>
        </p:txBody>
      </p:sp>
    </p:spTree>
  </p:cSld>
  <p:clrMapOvr>
    <a:masterClrMapping/>
  </p:clrMapOvr>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385368"/>
      </a:accent1>
      <a:accent2>
        <a:srgbClr val="F78A50"/>
      </a:accent2>
      <a:accent3>
        <a:srgbClr val="6CA6B2"/>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5406</Words>
  <Application>WPS Presentation</Application>
  <PresentationFormat>宽屏</PresentationFormat>
  <Paragraphs>108</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等线</vt:lpstr>
      <vt:lpstr>等线 Light</vt:lpstr>
      <vt:lpstr>Arial Black</vt:lpstr>
      <vt:lpstr>Microsoft YaHei</vt:lpstr>
      <vt:lpstr>Arial Unicode MS</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ayaam</cp:lastModifiedBy>
  <cp:revision>19</cp:revision>
  <dcterms:created xsi:type="dcterms:W3CDTF">2019-06-25T03:05:00Z</dcterms:created>
  <dcterms:modified xsi:type="dcterms:W3CDTF">2023-05-18T14:36:55Z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19D2849CD30A422DA071EAC13F91D49D</vt:lpwstr>
  </property>
  <property fmtid="{D5CDD505-2E9C-101B-9397-08002B2CF9AE}" pid="3" name="KSOProductBuildVer">
    <vt:lpwstr>1033-11.2.0.11537</vt:lpwstr>
  </property>
</Properties>
</file>