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3" r:id="rId5"/>
    <p:sldId id="264" r:id="rId6"/>
    <p:sldId id="258" r:id="rId7"/>
    <p:sldId id="259" r:id="rId8"/>
    <p:sldId id="260" r:id="rId9"/>
    <p:sldId id="261" r:id="rId10"/>
    <p:sldId id="262"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p>
            <a:fld id="{14BD5808-6CE5-42E4-B831-DF77EB98C65C}" type="datetimeFigureOut">
              <a:rPr lang="en-US" smtClean="0"/>
              <a:pPr/>
              <a:t>1/12/2024</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6F4A084-709B-4ABD-B3B3-55E713A72C2F}" type="slidenum">
              <a:rPr lang="en-US" smtClean="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14BD5808-6CE5-42E4-B831-DF77EB98C65C}" type="datetimeFigureOut">
              <a:rPr lang="en-US" smtClean="0"/>
              <a:pPr/>
              <a:t>1/12/2024</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6F4A084-709B-4ABD-B3B3-55E713A72C2F}" type="slidenum">
              <a:rPr lang="en-US" smtClean="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14BD5808-6CE5-42E4-B831-DF77EB98C65C}" type="datetimeFigureOut">
              <a:rPr lang="en-US" smtClean="0"/>
              <a:pPr/>
              <a:t>1/12/2024</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6F4A084-709B-4ABD-B3B3-55E713A72C2F}" type="slidenum">
              <a:rPr lang="en-US" smtClean="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14BD5808-6CE5-42E4-B831-DF77EB98C65C}" type="datetimeFigureOut">
              <a:rPr lang="en-US" smtClean="0"/>
              <a:pPr/>
              <a:t>1/12/2024</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6F4A084-709B-4ABD-B3B3-55E713A72C2F}" type="slidenum">
              <a:rPr lang="en-US" smtClean="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14BD5808-6CE5-42E4-B831-DF77EB98C65C}" type="datetimeFigureOut">
              <a:rPr lang="en-US" smtClean="0"/>
              <a:pPr/>
              <a:t>1/12/2024</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6F4A084-709B-4ABD-B3B3-55E713A72C2F}" type="slidenum">
              <a:rPr lang="en-US" smtClean="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14BD5808-6CE5-42E4-B831-DF77EB98C65C}" type="datetimeFigureOut">
              <a:rPr lang="en-US" smtClean="0"/>
              <a:pPr/>
              <a:t>1/12/2024</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D6F4A084-709B-4ABD-B3B3-55E713A72C2F}" type="slidenum">
              <a:rPr lang="en-US" smtClean="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14BD5808-6CE5-42E4-B831-DF77EB98C65C}" type="datetimeFigureOut">
              <a:rPr lang="en-US" smtClean="0"/>
              <a:pPr/>
              <a:t>1/12/2024</a:t>
            </a:fld>
            <a:endParaRPr lang="en-US" dirty="0"/>
          </a:p>
        </p:txBody>
      </p:sp>
      <p:sp>
        <p:nvSpPr>
          <p:cNvPr id="8" name="Espace réservé du pied de page 7"/>
          <p:cNvSpPr>
            <a:spLocks noGrp="1"/>
          </p:cNvSpPr>
          <p:nvPr>
            <p:ph type="ftr" sz="quarter" idx="11"/>
          </p:nvPr>
        </p:nvSpPr>
        <p:spPr/>
        <p:txBody>
          <a:bodyPr/>
          <a:lstStyle/>
          <a:p>
            <a:endParaRPr lang="en-US" dirty="0"/>
          </a:p>
        </p:txBody>
      </p:sp>
      <p:sp>
        <p:nvSpPr>
          <p:cNvPr id="9" name="Espace réservé du numéro de diapositive 8"/>
          <p:cNvSpPr>
            <a:spLocks noGrp="1"/>
          </p:cNvSpPr>
          <p:nvPr>
            <p:ph type="sldNum" sz="quarter" idx="12"/>
          </p:nvPr>
        </p:nvSpPr>
        <p:spPr/>
        <p:txBody>
          <a:bodyPr/>
          <a:lstStyle/>
          <a:p>
            <a:fld id="{D6F4A084-709B-4ABD-B3B3-55E713A72C2F}" type="slidenum">
              <a:rPr lang="en-US" smtClean="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p>
            <a:fld id="{14BD5808-6CE5-42E4-B831-DF77EB98C65C}" type="datetimeFigureOut">
              <a:rPr lang="en-US" smtClean="0"/>
              <a:pPr/>
              <a:t>1/12/2024</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D6F4A084-709B-4ABD-B3B3-55E713A72C2F}" type="slidenum">
              <a:rPr lang="en-US" smtClean="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4BD5808-6CE5-42E4-B831-DF77EB98C65C}" type="datetimeFigureOut">
              <a:rPr lang="en-US" smtClean="0"/>
              <a:pPr/>
              <a:t>1/12/2024</a:t>
            </a:fld>
            <a:endParaRPr lang="en-US" dirty="0"/>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fld id="{D6F4A084-709B-4ABD-B3B3-55E713A72C2F}" type="slidenum">
              <a:rPr lang="en-US" smtClean="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14BD5808-6CE5-42E4-B831-DF77EB98C65C}" type="datetimeFigureOut">
              <a:rPr lang="en-US" smtClean="0"/>
              <a:pPr/>
              <a:t>1/12/2024</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D6F4A084-709B-4ABD-B3B3-55E713A72C2F}" type="slidenum">
              <a:rPr lang="en-US" smtClean="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14BD5808-6CE5-42E4-B831-DF77EB98C65C}" type="datetimeFigureOut">
              <a:rPr lang="en-US" smtClean="0"/>
              <a:pPr/>
              <a:t>1/12/2024</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D6F4A084-709B-4ABD-B3B3-55E713A72C2F}" type="slidenum">
              <a:rPr lang="en-US" smtClean="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D5808-6CE5-42E4-B831-DF77EB98C65C}" type="datetimeFigureOut">
              <a:rPr lang="en-US" smtClean="0"/>
              <a:pPr/>
              <a:t>1/12/2024</a:t>
            </a:fld>
            <a:endParaRPr lang="en-US"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4A084-709B-4ABD-B3B3-55E713A72C2F}" type="slidenum">
              <a:rPr lang="en-US" smtClean="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mailto:djaber.kh@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TSE Course 1</a:t>
            </a:r>
            <a:r>
              <a:rPr lang="fr-FR" baseline="30000" dirty="0" smtClean="0"/>
              <a:t>st</a:t>
            </a:r>
            <a:r>
              <a:rPr lang="fr-FR" dirty="0" smtClean="0"/>
              <a:t> </a:t>
            </a:r>
            <a:r>
              <a:rPr lang="fr-FR" dirty="0" err="1" smtClean="0"/>
              <a:t>year</a:t>
            </a:r>
            <a:r>
              <a:rPr lang="fr-FR" dirty="0" smtClean="0"/>
              <a:t> Informatique</a:t>
            </a:r>
            <a:endParaRPr lang="en-US" dirty="0"/>
          </a:p>
        </p:txBody>
      </p:sp>
      <p:sp>
        <p:nvSpPr>
          <p:cNvPr id="3" name="Espace réservé du contenu 2"/>
          <p:cNvSpPr>
            <a:spLocks noGrp="1"/>
          </p:cNvSpPr>
          <p:nvPr>
            <p:ph idx="1"/>
          </p:nvPr>
        </p:nvSpPr>
        <p:spPr/>
        <p:txBody>
          <a:bodyPr/>
          <a:lstStyle/>
          <a:p>
            <a:r>
              <a:rPr lang="fr-FR" dirty="0" err="1" smtClean="0"/>
              <a:t>Create</a:t>
            </a:r>
            <a:r>
              <a:rPr lang="fr-FR" dirty="0" smtClean="0"/>
              <a:t> un email box (</a:t>
            </a:r>
            <a:r>
              <a:rPr lang="fr-FR" dirty="0" err="1" smtClean="0"/>
              <a:t>Gmail</a:t>
            </a:r>
            <a:r>
              <a:rPr lang="fr-FR" dirty="0" smtClean="0"/>
              <a:t>).</a:t>
            </a:r>
          </a:p>
          <a:p>
            <a:r>
              <a:rPr lang="fr-FR" dirty="0" smtClean="0"/>
              <a:t>How to </a:t>
            </a:r>
            <a:r>
              <a:rPr lang="fr-FR" dirty="0" err="1" smtClean="0"/>
              <a:t>choose</a:t>
            </a:r>
            <a:r>
              <a:rPr lang="fr-FR" dirty="0" smtClean="0"/>
              <a:t> a good </a:t>
            </a:r>
            <a:r>
              <a:rPr lang="fr-FR" dirty="0" err="1" smtClean="0"/>
              <a:t>username</a:t>
            </a:r>
            <a:r>
              <a:rPr lang="fr-FR" dirty="0" smtClean="0"/>
              <a:t> ?</a:t>
            </a:r>
          </a:p>
          <a:p>
            <a:r>
              <a:rPr lang="fr-FR" dirty="0" err="1" smtClean="0"/>
              <a:t>Choosing</a:t>
            </a:r>
            <a:r>
              <a:rPr lang="fr-FR" dirty="0" smtClean="0"/>
              <a:t> a </a:t>
            </a:r>
            <a:r>
              <a:rPr lang="fr-FR" dirty="0" err="1" smtClean="0"/>
              <a:t>password</a:t>
            </a:r>
            <a:r>
              <a:rPr lang="fr-FR" dirty="0" smtClean="0"/>
              <a:t> (</a:t>
            </a:r>
            <a:r>
              <a:rPr lang="fr-FR" dirty="0" err="1" smtClean="0"/>
              <a:t>strong</a:t>
            </a:r>
            <a:r>
              <a:rPr lang="fr-FR" dirty="0" smtClean="0"/>
              <a:t> one !).</a:t>
            </a:r>
          </a:p>
          <a:p>
            <a:r>
              <a:rPr lang="fr-FR" dirty="0" smtClean="0"/>
              <a:t>The </a:t>
            </a:r>
            <a:r>
              <a:rPr lang="fr-FR" dirty="0" err="1" smtClean="0"/>
              <a:t>terms</a:t>
            </a:r>
            <a:r>
              <a:rPr lang="fr-FR" dirty="0" smtClean="0"/>
              <a:t> of </a:t>
            </a:r>
            <a:r>
              <a:rPr lang="fr-FR" dirty="0" err="1" smtClean="0"/>
              <a:t>contract</a:t>
            </a:r>
            <a:r>
              <a:rPr lang="fr-FR" dirty="0" smtClean="0"/>
              <a:t> ! </a:t>
            </a:r>
          </a:p>
          <a:p>
            <a:r>
              <a:rPr lang="fr-FR" dirty="0" smtClean="0"/>
              <a:t>Email </a:t>
            </a:r>
            <a:r>
              <a:rPr lang="fr-FR" dirty="0" err="1" smtClean="0"/>
              <a:t>compenents</a:t>
            </a:r>
            <a:r>
              <a:rPr lang="fr-FR" dirty="0" smtClean="0"/>
              <a:t>.</a:t>
            </a:r>
          </a:p>
          <a:p>
            <a:r>
              <a:rPr lang="fr-FR" dirty="0" smtClean="0"/>
              <a:t>How to </a:t>
            </a:r>
            <a:r>
              <a:rPr lang="fr-FR" dirty="0" err="1" smtClean="0"/>
              <a:t>write</a:t>
            </a:r>
            <a:r>
              <a:rPr lang="fr-FR" dirty="0" smtClean="0"/>
              <a:t> a good email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60648"/>
            <a:ext cx="8229600" cy="1143000"/>
          </a:xfrm>
        </p:spPr>
        <p:txBody>
          <a:bodyPr/>
          <a:lstStyle/>
          <a:p>
            <a:r>
              <a:rPr lang="fr-FR" dirty="0" smtClean="0"/>
              <a:t>Choisir un bon mot de passe</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11560" y="1681384"/>
            <a:ext cx="7804076" cy="49159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termes du contrat !</a:t>
            </a:r>
            <a:endParaRPr lang="en-US" dirty="0"/>
          </a:p>
        </p:txBody>
      </p:sp>
      <p:sp>
        <p:nvSpPr>
          <p:cNvPr id="3" name="Espace réservé du contenu 2"/>
          <p:cNvSpPr>
            <a:spLocks noGrp="1"/>
          </p:cNvSpPr>
          <p:nvPr>
            <p:ph idx="1"/>
          </p:nvPr>
        </p:nvSpPr>
        <p:spPr/>
        <p:txBody>
          <a:bodyPr/>
          <a:lstStyle/>
          <a:p>
            <a:r>
              <a:rPr lang="fr-FR" dirty="0" smtClean="0"/>
              <a:t>Faut il vraiment les lire ?</a:t>
            </a:r>
          </a:p>
          <a:p>
            <a:r>
              <a:rPr lang="fr-FR" dirty="0" smtClean="0"/>
              <a:t>Poids juridique?</a:t>
            </a:r>
            <a:endParaRPr lang="fr-FR" dirty="0" smtClean="0"/>
          </a:p>
          <a:p>
            <a:r>
              <a:rPr lang="fr-FR" dirty="0" smtClean="0"/>
              <a:t>Vie privée ! </a:t>
            </a:r>
          </a:p>
          <a:p>
            <a:r>
              <a:rPr lang="fr-FR" dirty="0" smtClean="0"/>
              <a:t>..etc.</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Les composantes d’une boite mail</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55576" y="1700808"/>
            <a:ext cx="7620782" cy="4590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Composantes d’une boite mail</a:t>
            </a:r>
            <a:endParaRPr lang="en-US" dirty="0"/>
          </a:p>
        </p:txBody>
      </p:sp>
      <p:sp>
        <p:nvSpPr>
          <p:cNvPr id="3" name="Espace réservé du contenu 2"/>
          <p:cNvSpPr>
            <a:spLocks noGrp="1"/>
          </p:cNvSpPr>
          <p:nvPr>
            <p:ph idx="1"/>
          </p:nvPr>
        </p:nvSpPr>
        <p:spPr/>
        <p:txBody>
          <a:bodyPr/>
          <a:lstStyle/>
          <a:p>
            <a:r>
              <a:rPr lang="fr-FR" dirty="0" smtClean="0"/>
              <a:t>Boite de réception.</a:t>
            </a:r>
          </a:p>
          <a:p>
            <a:r>
              <a:rPr lang="fr-FR" dirty="0" smtClean="0"/>
              <a:t>Messages envoyées.</a:t>
            </a:r>
          </a:p>
          <a:p>
            <a:r>
              <a:rPr lang="fr-FR" dirty="0" smtClean="0"/>
              <a:t>Brouillons.</a:t>
            </a:r>
          </a:p>
          <a:p>
            <a:r>
              <a:rPr lang="fr-FR" dirty="0" smtClean="0"/>
              <a:t>Courriers indésirables (spam).</a:t>
            </a:r>
          </a:p>
          <a:p>
            <a:r>
              <a:rPr lang="fr-FR" dirty="0" smtClean="0"/>
              <a:t>Autres…</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Boite de réception</a:t>
            </a:r>
            <a:endParaRPr lang="en-US" dirty="0"/>
          </a:p>
        </p:txBody>
      </p:sp>
      <p:sp>
        <p:nvSpPr>
          <p:cNvPr id="3" name="Espace réservé du contenu 2"/>
          <p:cNvSpPr>
            <a:spLocks noGrp="1"/>
          </p:cNvSpPr>
          <p:nvPr>
            <p:ph idx="1"/>
          </p:nvPr>
        </p:nvSpPr>
        <p:spPr/>
        <p:txBody>
          <a:bodyPr>
            <a:normAutofit/>
          </a:bodyPr>
          <a:lstStyle/>
          <a:p>
            <a:pPr marL="0" indent="0" algn="just">
              <a:buNone/>
            </a:pPr>
            <a:r>
              <a:rPr lang="fr-FR" dirty="0" smtClean="0"/>
              <a:t>Une boite de réception désigne la partie d'une boite mail dans laquelle arrivent </a:t>
            </a:r>
            <a:r>
              <a:rPr lang="fr-FR" b="1" dirty="0" smtClean="0"/>
              <a:t>par défaut</a:t>
            </a:r>
            <a:r>
              <a:rPr lang="fr-FR" dirty="0" smtClean="0"/>
              <a:t> les messages emails étant considérés comme </a:t>
            </a:r>
            <a:r>
              <a:rPr lang="fr-FR" b="1" dirty="0" smtClean="0"/>
              <a:t>légitimes</a:t>
            </a:r>
            <a:r>
              <a:rPr lang="fr-FR" dirty="0" smtClean="0"/>
              <a:t>. </a:t>
            </a:r>
          </a:p>
          <a:p>
            <a:pPr marL="0" indent="0" algn="just">
              <a:buNone/>
            </a:pPr>
            <a:r>
              <a:rPr lang="fr-FR" dirty="0" smtClean="0"/>
              <a:t>A l'ouverture de la messagerie, c'est la boîte de réception qui est affichée par défaut. </a:t>
            </a:r>
          </a:p>
          <a:p>
            <a:pPr marL="0" indent="0" algn="just">
              <a:buNone/>
            </a:pPr>
            <a:r>
              <a:rPr lang="fr-FR" dirty="0" smtClean="0"/>
              <a:t>On note que dans l'interface de Gmail, la boîte de réception est organisée en onglets.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Messages envoyés</a:t>
            </a:r>
            <a:endParaRPr lang="en-US" dirty="0"/>
          </a:p>
        </p:txBody>
      </p:sp>
      <p:sp>
        <p:nvSpPr>
          <p:cNvPr id="3" name="Espace réservé du contenu 2"/>
          <p:cNvSpPr>
            <a:spLocks noGrp="1"/>
          </p:cNvSpPr>
          <p:nvPr>
            <p:ph idx="1"/>
          </p:nvPr>
        </p:nvSpPr>
        <p:spPr/>
        <p:txBody>
          <a:bodyPr/>
          <a:lstStyle/>
          <a:p>
            <a:pPr marL="0" indent="0" algn="just">
              <a:buNone/>
            </a:pPr>
            <a:r>
              <a:rPr lang="fr-FR" dirty="0" smtClean="0"/>
              <a:t>C’est la partie où on trouve tous les messages déjà envoyés (sauf ceux supprimés).</a:t>
            </a:r>
          </a:p>
          <a:p>
            <a:pPr marL="0" indent="0" algn="just">
              <a:buNone/>
            </a:pPr>
            <a:r>
              <a:rPr lang="fr-FR" dirty="0" smtClean="0"/>
              <a:t>Une copie est automatiquement enregistrée de chaque email envoyé.</a:t>
            </a:r>
          </a:p>
          <a:p>
            <a:pPr marL="0" indent="0" algn="just">
              <a:buNone/>
            </a:pPr>
            <a:r>
              <a:rPr lang="fr-FR" dirty="0" smtClean="0"/>
              <a:t>On peut ordonner les emails par date ou faire une recherche par destinataire.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Brouillons</a:t>
            </a:r>
            <a:endParaRPr lang="en-US" dirty="0"/>
          </a:p>
        </p:txBody>
      </p:sp>
      <p:sp>
        <p:nvSpPr>
          <p:cNvPr id="3" name="Espace réservé du contenu 2"/>
          <p:cNvSpPr>
            <a:spLocks noGrp="1"/>
          </p:cNvSpPr>
          <p:nvPr>
            <p:ph idx="1"/>
          </p:nvPr>
        </p:nvSpPr>
        <p:spPr/>
        <p:txBody>
          <a:bodyPr/>
          <a:lstStyle/>
          <a:p>
            <a:pPr marL="0" indent="0" algn="just">
              <a:buNone/>
            </a:pPr>
            <a:r>
              <a:rPr lang="fr-FR" dirty="0" smtClean="0"/>
              <a:t>Cette partie contient les emails qu’on a déjà commencé mais on a pas envoyés.</a:t>
            </a:r>
          </a:p>
          <a:p>
            <a:pPr marL="0" indent="0" algn="just">
              <a:buNone/>
            </a:pPr>
            <a:r>
              <a:rPr lang="fr-FR" dirty="0" smtClean="0"/>
              <a:t>L’importance de cette partie est de ne pas perdre du temps et de l’effort pour réécrire des emails.</a:t>
            </a:r>
          </a:p>
          <a:p>
            <a:pPr marL="0" indent="0" algn="just">
              <a:buNone/>
            </a:pPr>
            <a:r>
              <a:rPr lang="fr-FR" dirty="0" smtClean="0"/>
              <a:t>La sauvegarde des brouillons se faite automatiquement (même lors d’une coupure de l’électricité).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Courriers indésirables (spam)</a:t>
            </a:r>
            <a:endParaRPr lang="en-US" dirty="0"/>
          </a:p>
        </p:txBody>
      </p:sp>
      <p:sp>
        <p:nvSpPr>
          <p:cNvPr id="3" name="Espace réservé du contenu 2"/>
          <p:cNvSpPr>
            <a:spLocks noGrp="1"/>
          </p:cNvSpPr>
          <p:nvPr>
            <p:ph idx="1"/>
          </p:nvPr>
        </p:nvSpPr>
        <p:spPr/>
        <p:txBody>
          <a:bodyPr/>
          <a:lstStyle/>
          <a:p>
            <a:pPr marL="0" indent="0">
              <a:buNone/>
            </a:pPr>
            <a:r>
              <a:rPr lang="fr-FR" dirty="0" smtClean="0"/>
              <a:t>Ce sont des courriers illégitimes :</a:t>
            </a:r>
          </a:p>
          <a:p>
            <a:pPr marL="400050" lvl="1" indent="0">
              <a:buFont typeface="Arial" charset="0"/>
              <a:buChar char="•"/>
            </a:pPr>
            <a:endParaRPr lang="fr-FR" dirty="0" smtClean="0"/>
          </a:p>
          <a:p>
            <a:pPr marL="400050" lvl="1" indent="0">
              <a:buFont typeface="Arial" charset="0"/>
              <a:buChar char="•"/>
            </a:pPr>
            <a:r>
              <a:rPr lang="fr-FR" dirty="0" smtClean="0"/>
              <a:t>   Envoyés par des inconnus</a:t>
            </a:r>
          </a:p>
          <a:p>
            <a:pPr marL="400050" lvl="1" indent="0">
              <a:buFont typeface="Arial" charset="0"/>
              <a:buChar char="•"/>
            </a:pPr>
            <a:r>
              <a:rPr lang="fr-FR" dirty="0" smtClean="0"/>
              <a:t>   Envoyés en masse </a:t>
            </a:r>
          </a:p>
          <a:p>
            <a:pPr marL="400050" lvl="1" indent="0">
              <a:buFont typeface="Arial" charset="0"/>
              <a:buChar char="•"/>
            </a:pPr>
            <a:r>
              <a:rPr lang="fr-FR" dirty="0" smtClean="0"/>
              <a:t>   Contient des virus, …</a:t>
            </a:r>
            <a:r>
              <a:rPr lang="fr-FR" dirty="0" err="1" smtClean="0"/>
              <a:t>etc</a:t>
            </a:r>
            <a:endParaRPr lang="fr-FR" dirty="0" smtClean="0"/>
          </a:p>
          <a:p>
            <a:pPr marL="400050" lvl="1" indent="0">
              <a:buFont typeface="Arial" charset="0"/>
              <a:buChar char="•"/>
            </a:pPr>
            <a:r>
              <a:rPr lang="fr-FR" dirty="0" smtClean="0"/>
              <a:t>   Signalés comme spam par d’autres personnes.</a:t>
            </a:r>
          </a:p>
          <a:p>
            <a:pPr marL="400050" lvl="1" indent="0">
              <a:buFont typeface="Arial" charset="0"/>
              <a:buChar char="•"/>
            </a:pPr>
            <a:r>
              <a:rPr lang="fr-FR" dirty="0" smtClean="0"/>
              <a:t>   Etc…</a:t>
            </a:r>
          </a:p>
          <a:p>
            <a:pPr marL="400050" lvl="1" indent="0">
              <a:buNone/>
            </a:pPr>
            <a:endParaRPr lang="fr-FR" dirty="0" smtClean="0"/>
          </a:p>
          <a:p>
            <a:pPr marL="0" indent="0">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Composer un email</a:t>
            </a:r>
            <a:endParaRPr lang="en-US" dirty="0"/>
          </a:p>
        </p:txBody>
      </p:sp>
      <p:pic>
        <p:nvPicPr>
          <p:cNvPr id="4" name="Espace réservé du contenu 3" descr="envoyer-mail-gmail-min.jpg"/>
          <p:cNvPicPr>
            <a:picLocks noGrp="1" noChangeAspect="1"/>
          </p:cNvPicPr>
          <p:nvPr>
            <p:ph idx="1"/>
          </p:nvPr>
        </p:nvPicPr>
        <p:blipFill>
          <a:blip r:embed="rId2" cstate="print"/>
          <a:stretch>
            <a:fillRect/>
          </a:stretch>
        </p:blipFill>
        <p:spPr>
          <a:xfrm>
            <a:off x="1000124" y="1340768"/>
            <a:ext cx="7316291" cy="468052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écrire un email ?</a:t>
            </a:r>
            <a:endParaRPr lang="en-US" dirty="0"/>
          </a:p>
        </p:txBody>
      </p:sp>
      <p:sp>
        <p:nvSpPr>
          <p:cNvPr id="3" name="Espace réservé du contenu 2"/>
          <p:cNvSpPr>
            <a:spLocks noGrp="1"/>
          </p:cNvSpPr>
          <p:nvPr>
            <p:ph idx="1"/>
          </p:nvPr>
        </p:nvSpPr>
        <p:spPr>
          <a:xfrm>
            <a:off x="683568" y="1417638"/>
            <a:ext cx="8229600" cy="4525963"/>
          </a:xfrm>
        </p:spPr>
        <p:txBody>
          <a:bodyPr/>
          <a:lstStyle/>
          <a:p>
            <a:pPr marL="0" indent="0" algn="just">
              <a:buNone/>
            </a:pPr>
            <a:r>
              <a:rPr lang="fr-FR" dirty="0" smtClean="0"/>
              <a:t>Chaque jour </a:t>
            </a:r>
            <a:r>
              <a:rPr lang="fr-FR" b="1" dirty="0" smtClean="0"/>
              <a:t>des milliards d’emails</a:t>
            </a:r>
            <a:r>
              <a:rPr lang="fr-FR" dirty="0" smtClean="0"/>
              <a:t> sont envoyés à travers le monde. Une grande partie d’entre eux sont des emails professionnels. </a:t>
            </a:r>
          </a:p>
          <a:p>
            <a:pPr marL="0" indent="0" algn="just">
              <a:buNone/>
            </a:pPr>
            <a:r>
              <a:rPr lang="fr-FR" dirty="0" smtClean="0"/>
              <a:t>En rédigeant des emails professionnels, des erreurs communes sont toujours commises !</a:t>
            </a:r>
          </a:p>
          <a:p>
            <a:pPr marL="0" indent="0" algn="just">
              <a:buNone/>
            </a:pPr>
            <a:r>
              <a:rPr lang="fr-FR" dirty="0" smtClean="0"/>
              <a:t>Résultat : </a:t>
            </a:r>
            <a:r>
              <a:rPr lang="en-US" dirty="0" err="1" smtClean="0"/>
              <a:t>agacements</a:t>
            </a:r>
            <a:r>
              <a:rPr lang="en-US" dirty="0" smtClean="0"/>
              <a:t> chez les </a:t>
            </a:r>
            <a:r>
              <a:rPr lang="en-US" dirty="0" err="1" smtClean="0"/>
              <a:t>destinataires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en-US" dirty="0"/>
          </a:p>
        </p:txBody>
      </p:sp>
      <p:sp>
        <p:nvSpPr>
          <p:cNvPr id="3" name="Sous-titr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218" y="476672"/>
            <a:ext cx="9113782" cy="63813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écrire un email ?</a:t>
            </a:r>
            <a:endParaRPr lang="en-US" dirty="0"/>
          </a:p>
        </p:txBody>
      </p:sp>
      <p:sp>
        <p:nvSpPr>
          <p:cNvPr id="3" name="Espace réservé du contenu 2"/>
          <p:cNvSpPr>
            <a:spLocks noGrp="1"/>
          </p:cNvSpPr>
          <p:nvPr>
            <p:ph idx="1"/>
          </p:nvPr>
        </p:nvSpPr>
        <p:spPr/>
        <p:txBody>
          <a:bodyPr/>
          <a:lstStyle/>
          <a:p>
            <a:pPr marL="0" indent="0" algn="just">
              <a:buNone/>
            </a:pPr>
            <a:r>
              <a:rPr lang="fr-FR" dirty="0" smtClean="0"/>
              <a:t>Question : Comment écrire un email professionnel sans faute ?</a:t>
            </a:r>
          </a:p>
          <a:p>
            <a:pPr marL="0" indent="0" algn="just">
              <a:buNone/>
            </a:pPr>
            <a:r>
              <a:rPr lang="fr-FR" dirty="0" smtClean="0"/>
              <a:t>Réponse : Ca nécessite pas des efforts supplémentaires ! Il faut juste suivre quelques règles.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Règles pour écrire un email professionnel.</a:t>
            </a:r>
            <a:endParaRPr lang="en-US" sz="3600" dirty="0"/>
          </a:p>
        </p:txBody>
      </p:sp>
      <p:sp>
        <p:nvSpPr>
          <p:cNvPr id="3" name="Espace réservé du contenu 2"/>
          <p:cNvSpPr>
            <a:spLocks noGrp="1"/>
          </p:cNvSpPr>
          <p:nvPr>
            <p:ph idx="1"/>
          </p:nvPr>
        </p:nvSpPr>
        <p:spPr/>
        <p:txBody>
          <a:bodyPr>
            <a:normAutofit fontScale="92500" lnSpcReduction="10000"/>
          </a:bodyPr>
          <a:lstStyle/>
          <a:p>
            <a:pPr marL="0" indent="0" algn="just">
              <a:buNone/>
            </a:pPr>
            <a:r>
              <a:rPr lang="fr-FR" dirty="0" smtClean="0"/>
              <a:t>Un email parfaitement rédigé est une preuve de professionnalisme et de respect envers son destinataire. Ceci commence par définir </a:t>
            </a:r>
            <a:r>
              <a:rPr lang="fr-FR" b="1" dirty="0" smtClean="0"/>
              <a:t>l’objectif</a:t>
            </a:r>
            <a:r>
              <a:rPr lang="fr-FR" dirty="0" smtClean="0"/>
              <a:t> de votre email. Il doit contenir des </a:t>
            </a:r>
            <a:r>
              <a:rPr lang="fr-FR" b="1" dirty="0" smtClean="0"/>
              <a:t>informations</a:t>
            </a:r>
            <a:r>
              <a:rPr lang="fr-FR" dirty="0" smtClean="0"/>
              <a:t> et soit </a:t>
            </a:r>
            <a:r>
              <a:rPr lang="fr-FR" b="1" dirty="0" smtClean="0"/>
              <a:t>bien structuré</a:t>
            </a:r>
            <a:r>
              <a:rPr lang="fr-FR" dirty="0" smtClean="0"/>
              <a:t>. </a:t>
            </a:r>
          </a:p>
          <a:p>
            <a:pPr marL="0" indent="0" algn="just">
              <a:buNone/>
            </a:pPr>
            <a:r>
              <a:rPr lang="fr-FR" dirty="0" smtClean="0"/>
              <a:t>Il est très important que votre email soit court (et même </a:t>
            </a:r>
            <a:r>
              <a:rPr lang="fr-FR" b="1" dirty="0" smtClean="0"/>
              <a:t>le plus court possible)</a:t>
            </a:r>
            <a:r>
              <a:rPr lang="fr-FR" dirty="0" smtClean="0"/>
              <a:t>. En faisant au plus court, on réduit le contenu à l’essentiel, ce qui aide le destinataire à mieux identifier les informations importantes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Règles pour écrire un email professionnel.</a:t>
            </a:r>
            <a:endParaRPr lang="en-US" sz="3600" dirty="0"/>
          </a:p>
        </p:txBody>
      </p:sp>
      <p:sp>
        <p:nvSpPr>
          <p:cNvPr id="3" name="Espace réservé du contenu 2"/>
          <p:cNvSpPr>
            <a:spLocks noGrp="1"/>
          </p:cNvSpPr>
          <p:nvPr>
            <p:ph idx="1"/>
          </p:nvPr>
        </p:nvSpPr>
        <p:spPr/>
        <p:txBody>
          <a:bodyPr>
            <a:normAutofit lnSpcReduction="10000"/>
          </a:bodyPr>
          <a:lstStyle/>
          <a:p>
            <a:pPr marL="0" indent="0" algn="just">
              <a:buNone/>
            </a:pPr>
            <a:r>
              <a:rPr lang="fr-FR" dirty="0" smtClean="0"/>
              <a:t>Il est important d’éviter d’envoyer des emails non indispensables. Ces emails appartiennent aux trois catégories suivantes :</a:t>
            </a:r>
            <a:endParaRPr lang="en-US" dirty="0" smtClean="0"/>
          </a:p>
          <a:p>
            <a:pPr marL="0" indent="0" algn="just"/>
            <a:r>
              <a:rPr lang="en-US" b="1" dirty="0" smtClean="0"/>
              <a:t>Les </a:t>
            </a:r>
            <a:r>
              <a:rPr lang="en-US" b="1" dirty="0" err="1" smtClean="0"/>
              <a:t>listes</a:t>
            </a:r>
            <a:r>
              <a:rPr lang="en-US" b="1" dirty="0" smtClean="0"/>
              <a:t> de distribution </a:t>
            </a:r>
            <a:r>
              <a:rPr lang="en-US" dirty="0" smtClean="0"/>
              <a:t>: </a:t>
            </a:r>
            <a:r>
              <a:rPr lang="en-US" dirty="0" err="1" smtClean="0"/>
              <a:t>éviter</a:t>
            </a:r>
            <a:r>
              <a:rPr lang="en-US" dirty="0" smtClean="0"/>
              <a:t> “</a:t>
            </a:r>
            <a:r>
              <a:rPr lang="en-US" dirty="0" err="1" smtClean="0"/>
              <a:t>Répondre</a:t>
            </a:r>
            <a:r>
              <a:rPr lang="en-US" dirty="0" smtClean="0"/>
              <a:t> à </a:t>
            </a:r>
            <a:r>
              <a:rPr lang="en-US" dirty="0" err="1" smtClean="0"/>
              <a:t>tous</a:t>
            </a:r>
            <a:r>
              <a:rPr lang="en-US" dirty="0" smtClean="0"/>
              <a:t>” </a:t>
            </a:r>
            <a:r>
              <a:rPr lang="en-US" dirty="0" err="1" smtClean="0"/>
              <a:t>si</a:t>
            </a:r>
            <a:r>
              <a:rPr lang="en-US" dirty="0" smtClean="0"/>
              <a:t> possible. </a:t>
            </a:r>
          </a:p>
          <a:p>
            <a:pPr marL="0" indent="0" algn="just"/>
            <a:r>
              <a:rPr lang="fr-FR" b="1" dirty="0" smtClean="0"/>
              <a:t>Les demandes incessantes de précisions</a:t>
            </a:r>
            <a:r>
              <a:rPr lang="fr-FR" dirty="0" smtClean="0"/>
              <a:t> : il ne s’agit pas d’une conversation instantanée.</a:t>
            </a:r>
          </a:p>
          <a:p>
            <a:pPr marL="0" indent="0" algn="just"/>
            <a:r>
              <a:rPr lang="fr-FR" b="1" dirty="0" smtClean="0"/>
              <a:t>Les emails à caractère humoristique</a:t>
            </a:r>
            <a:r>
              <a:rPr lang="fr-FR" dirty="0" smtClean="0"/>
              <a:t> : racontez des blagues face à face plutôt ! </a:t>
            </a:r>
            <a:endParaRPr lang="en-US" dirty="0" smtClean="0"/>
          </a:p>
          <a:p>
            <a:pPr marL="0" indent="0" algn="just"/>
            <a:endParaRPr lang="fr-FR"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Règle 1 : Choisir un bon objet</a:t>
            </a:r>
            <a:endParaRPr lang="en-US" sz="4000" dirty="0"/>
          </a:p>
        </p:txBody>
      </p:sp>
      <p:sp>
        <p:nvSpPr>
          <p:cNvPr id="3" name="Espace réservé du contenu 2"/>
          <p:cNvSpPr>
            <a:spLocks noGrp="1"/>
          </p:cNvSpPr>
          <p:nvPr>
            <p:ph idx="1"/>
          </p:nvPr>
        </p:nvSpPr>
        <p:spPr/>
        <p:txBody>
          <a:bodyPr>
            <a:normAutofit lnSpcReduction="10000"/>
          </a:bodyPr>
          <a:lstStyle/>
          <a:p>
            <a:pPr marL="0" indent="0" algn="just">
              <a:buNone/>
            </a:pPr>
            <a:r>
              <a:rPr lang="fr-FR" dirty="0" smtClean="0"/>
              <a:t>Il se trouve au début de chaque email, qui est à tort parfois ignoré. </a:t>
            </a:r>
          </a:p>
          <a:p>
            <a:pPr marL="0" indent="0" algn="just">
              <a:buNone/>
            </a:pPr>
            <a:r>
              <a:rPr lang="fr-FR" dirty="0" smtClean="0"/>
              <a:t>Il doit parvenir au destinataire dès le premier coup d'œil, et doit donc être choisi en conséquence. </a:t>
            </a:r>
          </a:p>
          <a:p>
            <a:pPr marL="0" indent="0" algn="just">
              <a:buNone/>
            </a:pPr>
            <a:r>
              <a:rPr lang="fr-FR" dirty="0" smtClean="0"/>
              <a:t>Il s’affiche directement dans la boite de réception. Ceci permet aux destinataires de décider s'ils prendront le temps de le lire immédiatement après l’avoir reçu ou plus tard.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Règle 1 : Choisir un bon objet</a:t>
            </a:r>
            <a:endParaRPr lang="en-US" dirty="0"/>
          </a:p>
        </p:txBody>
      </p:sp>
      <p:sp>
        <p:nvSpPr>
          <p:cNvPr id="3" name="Espace réservé du contenu 2"/>
          <p:cNvSpPr>
            <a:spLocks noGrp="1"/>
          </p:cNvSpPr>
          <p:nvPr>
            <p:ph idx="1"/>
          </p:nvPr>
        </p:nvSpPr>
        <p:spPr/>
        <p:txBody>
          <a:bodyPr/>
          <a:lstStyle/>
          <a:p>
            <a:pPr marL="0" indent="0" algn="just">
              <a:buNone/>
            </a:pPr>
            <a:r>
              <a:rPr lang="fr-FR" dirty="0" smtClean="0"/>
              <a:t>Voici de </a:t>
            </a:r>
            <a:r>
              <a:rPr lang="fr-FR" b="1" dirty="0" smtClean="0"/>
              <a:t>bons exemples</a:t>
            </a:r>
            <a:r>
              <a:rPr lang="fr-FR" dirty="0" smtClean="0"/>
              <a:t> d’objets :</a:t>
            </a:r>
          </a:p>
          <a:p>
            <a:r>
              <a:rPr lang="fr-FR" i="1" dirty="0" smtClean="0"/>
              <a:t>Réunion : projet de fin d’étude 24.04 / 10-12h</a:t>
            </a:r>
            <a:endParaRPr lang="fr-FR" dirty="0" smtClean="0"/>
          </a:p>
          <a:p>
            <a:r>
              <a:rPr lang="fr-FR" i="1" dirty="0" smtClean="0"/>
              <a:t>Cours TSE : Chapitre 1 &amp; 2.</a:t>
            </a:r>
            <a:endParaRPr lang="fr-FR" dirty="0" smtClean="0"/>
          </a:p>
          <a:p>
            <a:r>
              <a:rPr lang="fr-FR" i="1" dirty="0" smtClean="0"/>
              <a:t>Résumé de l’entretien du 7 avril.</a:t>
            </a:r>
            <a:endParaRPr lang="fr-FR" dirty="0" smtClean="0"/>
          </a:p>
          <a:p>
            <a:r>
              <a:rPr lang="fr-FR" i="1" dirty="0" smtClean="0"/>
              <a:t>Information IT : mise à jour du logiciel ‘Nom’.</a:t>
            </a:r>
          </a:p>
          <a:p>
            <a:r>
              <a:rPr lang="fr-FR" i="1" dirty="0" smtClean="0"/>
              <a:t>Concernant l’interro du groupe 5.</a:t>
            </a:r>
            <a:endParaRPr lang="fr-FR" dirty="0" smtClean="0"/>
          </a:p>
          <a:p>
            <a:pPr marL="0" indent="0" algn="just">
              <a:buNone/>
            </a:pPr>
            <a:endParaRPr lang="en-US" dirty="0" smtClean="0"/>
          </a:p>
          <a:p>
            <a:pPr marL="0" indent="0" algn="just">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Règle 1 : Choisir un bon objet</a:t>
            </a:r>
            <a:endParaRPr lang="en-US" dirty="0"/>
          </a:p>
        </p:txBody>
      </p:sp>
      <p:sp>
        <p:nvSpPr>
          <p:cNvPr id="3" name="Espace réservé du contenu 2"/>
          <p:cNvSpPr>
            <a:spLocks noGrp="1"/>
          </p:cNvSpPr>
          <p:nvPr>
            <p:ph idx="1"/>
          </p:nvPr>
        </p:nvSpPr>
        <p:spPr/>
        <p:txBody>
          <a:bodyPr/>
          <a:lstStyle/>
          <a:p>
            <a:pPr marL="0" indent="0">
              <a:buNone/>
            </a:pPr>
            <a:r>
              <a:rPr lang="fr-FR" dirty="0" smtClean="0"/>
              <a:t>Des objets à éviter : </a:t>
            </a:r>
          </a:p>
          <a:p>
            <a:pPr marL="0" indent="0"/>
            <a:r>
              <a:rPr lang="fr-FR" dirty="0" smtClean="0"/>
              <a:t> Urgent !!!</a:t>
            </a:r>
          </a:p>
          <a:p>
            <a:pPr marL="0" indent="0"/>
            <a:r>
              <a:rPr lang="fr-FR" dirty="0" smtClean="0"/>
              <a:t> Demande.</a:t>
            </a:r>
          </a:p>
          <a:p>
            <a:pPr marL="0" indent="0"/>
            <a:r>
              <a:rPr lang="fr-FR" dirty="0" smtClean="0"/>
              <a:t> Une autre question sur l’exercice 2 de l’interro du Lundi !</a:t>
            </a:r>
          </a:p>
          <a:p>
            <a:pPr marL="0" indent="0"/>
            <a:r>
              <a:rPr lang="fr-FR" dirty="0" smtClean="0"/>
              <a:t> </a:t>
            </a:r>
            <a:r>
              <a:rPr lang="fr-FR" dirty="0" err="1" smtClean="0"/>
              <a:t>Re:Re:Re:Re:Re</a:t>
            </a:r>
            <a:r>
              <a:rPr lang="fr-FR" dirty="0" smtClean="0"/>
              <a:t> : Interro du 22/09/2022.</a:t>
            </a:r>
          </a:p>
          <a:p>
            <a:pPr marL="0" indent="0"/>
            <a:r>
              <a:rPr lang="fr-FR" dirty="0" smtClean="0"/>
              <a:t> Ambigüités dans le cours TSE.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Règle 2 : Utilisez une formule d’appel appropriée</a:t>
            </a:r>
            <a:endParaRPr lang="en-US" sz="3200" dirty="0"/>
          </a:p>
        </p:txBody>
      </p:sp>
      <p:sp>
        <p:nvSpPr>
          <p:cNvPr id="3" name="Espace réservé du contenu 2"/>
          <p:cNvSpPr>
            <a:spLocks noGrp="1"/>
          </p:cNvSpPr>
          <p:nvPr>
            <p:ph idx="1"/>
          </p:nvPr>
        </p:nvSpPr>
        <p:spPr/>
        <p:txBody>
          <a:bodyPr/>
          <a:lstStyle/>
          <a:p>
            <a:pPr marL="0" indent="0" algn="just">
              <a:buNone/>
            </a:pPr>
            <a:r>
              <a:rPr lang="fr-FR" dirty="0" smtClean="0"/>
              <a:t>Un email doit commencer par une formule d’appel (et c’est le cas pour une simple lettre). </a:t>
            </a:r>
          </a:p>
          <a:p>
            <a:pPr marL="0" indent="0" algn="just">
              <a:buNone/>
            </a:pPr>
            <a:r>
              <a:rPr lang="fr-FR" dirty="0" smtClean="0"/>
              <a:t>Ces formules sont appelées aussi : formules de politesse.</a:t>
            </a:r>
          </a:p>
          <a:p>
            <a:pPr marL="0" indent="0" algn="just">
              <a:buNone/>
            </a:pPr>
            <a:r>
              <a:rPr lang="fr-FR" dirty="0" smtClean="0"/>
              <a:t>Faut il être poli ? </a:t>
            </a:r>
          </a:p>
          <a:p>
            <a:pPr marL="0" indent="0" algn="just">
              <a:buNone/>
            </a:pPr>
            <a:endParaRPr lang="fr-FR"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dirty="0" smtClean="0"/>
              <a:t>Règle 2 : Utilisez une formule d’appel appropriée</a:t>
            </a:r>
            <a:endParaRPr lang="en-US" sz="3200" dirty="0"/>
          </a:p>
        </p:txBody>
      </p:sp>
      <p:sp>
        <p:nvSpPr>
          <p:cNvPr id="3" name="Espace réservé du contenu 2"/>
          <p:cNvSpPr>
            <a:spLocks noGrp="1"/>
          </p:cNvSpPr>
          <p:nvPr>
            <p:ph idx="1"/>
          </p:nvPr>
        </p:nvSpPr>
        <p:spPr/>
        <p:txBody>
          <a:bodyPr>
            <a:normAutofit lnSpcReduction="10000"/>
          </a:bodyPr>
          <a:lstStyle/>
          <a:p>
            <a:pPr marL="0" indent="0" algn="just">
              <a:buNone/>
            </a:pPr>
            <a:r>
              <a:rPr lang="fr-FR" dirty="0" smtClean="0"/>
              <a:t>Exemples de formules de politesse : </a:t>
            </a:r>
            <a:endParaRPr lang="en-US" dirty="0" smtClean="0"/>
          </a:p>
          <a:p>
            <a:pPr marL="0" indent="0" algn="just"/>
            <a:r>
              <a:rPr lang="fr-FR" dirty="0" smtClean="0"/>
              <a:t> </a:t>
            </a:r>
            <a:r>
              <a:rPr lang="fr-FR" b="1" dirty="0" smtClean="0"/>
              <a:t>Madame, Monsieur, </a:t>
            </a:r>
            <a:r>
              <a:rPr lang="fr-FR" dirty="0" smtClean="0"/>
              <a:t>: une formule standard utilisée lorsqu’on connait pas l’identité du destinataire ou quand on s’adresse à un service ou une administration.</a:t>
            </a:r>
          </a:p>
          <a:p>
            <a:pPr marL="0" indent="0" algn="just"/>
            <a:r>
              <a:rPr lang="fr-FR" dirty="0" smtClean="0"/>
              <a:t> </a:t>
            </a:r>
            <a:r>
              <a:rPr lang="fr-FR" b="1" dirty="0" smtClean="0"/>
              <a:t>Monsieur ‘Nom’, </a:t>
            </a:r>
            <a:r>
              <a:rPr lang="fr-FR" dirty="0" smtClean="0"/>
              <a:t>ou </a:t>
            </a:r>
            <a:r>
              <a:rPr lang="fr-FR" b="1" dirty="0" smtClean="0"/>
              <a:t>Madame ‘Nom’, : </a:t>
            </a:r>
            <a:r>
              <a:rPr lang="fr-FR" dirty="0" smtClean="0"/>
              <a:t>identité connue.</a:t>
            </a:r>
          </a:p>
          <a:p>
            <a:pPr marL="0" indent="0" algn="just"/>
            <a:r>
              <a:rPr lang="fr-FR" dirty="0" smtClean="0"/>
              <a:t> </a:t>
            </a:r>
            <a:r>
              <a:rPr lang="fr-FR" b="1" dirty="0" smtClean="0"/>
              <a:t>Monsieur le chef de département, </a:t>
            </a:r>
            <a:r>
              <a:rPr lang="fr-FR" dirty="0" smtClean="0"/>
              <a:t>: un supérieur ou une hiérarchie.</a:t>
            </a:r>
          </a:p>
          <a:p>
            <a:pPr marL="0" indent="0" algn="just"/>
            <a:endParaRPr lang="fr-FR"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Règle 2 : Utilisez une formule d’appel appropriée</a:t>
            </a:r>
            <a:endParaRPr lang="en-US" sz="3200" dirty="0"/>
          </a:p>
        </p:txBody>
      </p:sp>
      <p:sp>
        <p:nvSpPr>
          <p:cNvPr id="3" name="Espace réservé du contenu 2"/>
          <p:cNvSpPr>
            <a:spLocks noGrp="1"/>
          </p:cNvSpPr>
          <p:nvPr>
            <p:ph idx="1"/>
          </p:nvPr>
        </p:nvSpPr>
        <p:spPr/>
        <p:txBody>
          <a:bodyPr>
            <a:normAutofit fontScale="92500" lnSpcReduction="20000"/>
          </a:bodyPr>
          <a:lstStyle/>
          <a:p>
            <a:pPr marL="0" indent="0" algn="just"/>
            <a:r>
              <a:rPr lang="fr-FR" dirty="0" smtClean="0"/>
              <a:t> </a:t>
            </a:r>
            <a:r>
              <a:rPr lang="fr-FR" b="1" dirty="0" smtClean="0"/>
              <a:t>Cher Monsieur ‘Nom’,</a:t>
            </a:r>
            <a:r>
              <a:rPr lang="fr-FR" dirty="0" smtClean="0"/>
              <a:t>  : cas d’une relation étroite ou amicale.</a:t>
            </a:r>
          </a:p>
          <a:p>
            <a:pPr marL="0" indent="0" algn="just"/>
            <a:r>
              <a:rPr lang="fr-FR" dirty="0" smtClean="0"/>
              <a:t> </a:t>
            </a:r>
            <a:r>
              <a:rPr lang="fr-FR" b="1" dirty="0" smtClean="0"/>
              <a:t>Bonjour,</a:t>
            </a:r>
            <a:r>
              <a:rPr lang="fr-FR" dirty="0" smtClean="0"/>
              <a:t> ou </a:t>
            </a:r>
            <a:r>
              <a:rPr lang="fr-FR" b="1" dirty="0" smtClean="0"/>
              <a:t>Bonsoir,</a:t>
            </a:r>
            <a:r>
              <a:rPr lang="fr-FR" dirty="0" smtClean="0"/>
              <a:t> : Collègues proches.</a:t>
            </a:r>
          </a:p>
          <a:p>
            <a:pPr marL="0" indent="0" algn="just">
              <a:buNone/>
            </a:pPr>
            <a:r>
              <a:rPr lang="fr-FR" u="sng" dirty="0" smtClean="0"/>
              <a:t>Cas de destinataires multiples ?! </a:t>
            </a:r>
          </a:p>
          <a:p>
            <a:pPr marL="0" indent="0" algn="just"/>
            <a:r>
              <a:rPr lang="fr-FR" dirty="0" smtClean="0"/>
              <a:t> </a:t>
            </a:r>
            <a:r>
              <a:rPr lang="fr-FR" dirty="0" smtClean="0"/>
              <a:t>Respecter</a:t>
            </a:r>
            <a:r>
              <a:rPr lang="fr-FR" u="sng" dirty="0"/>
              <a:t> </a:t>
            </a:r>
            <a:r>
              <a:rPr lang="fr-FR" u="sng" dirty="0" smtClean="0"/>
              <a:t>l’</a:t>
            </a:r>
            <a:r>
              <a:rPr lang="fr-FR" dirty="0" smtClean="0"/>
              <a:t>hiérarchie</a:t>
            </a:r>
            <a:r>
              <a:rPr lang="fr-FR" dirty="0"/>
              <a:t>.</a:t>
            </a:r>
            <a:endParaRPr lang="fr-FR" dirty="0" smtClean="0"/>
          </a:p>
          <a:p>
            <a:pPr marL="0" indent="0" algn="just"/>
            <a:r>
              <a:rPr lang="fr-FR" dirty="0" smtClean="0"/>
              <a:t> Utiliser l’ordre alphabétique.</a:t>
            </a:r>
          </a:p>
          <a:p>
            <a:pPr marL="0" indent="0" algn="just"/>
            <a:r>
              <a:rPr lang="fr-FR" dirty="0" smtClean="0"/>
              <a:t>  Attention aux erreurs de genre ! </a:t>
            </a:r>
          </a:p>
          <a:p>
            <a:pPr marL="0" indent="0" algn="just">
              <a:buNone/>
            </a:pPr>
            <a:r>
              <a:rPr lang="fr-FR" u="sng" dirty="0" err="1" smtClean="0"/>
              <a:t>Poncuation</a:t>
            </a:r>
            <a:r>
              <a:rPr lang="fr-FR" u="sng" dirty="0" smtClean="0"/>
              <a:t> : </a:t>
            </a:r>
          </a:p>
          <a:p>
            <a:pPr marL="0" indent="0" algn="just"/>
            <a:r>
              <a:rPr lang="fr-FR" dirty="0" smtClean="0"/>
              <a:t> Utiliser la virgule.</a:t>
            </a:r>
          </a:p>
          <a:p>
            <a:pPr marL="0" indent="0" algn="just"/>
            <a:r>
              <a:rPr lang="fr-FR" dirty="0" smtClean="0"/>
              <a:t> Mettre une alinéa. </a:t>
            </a:r>
          </a:p>
          <a:p>
            <a:pPr marL="0" indent="0" algn="just">
              <a:buNone/>
            </a:pPr>
            <a:endParaRPr lang="fr-FR" dirty="0" smtClean="0"/>
          </a:p>
          <a:p>
            <a:pPr marL="0" indent="0" algn="just">
              <a:buNone/>
            </a:pPr>
            <a:endParaRPr lang="fr-FR" dirty="0" smtClean="0"/>
          </a:p>
          <a:p>
            <a:pPr marL="0" indent="0" algn="just">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Règle 3 : comment commencer l’email</a:t>
            </a:r>
            <a:endParaRPr lang="en-US" dirty="0"/>
          </a:p>
        </p:txBody>
      </p:sp>
      <p:sp>
        <p:nvSpPr>
          <p:cNvPr id="3" name="Espace réservé du contenu 2"/>
          <p:cNvSpPr>
            <a:spLocks noGrp="1"/>
          </p:cNvSpPr>
          <p:nvPr>
            <p:ph idx="1"/>
          </p:nvPr>
        </p:nvSpPr>
        <p:spPr>
          <a:xfrm>
            <a:off x="457200" y="1600200"/>
            <a:ext cx="8229600" cy="4781128"/>
          </a:xfrm>
        </p:spPr>
        <p:txBody>
          <a:bodyPr>
            <a:normAutofit fontScale="92500" lnSpcReduction="10000"/>
          </a:bodyPr>
          <a:lstStyle/>
          <a:p>
            <a:pPr marL="0" indent="0" algn="just">
              <a:buNone/>
            </a:pPr>
            <a:r>
              <a:rPr lang="fr-FR" dirty="0" smtClean="0"/>
              <a:t>Il est recommandé d’introduire votre demande par une mise en contexte.</a:t>
            </a:r>
          </a:p>
          <a:p>
            <a:pPr marL="0" indent="0" algn="just">
              <a:buNone/>
            </a:pPr>
            <a:r>
              <a:rPr lang="fr-FR" dirty="0" smtClean="0"/>
              <a:t>On doit être court et précis =&gt; gagner du temps pour les 02 parties.</a:t>
            </a:r>
          </a:p>
          <a:p>
            <a:pPr marL="0" indent="0" algn="just">
              <a:buNone/>
            </a:pPr>
            <a:r>
              <a:rPr lang="fr-FR" dirty="0" smtClean="0"/>
              <a:t>Exemples : </a:t>
            </a:r>
          </a:p>
          <a:p>
            <a:pPr marL="0" indent="0" algn="just"/>
            <a:r>
              <a:rPr lang="fr-FR" dirty="0" smtClean="0"/>
              <a:t> Je vous écris concernant le recrutement au poste de DRH, ….</a:t>
            </a:r>
          </a:p>
          <a:p>
            <a:pPr marL="0" indent="0" algn="just"/>
            <a:r>
              <a:rPr lang="fr-FR" dirty="0" smtClean="0"/>
              <a:t> J’ai bien suivi le cours de TSE, cependant … </a:t>
            </a:r>
          </a:p>
          <a:p>
            <a:pPr marL="0" indent="0" algn="just"/>
            <a:r>
              <a:rPr lang="fr-FR" dirty="0" smtClean="0"/>
              <a:t>J’ai un problème de compilation, ….</a:t>
            </a:r>
          </a:p>
          <a:p>
            <a:pPr marL="0" indent="0" algn="just"/>
            <a:r>
              <a:rPr lang="fr-FR" dirty="0" smtClean="0"/>
              <a:t> Autres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04838" y="661988"/>
            <a:ext cx="7932737" cy="553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Règle 3 : comment commencer l’email</a:t>
            </a:r>
            <a:endParaRPr lang="en-US" dirty="0"/>
          </a:p>
        </p:txBody>
      </p:sp>
      <p:sp>
        <p:nvSpPr>
          <p:cNvPr id="3" name="Espace réservé du contenu 2"/>
          <p:cNvSpPr>
            <a:spLocks noGrp="1"/>
          </p:cNvSpPr>
          <p:nvPr>
            <p:ph idx="1"/>
          </p:nvPr>
        </p:nvSpPr>
        <p:spPr/>
        <p:txBody>
          <a:bodyPr/>
          <a:lstStyle/>
          <a:p>
            <a:pPr marL="0" indent="0" algn="just">
              <a:buNone/>
            </a:pPr>
            <a:r>
              <a:rPr lang="fr-FR" dirty="0" smtClean="0"/>
              <a:t>Pour bien commencer un email, il est recommandé d’être sympathique dans les limites possibles. </a:t>
            </a:r>
          </a:p>
          <a:p>
            <a:pPr marL="0" indent="0" algn="just">
              <a:buNone/>
            </a:pPr>
            <a:r>
              <a:rPr lang="fr-FR" dirty="0" smtClean="0"/>
              <a:t>Vous pouvez également utiliser l’introduction pour amener progressivement le sujet de votre texte </a:t>
            </a:r>
          </a:p>
          <a:p>
            <a:pPr marL="0" indent="0" algn="just">
              <a:buNone/>
            </a:pPr>
            <a:r>
              <a:rPr lang="fr-FR" dirty="0" smtClean="0"/>
              <a:t>Aussi, pour évoquer un échange précédent, de préférence en rapport avec votre message.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Règle 4 : Contenu compact et structuré</a:t>
            </a:r>
            <a:endParaRPr lang="en-US" sz="3600" dirty="0"/>
          </a:p>
        </p:txBody>
      </p:sp>
      <p:sp>
        <p:nvSpPr>
          <p:cNvPr id="3" name="Espace réservé du contenu 2"/>
          <p:cNvSpPr>
            <a:spLocks noGrp="1"/>
          </p:cNvSpPr>
          <p:nvPr>
            <p:ph idx="1"/>
          </p:nvPr>
        </p:nvSpPr>
        <p:spPr/>
        <p:txBody>
          <a:bodyPr>
            <a:normAutofit lnSpcReduction="10000"/>
          </a:bodyPr>
          <a:lstStyle/>
          <a:p>
            <a:pPr marL="0" indent="0" algn="just">
              <a:buNone/>
            </a:pPr>
            <a:r>
              <a:rPr lang="fr-FR" dirty="0" smtClean="0"/>
              <a:t>Le lecteur doit pouvoir saisir les informations de façon claire et rapide, donc : </a:t>
            </a:r>
          </a:p>
          <a:p>
            <a:pPr marL="0" indent="0" algn="just"/>
            <a:r>
              <a:rPr lang="fr-FR" dirty="0" smtClean="0"/>
              <a:t> </a:t>
            </a:r>
            <a:r>
              <a:rPr lang="fr-FR" sz="2800" b="1" dirty="0" smtClean="0"/>
              <a:t>Utilisez des phrases courtes </a:t>
            </a:r>
            <a:r>
              <a:rPr lang="fr-FR" sz="2800" dirty="0" smtClean="0"/>
              <a:t>: facile à dire qu’à faire ! (structure simple : </a:t>
            </a:r>
            <a:r>
              <a:rPr lang="fr-FR" sz="2800" dirty="0" err="1" smtClean="0"/>
              <a:t>verb</a:t>
            </a:r>
            <a:r>
              <a:rPr lang="fr-FR" sz="2800" dirty="0" smtClean="0"/>
              <a:t> + objet + compliment).</a:t>
            </a:r>
          </a:p>
          <a:p>
            <a:pPr marL="0" indent="0" algn="just"/>
            <a:r>
              <a:rPr lang="fr-FR" sz="2800" dirty="0" smtClean="0"/>
              <a:t> </a:t>
            </a:r>
            <a:r>
              <a:rPr lang="fr-FR" sz="2800" b="1" dirty="0" smtClean="0"/>
              <a:t>Utilisez des propositions en gras et en italiques  : </a:t>
            </a:r>
            <a:r>
              <a:rPr lang="fr-FR" sz="2800" dirty="0" smtClean="0"/>
              <a:t>pour souligner les dates, informations prioritaires, noms des personnes impliquées…etc. (1 fois/ P).</a:t>
            </a:r>
          </a:p>
          <a:p>
            <a:pPr marL="0" indent="0" algn="just"/>
            <a:r>
              <a:rPr lang="fr-FR" sz="2800" dirty="0" smtClean="0"/>
              <a:t> </a:t>
            </a:r>
            <a:r>
              <a:rPr lang="fr-FR" sz="2800" b="1" dirty="0" smtClean="0"/>
              <a:t>Les paragraphes doivent être pertinents </a:t>
            </a:r>
            <a:r>
              <a:rPr lang="fr-FR" sz="2800" dirty="0" smtClean="0"/>
              <a:t>: les connexions logiques s’enchaînent  pour former un ensemble cohérent. (03 phrases / paragraphe).</a:t>
            </a:r>
            <a:endParaRPr lang="en-US" sz="28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Règle 4 : Contenu compact et structuré</a:t>
            </a:r>
            <a:endParaRPr lang="en-US" dirty="0"/>
          </a:p>
        </p:txBody>
      </p:sp>
      <p:sp>
        <p:nvSpPr>
          <p:cNvPr id="3" name="Espace réservé du contenu 2"/>
          <p:cNvSpPr>
            <a:spLocks noGrp="1"/>
          </p:cNvSpPr>
          <p:nvPr>
            <p:ph idx="1"/>
          </p:nvPr>
        </p:nvSpPr>
        <p:spPr/>
        <p:txBody>
          <a:bodyPr/>
          <a:lstStyle/>
          <a:p>
            <a:pPr marL="0" indent="0" algn="just"/>
            <a:r>
              <a:rPr lang="fr-FR" dirty="0" smtClean="0"/>
              <a:t> </a:t>
            </a:r>
            <a:r>
              <a:rPr lang="fr-FR" b="1" dirty="0" smtClean="0"/>
              <a:t>Utilisez des listes </a:t>
            </a:r>
            <a:r>
              <a:rPr lang="fr-FR" dirty="0" smtClean="0"/>
              <a:t>: ça permet d’identifier les informations importantes, même lorsque l’on relit l’email plus tard.</a:t>
            </a:r>
          </a:p>
          <a:p>
            <a:pPr marL="0" indent="0" algn="just"/>
            <a:r>
              <a:rPr lang="fr-FR" dirty="0" smtClean="0"/>
              <a:t> </a:t>
            </a:r>
            <a:r>
              <a:rPr lang="fr-FR" b="1" dirty="0" smtClean="0"/>
              <a:t>Utilisez un vocabulaire simple </a:t>
            </a:r>
            <a:r>
              <a:rPr lang="fr-FR" dirty="0" smtClean="0"/>
              <a:t>: utilisez des mots simples que tout le monde peut comprendre !! Même pour un spécialiste ?? </a:t>
            </a:r>
          </a:p>
          <a:p>
            <a:pPr marL="0" indent="0" algn="just"/>
            <a:r>
              <a:rPr lang="fr-FR" dirty="0" smtClean="0"/>
              <a:t> </a:t>
            </a:r>
            <a:r>
              <a:rPr lang="fr-FR" b="1" dirty="0" smtClean="0"/>
              <a:t>Soyez positifs</a:t>
            </a:r>
            <a:r>
              <a:rPr lang="fr-FR" dirty="0" smtClean="0"/>
              <a:t> : citez les points à améliorer plutôt que ceux qui ne fonctionnent pas !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Règle 5 : La formule finale.</a:t>
            </a:r>
            <a:endParaRPr lang="en-US" dirty="0"/>
          </a:p>
        </p:txBody>
      </p:sp>
      <p:sp>
        <p:nvSpPr>
          <p:cNvPr id="3" name="Espace réservé du contenu 2"/>
          <p:cNvSpPr>
            <a:spLocks noGrp="1"/>
          </p:cNvSpPr>
          <p:nvPr>
            <p:ph idx="1"/>
          </p:nvPr>
        </p:nvSpPr>
        <p:spPr/>
        <p:txBody>
          <a:bodyPr>
            <a:normAutofit fontScale="92500" lnSpcReduction="20000"/>
          </a:bodyPr>
          <a:lstStyle/>
          <a:p>
            <a:pPr marL="0" indent="0" algn="just">
              <a:buNone/>
            </a:pPr>
            <a:r>
              <a:rPr lang="fr-FR" dirty="0" smtClean="0"/>
              <a:t>Il est important de trouver la bonne </a:t>
            </a:r>
            <a:r>
              <a:rPr lang="fr-FR" b="1" dirty="0" smtClean="0"/>
              <a:t>formule finale</a:t>
            </a:r>
            <a:r>
              <a:rPr lang="fr-FR" dirty="0" smtClean="0"/>
              <a:t> pour votre email. Elle est utilisée pour solliciter une action ou de finir votre email avec une impression positive.</a:t>
            </a:r>
          </a:p>
          <a:p>
            <a:pPr marL="0" indent="0" algn="just">
              <a:buNone/>
            </a:pPr>
            <a:r>
              <a:rPr lang="fr-FR" dirty="0" smtClean="0"/>
              <a:t>Exemples : </a:t>
            </a:r>
          </a:p>
          <a:p>
            <a:pPr marL="0" indent="0" algn="just"/>
            <a:r>
              <a:rPr lang="fr-FR" dirty="0" smtClean="0"/>
              <a:t> Je serais heureux si on continuera la discutions dans la salle de TP. </a:t>
            </a:r>
          </a:p>
          <a:p>
            <a:pPr marL="0" indent="0" algn="just"/>
            <a:r>
              <a:rPr lang="fr-FR" dirty="0" smtClean="0"/>
              <a:t> Bon courage /  Bonne révision.</a:t>
            </a:r>
          </a:p>
          <a:p>
            <a:pPr marL="0" indent="0" algn="just"/>
            <a:r>
              <a:rPr lang="fr-FR" dirty="0" smtClean="0"/>
              <a:t>Je peux vous envoyer un autre fichier pour …</a:t>
            </a:r>
          </a:p>
          <a:p>
            <a:pPr marL="0" indent="0" algn="just"/>
            <a:r>
              <a:rPr lang="fr-FR" dirty="0" smtClean="0"/>
              <a:t> Vous trouvez plus d’informations sur ma page …</a:t>
            </a:r>
          </a:p>
          <a:p>
            <a:pPr marL="0" indent="0" algn="just">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Règle 6 : Une formule de politesse</a:t>
            </a:r>
            <a:endParaRPr lang="en-US" dirty="0"/>
          </a:p>
        </p:txBody>
      </p:sp>
      <p:sp>
        <p:nvSpPr>
          <p:cNvPr id="3" name="Espace réservé du contenu 2"/>
          <p:cNvSpPr>
            <a:spLocks noGrp="1"/>
          </p:cNvSpPr>
          <p:nvPr>
            <p:ph idx="1"/>
          </p:nvPr>
        </p:nvSpPr>
        <p:spPr/>
        <p:txBody>
          <a:bodyPr/>
          <a:lstStyle/>
          <a:p>
            <a:pPr marL="0" indent="0" algn="just">
              <a:buNone/>
            </a:pPr>
            <a:r>
              <a:rPr lang="fr-FR" dirty="0" smtClean="0"/>
              <a:t>C’est essentiel tant à la fin qu’au début d’un email ! Il faut juste faire la balance entre le personnel et le professionnel ! </a:t>
            </a:r>
          </a:p>
          <a:p>
            <a:pPr marL="0" indent="0" algn="just">
              <a:buNone/>
            </a:pPr>
            <a:r>
              <a:rPr lang="fr-FR" dirty="0" smtClean="0"/>
              <a:t>Exemples : </a:t>
            </a:r>
          </a:p>
          <a:p>
            <a:pPr marL="0" indent="0" algn="just"/>
            <a:r>
              <a:rPr lang="fr-FR" dirty="0" smtClean="0"/>
              <a:t> Cordialement,</a:t>
            </a:r>
          </a:p>
          <a:p>
            <a:pPr marL="0" indent="0" algn="just"/>
            <a:r>
              <a:rPr lang="fr-FR" dirty="0" smtClean="0"/>
              <a:t> Bien à vous, </a:t>
            </a:r>
          </a:p>
          <a:p>
            <a:pPr marL="0" indent="0" algn="just"/>
            <a:r>
              <a:rPr lang="fr-FR" dirty="0" smtClean="0"/>
              <a:t> Salutations,</a:t>
            </a:r>
          </a:p>
          <a:p>
            <a:pPr marL="0" indent="0" algn="just"/>
            <a:r>
              <a:rPr lang="fr-FR" dirty="0" smtClean="0"/>
              <a:t> et an arabe ??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Règle 7 : La signature</a:t>
            </a:r>
            <a:endParaRPr lang="en-US" dirty="0"/>
          </a:p>
        </p:txBody>
      </p:sp>
      <p:sp>
        <p:nvSpPr>
          <p:cNvPr id="3" name="Espace réservé du contenu 2"/>
          <p:cNvSpPr>
            <a:spLocks noGrp="1"/>
          </p:cNvSpPr>
          <p:nvPr>
            <p:ph idx="1"/>
          </p:nvPr>
        </p:nvSpPr>
        <p:spPr/>
        <p:txBody>
          <a:bodyPr>
            <a:normAutofit fontScale="92500"/>
          </a:bodyPr>
          <a:lstStyle/>
          <a:p>
            <a:pPr marL="0" indent="0" algn="just">
              <a:buNone/>
            </a:pPr>
            <a:r>
              <a:rPr lang="fr-FR" dirty="0" smtClean="0"/>
              <a:t>Il s'agit de fournir au destinataire des informations plus détaillées et les coordonnées de l'expéditeur.</a:t>
            </a:r>
          </a:p>
          <a:p>
            <a:pPr marL="0" indent="0" algn="just">
              <a:buNone/>
            </a:pPr>
            <a:r>
              <a:rPr lang="fr-FR" b="1" dirty="0" smtClean="0"/>
              <a:t>Signature personnelle </a:t>
            </a:r>
            <a:r>
              <a:rPr lang="fr-FR" dirty="0" smtClean="0"/>
              <a:t>: </a:t>
            </a:r>
            <a:r>
              <a:rPr lang="en-US" dirty="0" smtClean="0"/>
              <a:t>Nom &amp; </a:t>
            </a:r>
            <a:r>
              <a:rPr lang="en-US" dirty="0" err="1" smtClean="0"/>
              <a:t>prénom</a:t>
            </a:r>
            <a:r>
              <a:rPr lang="en-US" dirty="0" smtClean="0"/>
              <a:t>, Tel (fixe/portable), URL (site </a:t>
            </a:r>
            <a:r>
              <a:rPr lang="en-US" dirty="0" err="1" smtClean="0"/>
              <a:t>perso</a:t>
            </a:r>
            <a:r>
              <a:rPr lang="en-US" dirty="0" smtClean="0"/>
              <a:t>), et lien </a:t>
            </a:r>
            <a:r>
              <a:rPr lang="en-US" dirty="0" err="1" smtClean="0"/>
              <a:t>vers</a:t>
            </a:r>
            <a:r>
              <a:rPr lang="en-US" dirty="0" smtClean="0"/>
              <a:t> les </a:t>
            </a:r>
            <a:r>
              <a:rPr lang="en-US" dirty="0" err="1" smtClean="0"/>
              <a:t>réseaux</a:t>
            </a:r>
            <a:r>
              <a:rPr lang="en-US" dirty="0" smtClean="0"/>
              <a:t> </a:t>
            </a:r>
            <a:r>
              <a:rPr lang="en-US" dirty="0" err="1" smtClean="0"/>
              <a:t>sociaux</a:t>
            </a:r>
            <a:r>
              <a:rPr lang="en-US" dirty="0" smtClean="0"/>
              <a:t>. </a:t>
            </a:r>
          </a:p>
          <a:p>
            <a:pPr marL="0" indent="0" algn="just">
              <a:buNone/>
            </a:pPr>
            <a:r>
              <a:rPr lang="fr-FR" b="1" dirty="0" smtClean="0"/>
              <a:t>Signature professionnelle </a:t>
            </a:r>
            <a:r>
              <a:rPr lang="fr-FR" dirty="0" smtClean="0"/>
              <a:t>: perso + Son poste dans l’entreprise, nom de l’entreprise, adresse de l’entreprise, et liens professionnels.</a:t>
            </a:r>
          </a:p>
          <a:p>
            <a:pPr marL="0" indent="0" algn="just">
              <a:buNone/>
            </a:pPr>
            <a:r>
              <a:rPr lang="fr-FR" i="1" dirty="0" smtClean="0"/>
              <a:t>Eléments optionnels </a:t>
            </a:r>
            <a:r>
              <a:rPr lang="fr-FR" dirty="0" smtClean="0"/>
              <a:t>: logo, photo, pub, …etc.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Règle 7 : La signature</a:t>
            </a:r>
            <a:endParaRPr lang="en-US" dirty="0"/>
          </a:p>
        </p:txBody>
      </p:sp>
      <p:sp>
        <p:nvSpPr>
          <p:cNvPr id="3" name="Espace réservé du contenu 2"/>
          <p:cNvSpPr>
            <a:spLocks noGrp="1"/>
          </p:cNvSpPr>
          <p:nvPr>
            <p:ph idx="1"/>
          </p:nvPr>
        </p:nvSpPr>
        <p:spPr/>
        <p:txBody>
          <a:bodyPr/>
          <a:lstStyle/>
          <a:p>
            <a:pPr marL="0" indent="0">
              <a:buNone/>
            </a:pPr>
            <a:r>
              <a:rPr lang="fr-FR" dirty="0" smtClean="0"/>
              <a:t>Format de la fin d’un email : </a:t>
            </a:r>
          </a:p>
          <a:p>
            <a:pPr marL="0" indent="0">
              <a:buNone/>
            </a:pPr>
            <a:r>
              <a:rPr lang="fr-FR" dirty="0" smtClean="0"/>
              <a:t>La formule finale.</a:t>
            </a:r>
          </a:p>
          <a:p>
            <a:pPr marL="0" indent="0">
              <a:buNone/>
            </a:pPr>
            <a:endParaRPr lang="fr-FR" dirty="0" smtClean="0"/>
          </a:p>
          <a:p>
            <a:pPr marL="0" indent="0">
              <a:buNone/>
            </a:pPr>
            <a:r>
              <a:rPr lang="fr-FR" dirty="0" smtClean="0"/>
              <a:t>Formule de politesse, </a:t>
            </a:r>
          </a:p>
          <a:p>
            <a:pPr marL="0" indent="0">
              <a:buNone/>
            </a:pPr>
            <a:endParaRPr lang="fr-FR" dirty="0" smtClean="0"/>
          </a:p>
          <a:p>
            <a:pPr marL="0" indent="0">
              <a:buNone/>
            </a:pPr>
            <a:r>
              <a:rPr lang="fr-FR" dirty="0" smtClean="0"/>
              <a:t>Signature.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Règle 7 : La signature</a:t>
            </a:r>
            <a:endParaRPr lang="en-US" dirty="0"/>
          </a:p>
        </p:txBody>
      </p:sp>
      <p:sp>
        <p:nvSpPr>
          <p:cNvPr id="3" name="Espace réservé du contenu 2"/>
          <p:cNvSpPr>
            <a:spLocks noGrp="1"/>
          </p:cNvSpPr>
          <p:nvPr>
            <p:ph idx="1"/>
          </p:nvPr>
        </p:nvSpPr>
        <p:spPr/>
        <p:txBody>
          <a:bodyPr/>
          <a:lstStyle/>
          <a:p>
            <a:pPr marL="0" indent="0">
              <a:buNone/>
            </a:pPr>
            <a:r>
              <a:rPr lang="fr-FR" dirty="0" smtClean="0"/>
              <a:t>J’attends tes questions et tes résultats.</a:t>
            </a:r>
          </a:p>
          <a:p>
            <a:pPr marL="0" indent="0">
              <a:buNone/>
            </a:pPr>
            <a:endParaRPr lang="fr-FR" dirty="0" smtClean="0"/>
          </a:p>
          <a:p>
            <a:pPr marL="0" indent="0">
              <a:buNone/>
            </a:pPr>
            <a:r>
              <a:rPr lang="fr-FR" dirty="0" smtClean="0"/>
              <a:t>Bon courage à toi, </a:t>
            </a:r>
          </a:p>
          <a:p>
            <a:pPr marL="0" indent="0">
              <a:buNone/>
            </a:pPr>
            <a:endParaRPr lang="fr-FR" dirty="0" smtClean="0"/>
          </a:p>
          <a:p>
            <a:pPr marL="0" indent="0">
              <a:buNone/>
            </a:pPr>
            <a:r>
              <a:rPr lang="fr-FR" i="1" dirty="0" smtClean="0"/>
              <a:t>K. </a:t>
            </a:r>
            <a:r>
              <a:rPr lang="fr-FR" i="1" smtClean="0"/>
              <a:t>DJABER.</a:t>
            </a:r>
            <a:endParaRPr lang="en-US" i="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Règle 8 : Pièces jointes</a:t>
            </a:r>
            <a:endParaRPr lang="en-US" dirty="0"/>
          </a:p>
        </p:txBody>
      </p:sp>
      <p:sp>
        <p:nvSpPr>
          <p:cNvPr id="3" name="Espace réservé du contenu 2"/>
          <p:cNvSpPr>
            <a:spLocks noGrp="1"/>
          </p:cNvSpPr>
          <p:nvPr>
            <p:ph idx="1"/>
          </p:nvPr>
        </p:nvSpPr>
        <p:spPr/>
        <p:txBody>
          <a:bodyPr>
            <a:normAutofit lnSpcReduction="10000"/>
          </a:bodyPr>
          <a:lstStyle/>
          <a:p>
            <a:pPr marL="0" indent="0"/>
            <a:r>
              <a:rPr lang="fr-FR" dirty="0" smtClean="0"/>
              <a:t> N’envoyer des pièces jointes si nécessaires (ou après la demande de destinataire).</a:t>
            </a:r>
          </a:p>
          <a:p>
            <a:pPr marL="0" indent="0"/>
            <a:r>
              <a:rPr lang="fr-FR" dirty="0" smtClean="0"/>
              <a:t> Eviter les fichiers volumineux. (les problèmes de connexion, données mobiles, …</a:t>
            </a:r>
            <a:r>
              <a:rPr lang="fr-FR" dirty="0" err="1" smtClean="0"/>
              <a:t>etc</a:t>
            </a:r>
            <a:r>
              <a:rPr lang="fr-FR" dirty="0" smtClean="0"/>
              <a:t>)</a:t>
            </a:r>
          </a:p>
          <a:p>
            <a:pPr marL="0" indent="0"/>
            <a:r>
              <a:rPr lang="fr-FR" dirty="0" smtClean="0"/>
              <a:t> Utiliser des </a:t>
            </a:r>
            <a:r>
              <a:rPr lang="fr-FR" dirty="0" err="1" smtClean="0"/>
              <a:t>PDFs</a:t>
            </a:r>
            <a:r>
              <a:rPr lang="fr-FR" dirty="0" smtClean="0"/>
              <a:t> au lieu des documents simples.</a:t>
            </a:r>
          </a:p>
          <a:p>
            <a:pPr marL="0" indent="0"/>
            <a:r>
              <a:rPr lang="fr-FR" dirty="0" smtClean="0"/>
              <a:t> Si le fichier est disponible en ligne, envoyez le lien (au lieu d’envoyer le fichier).</a:t>
            </a:r>
          </a:p>
          <a:p>
            <a:pPr marL="0" indent="0"/>
            <a:r>
              <a:rPr lang="fr-FR" dirty="0" smtClean="0"/>
              <a:t> Virus et problèmes de sécurité ?  </a:t>
            </a:r>
          </a:p>
          <a:p>
            <a:pPr marL="0" indent="0">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d’un email</a:t>
            </a:r>
            <a:endParaRPr lang="en-US" dirty="0"/>
          </a:p>
        </p:txBody>
      </p:sp>
      <p:sp>
        <p:nvSpPr>
          <p:cNvPr id="3" name="Espace réservé du contenu 2"/>
          <p:cNvSpPr>
            <a:spLocks noGrp="1"/>
          </p:cNvSpPr>
          <p:nvPr>
            <p:ph idx="1"/>
          </p:nvPr>
        </p:nvSpPr>
        <p:spPr/>
        <p:txBody>
          <a:bodyPr>
            <a:normAutofit fontScale="55000" lnSpcReduction="20000"/>
          </a:bodyPr>
          <a:lstStyle/>
          <a:p>
            <a:pPr marL="0" indent="0">
              <a:buNone/>
            </a:pPr>
            <a:r>
              <a:rPr lang="fr-FR" dirty="0" smtClean="0"/>
              <a:t>A : </a:t>
            </a:r>
            <a:r>
              <a:rPr lang="fr-FR" dirty="0" smtClean="0">
                <a:hlinkClick r:id="rId2"/>
              </a:rPr>
              <a:t>djaber.kh@gmail.com</a:t>
            </a:r>
            <a:endParaRPr lang="fr-FR" dirty="0" smtClean="0"/>
          </a:p>
          <a:p>
            <a:pPr marL="0" indent="0">
              <a:buNone/>
            </a:pPr>
            <a:r>
              <a:rPr lang="fr-FR" dirty="0" smtClean="0"/>
              <a:t>Objet : Concernant les chapitres 1 &amp; 2.</a:t>
            </a:r>
          </a:p>
          <a:p>
            <a:pPr marL="0" indent="0">
              <a:buNone/>
            </a:pPr>
            <a:endParaRPr lang="fr-FR" dirty="0" smtClean="0"/>
          </a:p>
          <a:p>
            <a:pPr marL="0" indent="0">
              <a:buNone/>
            </a:pPr>
            <a:r>
              <a:rPr lang="fr-FR" dirty="0" smtClean="0"/>
              <a:t>Cher enseignant,</a:t>
            </a:r>
          </a:p>
          <a:p>
            <a:pPr marL="0" indent="0">
              <a:buNone/>
            </a:pPr>
            <a:endParaRPr lang="fr-FR" dirty="0" smtClean="0"/>
          </a:p>
          <a:p>
            <a:pPr marL="0" indent="0">
              <a:buNone/>
            </a:pPr>
            <a:r>
              <a:rPr lang="fr-FR" dirty="0" smtClean="0"/>
              <a:t>Premièrement, permettez moi de se présenter. Je suis l’étudiant Nom &amp; prénom, 1ere année informatique, section A, groupe A7. Je vous écris concernant le cours TSE. Je tiens à vous dire que j’ai assisté à tous les cours donnés par vous, et c’était vraiment bénéfique. Et pour mieux gérer mon temps de révision, j’aimerai avoir une copie de vos cours.</a:t>
            </a:r>
          </a:p>
          <a:p>
            <a:pPr marL="0" indent="0">
              <a:buNone/>
            </a:pPr>
            <a:endParaRPr lang="fr-FR" dirty="0" smtClean="0"/>
          </a:p>
          <a:p>
            <a:pPr marL="0" indent="0">
              <a:buNone/>
            </a:pPr>
            <a:r>
              <a:rPr lang="fr-FR" dirty="0" smtClean="0"/>
              <a:t>En attente de votre réponse, veuillez acceptez mes salutations. </a:t>
            </a:r>
          </a:p>
          <a:p>
            <a:pPr marL="0" indent="0">
              <a:buNone/>
            </a:pPr>
            <a:endParaRPr lang="fr-FR" dirty="0" smtClean="0"/>
          </a:p>
          <a:p>
            <a:pPr marL="0" indent="0">
              <a:buNone/>
            </a:pPr>
            <a:r>
              <a:rPr lang="fr-FR" dirty="0" smtClean="0"/>
              <a:t>Cordialement,</a:t>
            </a:r>
          </a:p>
          <a:p>
            <a:pPr marL="0" indent="0">
              <a:buNone/>
            </a:pPr>
            <a:endParaRPr lang="fr-FR" dirty="0" smtClean="0"/>
          </a:p>
          <a:p>
            <a:pPr marL="0" indent="0">
              <a:buNone/>
            </a:pPr>
            <a:r>
              <a:rPr lang="fr-FR" dirty="0" err="1" smtClean="0"/>
              <a:t>P.Nom</a:t>
            </a:r>
            <a:r>
              <a:rPr lang="fr-FR" dirty="0" smtClean="0"/>
              <a:t>.</a:t>
            </a:r>
          </a:p>
          <a:p>
            <a:pPr marL="0" indent="0">
              <a:buNone/>
            </a:pPr>
            <a:endParaRPr lang="fr-FR" dirty="0" smtClean="0"/>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How to </a:t>
            </a:r>
            <a:r>
              <a:rPr lang="fr-FR" dirty="0" err="1" smtClean="0"/>
              <a:t>choose</a:t>
            </a:r>
            <a:r>
              <a:rPr lang="fr-FR" dirty="0" smtClean="0"/>
              <a:t> a good </a:t>
            </a:r>
            <a:r>
              <a:rPr lang="fr-FR" dirty="0" err="1" smtClean="0"/>
              <a:t>username</a:t>
            </a:r>
            <a:r>
              <a:rPr lang="fr-FR" dirty="0" smtClean="0"/>
              <a:t> ?</a:t>
            </a:r>
            <a:endParaRPr lang="en-US" dirty="0"/>
          </a:p>
        </p:txBody>
      </p:sp>
      <p:sp>
        <p:nvSpPr>
          <p:cNvPr id="3" name="Espace réservé du contenu 2"/>
          <p:cNvSpPr>
            <a:spLocks noGrp="1"/>
          </p:cNvSpPr>
          <p:nvPr>
            <p:ph idx="1"/>
          </p:nvPr>
        </p:nvSpPr>
        <p:spPr/>
        <p:txBody>
          <a:bodyPr/>
          <a:lstStyle/>
          <a:p>
            <a:r>
              <a:rPr lang="fr-FR" dirty="0" smtClean="0"/>
              <a:t>Last Name and First Name : (</a:t>
            </a:r>
            <a:r>
              <a:rPr lang="fr-FR" dirty="0" err="1" smtClean="0"/>
              <a:t>f.lastname</a:t>
            </a:r>
            <a:r>
              <a:rPr lang="fr-FR" dirty="0" smtClean="0"/>
              <a:t>, </a:t>
            </a:r>
            <a:r>
              <a:rPr lang="fr-FR" dirty="0" err="1" smtClean="0"/>
              <a:t>firstname.lastname</a:t>
            </a:r>
            <a:r>
              <a:rPr lang="fr-FR" dirty="0" smtClean="0"/>
              <a:t>, …).</a:t>
            </a:r>
          </a:p>
          <a:p>
            <a:r>
              <a:rPr lang="fr-FR" dirty="0" smtClean="0"/>
              <a:t>Profession (contact@..., drh@..., …etc).</a:t>
            </a:r>
          </a:p>
          <a:p>
            <a:r>
              <a:rPr lang="fr-FR" dirty="0" err="1" smtClean="0"/>
              <a:t>Others</a:t>
            </a:r>
            <a:r>
              <a:rPr lang="fr-FR" dirty="0" smtClean="0"/>
              <a: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Essaie</a:t>
            </a:r>
            <a:endParaRPr lang="en-US" dirty="0"/>
          </a:p>
        </p:txBody>
      </p:sp>
      <p:sp>
        <p:nvSpPr>
          <p:cNvPr id="3" name="Espace réservé du contenu 2"/>
          <p:cNvSpPr>
            <a:spLocks noGrp="1"/>
          </p:cNvSpPr>
          <p:nvPr>
            <p:ph idx="1"/>
          </p:nvPr>
        </p:nvSpPr>
        <p:spPr/>
        <p:txBody>
          <a:bodyPr/>
          <a:lstStyle/>
          <a:p>
            <a:pPr marL="0" indent="0">
              <a:buNone/>
            </a:pPr>
            <a:r>
              <a:rPr lang="fr-FR" dirty="0" err="1" smtClean="0"/>
              <a:t>Let’s</a:t>
            </a:r>
            <a:r>
              <a:rPr lang="fr-FR" dirty="0" smtClean="0"/>
              <a:t> go ….</a:t>
            </a:r>
            <a:endParaRPr lang="fr-FR" smtClean="0"/>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How to </a:t>
            </a:r>
            <a:r>
              <a:rPr lang="fr-FR" dirty="0" err="1" smtClean="0"/>
              <a:t>choose</a:t>
            </a:r>
            <a:r>
              <a:rPr lang="fr-FR" dirty="0" smtClean="0"/>
              <a:t> a good </a:t>
            </a:r>
            <a:r>
              <a:rPr lang="fr-FR" dirty="0" err="1" smtClean="0"/>
              <a:t>username</a:t>
            </a:r>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971600" y="1484784"/>
            <a:ext cx="7636717" cy="51060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Choosing</a:t>
            </a:r>
            <a:r>
              <a:rPr lang="fr-FR" dirty="0" smtClean="0"/>
              <a:t> a good </a:t>
            </a:r>
            <a:r>
              <a:rPr lang="fr-FR" dirty="0" err="1" smtClean="0"/>
              <a:t>password</a:t>
            </a:r>
            <a:endParaRPr lang="en-US" dirty="0"/>
          </a:p>
        </p:txBody>
      </p:sp>
      <p:sp>
        <p:nvSpPr>
          <p:cNvPr id="5" name="Espace réservé du contenu 4"/>
          <p:cNvSpPr>
            <a:spLocks noGrp="1"/>
          </p:cNvSpPr>
          <p:nvPr>
            <p:ph idx="1"/>
          </p:nvPr>
        </p:nvSpPr>
        <p:spPr/>
        <p:txBody>
          <a:bodyPr>
            <a:normAutofit/>
          </a:bodyPr>
          <a:lstStyle/>
          <a:p>
            <a:pPr>
              <a:buNone/>
            </a:pPr>
            <a:r>
              <a:rPr lang="fr-FR" dirty="0" smtClean="0"/>
              <a:t> </a:t>
            </a:r>
            <a:r>
              <a:rPr lang="en-GB" dirty="0" smtClean="0"/>
              <a:t>In 2021, the observation remains the same as in 2020, the most common passwords are weak. As the top 10 most used passwords in the world show, all of them can be deciphered in less than 1 second by malicious people. Since 2018, the number sequence 123456 remains number 1 in the ranking. As of 2021, this password has been used more than 103 million times.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Choosing</a:t>
            </a:r>
            <a:r>
              <a:rPr lang="fr-FR" dirty="0" smtClean="0"/>
              <a:t> a good </a:t>
            </a:r>
            <a:r>
              <a:rPr lang="fr-FR" dirty="0" err="1" smtClean="0"/>
              <a:t>password</a:t>
            </a:r>
            <a:endParaRPr lang="en-US" dirty="0"/>
          </a:p>
        </p:txBody>
      </p:sp>
      <p:sp>
        <p:nvSpPr>
          <p:cNvPr id="3" name="Espace réservé du contenu 2"/>
          <p:cNvSpPr>
            <a:spLocks noGrp="1"/>
          </p:cNvSpPr>
          <p:nvPr>
            <p:ph idx="1"/>
          </p:nvPr>
        </p:nvSpPr>
        <p:spPr/>
        <p:txBody>
          <a:bodyPr>
            <a:normAutofit fontScale="92500" lnSpcReduction="20000"/>
          </a:bodyPr>
          <a:lstStyle/>
          <a:p>
            <a:pPr>
              <a:buNone/>
            </a:pPr>
            <a:r>
              <a:rPr lang="fr-FR" dirty="0" smtClean="0"/>
              <a:t>     </a:t>
            </a:r>
            <a:r>
              <a:rPr lang="fr-FR" dirty="0" err="1" smtClean="0"/>
              <a:t>Here</a:t>
            </a:r>
            <a:r>
              <a:rPr lang="fr-FR" dirty="0" smtClean="0"/>
              <a:t> are the top 10 </a:t>
            </a:r>
            <a:r>
              <a:rPr lang="fr-FR" dirty="0" err="1" smtClean="0"/>
              <a:t>most</a:t>
            </a:r>
            <a:r>
              <a:rPr lang="fr-FR" dirty="0" smtClean="0"/>
              <a:t> </a:t>
            </a:r>
            <a:r>
              <a:rPr lang="fr-FR" dirty="0" err="1" smtClean="0"/>
              <a:t>used</a:t>
            </a:r>
            <a:r>
              <a:rPr lang="fr-FR" dirty="0" smtClean="0"/>
              <a:t> </a:t>
            </a:r>
            <a:r>
              <a:rPr lang="fr-FR" dirty="0" err="1" smtClean="0"/>
              <a:t>passwords</a:t>
            </a:r>
            <a:r>
              <a:rPr lang="fr-FR" dirty="0" smtClean="0"/>
              <a:t> in </a:t>
            </a:r>
            <a:r>
              <a:rPr lang="fr-FR" smtClean="0"/>
              <a:t>the world : </a:t>
            </a:r>
            <a:endParaRPr lang="fr-FR" dirty="0" smtClean="0"/>
          </a:p>
          <a:p>
            <a:pPr lvl="2"/>
            <a:r>
              <a:rPr lang="fr-FR" dirty="0" smtClean="0"/>
              <a:t>123456</a:t>
            </a:r>
          </a:p>
          <a:p>
            <a:pPr lvl="2"/>
            <a:r>
              <a:rPr lang="fr-FR" dirty="0" smtClean="0"/>
              <a:t>123456789</a:t>
            </a:r>
          </a:p>
          <a:p>
            <a:pPr lvl="2"/>
            <a:r>
              <a:rPr lang="fr-FR" dirty="0" smtClean="0"/>
              <a:t>12345</a:t>
            </a:r>
          </a:p>
          <a:p>
            <a:pPr lvl="2"/>
            <a:r>
              <a:rPr lang="fr-FR" dirty="0"/>
              <a:t>q</a:t>
            </a:r>
            <a:r>
              <a:rPr lang="fr-FR" dirty="0" smtClean="0"/>
              <a:t>werty (azerty)</a:t>
            </a:r>
          </a:p>
          <a:p>
            <a:pPr lvl="2"/>
            <a:r>
              <a:rPr lang="fr-FR" dirty="0" smtClean="0"/>
              <a:t>password</a:t>
            </a:r>
          </a:p>
          <a:p>
            <a:pPr lvl="2"/>
            <a:r>
              <a:rPr lang="fr-FR" dirty="0" smtClean="0"/>
              <a:t>12345678</a:t>
            </a:r>
          </a:p>
          <a:p>
            <a:pPr lvl="2"/>
            <a:r>
              <a:rPr lang="fr-FR" dirty="0" smtClean="0"/>
              <a:t>111111</a:t>
            </a:r>
          </a:p>
          <a:p>
            <a:pPr lvl="2"/>
            <a:r>
              <a:rPr lang="fr-FR" dirty="0" smtClean="0"/>
              <a:t>123123</a:t>
            </a:r>
          </a:p>
          <a:p>
            <a:pPr lvl="2"/>
            <a:r>
              <a:rPr lang="fr-FR" dirty="0" smtClean="0"/>
              <a:t>1234567890</a:t>
            </a:r>
          </a:p>
          <a:p>
            <a:pPr lvl="2"/>
            <a:r>
              <a:rPr lang="fr-FR" dirty="0" smtClean="0"/>
              <a:t>1234567</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Choisir un bon mot de passe</a:t>
            </a:r>
            <a:endParaRPr lang="en-US" dirty="0"/>
          </a:p>
        </p:txBody>
      </p:sp>
      <p:sp>
        <p:nvSpPr>
          <p:cNvPr id="3" name="Espace réservé du contenu 2"/>
          <p:cNvSpPr>
            <a:spLocks noGrp="1"/>
          </p:cNvSpPr>
          <p:nvPr>
            <p:ph idx="1"/>
          </p:nvPr>
        </p:nvSpPr>
        <p:spPr/>
        <p:txBody>
          <a:bodyPr/>
          <a:lstStyle/>
          <a:p>
            <a:r>
              <a:rPr lang="fr-FR" dirty="0" smtClean="0"/>
              <a:t>Il faut tout simplement utiliser des lettres (Maj et Min) et des chiffres et des symboles à la fois.</a:t>
            </a:r>
          </a:p>
          <a:p>
            <a:r>
              <a:rPr lang="fr-FR" dirty="0" smtClean="0"/>
              <a:t>Noter le mot de passe dans un endroit sûr ou utiliser un logiciel de gestion de mots de passes.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Choisir un bon mot de passe</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581455" y="1600200"/>
            <a:ext cx="7981089"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1155</TotalTime>
  <Words>1685</Words>
  <Application>Microsoft Office PowerPoint</Application>
  <PresentationFormat>Affichage à l'écran (4:3)</PresentationFormat>
  <Paragraphs>191</Paragraphs>
  <Slides>40</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40</vt:i4>
      </vt:variant>
    </vt:vector>
  </HeadingPairs>
  <TitlesOfParts>
    <vt:vector size="43" baseType="lpstr">
      <vt:lpstr>Arial</vt:lpstr>
      <vt:lpstr>Calibri</vt:lpstr>
      <vt:lpstr>Thème Office</vt:lpstr>
      <vt:lpstr>TSE Course 1st year Informatique</vt:lpstr>
      <vt:lpstr>Présentation PowerPoint</vt:lpstr>
      <vt:lpstr>Présentation PowerPoint</vt:lpstr>
      <vt:lpstr>How to choose a good username ?</vt:lpstr>
      <vt:lpstr>How to choose a good username</vt:lpstr>
      <vt:lpstr>Choosing a good password</vt:lpstr>
      <vt:lpstr>Choosing a good password</vt:lpstr>
      <vt:lpstr>Choisir un bon mot de passe</vt:lpstr>
      <vt:lpstr>Choisir un bon mot de passe</vt:lpstr>
      <vt:lpstr>Choisir un bon mot de passe</vt:lpstr>
      <vt:lpstr>Les termes du contrat !</vt:lpstr>
      <vt:lpstr>Les composantes d’une boite mail</vt:lpstr>
      <vt:lpstr>Composantes d’une boite mail</vt:lpstr>
      <vt:lpstr>Boite de réception</vt:lpstr>
      <vt:lpstr>Messages envoyés</vt:lpstr>
      <vt:lpstr>Brouillons</vt:lpstr>
      <vt:lpstr>Courriers indésirables (spam)</vt:lpstr>
      <vt:lpstr>Composer un email</vt:lpstr>
      <vt:lpstr>Comment écrire un email ?</vt:lpstr>
      <vt:lpstr>Comment écrire un email ?</vt:lpstr>
      <vt:lpstr>Règles pour écrire un email professionnel.</vt:lpstr>
      <vt:lpstr>Règles pour écrire un email professionnel.</vt:lpstr>
      <vt:lpstr>Règle 1 : Choisir un bon objet</vt:lpstr>
      <vt:lpstr>Règle 1 : Choisir un bon objet</vt:lpstr>
      <vt:lpstr>Règle 1 : Choisir un bon objet</vt:lpstr>
      <vt:lpstr>Règle 2 : Utilisez une formule d’appel appropriée</vt:lpstr>
      <vt:lpstr>Règle 2 : Utilisez une formule d’appel appropriée</vt:lpstr>
      <vt:lpstr>Règle 2 : Utilisez une formule d’appel appropriée</vt:lpstr>
      <vt:lpstr>Règle 3 : comment commencer l’email</vt:lpstr>
      <vt:lpstr>Règle 3 : comment commencer l’email</vt:lpstr>
      <vt:lpstr>Règle 4 : Contenu compact et structuré</vt:lpstr>
      <vt:lpstr>Règle 4 : Contenu compact et structuré</vt:lpstr>
      <vt:lpstr>Règle 5 : La formule finale.</vt:lpstr>
      <vt:lpstr>Règle 6 : Une formule de politesse</vt:lpstr>
      <vt:lpstr>Règle 7 : La signature</vt:lpstr>
      <vt:lpstr>Règle 7 : La signature</vt:lpstr>
      <vt:lpstr>Règle 7 : La signature</vt:lpstr>
      <vt:lpstr>Règle 8 : Pièces jointes</vt:lpstr>
      <vt:lpstr>Exemple d’un email</vt:lpstr>
      <vt:lpstr>Essaie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TSE 1ere année Informatique</dc:title>
  <dc:creator>khaled djaber</dc:creator>
  <cp:lastModifiedBy>LENOVO</cp:lastModifiedBy>
  <cp:revision>52</cp:revision>
  <dcterms:created xsi:type="dcterms:W3CDTF">2022-10-04T12:24:23Z</dcterms:created>
  <dcterms:modified xsi:type="dcterms:W3CDTF">2024-01-12T16:47:51Z</dcterms:modified>
</cp:coreProperties>
</file>