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6" r:id="rId4"/>
    <p:sldId id="268" r:id="rId5"/>
    <p:sldId id="262" r:id="rId6"/>
    <p:sldId id="263" r:id="rId7"/>
    <p:sldId id="264" r:id="rId8"/>
    <p:sldId id="265" r:id="rId9"/>
    <p:sldId id="267" r:id="rId10"/>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0E18"/>
    <a:srgbClr val="021344"/>
    <a:srgbClr val="07094D"/>
    <a:srgbClr val="031A59"/>
    <a:srgbClr val="062346"/>
    <a:srgbClr val="132167"/>
    <a:srgbClr val="111D5B"/>
    <a:srgbClr val="172759"/>
    <a:srgbClr val="192A61"/>
    <a:srgbClr val="2138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1" d="100"/>
          <a:sy n="51" d="100"/>
        </p:scale>
        <p:origin x="9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S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SA"/>
          </a:p>
        </p:txBody>
      </p:sp>
      <p:sp>
        <p:nvSpPr>
          <p:cNvPr id="4" name="Date Placeholder 3"/>
          <p:cNvSpPr>
            <a:spLocks noGrp="1"/>
          </p:cNvSpPr>
          <p:nvPr>
            <p:ph type="dt" sz="half" idx="10"/>
          </p:nvPr>
        </p:nvSpPr>
        <p:spPr/>
        <p:txBody>
          <a:bodyPr/>
          <a:lstStyle/>
          <a:p>
            <a:fld id="{EF55E561-7E14-4B1B-9D37-69C0AD19EFE1}" type="datetimeFigureOut">
              <a:rPr lang="ar-SA" smtClean="0"/>
              <a:t>23/04/45</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B143684E-263F-4FCF-BD10-6E75C32CD9E6}" type="slidenum">
              <a:rPr lang="ar-SA" smtClean="0"/>
              <a:t>‹#›</a:t>
            </a:fld>
            <a:endParaRPr lang="ar-SA" dirty="0"/>
          </a:p>
        </p:txBody>
      </p:sp>
    </p:spTree>
    <p:extLst>
      <p:ext uri="{BB962C8B-B14F-4D97-AF65-F5344CB8AC3E}">
        <p14:creationId xmlns:p14="http://schemas.microsoft.com/office/powerpoint/2010/main" val="254326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10"/>
          </p:nvPr>
        </p:nvSpPr>
        <p:spPr/>
        <p:txBody>
          <a:bodyPr/>
          <a:lstStyle/>
          <a:p>
            <a:fld id="{EF55E561-7E14-4B1B-9D37-69C0AD19EFE1}" type="datetimeFigureOut">
              <a:rPr lang="ar-SA" smtClean="0"/>
              <a:t>23/04/45</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B143684E-263F-4FCF-BD10-6E75C32CD9E6}" type="slidenum">
              <a:rPr lang="ar-SA" smtClean="0"/>
              <a:t>‹#›</a:t>
            </a:fld>
            <a:endParaRPr lang="ar-SA" dirty="0"/>
          </a:p>
        </p:txBody>
      </p:sp>
    </p:spTree>
    <p:extLst>
      <p:ext uri="{BB962C8B-B14F-4D97-AF65-F5344CB8AC3E}">
        <p14:creationId xmlns:p14="http://schemas.microsoft.com/office/powerpoint/2010/main" val="3008260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ar-S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10"/>
          </p:nvPr>
        </p:nvSpPr>
        <p:spPr/>
        <p:txBody>
          <a:bodyPr/>
          <a:lstStyle/>
          <a:p>
            <a:fld id="{EF55E561-7E14-4B1B-9D37-69C0AD19EFE1}" type="datetimeFigureOut">
              <a:rPr lang="ar-SA" smtClean="0"/>
              <a:t>23/04/45</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B143684E-263F-4FCF-BD10-6E75C32CD9E6}" type="slidenum">
              <a:rPr lang="ar-SA" smtClean="0"/>
              <a:t>‹#›</a:t>
            </a:fld>
            <a:endParaRPr lang="ar-SA" dirty="0"/>
          </a:p>
        </p:txBody>
      </p:sp>
    </p:spTree>
    <p:extLst>
      <p:ext uri="{BB962C8B-B14F-4D97-AF65-F5344CB8AC3E}">
        <p14:creationId xmlns:p14="http://schemas.microsoft.com/office/powerpoint/2010/main" val="2306786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10"/>
          </p:nvPr>
        </p:nvSpPr>
        <p:spPr/>
        <p:txBody>
          <a:bodyPr/>
          <a:lstStyle/>
          <a:p>
            <a:fld id="{EF55E561-7E14-4B1B-9D37-69C0AD19EFE1}" type="datetimeFigureOut">
              <a:rPr lang="ar-SA" smtClean="0"/>
              <a:t>23/04/45</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B143684E-263F-4FCF-BD10-6E75C32CD9E6}" type="slidenum">
              <a:rPr lang="ar-SA" smtClean="0"/>
              <a:t>‹#›</a:t>
            </a:fld>
            <a:endParaRPr lang="ar-SA" dirty="0"/>
          </a:p>
        </p:txBody>
      </p:sp>
    </p:spTree>
    <p:extLst>
      <p:ext uri="{BB962C8B-B14F-4D97-AF65-F5344CB8AC3E}">
        <p14:creationId xmlns:p14="http://schemas.microsoft.com/office/powerpoint/2010/main" val="67385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S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55E561-7E14-4B1B-9D37-69C0AD19EFE1}" type="datetimeFigureOut">
              <a:rPr lang="ar-SA" smtClean="0"/>
              <a:t>23/04/45</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B143684E-263F-4FCF-BD10-6E75C32CD9E6}" type="slidenum">
              <a:rPr lang="ar-SA" smtClean="0"/>
              <a:t>‹#›</a:t>
            </a:fld>
            <a:endParaRPr lang="ar-SA" dirty="0"/>
          </a:p>
        </p:txBody>
      </p:sp>
    </p:spTree>
    <p:extLst>
      <p:ext uri="{BB962C8B-B14F-4D97-AF65-F5344CB8AC3E}">
        <p14:creationId xmlns:p14="http://schemas.microsoft.com/office/powerpoint/2010/main" val="335061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4"/>
          <p:cNvSpPr>
            <a:spLocks noGrp="1"/>
          </p:cNvSpPr>
          <p:nvPr>
            <p:ph type="dt" sz="half" idx="10"/>
          </p:nvPr>
        </p:nvSpPr>
        <p:spPr/>
        <p:txBody>
          <a:bodyPr/>
          <a:lstStyle/>
          <a:p>
            <a:fld id="{EF55E561-7E14-4B1B-9D37-69C0AD19EFE1}" type="datetimeFigureOut">
              <a:rPr lang="ar-SA" smtClean="0"/>
              <a:t>23/04/45</a:t>
            </a:fld>
            <a:endParaRPr lang="ar-SA" dirty="0"/>
          </a:p>
        </p:txBody>
      </p:sp>
      <p:sp>
        <p:nvSpPr>
          <p:cNvPr id="6" name="Footer Placeholder 5"/>
          <p:cNvSpPr>
            <a:spLocks noGrp="1"/>
          </p:cNvSpPr>
          <p:nvPr>
            <p:ph type="ftr" sz="quarter" idx="11"/>
          </p:nvPr>
        </p:nvSpPr>
        <p:spPr/>
        <p:txBody>
          <a:bodyPr/>
          <a:lstStyle/>
          <a:p>
            <a:endParaRPr lang="ar-SA" dirty="0"/>
          </a:p>
        </p:txBody>
      </p:sp>
      <p:sp>
        <p:nvSpPr>
          <p:cNvPr id="7" name="Slide Number Placeholder 6"/>
          <p:cNvSpPr>
            <a:spLocks noGrp="1"/>
          </p:cNvSpPr>
          <p:nvPr>
            <p:ph type="sldNum" sz="quarter" idx="12"/>
          </p:nvPr>
        </p:nvSpPr>
        <p:spPr/>
        <p:txBody>
          <a:bodyPr/>
          <a:lstStyle/>
          <a:p>
            <a:fld id="{B143684E-263F-4FCF-BD10-6E75C32CD9E6}" type="slidenum">
              <a:rPr lang="ar-SA" smtClean="0"/>
              <a:t>‹#›</a:t>
            </a:fld>
            <a:endParaRPr lang="ar-SA" dirty="0"/>
          </a:p>
        </p:txBody>
      </p:sp>
    </p:spTree>
    <p:extLst>
      <p:ext uri="{BB962C8B-B14F-4D97-AF65-F5344CB8AC3E}">
        <p14:creationId xmlns:p14="http://schemas.microsoft.com/office/powerpoint/2010/main" val="128574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ar-S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7" name="Date Placeholder 6"/>
          <p:cNvSpPr>
            <a:spLocks noGrp="1"/>
          </p:cNvSpPr>
          <p:nvPr>
            <p:ph type="dt" sz="half" idx="10"/>
          </p:nvPr>
        </p:nvSpPr>
        <p:spPr/>
        <p:txBody>
          <a:bodyPr/>
          <a:lstStyle/>
          <a:p>
            <a:fld id="{EF55E561-7E14-4B1B-9D37-69C0AD19EFE1}" type="datetimeFigureOut">
              <a:rPr lang="ar-SA" smtClean="0"/>
              <a:t>23/04/45</a:t>
            </a:fld>
            <a:endParaRPr lang="ar-SA" dirty="0"/>
          </a:p>
        </p:txBody>
      </p:sp>
      <p:sp>
        <p:nvSpPr>
          <p:cNvPr id="8" name="Footer Placeholder 7"/>
          <p:cNvSpPr>
            <a:spLocks noGrp="1"/>
          </p:cNvSpPr>
          <p:nvPr>
            <p:ph type="ftr" sz="quarter" idx="11"/>
          </p:nvPr>
        </p:nvSpPr>
        <p:spPr/>
        <p:txBody>
          <a:bodyPr/>
          <a:lstStyle/>
          <a:p>
            <a:endParaRPr lang="ar-SA" dirty="0"/>
          </a:p>
        </p:txBody>
      </p:sp>
      <p:sp>
        <p:nvSpPr>
          <p:cNvPr id="9" name="Slide Number Placeholder 8"/>
          <p:cNvSpPr>
            <a:spLocks noGrp="1"/>
          </p:cNvSpPr>
          <p:nvPr>
            <p:ph type="sldNum" sz="quarter" idx="12"/>
          </p:nvPr>
        </p:nvSpPr>
        <p:spPr/>
        <p:txBody>
          <a:bodyPr/>
          <a:lstStyle/>
          <a:p>
            <a:fld id="{B143684E-263F-4FCF-BD10-6E75C32CD9E6}" type="slidenum">
              <a:rPr lang="ar-SA" smtClean="0"/>
              <a:t>‹#›</a:t>
            </a:fld>
            <a:endParaRPr lang="ar-SA" dirty="0"/>
          </a:p>
        </p:txBody>
      </p:sp>
    </p:spTree>
    <p:extLst>
      <p:ext uri="{BB962C8B-B14F-4D97-AF65-F5344CB8AC3E}">
        <p14:creationId xmlns:p14="http://schemas.microsoft.com/office/powerpoint/2010/main" val="3113683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Date Placeholder 2"/>
          <p:cNvSpPr>
            <a:spLocks noGrp="1"/>
          </p:cNvSpPr>
          <p:nvPr>
            <p:ph type="dt" sz="half" idx="10"/>
          </p:nvPr>
        </p:nvSpPr>
        <p:spPr/>
        <p:txBody>
          <a:bodyPr/>
          <a:lstStyle/>
          <a:p>
            <a:fld id="{EF55E561-7E14-4B1B-9D37-69C0AD19EFE1}" type="datetimeFigureOut">
              <a:rPr lang="ar-SA" smtClean="0"/>
              <a:t>23/04/45</a:t>
            </a:fld>
            <a:endParaRPr lang="ar-SA" dirty="0"/>
          </a:p>
        </p:txBody>
      </p:sp>
      <p:sp>
        <p:nvSpPr>
          <p:cNvPr id="4" name="Footer Placeholder 3"/>
          <p:cNvSpPr>
            <a:spLocks noGrp="1"/>
          </p:cNvSpPr>
          <p:nvPr>
            <p:ph type="ftr" sz="quarter" idx="11"/>
          </p:nvPr>
        </p:nvSpPr>
        <p:spPr/>
        <p:txBody>
          <a:bodyPr/>
          <a:lstStyle/>
          <a:p>
            <a:endParaRPr lang="ar-SA" dirty="0"/>
          </a:p>
        </p:txBody>
      </p:sp>
      <p:sp>
        <p:nvSpPr>
          <p:cNvPr id="5" name="Slide Number Placeholder 4"/>
          <p:cNvSpPr>
            <a:spLocks noGrp="1"/>
          </p:cNvSpPr>
          <p:nvPr>
            <p:ph type="sldNum" sz="quarter" idx="12"/>
          </p:nvPr>
        </p:nvSpPr>
        <p:spPr/>
        <p:txBody>
          <a:bodyPr/>
          <a:lstStyle/>
          <a:p>
            <a:fld id="{B143684E-263F-4FCF-BD10-6E75C32CD9E6}" type="slidenum">
              <a:rPr lang="ar-SA" smtClean="0"/>
              <a:t>‹#›</a:t>
            </a:fld>
            <a:endParaRPr lang="ar-SA" dirty="0"/>
          </a:p>
        </p:txBody>
      </p:sp>
    </p:spTree>
    <p:extLst>
      <p:ext uri="{BB962C8B-B14F-4D97-AF65-F5344CB8AC3E}">
        <p14:creationId xmlns:p14="http://schemas.microsoft.com/office/powerpoint/2010/main" val="1483488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5E561-7E14-4B1B-9D37-69C0AD19EFE1}" type="datetimeFigureOut">
              <a:rPr lang="ar-SA" smtClean="0"/>
              <a:t>23/04/45</a:t>
            </a:fld>
            <a:endParaRPr lang="ar-SA" dirty="0"/>
          </a:p>
        </p:txBody>
      </p:sp>
      <p:sp>
        <p:nvSpPr>
          <p:cNvPr id="3" name="Footer Placeholder 2"/>
          <p:cNvSpPr>
            <a:spLocks noGrp="1"/>
          </p:cNvSpPr>
          <p:nvPr>
            <p:ph type="ftr" sz="quarter" idx="11"/>
          </p:nvPr>
        </p:nvSpPr>
        <p:spPr/>
        <p:txBody>
          <a:bodyPr/>
          <a:lstStyle/>
          <a:p>
            <a:endParaRPr lang="ar-SA" dirty="0"/>
          </a:p>
        </p:txBody>
      </p:sp>
      <p:sp>
        <p:nvSpPr>
          <p:cNvPr id="4" name="Slide Number Placeholder 3"/>
          <p:cNvSpPr>
            <a:spLocks noGrp="1"/>
          </p:cNvSpPr>
          <p:nvPr>
            <p:ph type="sldNum" sz="quarter" idx="12"/>
          </p:nvPr>
        </p:nvSpPr>
        <p:spPr/>
        <p:txBody>
          <a:bodyPr/>
          <a:lstStyle/>
          <a:p>
            <a:fld id="{B143684E-263F-4FCF-BD10-6E75C32CD9E6}" type="slidenum">
              <a:rPr lang="ar-SA" smtClean="0"/>
              <a:t>‹#›</a:t>
            </a:fld>
            <a:endParaRPr lang="ar-SA" dirty="0"/>
          </a:p>
        </p:txBody>
      </p:sp>
    </p:spTree>
    <p:extLst>
      <p:ext uri="{BB962C8B-B14F-4D97-AF65-F5344CB8AC3E}">
        <p14:creationId xmlns:p14="http://schemas.microsoft.com/office/powerpoint/2010/main" val="77147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55E561-7E14-4B1B-9D37-69C0AD19EFE1}" type="datetimeFigureOut">
              <a:rPr lang="ar-SA" smtClean="0"/>
              <a:t>23/04/45</a:t>
            </a:fld>
            <a:endParaRPr lang="ar-SA" dirty="0"/>
          </a:p>
        </p:txBody>
      </p:sp>
      <p:sp>
        <p:nvSpPr>
          <p:cNvPr id="6" name="Footer Placeholder 5"/>
          <p:cNvSpPr>
            <a:spLocks noGrp="1"/>
          </p:cNvSpPr>
          <p:nvPr>
            <p:ph type="ftr" sz="quarter" idx="11"/>
          </p:nvPr>
        </p:nvSpPr>
        <p:spPr/>
        <p:txBody>
          <a:bodyPr/>
          <a:lstStyle/>
          <a:p>
            <a:endParaRPr lang="ar-SA" dirty="0"/>
          </a:p>
        </p:txBody>
      </p:sp>
      <p:sp>
        <p:nvSpPr>
          <p:cNvPr id="7" name="Slide Number Placeholder 6"/>
          <p:cNvSpPr>
            <a:spLocks noGrp="1"/>
          </p:cNvSpPr>
          <p:nvPr>
            <p:ph type="sldNum" sz="quarter" idx="12"/>
          </p:nvPr>
        </p:nvSpPr>
        <p:spPr/>
        <p:txBody>
          <a:bodyPr/>
          <a:lstStyle/>
          <a:p>
            <a:fld id="{B143684E-263F-4FCF-BD10-6E75C32CD9E6}" type="slidenum">
              <a:rPr lang="ar-SA" smtClean="0"/>
              <a:t>‹#›</a:t>
            </a:fld>
            <a:endParaRPr lang="ar-SA" dirty="0"/>
          </a:p>
        </p:txBody>
      </p:sp>
    </p:spTree>
    <p:extLst>
      <p:ext uri="{BB962C8B-B14F-4D97-AF65-F5344CB8AC3E}">
        <p14:creationId xmlns:p14="http://schemas.microsoft.com/office/powerpoint/2010/main" val="249554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55E561-7E14-4B1B-9D37-69C0AD19EFE1}" type="datetimeFigureOut">
              <a:rPr lang="ar-SA" smtClean="0"/>
              <a:t>23/04/45</a:t>
            </a:fld>
            <a:endParaRPr lang="ar-SA" dirty="0"/>
          </a:p>
        </p:txBody>
      </p:sp>
      <p:sp>
        <p:nvSpPr>
          <p:cNvPr id="6" name="Footer Placeholder 5"/>
          <p:cNvSpPr>
            <a:spLocks noGrp="1"/>
          </p:cNvSpPr>
          <p:nvPr>
            <p:ph type="ftr" sz="quarter" idx="11"/>
          </p:nvPr>
        </p:nvSpPr>
        <p:spPr/>
        <p:txBody>
          <a:bodyPr/>
          <a:lstStyle/>
          <a:p>
            <a:endParaRPr lang="ar-SA" dirty="0"/>
          </a:p>
        </p:txBody>
      </p:sp>
      <p:sp>
        <p:nvSpPr>
          <p:cNvPr id="7" name="Slide Number Placeholder 6"/>
          <p:cNvSpPr>
            <a:spLocks noGrp="1"/>
          </p:cNvSpPr>
          <p:nvPr>
            <p:ph type="sldNum" sz="quarter" idx="12"/>
          </p:nvPr>
        </p:nvSpPr>
        <p:spPr/>
        <p:txBody>
          <a:bodyPr/>
          <a:lstStyle/>
          <a:p>
            <a:fld id="{B143684E-263F-4FCF-BD10-6E75C32CD9E6}" type="slidenum">
              <a:rPr lang="ar-SA" smtClean="0"/>
              <a:t>‹#›</a:t>
            </a:fld>
            <a:endParaRPr lang="ar-SA" dirty="0"/>
          </a:p>
        </p:txBody>
      </p:sp>
    </p:spTree>
    <p:extLst>
      <p:ext uri="{BB962C8B-B14F-4D97-AF65-F5344CB8AC3E}">
        <p14:creationId xmlns:p14="http://schemas.microsoft.com/office/powerpoint/2010/main" val="3263536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S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5E561-7E14-4B1B-9D37-69C0AD19EFE1}" type="datetimeFigureOut">
              <a:rPr lang="ar-SA" smtClean="0"/>
              <a:t>23/04/45</a:t>
            </a:fld>
            <a:endParaRPr lang="ar-SA"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3684E-263F-4FCF-BD10-6E75C32CD9E6}" type="slidenum">
              <a:rPr lang="ar-SA" smtClean="0"/>
              <a:t>‹#›</a:t>
            </a:fld>
            <a:endParaRPr lang="ar-SA" dirty="0"/>
          </a:p>
        </p:txBody>
      </p:sp>
    </p:spTree>
    <p:extLst>
      <p:ext uri="{BB962C8B-B14F-4D97-AF65-F5344CB8AC3E}">
        <p14:creationId xmlns:p14="http://schemas.microsoft.com/office/powerpoint/2010/main" val="3809244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7925" r="7925"/>
          <a:stretch>
            <a:fillRect/>
          </a:stretch>
        </p:blipFill>
        <p:spPr>
          <a:xfrm>
            <a:off x="0" y="0"/>
            <a:ext cx="12192000" cy="6858000"/>
          </a:xfrm>
          <a:ln>
            <a:solidFill>
              <a:schemeClr val="bg1"/>
            </a:solidFill>
          </a:ln>
        </p:spPr>
      </p:pic>
      <p:sp>
        <p:nvSpPr>
          <p:cNvPr id="7" name="Rectangle 6"/>
          <p:cNvSpPr/>
          <p:nvPr/>
        </p:nvSpPr>
        <p:spPr>
          <a:xfrm>
            <a:off x="285750" y="514351"/>
            <a:ext cx="5429250" cy="291464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1" anchor="ctr"/>
          <a:lstStyle/>
          <a:p>
            <a:pPr algn="ctr"/>
            <a:r>
              <a:rPr lang="ar-SA" sz="6600" b="1" dirty="0">
                <a:solidFill>
                  <a:schemeClr val="bg1">
                    <a:lumMod val="95000"/>
                  </a:schemeClr>
                </a:solidFill>
                <a:latin typeface="Courier New" panose="02070309020205020404" pitchFamily="49" charset="0"/>
                <a:cs typeface="Courier New" panose="02070309020205020404" pitchFamily="49" charset="0"/>
              </a:rPr>
              <a:t>الروبوتات الذكية</a:t>
            </a:r>
          </a:p>
          <a:p>
            <a:pPr algn="ctr"/>
            <a:r>
              <a:rPr lang="en-US" sz="4800" b="1" dirty="0">
                <a:solidFill>
                  <a:schemeClr val="bg1">
                    <a:lumMod val="95000"/>
                  </a:schemeClr>
                </a:solidFill>
              </a:rPr>
              <a:t>Intelligent Robots</a:t>
            </a:r>
          </a:p>
          <a:p>
            <a:pPr algn="ctr"/>
            <a:r>
              <a:rPr lang="ar-SA" sz="3600" b="1" dirty="0">
                <a:solidFill>
                  <a:schemeClr val="bg1">
                    <a:lumMod val="95000"/>
                  </a:schemeClr>
                </a:solidFill>
              </a:rPr>
              <a:t>.   </a:t>
            </a:r>
          </a:p>
        </p:txBody>
      </p:sp>
      <p:sp>
        <p:nvSpPr>
          <p:cNvPr id="2" name="مستطيل 1">
            <a:extLst>
              <a:ext uri="{FF2B5EF4-FFF2-40B4-BE49-F238E27FC236}">
                <a16:creationId xmlns:a16="http://schemas.microsoft.com/office/drawing/2014/main" id="{245D5E72-35C0-5FD3-A4D4-D36E3AB49E82}"/>
              </a:ext>
            </a:extLst>
          </p:cNvPr>
          <p:cNvSpPr/>
          <p:nvPr/>
        </p:nvSpPr>
        <p:spPr>
          <a:xfrm>
            <a:off x="285750" y="5237544"/>
            <a:ext cx="5235374" cy="775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r"/>
            <a:endParaRPr lang="ar-SA" sz="4000" b="1" u="sng" dirty="0">
              <a:solidFill>
                <a:schemeClr val="bg1">
                  <a:lumMod val="95000"/>
                </a:schemeClr>
              </a:solidFill>
            </a:endParaRPr>
          </a:p>
          <a:p>
            <a:pPr algn="r"/>
            <a:r>
              <a:rPr lang="ar-SA" sz="2800" b="1" dirty="0">
                <a:solidFill>
                  <a:schemeClr val="bg1">
                    <a:lumMod val="95000"/>
                  </a:schemeClr>
                </a:solidFill>
              </a:rPr>
              <a:t>الطالبتان : آية حمود .</a:t>
            </a:r>
          </a:p>
          <a:p>
            <a:pPr algn="r"/>
            <a:r>
              <a:rPr lang="ar-SA" sz="2800" b="1" dirty="0">
                <a:solidFill>
                  <a:schemeClr val="bg1">
                    <a:lumMod val="95000"/>
                  </a:schemeClr>
                </a:solidFill>
              </a:rPr>
              <a:t>             هنادي محمد .</a:t>
            </a:r>
            <a:endParaRPr lang="ar-SA" sz="2800" dirty="0"/>
          </a:p>
        </p:txBody>
      </p:sp>
    </p:spTree>
    <p:extLst>
      <p:ext uri="{BB962C8B-B14F-4D97-AF65-F5344CB8AC3E}">
        <p14:creationId xmlns:p14="http://schemas.microsoft.com/office/powerpoint/2010/main" val="262033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12192000" cy="6857999"/>
          </a:xfrm>
          <a:prstGeom prst="rect">
            <a:avLst/>
          </a:prstGeom>
          <a:gradFill flip="none" rotWithShape="1">
            <a:gsLst>
              <a:gs pos="0">
                <a:srgbClr val="021344"/>
              </a:gs>
              <a:gs pos="50000">
                <a:schemeClr val="tx1">
                  <a:lumMod val="95000"/>
                  <a:lumOff val="5000"/>
                  <a:tint val="44500"/>
                  <a:satMod val="160000"/>
                </a:schemeClr>
              </a:gs>
              <a:gs pos="100000">
                <a:schemeClr val="accent5">
                  <a:lumMod val="40000"/>
                  <a:lumOff val="60000"/>
                </a:schemeClr>
              </a:gs>
            </a:gsLst>
            <a:lin ang="10800000" scaled="1"/>
            <a:tileRect/>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ar-SA" dirty="0"/>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62506" y="0"/>
            <a:ext cx="5226843" cy="3253580"/>
          </a:xfrm>
        </p:spPr>
      </p:pic>
      <p:pic>
        <p:nvPicPr>
          <p:cNvPr id="13" name="Content Placeholder 12"/>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3604419"/>
            <a:ext cx="5226842" cy="3253580"/>
          </a:xfrm>
        </p:spPr>
      </p:pic>
      <p:sp>
        <p:nvSpPr>
          <p:cNvPr id="2" name="Title 1"/>
          <p:cNvSpPr>
            <a:spLocks noGrp="1"/>
          </p:cNvSpPr>
          <p:nvPr>
            <p:ph type="title"/>
          </p:nvPr>
        </p:nvSpPr>
        <p:spPr>
          <a:xfrm>
            <a:off x="0" y="0"/>
            <a:ext cx="7129462" cy="3253580"/>
          </a:xfrm>
          <a:solidFill>
            <a:srgbClr val="040E18"/>
          </a:solidFill>
        </p:spPr>
        <p:txBody>
          <a:bodyPr>
            <a:normAutofit fontScale="90000"/>
          </a:bodyPr>
          <a:lstStyle/>
          <a:p>
            <a:pPr algn="ctr"/>
            <a:br>
              <a:rPr lang="ar-SA" sz="3200" b="1" u="sng" dirty="0">
                <a:solidFill>
                  <a:schemeClr val="bg1"/>
                </a:solidFill>
              </a:rPr>
            </a:br>
            <a:br>
              <a:rPr lang="ar-SA" sz="3200" b="1" u="sng" dirty="0">
                <a:solidFill>
                  <a:schemeClr val="bg1"/>
                </a:solidFill>
              </a:rPr>
            </a:br>
            <a:br>
              <a:rPr lang="ar-SA" sz="3200" b="1" u="sng" dirty="0">
                <a:solidFill>
                  <a:schemeClr val="bg1"/>
                </a:solidFill>
                <a:latin typeface="Courier New" panose="02070309020205020404" pitchFamily="49" charset="0"/>
                <a:cs typeface="Courier New" panose="02070309020205020404" pitchFamily="49" charset="0"/>
              </a:rPr>
            </a:br>
            <a:r>
              <a:rPr lang="ar-SA" sz="3600" b="1" u="sng" dirty="0">
                <a:solidFill>
                  <a:schemeClr val="bg1"/>
                </a:solidFill>
                <a:latin typeface="Courier New" panose="02070309020205020404" pitchFamily="49" charset="0"/>
                <a:cs typeface="Courier New" panose="02070309020205020404" pitchFamily="49" charset="0"/>
              </a:rPr>
              <a:t>ماهي الروبوتات الذكية:</a:t>
            </a:r>
            <a:br>
              <a:rPr lang="en-US" sz="3200" b="1" u="sng" dirty="0">
                <a:solidFill>
                  <a:schemeClr val="bg1"/>
                </a:solidFill>
              </a:rPr>
            </a:br>
            <a:br>
              <a:rPr lang="en-US" sz="3200" b="1" u="sng" dirty="0">
                <a:solidFill>
                  <a:schemeClr val="bg1"/>
                </a:solidFill>
              </a:rPr>
            </a:br>
            <a:r>
              <a:rPr lang="ar-SA" sz="2700" dirty="0">
                <a:solidFill>
                  <a:schemeClr val="bg1"/>
                </a:solidFill>
              </a:rPr>
              <a:t>أنظمة آلية مجهزة بقدرات تعلم وتفكير ذاتي تم تطويرها للتفاعل مع البيئة المحيطة بها واتخاذ قرارات مستقلة بناء على المعلومات المتاحة وتعتمد هذه الروبوتات على تقنية الذكاء الاصطناعي وتعلم الآلة وتتميز بالقدرة على الاستشعار والتحليل لهذه المعلومات بواسطة مجموعة متنوعة من الحساسات كالكاميرات والميكرفونات والاستشعار باللمس وما الى ذلك . </a:t>
            </a:r>
            <a:r>
              <a:rPr lang="en-US" sz="2700" dirty="0">
                <a:solidFill>
                  <a:schemeClr val="bg1"/>
                </a:solidFill>
              </a:rPr>
              <a:t> </a:t>
            </a:r>
            <a:br>
              <a:rPr lang="ar-SA" sz="3200" b="1" dirty="0">
                <a:solidFill>
                  <a:schemeClr val="bg1"/>
                </a:solidFill>
              </a:rPr>
            </a:br>
            <a:br>
              <a:rPr lang="ar-SA" sz="3200" dirty="0">
                <a:solidFill>
                  <a:schemeClr val="bg1"/>
                </a:solidFill>
              </a:rPr>
            </a:br>
            <a:br>
              <a:rPr lang="ar-SA" sz="3200" b="1" dirty="0">
                <a:solidFill>
                  <a:schemeClr val="bg1"/>
                </a:solidFill>
              </a:rPr>
            </a:br>
            <a:endParaRPr lang="ar-SA" sz="3200" b="1" dirty="0">
              <a:solidFill>
                <a:schemeClr val="bg1"/>
              </a:solidFill>
            </a:endParaRPr>
          </a:p>
        </p:txBody>
      </p:sp>
      <p:sp>
        <p:nvSpPr>
          <p:cNvPr id="6" name="Title 1"/>
          <p:cNvSpPr txBox="1">
            <a:spLocks/>
          </p:cNvSpPr>
          <p:nvPr/>
        </p:nvSpPr>
        <p:spPr>
          <a:xfrm>
            <a:off x="5226842" y="3604419"/>
            <a:ext cx="6965158" cy="3253580"/>
          </a:xfrm>
          <a:prstGeom prst="rect">
            <a:avLst/>
          </a:prstGeom>
          <a:solidFill>
            <a:srgbClr val="040E18"/>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ar-SA" sz="2400" u="sng" dirty="0">
              <a:solidFill>
                <a:schemeClr val="bg1"/>
              </a:solidFill>
            </a:endParaRPr>
          </a:p>
          <a:p>
            <a:pPr algn="ctr"/>
            <a:endParaRPr lang="ar-SA" sz="2400" u="sng" dirty="0">
              <a:solidFill>
                <a:schemeClr val="bg1"/>
              </a:solidFill>
            </a:endParaRPr>
          </a:p>
          <a:p>
            <a:pPr algn="ctr"/>
            <a:r>
              <a:rPr lang="ar-SA" sz="3200" b="1" u="sng" dirty="0">
                <a:solidFill>
                  <a:schemeClr val="bg1"/>
                </a:solidFill>
              </a:rPr>
              <a:t>دور الذكاء الاصطناعي في تطويرها :</a:t>
            </a:r>
            <a:endParaRPr lang="en-US" sz="3200" b="1" u="sng" dirty="0">
              <a:solidFill>
                <a:schemeClr val="bg1"/>
              </a:solidFill>
            </a:endParaRPr>
          </a:p>
          <a:p>
            <a:pPr algn="ctr"/>
            <a:endParaRPr lang="ar-SA" sz="2400" dirty="0">
              <a:solidFill>
                <a:schemeClr val="bg1"/>
              </a:solidFill>
            </a:endParaRPr>
          </a:p>
          <a:p>
            <a:pPr algn="ctr"/>
            <a:r>
              <a:rPr lang="ar-SA" sz="2600" dirty="0">
                <a:solidFill>
                  <a:schemeClr val="bg1"/>
                </a:solidFill>
              </a:rPr>
              <a:t>يساعد الذكاء الاصطناعي في تزويد الروبوتات بالقدرة على التعلم والتكيف واتخاذ القرارات بناء على المعلومات التي يتم جمعها من البيئة ، أي أنه يعمل على تطوير الروبوتات على التعلم والتكيف والتفاعل مع البيئة بطريقه مشابهة للانسان .</a:t>
            </a:r>
          </a:p>
          <a:p>
            <a:pPr algn="ctr"/>
            <a:endParaRPr lang="ar-SA" sz="2400" dirty="0">
              <a:solidFill>
                <a:schemeClr val="bg1"/>
              </a:solidFill>
            </a:endParaRPr>
          </a:p>
          <a:p>
            <a:pPr algn="ctr"/>
            <a:endParaRPr lang="ar-SA" sz="2400" u="sng" dirty="0">
              <a:solidFill>
                <a:schemeClr val="bg1"/>
              </a:solidFill>
            </a:endParaRPr>
          </a:p>
          <a:p>
            <a:pPr algn="ctr"/>
            <a:endParaRPr lang="ar-SA" sz="2400" dirty="0">
              <a:solidFill>
                <a:schemeClr val="bg1"/>
              </a:solidFill>
            </a:endParaRPr>
          </a:p>
          <a:p>
            <a:endParaRPr lang="ar-SA" sz="2400" dirty="0">
              <a:solidFill>
                <a:schemeClr val="bg1"/>
              </a:solidFill>
            </a:endParaRPr>
          </a:p>
        </p:txBody>
      </p:sp>
    </p:spTree>
    <p:extLst>
      <p:ext uri="{BB962C8B-B14F-4D97-AF65-F5344CB8AC3E}">
        <p14:creationId xmlns:p14="http://schemas.microsoft.com/office/powerpoint/2010/main" val="11986056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079D56A2-FF80-4B89-8918-EF989592D1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
        <p:nvSpPr>
          <p:cNvPr id="2" name="عنوان 1">
            <a:extLst>
              <a:ext uri="{FF2B5EF4-FFF2-40B4-BE49-F238E27FC236}">
                <a16:creationId xmlns:a16="http://schemas.microsoft.com/office/drawing/2014/main" id="{FDDC5698-0E42-4583-A1CC-CC0EBB01130B}"/>
              </a:ext>
            </a:extLst>
          </p:cNvPr>
          <p:cNvSpPr>
            <a:spLocks noGrp="1"/>
          </p:cNvSpPr>
          <p:nvPr>
            <p:ph type="title"/>
          </p:nvPr>
        </p:nvSpPr>
        <p:spPr>
          <a:xfrm>
            <a:off x="634013" y="1278385"/>
            <a:ext cx="10515600" cy="3879541"/>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rtl="1"/>
            <a:r>
              <a:rPr lang="ar-YE" sz="3200" dirty="0"/>
              <a:t>يعود تاريخ الروبوتات الذكية الى العام 1950 الذي طور فيه العالم العالم الرياضي وعالم الكمبيوتر آلان تورينج نموذجا للذكاء الاصطناعي يعرف باسم " تورينج تيست " والذي يقيس القدرة على التفكير المشابهة للبشر ، وبذلت العديد من الجهود في تطير الروبوتات على مدى الستينات والسبعينات والثمانينات وصولا للسنوات الأخيرة التي ظهرت فيها تقنيات مثل تعلم الآلة الذكية والذكاء الاصطناعي والشبكات العصبية العميقة .</a:t>
            </a:r>
            <a:endParaRPr lang="en-US" sz="3200" dirty="0"/>
          </a:p>
        </p:txBody>
      </p:sp>
      <p:sp>
        <p:nvSpPr>
          <p:cNvPr id="3" name="مستطيل 2">
            <a:extLst>
              <a:ext uri="{FF2B5EF4-FFF2-40B4-BE49-F238E27FC236}">
                <a16:creationId xmlns:a16="http://schemas.microsoft.com/office/drawing/2014/main" id="{B864051A-11D4-E644-8200-64F196914CE6}"/>
              </a:ext>
            </a:extLst>
          </p:cNvPr>
          <p:cNvSpPr/>
          <p:nvPr/>
        </p:nvSpPr>
        <p:spPr>
          <a:xfrm>
            <a:off x="634013" y="810228"/>
            <a:ext cx="6218200" cy="4681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3600" dirty="0">
                <a:latin typeface="Arial Black" panose="020B0A04020102020204" pitchFamily="34" charset="0"/>
              </a:rPr>
              <a:t>HISTORY OF ROBOTS</a:t>
            </a:r>
            <a:endParaRPr lang="ar-SA" sz="3600" dirty="0">
              <a:latin typeface="Arial Black" panose="020B0A04020102020204" pitchFamily="34" charset="0"/>
            </a:endParaRPr>
          </a:p>
        </p:txBody>
      </p:sp>
    </p:spTree>
    <p:extLst>
      <p:ext uri="{BB962C8B-B14F-4D97-AF65-F5344CB8AC3E}">
        <p14:creationId xmlns:p14="http://schemas.microsoft.com/office/powerpoint/2010/main" val="285921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D3575E7-36D7-9F35-8D06-6110F3DF6445}"/>
              </a:ext>
            </a:extLst>
          </p:cNvPr>
          <p:cNvSpPr>
            <a:spLocks noGrp="1"/>
          </p:cNvSpPr>
          <p:nvPr>
            <p:ph type="title"/>
          </p:nvPr>
        </p:nvSpPr>
        <p:spPr/>
        <p:txBody>
          <a:bodyPr/>
          <a:lstStyle/>
          <a:p>
            <a:endParaRPr lang="ar-SA"/>
          </a:p>
        </p:txBody>
      </p:sp>
      <p:sp>
        <p:nvSpPr>
          <p:cNvPr id="3" name="عنصر نائب للمحتوى 2">
            <a:extLst>
              <a:ext uri="{FF2B5EF4-FFF2-40B4-BE49-F238E27FC236}">
                <a16:creationId xmlns:a16="http://schemas.microsoft.com/office/drawing/2014/main" id="{BC5CBA5A-12C1-D30F-B9A2-6A8117261ECF}"/>
              </a:ext>
            </a:extLst>
          </p:cNvPr>
          <p:cNvSpPr>
            <a:spLocks noGrp="1"/>
          </p:cNvSpPr>
          <p:nvPr>
            <p:ph idx="1"/>
          </p:nvPr>
        </p:nvSpPr>
        <p:spPr/>
        <p:txBody>
          <a:bodyPr/>
          <a:lstStyle/>
          <a:p>
            <a:endParaRPr lang="ar-SA"/>
          </a:p>
        </p:txBody>
      </p:sp>
    </p:spTree>
    <p:extLst>
      <p:ext uri="{BB962C8B-B14F-4D97-AF65-F5344CB8AC3E}">
        <p14:creationId xmlns:p14="http://schemas.microsoft.com/office/powerpoint/2010/main" val="3370905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14" y="0"/>
            <a:ext cx="12292013" cy="6858000"/>
          </a:xfrm>
        </p:spPr>
      </p:pic>
      <p:sp>
        <p:nvSpPr>
          <p:cNvPr id="5" name="Title 1"/>
          <p:cNvSpPr>
            <a:spLocks noGrp="1"/>
          </p:cNvSpPr>
          <p:nvPr>
            <p:ph type="title"/>
          </p:nvPr>
        </p:nvSpPr>
        <p:spPr>
          <a:xfrm>
            <a:off x="4600573" y="585790"/>
            <a:ext cx="7278885" cy="81438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Autofit/>
          </a:bodyPr>
          <a:lstStyle/>
          <a:p>
            <a:pPr algn="r"/>
            <a:br>
              <a:rPr lang="ar-SA" sz="4400" b="1" dirty="0">
                <a:solidFill>
                  <a:schemeClr val="bg1"/>
                </a:solidFill>
              </a:rPr>
            </a:br>
            <a:br>
              <a:rPr lang="ar-SA" sz="4400" b="1" dirty="0">
                <a:solidFill>
                  <a:schemeClr val="bg1"/>
                </a:solidFill>
              </a:rPr>
            </a:br>
            <a:br>
              <a:rPr lang="ar-SA" sz="4400" b="1" dirty="0">
                <a:solidFill>
                  <a:schemeClr val="bg1"/>
                </a:solidFill>
              </a:rPr>
            </a:br>
            <a:r>
              <a:rPr lang="ar-SA" b="1" dirty="0">
                <a:solidFill>
                  <a:schemeClr val="bg1"/>
                </a:solidFill>
                <a:latin typeface="Courier New" panose="02070309020205020404" pitchFamily="49" charset="0"/>
                <a:cs typeface="Courier New" panose="02070309020205020404" pitchFamily="49" charset="0"/>
              </a:rPr>
              <a:t>مجالات تطبيق الروبوتات الذكية:</a:t>
            </a:r>
            <a:endParaRPr lang="ar-SA" sz="4400" b="1" dirty="0">
              <a:solidFill>
                <a:schemeClr val="bg1"/>
              </a:solidFill>
              <a:latin typeface="Courier New" panose="02070309020205020404" pitchFamily="49" charset="0"/>
              <a:cs typeface="Courier New" panose="02070309020205020404" pitchFamily="49" charset="0"/>
            </a:endParaRPr>
          </a:p>
        </p:txBody>
      </p:sp>
      <p:sp>
        <p:nvSpPr>
          <p:cNvPr id="8" name="Flowchart: Process 7"/>
          <p:cNvSpPr/>
          <p:nvPr/>
        </p:nvSpPr>
        <p:spPr>
          <a:xfrm>
            <a:off x="4600574" y="1714496"/>
            <a:ext cx="7278885" cy="3505686"/>
          </a:xfrm>
          <a:prstGeom prst="flowChartProcess">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r"/>
            <a:r>
              <a:rPr lang="ar-SA" sz="3200" b="1" dirty="0"/>
              <a:t>1.الرعاية الصحية والطب .</a:t>
            </a:r>
          </a:p>
          <a:p>
            <a:pPr algn="r"/>
            <a:r>
              <a:rPr lang="ar-SA" sz="3200" b="1" dirty="0"/>
              <a:t>2. الصناعة والتصنيع .</a:t>
            </a:r>
            <a:endParaRPr lang="en-US" sz="3200" b="1" dirty="0"/>
          </a:p>
          <a:p>
            <a:pPr algn="r"/>
            <a:r>
              <a:rPr lang="ar-SA" sz="3200" b="1" dirty="0"/>
              <a:t>3. الزراعة والزراعة الذكية .</a:t>
            </a:r>
          </a:p>
          <a:p>
            <a:pPr algn="r"/>
            <a:r>
              <a:rPr lang="ar-SA" sz="3200" b="1" dirty="0"/>
              <a:t>4. النقل واللوجستيات .</a:t>
            </a:r>
          </a:p>
          <a:p>
            <a:pPr algn="r"/>
            <a:r>
              <a:rPr lang="ar-SA" sz="3200" b="1" dirty="0"/>
              <a:t>5. الروبوتات التعليمية والاجتماعية .</a:t>
            </a:r>
          </a:p>
          <a:p>
            <a:pPr algn="r"/>
            <a:endParaRPr lang="ar-SA" sz="3200" b="1" dirty="0"/>
          </a:p>
        </p:txBody>
      </p:sp>
    </p:spTree>
    <p:extLst>
      <p:ext uri="{BB962C8B-B14F-4D97-AF65-F5344CB8AC3E}">
        <p14:creationId xmlns:p14="http://schemas.microsoft.com/office/powerpoint/2010/main" val="50714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0" y="0"/>
            <a:ext cx="12192000" cy="6858000"/>
          </a:xfrm>
          <a:solidFill>
            <a:srgbClr val="07094D"/>
          </a:solidFill>
        </p:spPr>
        <p:txBody>
          <a:bodyPr>
            <a:normAutofit/>
          </a:bodyPr>
          <a:lstStyle/>
          <a:p>
            <a:pPr algn="r"/>
            <a:endParaRPr lang="ar-SA" sz="4000" b="1" u="sng" dirty="0">
              <a:solidFill>
                <a:schemeClr val="bg1"/>
              </a:solidFill>
            </a:endParaRPr>
          </a:p>
          <a:p>
            <a:r>
              <a:rPr lang="ar-SA" sz="4000" b="1" u="sng" dirty="0">
                <a:solidFill>
                  <a:schemeClr val="bg1"/>
                </a:solidFill>
              </a:rPr>
              <a:t>  تحديات تواجه تطبيقات الروبوتات :</a:t>
            </a:r>
            <a:r>
              <a:rPr lang="en-US" sz="4000" b="1" u="sng" dirty="0">
                <a:solidFill>
                  <a:schemeClr val="bg1"/>
                </a:solidFill>
              </a:rPr>
              <a:t> </a:t>
            </a:r>
            <a:endParaRPr lang="ar-SA" sz="4000" b="1" u="sng" dirty="0">
              <a:solidFill>
                <a:schemeClr val="bg1"/>
              </a:solidFill>
            </a:endParaRPr>
          </a:p>
          <a:p>
            <a:pPr algn="r"/>
            <a:endParaRPr lang="ar-SA" sz="4000" b="1" u="sng" dirty="0">
              <a:solidFill>
                <a:schemeClr val="bg1"/>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0"/>
            <a:ext cx="6096000" cy="6755423"/>
          </a:xfrm>
        </p:spPr>
      </p:pic>
      <p:sp>
        <p:nvSpPr>
          <p:cNvPr id="2" name="Title 1"/>
          <p:cNvSpPr>
            <a:spLocks noGrp="1"/>
          </p:cNvSpPr>
          <p:nvPr>
            <p:ph type="title"/>
          </p:nvPr>
        </p:nvSpPr>
        <p:spPr>
          <a:xfrm>
            <a:off x="609600" y="1428750"/>
            <a:ext cx="5132388" cy="4400550"/>
          </a:xfrm>
          <a:noFill/>
          <a:ln>
            <a:noFill/>
          </a:ln>
        </p:spPr>
        <p:style>
          <a:lnRef idx="0">
            <a:scrgbClr r="0" g="0" b="0"/>
          </a:lnRef>
          <a:fillRef idx="0">
            <a:scrgbClr r="0" g="0" b="0"/>
          </a:fillRef>
          <a:effectRef idx="0">
            <a:scrgbClr r="0" g="0" b="0"/>
          </a:effectRef>
          <a:fontRef idx="minor">
            <a:schemeClr val="dk1"/>
          </a:fontRef>
        </p:style>
        <p:txBody>
          <a:bodyPr>
            <a:normAutofit/>
          </a:bodyPr>
          <a:lstStyle/>
          <a:p>
            <a:pPr algn="r"/>
            <a:r>
              <a:rPr lang="ar-SA" sz="3600" dirty="0">
                <a:solidFill>
                  <a:schemeClr val="bg1"/>
                </a:solidFill>
              </a:rPr>
              <a:t>1. التكلفة .</a:t>
            </a:r>
            <a:br>
              <a:rPr lang="ar-SA" sz="3600" dirty="0">
                <a:solidFill>
                  <a:schemeClr val="bg1"/>
                </a:solidFill>
              </a:rPr>
            </a:br>
            <a:r>
              <a:rPr lang="ar-SA" sz="3600" dirty="0">
                <a:solidFill>
                  <a:schemeClr val="bg1"/>
                </a:solidFill>
              </a:rPr>
              <a:t>2. التوافق مع البيئة .</a:t>
            </a:r>
            <a:br>
              <a:rPr lang="ar-SA" sz="3600" dirty="0">
                <a:solidFill>
                  <a:schemeClr val="bg1"/>
                </a:solidFill>
              </a:rPr>
            </a:br>
            <a:r>
              <a:rPr lang="ar-SA" sz="3600" dirty="0">
                <a:solidFill>
                  <a:schemeClr val="bg1"/>
                </a:solidFill>
              </a:rPr>
              <a:t>3. التحكم والبرمجة .</a:t>
            </a:r>
            <a:br>
              <a:rPr lang="ar-SA" sz="3600" dirty="0">
                <a:solidFill>
                  <a:schemeClr val="bg1"/>
                </a:solidFill>
              </a:rPr>
            </a:br>
            <a:r>
              <a:rPr lang="ar-SA" sz="3600" dirty="0">
                <a:solidFill>
                  <a:schemeClr val="bg1"/>
                </a:solidFill>
              </a:rPr>
              <a:t>4. الأمان والخصوصية .</a:t>
            </a:r>
            <a:br>
              <a:rPr lang="ar-SA" sz="3600" dirty="0">
                <a:solidFill>
                  <a:schemeClr val="bg1"/>
                </a:solidFill>
              </a:rPr>
            </a:br>
            <a:r>
              <a:rPr lang="ar-SA" sz="3600" dirty="0">
                <a:solidFill>
                  <a:schemeClr val="bg1"/>
                </a:solidFill>
              </a:rPr>
              <a:t>5. التفاعل البشري .</a:t>
            </a:r>
            <a:br>
              <a:rPr lang="ar-SA" sz="3600" dirty="0">
                <a:solidFill>
                  <a:schemeClr val="bg1"/>
                </a:solidFill>
              </a:rPr>
            </a:br>
            <a:r>
              <a:rPr lang="ar-SA" sz="3600" dirty="0">
                <a:solidFill>
                  <a:schemeClr val="bg1"/>
                </a:solidFill>
              </a:rPr>
              <a:t>6. القوانين والتشريعات .</a:t>
            </a:r>
            <a:br>
              <a:rPr lang="ar-SA" sz="3600" dirty="0">
                <a:solidFill>
                  <a:schemeClr val="bg1"/>
                </a:solidFill>
              </a:rPr>
            </a:br>
            <a:br>
              <a:rPr lang="ar-SA" sz="3600" dirty="0">
                <a:solidFill>
                  <a:schemeClr val="bg1"/>
                </a:solidFill>
              </a:rPr>
            </a:br>
            <a:endParaRPr lang="ar-SA" sz="3600" dirty="0">
              <a:solidFill>
                <a:schemeClr val="bg1"/>
              </a:solidFill>
            </a:endParaRPr>
          </a:p>
        </p:txBody>
      </p:sp>
    </p:spTree>
    <p:extLst>
      <p:ext uri="{BB962C8B-B14F-4D97-AF65-F5344CB8AC3E}">
        <p14:creationId xmlns:p14="http://schemas.microsoft.com/office/powerpoint/2010/main" val="222663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
        <p:nvSpPr>
          <p:cNvPr id="2" name="Title 1"/>
          <p:cNvSpPr>
            <a:spLocks noGrp="1"/>
          </p:cNvSpPr>
          <p:nvPr>
            <p:ph type="title"/>
          </p:nvPr>
        </p:nvSpPr>
        <p:spPr>
          <a:xfrm>
            <a:off x="838201" y="193676"/>
            <a:ext cx="10515600" cy="1325563"/>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Autofit/>
          </a:bodyPr>
          <a:lstStyle/>
          <a:p>
            <a:pPr algn="ctr"/>
            <a:r>
              <a:rPr lang="ar-SA" b="1" u="sng" dirty="0">
                <a:solidFill>
                  <a:schemeClr val="bg1"/>
                </a:solidFill>
                <a:latin typeface="Courier New" panose="02070309020205020404" pitchFamily="49" charset="0"/>
                <a:cs typeface="Courier New" panose="02070309020205020404" pitchFamily="49" charset="0"/>
              </a:rPr>
              <a:t>التفاعل بين البشر والروبوتات :</a:t>
            </a:r>
          </a:p>
        </p:txBody>
      </p:sp>
      <p:sp>
        <p:nvSpPr>
          <p:cNvPr id="6" name="Flowchart: Process 5"/>
          <p:cNvSpPr/>
          <p:nvPr/>
        </p:nvSpPr>
        <p:spPr>
          <a:xfrm>
            <a:off x="285749" y="1712915"/>
            <a:ext cx="11696701" cy="4772025"/>
          </a:xfrm>
          <a:prstGeom prst="flowChartProcess">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r>
              <a:rPr lang="ar-SA" sz="3600" b="1" dirty="0"/>
              <a:t>يعد التفاعل بين البشر والروبوتات تحديا مهما في مجال تطوير التكنولوجيا الروبوتية فلتحقيق التفاعل يجب مراعاة الجوانب التالية :</a:t>
            </a:r>
            <a:endParaRPr lang="en-US" sz="3600" b="1" dirty="0"/>
          </a:p>
          <a:p>
            <a:pPr algn="ctr"/>
            <a:endParaRPr lang="ar-SA" sz="2800" b="1" dirty="0"/>
          </a:p>
          <a:p>
            <a:pPr algn="ctr"/>
            <a:r>
              <a:rPr lang="ar-SA" sz="2800" b="1" dirty="0"/>
              <a:t>1. واجهات المستخدم .</a:t>
            </a:r>
          </a:p>
          <a:p>
            <a:pPr algn="ctr"/>
            <a:r>
              <a:rPr lang="ar-SA" sz="2800" b="1" dirty="0"/>
              <a:t>2. التعرف على الصوت والصورة .</a:t>
            </a:r>
          </a:p>
          <a:p>
            <a:pPr algn="ctr"/>
            <a:r>
              <a:rPr lang="ar-SA" sz="2800" b="1" dirty="0"/>
              <a:t>3. الحساسية والتفاعل الحركي .</a:t>
            </a:r>
          </a:p>
          <a:p>
            <a:pPr algn="ctr"/>
            <a:r>
              <a:rPr lang="ar-SA" sz="2800" b="1" dirty="0"/>
              <a:t>4. التواصل اللغوي والعاطفي .</a:t>
            </a:r>
          </a:p>
          <a:p>
            <a:pPr algn="ctr"/>
            <a:r>
              <a:rPr lang="ar-SA" sz="2800" b="1" dirty="0"/>
              <a:t>5. التعلم الآلي والتكيف . </a:t>
            </a:r>
          </a:p>
        </p:txBody>
      </p:sp>
    </p:spTree>
    <p:extLst>
      <p:ext uri="{BB962C8B-B14F-4D97-AF65-F5344CB8AC3E}">
        <p14:creationId xmlns:p14="http://schemas.microsoft.com/office/powerpoint/2010/main" val="61982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style>
          <a:lnRef idx="1">
            <a:schemeClr val="dk1"/>
          </a:lnRef>
          <a:fillRef idx="2">
            <a:schemeClr val="dk1"/>
          </a:fillRef>
          <a:effectRef idx="1">
            <a:schemeClr val="dk1"/>
          </a:effectRef>
          <a:fontRef idx="minor">
            <a:schemeClr val="dk1"/>
          </a:fontRef>
        </p:style>
      </p:pic>
      <p:sp>
        <p:nvSpPr>
          <p:cNvPr id="2" name="Title 1"/>
          <p:cNvSpPr>
            <a:spLocks noGrp="1"/>
          </p:cNvSpPr>
          <p:nvPr>
            <p:ph type="title"/>
          </p:nvPr>
        </p:nvSpPr>
        <p:spPr>
          <a:xfrm>
            <a:off x="838199" y="502841"/>
            <a:ext cx="10515600" cy="1325563"/>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ctr"/>
            <a:r>
              <a:rPr lang="ar-SA" sz="6000" b="1" u="sng" dirty="0">
                <a:solidFill>
                  <a:schemeClr val="tx1"/>
                </a:solidFill>
              </a:rPr>
              <a:t>الآثار المحتملة للروبوتات :</a:t>
            </a:r>
          </a:p>
        </p:txBody>
      </p:sp>
      <p:sp>
        <p:nvSpPr>
          <p:cNvPr id="8" name="Flowchart: Process 7"/>
          <p:cNvSpPr/>
          <p:nvPr/>
        </p:nvSpPr>
        <p:spPr>
          <a:xfrm>
            <a:off x="1862137" y="2331244"/>
            <a:ext cx="8467725" cy="3771900"/>
          </a:xfrm>
          <a:prstGeom prst="flowChartProcess">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r>
              <a:rPr lang="ar-SA" sz="4000" b="1" dirty="0">
                <a:solidFill>
                  <a:schemeClr val="tx1"/>
                </a:solidFill>
              </a:rPr>
              <a:t>1</a:t>
            </a:r>
            <a:r>
              <a:rPr lang="ar-SA" sz="4800" b="1" dirty="0">
                <a:solidFill>
                  <a:schemeClr val="tx1"/>
                </a:solidFill>
              </a:rPr>
              <a:t>. التأثير على وظائف العمالة .</a:t>
            </a:r>
          </a:p>
          <a:p>
            <a:pPr algn="ctr"/>
            <a:r>
              <a:rPr lang="ar-SA" sz="4800" b="1" dirty="0">
                <a:solidFill>
                  <a:schemeClr val="tx1"/>
                </a:solidFill>
              </a:rPr>
              <a:t>2. زيادة الكفاءة والانتاجية .</a:t>
            </a:r>
          </a:p>
          <a:p>
            <a:pPr algn="ctr"/>
            <a:r>
              <a:rPr lang="ar-SA" sz="4800" b="1" dirty="0">
                <a:solidFill>
                  <a:schemeClr val="tx1"/>
                </a:solidFill>
              </a:rPr>
              <a:t>3. التحول في مهارات العمل .</a:t>
            </a:r>
          </a:p>
          <a:p>
            <a:pPr algn="ctr"/>
            <a:r>
              <a:rPr lang="ar-SA" sz="4800" b="1" dirty="0">
                <a:solidFill>
                  <a:schemeClr val="tx1"/>
                </a:solidFill>
              </a:rPr>
              <a:t>4. التأثير على الاقتصاد .</a:t>
            </a:r>
          </a:p>
          <a:p>
            <a:pPr algn="ctr"/>
            <a:endParaRPr lang="ar-SA" sz="4000" b="1" dirty="0">
              <a:solidFill>
                <a:schemeClr val="tx1"/>
              </a:solidFill>
            </a:endParaRPr>
          </a:p>
        </p:txBody>
      </p:sp>
    </p:spTree>
    <p:extLst>
      <p:ext uri="{BB962C8B-B14F-4D97-AF65-F5344CB8AC3E}">
        <p14:creationId xmlns:p14="http://schemas.microsoft.com/office/powerpoint/2010/main" val="369246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محتوى 4">
            <a:extLst>
              <a:ext uri="{FF2B5EF4-FFF2-40B4-BE49-F238E27FC236}">
                <a16:creationId xmlns:a16="http://schemas.microsoft.com/office/drawing/2014/main" id="{A0ABB25A-2396-2D5D-BB36-70E4115C72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
        <p:nvSpPr>
          <p:cNvPr id="2" name="عنوان 1">
            <a:extLst>
              <a:ext uri="{FF2B5EF4-FFF2-40B4-BE49-F238E27FC236}">
                <a16:creationId xmlns:a16="http://schemas.microsoft.com/office/drawing/2014/main" id="{7B973D5B-8E3F-24FF-7675-CD2D01255C61}"/>
              </a:ext>
            </a:extLst>
          </p:cNvPr>
          <p:cNvSpPr>
            <a:spLocks noGrp="1"/>
          </p:cNvSpPr>
          <p:nvPr>
            <p:ph type="title"/>
          </p:nvPr>
        </p:nvSpPr>
        <p:spPr>
          <a:xfrm>
            <a:off x="7151077" y="1725001"/>
            <a:ext cx="5040923" cy="1703998"/>
          </a:xfrm>
        </p:spPr>
        <p:txBody>
          <a:bodyPr>
            <a:normAutofit/>
          </a:bodyPr>
          <a:lstStyle/>
          <a:p>
            <a:r>
              <a:rPr lang="en-US" sz="6000" b="1" dirty="0">
                <a:latin typeface="Edwardian Script ITC" panose="030303020407070D0804" pitchFamily="66" charset="0"/>
              </a:rPr>
              <a:t>Thanks for Listening</a:t>
            </a:r>
            <a:endParaRPr lang="ar-SA" sz="6000" b="1" dirty="0">
              <a:latin typeface="Edwardian Script ITC" panose="030303020407070D0804" pitchFamily="66" charset="0"/>
            </a:endParaRPr>
          </a:p>
        </p:txBody>
      </p:sp>
    </p:spTree>
    <p:extLst>
      <p:ext uri="{BB962C8B-B14F-4D97-AF65-F5344CB8AC3E}">
        <p14:creationId xmlns:p14="http://schemas.microsoft.com/office/powerpoint/2010/main" val="1848813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351</Words>
  <Application>Microsoft Office PowerPoint</Application>
  <PresentationFormat>شاشة عريضة</PresentationFormat>
  <Paragraphs>39</Paragraphs>
  <Slides>9</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9</vt:i4>
      </vt:variant>
    </vt:vector>
  </HeadingPairs>
  <TitlesOfParts>
    <vt:vector size="16" baseType="lpstr">
      <vt:lpstr>Arial</vt:lpstr>
      <vt:lpstr>Arial Black</vt:lpstr>
      <vt:lpstr>Calibri</vt:lpstr>
      <vt:lpstr>Calibri Light</vt:lpstr>
      <vt:lpstr>Courier New</vt:lpstr>
      <vt:lpstr>Edwardian Script ITC</vt:lpstr>
      <vt:lpstr>Office Theme</vt:lpstr>
      <vt:lpstr>عرض تقديمي في PowerPoint</vt:lpstr>
      <vt:lpstr>   ماهي الروبوتات الذكية:  أنظمة آلية مجهزة بقدرات تعلم وتفكير ذاتي تم تطويرها للتفاعل مع البيئة المحيطة بها واتخاذ قرارات مستقلة بناء على المعلومات المتاحة وتعتمد هذه الروبوتات على تقنية الذكاء الاصطناعي وتعلم الآلة وتتميز بالقدرة على الاستشعار والتحليل لهذه المعلومات بواسطة مجموعة متنوعة من الحساسات كالكاميرات والميكرفونات والاستشعار باللمس وما الى ذلك .     </vt:lpstr>
      <vt:lpstr>يعود تاريخ الروبوتات الذكية الى العام 1950 الذي طور فيه العالم العالم الرياضي وعالم الكمبيوتر آلان تورينج نموذجا للذكاء الاصطناعي يعرف باسم " تورينج تيست " والذي يقيس القدرة على التفكير المشابهة للبشر ، وبذلت العديد من الجهود في تطير الروبوتات على مدى الستينات والسبعينات والثمانينات وصولا للسنوات الأخيرة التي ظهرت فيها تقنيات مثل تعلم الآلة الذكية والذكاء الاصطناعي والشبكات العصبية العميقة .</vt:lpstr>
      <vt:lpstr>عرض تقديمي في PowerPoint</vt:lpstr>
      <vt:lpstr>   مجالات تطبيق الروبوتات الذكية:</vt:lpstr>
      <vt:lpstr>1. التكلفة . 2. التوافق مع البيئة . 3. التحكم والبرمجة . 4. الأمان والخصوصية . 5. التفاعل البشري . 6. القوانين والتشريعات .  </vt:lpstr>
      <vt:lpstr>التفاعل بين البشر والروبوتات :</vt:lpstr>
      <vt:lpstr>الآثار المحتملة للروبوتات :</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نورا الحميدي</dc:creator>
  <cp:lastModifiedBy>Ecdl     </cp:lastModifiedBy>
  <cp:revision>26</cp:revision>
  <dcterms:created xsi:type="dcterms:W3CDTF">2023-10-14T16:32:04Z</dcterms:created>
  <dcterms:modified xsi:type="dcterms:W3CDTF">2023-11-06T12:22:49Z</dcterms:modified>
</cp:coreProperties>
</file>