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62" r:id="rId7"/>
    <p:sldId id="263" r:id="rId8"/>
    <p:sldId id="276" r:id="rId9"/>
    <p:sldId id="277" r:id="rId10"/>
    <p:sldId id="278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9" r:id="rId21"/>
    <p:sldId id="25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8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gram_of_oriented_gradients" TargetMode="External"/><Relationship Id="rId2" Type="http://schemas.openxmlformats.org/officeDocument/2006/relationships/hyperlink" Target="https://en.wikipedia.org/wiki/Pedestrian_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formation_retrieval#Average_precision" TargetMode="External"/><Relationship Id="rId4" Type="http://schemas.openxmlformats.org/officeDocument/2006/relationships/hyperlink" Target="http://lear.inrialpes.fr/people/triggs/pubs/Dalal-cvpr05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8AF9-51AA-42BA-A3D5-8A9D2589F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847940"/>
            <a:ext cx="9866812" cy="1851718"/>
          </a:xfrm>
        </p:spPr>
        <p:txBody>
          <a:bodyPr/>
          <a:lstStyle/>
          <a:p>
            <a:r>
              <a:rPr lang="en-US" b="1" dirty="0"/>
              <a:t>HOG Methodology for Pedestrian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CC883-B9E6-4E01-8C31-76F473B9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343" y="3082835"/>
            <a:ext cx="8689976" cy="2299063"/>
          </a:xfrm>
        </p:spPr>
        <p:txBody>
          <a:bodyPr>
            <a:normAutofit/>
          </a:bodyPr>
          <a:lstStyle/>
          <a:p>
            <a:r>
              <a:rPr lang="en-US" b="1" dirty="0"/>
              <a:t>CS512: Computer Vision</a:t>
            </a:r>
          </a:p>
          <a:p>
            <a:r>
              <a:rPr lang="en-US" b="1" dirty="0"/>
              <a:t>Fall 2018</a:t>
            </a:r>
          </a:p>
          <a:p>
            <a:pPr algn="l"/>
            <a:r>
              <a:rPr lang="en-US" b="1" dirty="0"/>
              <a:t>Aditya yaji                                                 Pallavi Chandrashekar</a:t>
            </a:r>
          </a:p>
          <a:p>
            <a:pPr algn="l"/>
            <a:r>
              <a:rPr lang="en-US" b="1" dirty="0"/>
              <a:t>A20426486                                                   A20427289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8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7C5D-F863-4FAF-9B15-4A239443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3529"/>
          </a:xfrm>
        </p:spPr>
        <p:txBody>
          <a:bodyPr/>
          <a:lstStyle/>
          <a:p>
            <a:r>
              <a:rPr lang="en-US" dirty="0"/>
              <a:t>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F7B3-4C1C-4C29-9FD8-DFA84E5D20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4960"/>
            <a:ext cx="10363826" cy="4589417"/>
          </a:xfrm>
        </p:spPr>
        <p:txBody>
          <a:bodyPr>
            <a:normAutofit/>
          </a:bodyPr>
          <a:lstStyle/>
          <a:p>
            <a:r>
              <a:rPr lang="en-US" dirty="0"/>
              <a:t>Linear svm is extremely fast algorithm for solving multiclass classification problems from ultra large data sets.</a:t>
            </a:r>
          </a:p>
          <a:p>
            <a:r>
              <a:rPr lang="en-US" b="1" dirty="0"/>
              <a:t>Features of linear svm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Efficiency in dealing with extra-large data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Solution of multiclass classification problems with any number of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No need for expensive computing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Ideal for contemporary applications like e-commerce, Object classification, banking service and many more.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4220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0187-72EF-4EF1-B77E-3A7497AF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4DAD-51B8-4F81-99ED-387D766734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9098"/>
            <a:ext cx="10363826" cy="3762102"/>
          </a:xfrm>
        </p:spPr>
        <p:txBody>
          <a:bodyPr/>
          <a:lstStyle/>
          <a:p>
            <a:r>
              <a:rPr lang="en-US" dirty="0"/>
              <a:t>In this section, we describe how to train a linear detector and use the detector to detect pedestrian within a given image.</a:t>
            </a:r>
          </a:p>
          <a:p>
            <a:r>
              <a:rPr lang="en-US" dirty="0"/>
              <a:t>Pedestrian Detection Using HOG is divided into mainly three steps:</a:t>
            </a:r>
          </a:p>
          <a:p>
            <a:pPr marL="0" indent="0">
              <a:buNone/>
            </a:pPr>
            <a:r>
              <a:rPr lang="en-US" dirty="0"/>
              <a:t>	1. Train linear detector</a:t>
            </a:r>
          </a:p>
          <a:p>
            <a:pPr marL="0" indent="0">
              <a:buNone/>
            </a:pPr>
            <a:r>
              <a:rPr lang="en-US" dirty="0"/>
              <a:t>	2. sliding window strategy</a:t>
            </a:r>
          </a:p>
          <a:p>
            <a:pPr marL="0" indent="0">
              <a:buNone/>
            </a:pPr>
            <a:r>
              <a:rPr lang="en-US" dirty="0"/>
              <a:t>	3. Multiple scale manner</a:t>
            </a:r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559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1D88-5D5C-41E5-A771-96CF0C5DD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36320"/>
            <a:ext cx="10363826" cy="43629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dirty="0"/>
              <a:t>Train Linear detector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Given a set of training images, we divide it into positive samples and negative</a:t>
            </a:r>
          </a:p>
          <a:p>
            <a:pPr marL="0" indent="0">
              <a:buNone/>
            </a:pPr>
            <a:r>
              <a:rPr lang="en-IN" dirty="0"/>
              <a:t>   samples.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positive samples are the images containing only one pedestrian </a:t>
            </a:r>
            <a:r>
              <a:rPr lang="en-IN" dirty="0"/>
              <a:t>While, the negative ones contain no human.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resizing the sample to fixed size of i.e. 128 x 64.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Then, We will extract the hog descriptor for each training sample.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Descriptors are fed into two-class linear svm to train human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Finally, We reshape the detector to a 3d matrix, for the convenience of detection.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5E1B-FA04-4B59-8114-2FE9E9ABD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58833"/>
            <a:ext cx="10363826" cy="38666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Sliding window strategy: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above step, we train a linear pedestrian detector.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here, we will convolve the detector on the 3d.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enforce a threshold to select the position where the score of convolution is above the threshold as hypothesis.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used “</a:t>
            </a:r>
            <a:r>
              <a:rPr lang="en-US" b="1" dirty="0"/>
              <a:t>filter2d</a:t>
            </a:r>
            <a:r>
              <a:rPr lang="en-US" dirty="0"/>
              <a:t>” to implement the sliding window strategy.</a:t>
            </a:r>
          </a:p>
        </p:txBody>
      </p:sp>
    </p:spTree>
    <p:extLst>
      <p:ext uri="{BB962C8B-B14F-4D97-AF65-F5344CB8AC3E}">
        <p14:creationId xmlns:p14="http://schemas.microsoft.com/office/powerpoint/2010/main" val="417561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lh5.googleusercontent.com/wsg1ssRnyFN-TdkmHQVX-8t-gpP-VVv_BerWsEA4WfwohBDoyYMA8yKVJAal8nt4nJmiaSWnmnh64mvAw_prweHq6L37K2tpt0Npq5vLzOd9nvEMYnDOJhhwrafKC90og5DAU7PU">
            <a:extLst>
              <a:ext uri="{FF2B5EF4-FFF2-40B4-BE49-F238E27FC236}">
                <a16:creationId xmlns:a16="http://schemas.microsoft.com/office/drawing/2014/main" id="{6354F424-4666-4D3A-BECF-7D5A1871EC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31" y="1759131"/>
            <a:ext cx="4770219" cy="303226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A7E-00CD-4DA5-B74F-FCF250B8E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0677" y="1288869"/>
            <a:ext cx="6296842" cy="41561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3. Multiple Scale Manner: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Scales of human varies.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scale of the detector is fixed.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better performance, we perform detection on multiple scales of a given image.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achieve this, we simple resize the images by several fixed factors e.g. 0.21,0.27, 0.3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threshold for these scales are 3.0,3.5 and 4.5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3967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FD65-3C32-402C-887C-C48882B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1000"/>
            <a:ext cx="10364451" cy="1596177"/>
          </a:xfrm>
        </p:spPr>
        <p:txBody>
          <a:bodyPr/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D0D8-094F-4C61-B322-4F72857B10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6217"/>
            <a:ext cx="10363826" cy="3718560"/>
          </a:xfrm>
        </p:spPr>
        <p:txBody>
          <a:bodyPr/>
          <a:lstStyle/>
          <a:p>
            <a:r>
              <a:rPr lang="en-US" dirty="0"/>
              <a:t>We have implemented the project in 7 steps:</a:t>
            </a:r>
          </a:p>
          <a:p>
            <a:pPr marL="0" indent="0">
              <a:buNone/>
            </a:pPr>
            <a:r>
              <a:rPr lang="en-US" b="1" dirty="0"/>
              <a:t>Step 1: Compute angle and magnitude of gradient for each pixe</a:t>
            </a:r>
            <a:r>
              <a:rPr lang="en-US" dirty="0"/>
              <a:t>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Compute gradient vector, angle and magnitude for each pixel in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range of angle should be from – 𝜋 to 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vertical and horizontal gradient can be computed by convoluting the kernel [1,0,-1]’ and [-1,0,1] using filter2d function on the input image.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angle is computed by ‘aRctan2’ which returns the angle ranges from – 𝜋 to 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B8B0-B8CA-4EEF-B416-527D30B214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62148"/>
            <a:ext cx="10363826" cy="56617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Step 2: Construct HOG for each cell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fix the size of cell to make it cover 8 x 8 pixels and the bin of HOG to be 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quantize the range of angle (−𝜋 to 𝜋) to 9 bins.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Then, Accumulate the pixel’s magnitude to 9-bin histogram according to its angle.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each cell, we construct a 9-bin histogram.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3: Construct the normalized HOG for each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fix the size of block to make it cover 2 x 2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neighboring blocks overlap with each other by 50%.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hog block is constructed by concatenating 4 hogs of the 4 cells within the block.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Lastly, normalize the concatenated vector by its l2-norm by using ‘normalize’ OpenCV function.</a:t>
            </a:r>
          </a:p>
        </p:txBody>
      </p:sp>
    </p:spTree>
    <p:extLst>
      <p:ext uri="{BB962C8B-B14F-4D97-AF65-F5344CB8AC3E}">
        <p14:creationId xmlns:p14="http://schemas.microsoft.com/office/powerpoint/2010/main" val="134063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0CF8-FE8C-44AC-980A-D5C15E8BD5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654" y="1208313"/>
            <a:ext cx="10363826" cy="4441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4: Convolute the learned detector on the HOG descriptor of the novel                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once we have hog descriptor, we have to train detector.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Firstly, set number of components ‘n’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then apply k-means to cluster the hog descriptors of positive samples into n-clusters.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Step5: Select the convolution above the threshold and compute its bounding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step-4, we have ‘n’ clusters. Here, we are going to train ‘n’ detectors.</a:t>
            </a:r>
          </a:p>
        </p:txBody>
      </p:sp>
    </p:spTree>
    <p:extLst>
      <p:ext uri="{BB962C8B-B14F-4D97-AF65-F5344CB8AC3E}">
        <p14:creationId xmlns:p14="http://schemas.microsoft.com/office/powerpoint/2010/main" val="35697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2AF8-4872-4002-B20F-431F217D6C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84366"/>
            <a:ext cx="10363826" cy="38543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6: Build image pyramid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here we will build image pyramid, which contains the same image in different scales.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OpenCV function "resize" is well-designed for this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7: Perform detection on multiple scales of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once we have Image pyramid, we will perform the detection on the images in the pyramid by calling the function implemented in step-6.</a:t>
            </a:r>
          </a:p>
        </p:txBody>
      </p:sp>
    </p:spTree>
    <p:extLst>
      <p:ext uri="{BB962C8B-B14F-4D97-AF65-F5344CB8AC3E}">
        <p14:creationId xmlns:p14="http://schemas.microsoft.com/office/powerpoint/2010/main" val="226931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F7D3D9C-B868-41E0-AC6B-0CEDDA3D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EFBBCCA-E851-463D-A9E1-5F35DF6B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6E56B-E18E-4156-B843-BE079637A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1" r="4" b="4"/>
          <a:stretch/>
        </p:blipFill>
        <p:spPr>
          <a:xfrm>
            <a:off x="8157374" y="10"/>
            <a:ext cx="4034626" cy="3428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C3606-EF25-43CB-8E45-3D00BE3B8A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4" r="13991" b="3"/>
          <a:stretch/>
        </p:blipFill>
        <p:spPr>
          <a:xfrm>
            <a:off x="8157371" y="3429000"/>
            <a:ext cx="4034629" cy="342900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5376D860-CEDA-4A40-8599-DCA4E19C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7371" y="3433232"/>
            <a:ext cx="399529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5">
            <a:extLst>
              <a:ext uri="{FF2B5EF4-FFF2-40B4-BE49-F238E27FC236}">
                <a16:creationId xmlns:a16="http://schemas.microsoft.com/office/drawing/2014/main" id="{1C2FA0C4-B80E-4B2A-A964-E3C69A88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4" name="Picture 17">
            <a:extLst>
              <a:ext uri="{FF2B5EF4-FFF2-40B4-BE49-F238E27FC236}">
                <a16:creationId xmlns:a16="http://schemas.microsoft.com/office/drawing/2014/main" id="{45DEC4C6-A336-46AE-991C-4D3A6073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EC47D-4982-44CB-B236-2AD06D63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596641"/>
            <a:ext cx="6902589" cy="940317"/>
          </a:xfrm>
        </p:spPr>
        <p:txBody>
          <a:bodyPr>
            <a:normAutofit fontScale="90000"/>
          </a:bodyPr>
          <a:lstStyle/>
          <a:p>
            <a:pPr algn="l"/>
            <a:br>
              <a:rPr lang="en-US" sz="2700" b="1" dirty="0"/>
            </a:br>
            <a:r>
              <a:rPr lang="en-US" sz="2700" b="1" dirty="0"/>
              <a:t>Discussion of the obtained results</a:t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F075-3F25-456C-A583-8CC25C00EF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5258"/>
            <a:ext cx="6672887" cy="4005942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In order to successfully detect all the pedestrians in every image in valid set, we have to set a low threshold which means, we suffered a high false positive rate (As shown in the figure).</a:t>
            </a:r>
          </a:p>
          <a:p>
            <a:r>
              <a:rPr lang="en-IN" sz="1800" dirty="0"/>
              <a:t>consequently, there were many mistaken bounding boxes in the result. </a:t>
            </a:r>
          </a:p>
          <a:p>
            <a:r>
              <a:rPr lang="en-IN" sz="1800" dirty="0"/>
              <a:t>In order to modify it, I try to set a higher threshold in order to have lower false positive rate, while my project failed to detect any human in some validation images.</a:t>
            </a:r>
          </a:p>
          <a:p>
            <a:r>
              <a:rPr lang="en-IN" sz="1800" dirty="0"/>
              <a:t>Later, we set it to a moderate threshold where it helped by performing better.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30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CBA-1D54-42EE-A409-8A226077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A245-C389-4C7A-B4E1-796711BE7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0058"/>
            <a:ext cx="10363826" cy="37011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Introduction to pedestrian detection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Histogram of oriented gradient (HOG)</a:t>
            </a:r>
          </a:p>
          <a:p>
            <a:r>
              <a:rPr lang="en-US" dirty="0"/>
              <a:t>Support vector machine (svm)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Discussion of the obtained results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214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>
            <a:extLst>
              <a:ext uri="{FF2B5EF4-FFF2-40B4-BE49-F238E27FC236}">
                <a16:creationId xmlns:a16="http://schemas.microsoft.com/office/drawing/2014/main" id="{F3A8575D-CE97-43EB-9923-C3D54629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4B02867-8B3B-49EE-8983-5C9676D1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5FF585F0-FB5E-4F61-B5FE-703663291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2">
            <a:extLst>
              <a:ext uri="{FF2B5EF4-FFF2-40B4-BE49-F238E27FC236}">
                <a16:creationId xmlns:a16="http://schemas.microsoft.com/office/drawing/2014/main" id="{1721CD6D-F1A0-4C50-8535-3486CF048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6BCA4-FD0F-4E47-AA9F-51D9070CE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" r="-2" b="-2"/>
          <a:stretch/>
        </p:blipFill>
        <p:spPr>
          <a:xfrm>
            <a:off x="802445" y="550656"/>
            <a:ext cx="2525001" cy="3292475"/>
          </a:xfrm>
          <a:prstGeom prst="roundRect">
            <a:avLst>
              <a:gd name="adj" fmla="val 5301"/>
            </a:avLst>
          </a:prstGeom>
          <a:solidFill>
            <a:srgbClr val="FFFFFF">
              <a:shade val="85000"/>
            </a:srgbClr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" name="Content Placeholder 67" descr="A person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31B12345-03DC-4CF1-A1F0-4A8C31E18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4" b="2716"/>
          <a:stretch/>
        </p:blipFill>
        <p:spPr>
          <a:xfrm>
            <a:off x="3484873" y="550656"/>
            <a:ext cx="2529939" cy="32924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A4F98-B219-466E-8935-71BE4232D4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76" r="10806" b="-2"/>
          <a:stretch/>
        </p:blipFill>
        <p:spPr>
          <a:xfrm>
            <a:off x="6172239" y="550656"/>
            <a:ext cx="2529944" cy="32924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0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73B6DBC-030D-413B-AB43-183CBECFED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47" r="20358" b="-2"/>
          <a:stretch/>
        </p:blipFill>
        <p:spPr>
          <a:xfrm>
            <a:off x="8859611" y="550656"/>
            <a:ext cx="2529944" cy="32924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ECC7DF4-CEE0-4712-BBBA-C54FF1B0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1D6DF-A301-4306-B4D6-4E049C9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909806"/>
            <a:ext cx="8689976" cy="134588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400" dirty="0"/>
            </a:br>
            <a:r>
              <a:rPr lang="en-US" sz="4400" b="1" dirty="0" err="1"/>
              <a:t>FinaL</a:t>
            </a:r>
            <a:r>
              <a:rPr lang="en-US" sz="4400" b="1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89137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AC57-D83F-41AB-902D-4F641D0C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8445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4287-7EF7-4815-930D-F808B3D78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403" y="2281647"/>
            <a:ext cx="10363826" cy="4302034"/>
          </a:xfrm>
        </p:spPr>
        <p:txBody>
          <a:bodyPr>
            <a:normAutofit/>
          </a:bodyPr>
          <a:lstStyle/>
          <a:p>
            <a:r>
              <a:rPr lang="en-US" b="1" dirty="0"/>
              <a:t>Pedestrian detection: </a:t>
            </a:r>
            <a:r>
              <a:rPr lang="en-US" dirty="0">
                <a:hlinkClick r:id="rId2"/>
              </a:rPr>
              <a:t>https://en.wikipedia.org/wiki/Pedestrian_detection</a:t>
            </a:r>
            <a:endParaRPr lang="en-US" dirty="0"/>
          </a:p>
          <a:p>
            <a:r>
              <a:rPr lang="en-US" b="1" dirty="0"/>
              <a:t>HOG introduction: </a:t>
            </a:r>
            <a:r>
              <a:rPr lang="en-US" u="sng" dirty="0">
                <a:hlinkClick r:id="rId3"/>
              </a:rPr>
              <a:t>http://en.wikipedia.org/wiki/Histogram_of_oriented</a:t>
            </a:r>
            <a:r>
              <a:rPr lang="en-US" u="sng">
                <a:hlinkClick r:id="rId3"/>
              </a:rPr>
              <a:t>_gradients</a:t>
            </a:r>
            <a:endParaRPr lang="en-US" u="sng" dirty="0"/>
          </a:p>
          <a:p>
            <a:r>
              <a:rPr lang="en-US" b="1"/>
              <a:t>N</a:t>
            </a:r>
            <a:r>
              <a:rPr lang="en-US" b="1" dirty="0" err="1"/>
              <a:t>.Dalal</a:t>
            </a:r>
            <a:r>
              <a:rPr lang="en-US" b="1" dirty="0"/>
              <a:t> and </a:t>
            </a:r>
            <a:r>
              <a:rPr lang="en-US" b="1" dirty="0" err="1"/>
              <a:t>B.Triggs</a:t>
            </a:r>
            <a:r>
              <a:rPr lang="en-US" b="1" dirty="0"/>
              <a:t>: </a:t>
            </a:r>
            <a:r>
              <a:rPr lang="en-US" u="sng" dirty="0">
                <a:hlinkClick r:id="rId4"/>
              </a:rPr>
              <a:t>Histograms of Oriented Gradients for Human Detection</a:t>
            </a:r>
            <a:r>
              <a:rPr lang="en-US" dirty="0"/>
              <a:t>, CVPR, 2013</a:t>
            </a:r>
          </a:p>
          <a:p>
            <a:r>
              <a:rPr lang="en-US" b="1" dirty="0"/>
              <a:t>Average precision: </a:t>
            </a:r>
            <a:r>
              <a:rPr lang="en-US" dirty="0">
                <a:hlinkClick r:id="rId5"/>
              </a:rPr>
              <a:t>https://en.wikipedia.org/wiki/Information_retrieval#Average_precision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1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A485-D600-4744-8810-1A420FC7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87" y="1846217"/>
            <a:ext cx="10364451" cy="2995748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49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BB366-9ABC-477A-819F-50300458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385717"/>
            <a:ext cx="4770219" cy="338685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35A0E-D4BA-419E-BCD2-8F5A163D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pedestrian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5434-7E3A-49EF-920E-E3D886459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186" y="2367092"/>
            <a:ext cx="5528082" cy="34241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Pedesn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detection is essential and significant task in any intelligent system.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Pedestrian detection is used by many car manufactures like Audi, Toyota, Audi, BMW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9B36A-B2B0-4E2F-8981-7CEC14081D45}"/>
              </a:ext>
            </a:extLst>
          </p:cNvPr>
          <p:cNvSpPr txBox="1"/>
          <p:nvPr/>
        </p:nvSpPr>
        <p:spPr>
          <a:xfrm>
            <a:off x="395655" y="2114063"/>
            <a:ext cx="537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2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lh4.googleusercontent.com/bXNxhFktqOcBsI1eBXeSkx3rF7suMj7t7a12-3RQkBQtHklpv1f8VRQ9liby2nmraZs4wRtxREJpwmYFLxc4HlydiZityBEFRKytfawFx7Je-GbohMQcy-wmIf72Jdk07jckoNuv">
            <a:extLst>
              <a:ext uri="{FF2B5EF4-FFF2-40B4-BE49-F238E27FC236}">
                <a16:creationId xmlns:a16="http://schemas.microsoft.com/office/drawing/2014/main" id="{8AE18B99-E804-4688-A803-AACC88845F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39" y="2126772"/>
            <a:ext cx="5193241" cy="2920014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69ACC-3EAA-42C5-87DC-CFD5B679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AE4A-12E6-4182-B891-4B9FF95FA5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027" y="2214694"/>
            <a:ext cx="5445303" cy="3393626"/>
          </a:xfrm>
        </p:spPr>
        <p:txBody>
          <a:bodyPr>
            <a:normAutofit/>
          </a:bodyPr>
          <a:lstStyle/>
          <a:p>
            <a:r>
              <a:rPr lang="en-US" dirty="0"/>
              <a:t>Pedestrian Detection is widely used for intelligent control, intelligent transportation driving auxiliary, advanced human computer interaction and so on. </a:t>
            </a:r>
          </a:p>
          <a:p>
            <a:endParaRPr lang="en-US" dirty="0"/>
          </a:p>
          <a:p>
            <a:r>
              <a:rPr lang="en-US" dirty="0"/>
              <a:t>Nevertheless, Pedestrian Detection is a challenging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9ACC-3EAA-42C5-87DC-CFD5B679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09688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Continued....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AE4A-12E6-4182-B891-4B9FF95FA5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32411"/>
            <a:ext cx="10363826" cy="482454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Challenges faced are 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 Various styles in appearance i.e. clothing and trousers.</a:t>
            </a:r>
          </a:p>
          <a:p>
            <a:pPr marL="0" indent="0" algn="just">
              <a:buNone/>
            </a:pPr>
            <a:r>
              <a:rPr lang="en-US" dirty="0"/>
              <a:t>	ii.  Non-rigid objects i.e. various bodies and actions.</a:t>
            </a:r>
          </a:p>
          <a:p>
            <a:pPr marL="0" indent="0" algn="just">
              <a:buNone/>
            </a:pPr>
            <a:r>
              <a:rPr lang="en-US" dirty="0"/>
              <a:t>	iii. Background environment.</a:t>
            </a:r>
          </a:p>
          <a:p>
            <a:pPr marL="0" indent="0" algn="just">
              <a:buNone/>
            </a:pPr>
            <a:r>
              <a:rPr lang="en-US" dirty="0"/>
              <a:t>	iv. Frequent occlusion between pedestrians.</a:t>
            </a:r>
          </a:p>
          <a:p>
            <a:pPr algn="just"/>
            <a:r>
              <a:rPr lang="en-US" dirty="0"/>
              <a:t> Despite challenges, pedestrian detection remains as active research in computer vision.</a:t>
            </a:r>
          </a:p>
          <a:p>
            <a:pPr algn="just"/>
            <a:r>
              <a:rPr lang="en-US" dirty="0"/>
              <a:t>There are numerous approaches like Holistic based, part based, patch based, motion based detection, detection using multiple cameras and so on.</a:t>
            </a:r>
          </a:p>
          <a:p>
            <a:pPr algn="just"/>
            <a:r>
              <a:rPr lang="en-US" dirty="0"/>
              <a:t>Of all this, one of the typical and effective framework applies histogram of oriented gradient (hog) as descriptor and linear svm to train the pedestrian detection.</a:t>
            </a:r>
          </a:p>
        </p:txBody>
      </p:sp>
    </p:spTree>
    <p:extLst>
      <p:ext uri="{BB962C8B-B14F-4D97-AF65-F5344CB8AC3E}">
        <p14:creationId xmlns:p14="http://schemas.microsoft.com/office/powerpoint/2010/main" val="11930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alking down a street next to a sign&#10;&#10;Description generated with very high confidence">
            <a:extLst>
              <a:ext uri="{FF2B5EF4-FFF2-40B4-BE49-F238E27FC236}">
                <a16:creationId xmlns:a16="http://schemas.microsoft.com/office/drawing/2014/main" id="{E3DD3A82-DA6A-44A1-8BD7-5ADB8D8B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0394"/>
            <a:ext cx="5469466" cy="373769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9DD92-3FDB-40FE-A20F-EB611BA5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Histogram of oriented gradient (HOG)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6D65-9C69-454D-A560-DE726FCCCC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6385"/>
            <a:ext cx="4860493" cy="458079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400" dirty="0"/>
              <a:t>HOG descriptor captures edge or gradient structure that is very characteristic of local space.</a:t>
            </a:r>
          </a:p>
          <a:p>
            <a:pPr algn="just">
              <a:lnSpc>
                <a:spcPct val="110000"/>
              </a:lnSpc>
            </a:pPr>
            <a:r>
              <a:rPr lang="en-US" sz="1400" dirty="0"/>
              <a:t>To construct hog descriptor, we do it in 2 steps.</a:t>
            </a:r>
          </a:p>
          <a:p>
            <a:pPr marL="342900" indent="-342900" algn="just">
              <a:lnSpc>
                <a:spcPct val="110000"/>
              </a:lnSpc>
              <a:buAutoNum type="arabicPeriod"/>
            </a:pPr>
            <a:r>
              <a:rPr lang="en-US" sz="1400" b="1" dirty="0"/>
              <a:t>Laplacian gradient (LG) 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take a patch from an image and mark certain pixel within this patch as red. For example, if the pixel value is 58. 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We can access 4 neighbors and their pixel values as 42, 31, 36 and 17. 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LG of the selected pixel consists of the gradients of horizontal (31-42) and vertical (36-17) directions</a:t>
            </a:r>
            <a:r>
              <a:rPr lang="en-US" dirty="0"/>
              <a:t>, </a:t>
            </a:r>
            <a:r>
              <a:rPr lang="en-US" sz="1400" dirty="0"/>
              <a:t>which is LG=[-11,19]. It’s magnitude is 21.95 and angle is 2.1 </a:t>
            </a:r>
            <a:r>
              <a:rPr lang="en-US" sz="1400" dirty="0" err="1"/>
              <a:t>rads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2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4.googleusercontent.com/EIM8o87kgOq4VBXBoSRJc5suUjT9Q_lbg5bvCxqoAZLEcHhoCZhraOzl6XDrejZgpUe1GQsjj1quOpw-NGuEq4hutH89ukU1XQk2cRPqIQ2WFZkYjK3iMwVsHhJP-eoOsYRcK2BK">
            <a:extLst>
              <a:ext uri="{FF2B5EF4-FFF2-40B4-BE49-F238E27FC236}">
                <a16:creationId xmlns:a16="http://schemas.microsoft.com/office/drawing/2014/main" id="{12D85BE1-72B1-4F6C-A0AB-397431186BB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2"/>
          <a:stretch/>
        </p:blipFill>
        <p:spPr bwMode="auto">
          <a:xfrm>
            <a:off x="7964690" y="1898468"/>
            <a:ext cx="3427091" cy="2185851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D4B67-1027-4F1A-877E-1EE8AE7D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11030574" cy="475115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B35C-B4BD-40F1-A4B3-5F6E982A5D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967154"/>
            <a:ext cx="7402286" cy="55193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2. Constructing HOG descriptor : </a:t>
            </a:r>
          </a:p>
          <a:p>
            <a:pPr algn="justLow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Given an image patch, which we call it a "cell" in the rest of this specification, we can obtain angles of all the pixels within the cell by following the above-mentioned computation. </a:t>
            </a:r>
          </a:p>
          <a:p>
            <a:pPr algn="justLow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We accumulate the calculated magnitudes into a 9-bin histogram according to the corresponding angles which ranges from −𝜋 to 𝜋, i.e. the interval is 40 degrees.</a:t>
            </a:r>
          </a:p>
          <a:p>
            <a:pPr algn="justLow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histogram is the HOG of a cell.</a:t>
            </a:r>
          </a:p>
          <a:p>
            <a:pPr algn="justLow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Obtained Hogs are concatenated into a vector and then normalized v by its l2-form </a:t>
            </a:r>
            <a:r>
              <a:rPr lang="en-US" sz="1600" dirty="0" err="1"/>
              <a:t>i.e</a:t>
            </a:r>
            <a:r>
              <a:rPr lang="en-US" sz="1600" dirty="0"/>
              <a:t>,             ,</a:t>
            </a:r>
            <a:r>
              <a:rPr lang="en-US" sz="1600" dirty="0">
                <a:ea typeface="Times New Roman" panose="02020603050405020304" pitchFamily="18" charset="0"/>
              </a:rPr>
              <a:t>where </a:t>
            </a:r>
            <a:r>
              <a:rPr lang="en-US" sz="1600" dirty="0">
                <a:ea typeface="Times New Roman" panose="02020603050405020304" pitchFamily="18" charset="0"/>
                <a:cs typeface="Cambria Math" panose="02040503050406030204" pitchFamily="18" charset="0"/>
              </a:rPr>
              <a:t>𝜖,</a:t>
            </a:r>
            <a:r>
              <a:rPr lang="en-US" sz="1600" dirty="0">
                <a:ea typeface="Times New Roman" panose="02020603050405020304" pitchFamily="18" charset="0"/>
              </a:rPr>
              <a:t> a small residual for avoiding "division by zero" in practice.</a:t>
            </a:r>
          </a:p>
          <a:p>
            <a:pPr algn="justLow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normalized vector ‘v’ is the HOG descriptor of a block.</a:t>
            </a:r>
            <a:endParaRPr lang="en-US" sz="16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8D9105-566C-480B-AE61-D751CF06F0D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398210" y="3925041"/>
            <a:ext cx="1145090" cy="3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lh4.googleusercontent.com/EIM8o87kgOq4VBXBoSRJc5suUjT9Q_lbg5bvCxqoAZLEcHhoCZhraOzl6XDrejZgpUe1GQsjj1quOpw-NGuEq4hutH89ukU1XQk2cRPqIQ2WFZkYjK3iMwVsHhJP-eoOsYRcK2BK">
            <a:extLst>
              <a:ext uri="{FF2B5EF4-FFF2-40B4-BE49-F238E27FC236}">
                <a16:creationId xmlns:a16="http://schemas.microsoft.com/office/drawing/2014/main" id="{96782AD7-64EF-4168-B99B-92AF387DE65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0"/>
          <a:stretch/>
        </p:blipFill>
        <p:spPr bwMode="auto">
          <a:xfrm>
            <a:off x="6417734" y="1352549"/>
            <a:ext cx="4792458" cy="3698149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37C66-514A-4935-8B54-096D165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638174"/>
            <a:ext cx="2667625" cy="76201"/>
          </a:xfrm>
        </p:spPr>
        <p:txBody>
          <a:bodyPr>
            <a:noAutofit/>
          </a:bodyPr>
          <a:lstStyle/>
          <a:p>
            <a:r>
              <a:rPr lang="en-US" sz="1800" b="1" dirty="0"/>
              <a:t>Continued</a:t>
            </a:r>
            <a:r>
              <a:rPr lang="en-US" sz="2400" b="1" dirty="0"/>
              <a:t>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5B8D-0926-4496-959D-0663002D7D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2547"/>
            <a:ext cx="5188088" cy="485482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For example, assume we have a 256x128 gray scale image and set the cell to cover 8x8 pixels. Then this image can be divided into 256/8=32 cells vertically and 128/8=16 cells horizontally. We also enforce each block contain 2x2 cells.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Following the strategy of overlapping the blocks by 50%, we can group the cells into 32-1=31 blocks vertically and 16-1=15 blocks horizontally. Totally there are 31x15=465 blocks in this image.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Since the dimensionality of the HOG descriptor for a block is 9 bins x (2x2) cells = 36, then dimensionality of final descriptor of this 256x128 image is 36 x 465 blocks = 16,740.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 the rest of this specification and the implementation, we fix the number of bin to 9. We also fix the size of a cell to cover 8 x 8 pixels and block to contain 2 x 2 cells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3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AE32E-58CC-42C5-8035-33853429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619604"/>
            <a:ext cx="10189653" cy="1039923"/>
          </a:xfrm>
        </p:spPr>
        <p:txBody>
          <a:bodyPr>
            <a:normAutofit/>
          </a:bodyPr>
          <a:lstStyle/>
          <a:p>
            <a:r>
              <a:rPr lang="en-US" b="1" dirty="0"/>
              <a:t>Support vector machine (SVM)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E96E-61EC-491F-84B6-29A3A324A8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573" y="1708986"/>
            <a:ext cx="9379130" cy="1720014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SVM is supervised learning models with associated learning algorithms that analyze data used for classification and regression analysis.</a:t>
            </a:r>
          </a:p>
          <a:p>
            <a:pPr lvl="1"/>
            <a:r>
              <a:rPr lang="en-US" dirty="0"/>
              <a:t> in svm, data point is viewed as </a:t>
            </a:r>
            <a:r>
              <a:rPr lang="en-US" i="1" dirty="0">
                <a:latin typeface="Bauhaus 93" panose="04030905020B02020C02" pitchFamily="82" charset="0"/>
              </a:rPr>
              <a:t>p </a:t>
            </a:r>
            <a:r>
              <a:rPr lang="en-US" dirty="0"/>
              <a:t> dimensional vector and we want to know whether we can separate such points with a (</a:t>
            </a:r>
            <a:r>
              <a:rPr lang="en-US" i="1" dirty="0">
                <a:latin typeface="Bauhaus 93" panose="04030905020B02020C02" pitchFamily="82" charset="0"/>
              </a:rPr>
              <a:t>p – </a:t>
            </a:r>
            <a:r>
              <a:rPr lang="en-US" b="1" dirty="0"/>
              <a:t>1) </a:t>
            </a:r>
            <a:r>
              <a:rPr lang="en-US" dirty="0"/>
              <a:t>dimensional hyperplane. This is called linear classifier.</a:t>
            </a:r>
          </a:p>
          <a:p>
            <a:pPr lvl="1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DAB2AD-8684-4D91-B236-B4265B000FBE}"/>
              </a:ext>
            </a:extLst>
          </p:cNvPr>
          <p:cNvSpPr/>
          <p:nvPr/>
        </p:nvSpPr>
        <p:spPr>
          <a:xfrm>
            <a:off x="5335779" y="4595506"/>
            <a:ext cx="672820" cy="5225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02C6A-2D5A-4916-B21D-B3458EA6F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3" y="3625485"/>
            <a:ext cx="3665977" cy="2462556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832EE221-57A3-42F6-8BAF-E84F69683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23" y="3561041"/>
            <a:ext cx="4371704" cy="2454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295FB-B0DF-44E9-AAA8-7A7568396B90}"/>
              </a:ext>
            </a:extLst>
          </p:cNvPr>
          <p:cNvSpPr txBox="1"/>
          <p:nvPr/>
        </p:nvSpPr>
        <p:spPr>
          <a:xfrm>
            <a:off x="1230865" y="6137500"/>
            <a:ext cx="30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set before applying SVM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75E887-3ACB-4BB8-8781-F0E46766C9DA}"/>
              </a:ext>
            </a:extLst>
          </p:cNvPr>
          <p:cNvSpPr/>
          <p:nvPr/>
        </p:nvSpPr>
        <p:spPr>
          <a:xfrm>
            <a:off x="7452685" y="6053730"/>
            <a:ext cx="3031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set after applying SVM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835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3250</TotalTime>
  <Words>1520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Bauhaus 93</vt:lpstr>
      <vt:lpstr>Calibri</vt:lpstr>
      <vt:lpstr>Cambria Math</vt:lpstr>
      <vt:lpstr>Times New Roman</vt:lpstr>
      <vt:lpstr>Tw Cen MT</vt:lpstr>
      <vt:lpstr>Wingdings</vt:lpstr>
      <vt:lpstr>Droplet</vt:lpstr>
      <vt:lpstr>HOG Methodology for Pedestrian Detection</vt:lpstr>
      <vt:lpstr>Contents</vt:lpstr>
      <vt:lpstr>Introduction to pedestrian detection</vt:lpstr>
      <vt:lpstr>Problem statement</vt:lpstr>
      <vt:lpstr>Continued....</vt:lpstr>
      <vt:lpstr>Histogram of oriented gradient (HOG)</vt:lpstr>
      <vt:lpstr>Continued..</vt:lpstr>
      <vt:lpstr>Continued....</vt:lpstr>
      <vt:lpstr>Support vector machine (SVM) </vt:lpstr>
      <vt:lpstr>Linear svm</vt:lpstr>
      <vt:lpstr>Proposed solution</vt:lpstr>
      <vt:lpstr>PowerPoint Presentation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PowerPoint Presentation</vt:lpstr>
      <vt:lpstr> Discussion of the obtained results </vt:lpstr>
      <vt:lpstr> FinaL 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 Methodology for Pedestrian Detection</dc:title>
  <dc:creator>Pallavi Chandrashekar</dc:creator>
  <cp:lastModifiedBy>Aditya Yaji</cp:lastModifiedBy>
  <cp:revision>400</cp:revision>
  <dcterms:created xsi:type="dcterms:W3CDTF">2018-11-17T15:18:45Z</dcterms:created>
  <dcterms:modified xsi:type="dcterms:W3CDTF">2018-11-20T05:56:52Z</dcterms:modified>
</cp:coreProperties>
</file>