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48"/>
  </p:notesMasterIdLst>
  <p:handoutMasterIdLst>
    <p:handoutMasterId r:id="rId49"/>
  </p:handoutMasterIdLst>
  <p:sldIdLst>
    <p:sldId id="2241" r:id="rId2"/>
    <p:sldId id="2268" r:id="rId3"/>
    <p:sldId id="2417" r:id="rId4"/>
    <p:sldId id="2429" r:id="rId5"/>
    <p:sldId id="2430" r:id="rId6"/>
    <p:sldId id="260" r:id="rId7"/>
    <p:sldId id="261" r:id="rId8"/>
    <p:sldId id="2431" r:id="rId9"/>
    <p:sldId id="2432" r:id="rId10"/>
    <p:sldId id="263" r:id="rId11"/>
    <p:sldId id="2433" r:id="rId12"/>
    <p:sldId id="2434" r:id="rId13"/>
    <p:sldId id="2435" r:id="rId14"/>
    <p:sldId id="2440" r:id="rId15"/>
    <p:sldId id="2436" r:id="rId16"/>
    <p:sldId id="2437" r:id="rId17"/>
    <p:sldId id="2438" r:id="rId18"/>
    <p:sldId id="2439" r:id="rId19"/>
    <p:sldId id="2441" r:id="rId20"/>
    <p:sldId id="2442" r:id="rId21"/>
    <p:sldId id="2443" r:id="rId22"/>
    <p:sldId id="2444" r:id="rId23"/>
    <p:sldId id="2445" r:id="rId24"/>
    <p:sldId id="2446" r:id="rId25"/>
    <p:sldId id="2447" r:id="rId26"/>
    <p:sldId id="2448" r:id="rId27"/>
    <p:sldId id="2449" r:id="rId28"/>
    <p:sldId id="2450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1400" r:id="rId40"/>
    <p:sldId id="1401" r:id="rId41"/>
    <p:sldId id="2452" r:id="rId42"/>
    <p:sldId id="2453" r:id="rId43"/>
    <p:sldId id="1404" r:id="rId44"/>
    <p:sldId id="2454" r:id="rId45"/>
    <p:sldId id="2455" r:id="rId46"/>
    <p:sldId id="2456" r:id="rId47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0" userDrawn="1">
          <p15:clr>
            <a:srgbClr val="A4A3A4"/>
          </p15:clr>
        </p15:guide>
        <p15:guide id="3" pos="29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384B"/>
    <a:srgbClr val="0432FF"/>
    <a:srgbClr val="E2EAF7"/>
    <a:srgbClr val="FF5F00"/>
    <a:srgbClr val="FF7E79"/>
    <a:srgbClr val="F6F9D6"/>
    <a:srgbClr val="B0FFD3"/>
    <a:srgbClr val="00FDFF"/>
    <a:srgbClr val="FFFC00"/>
    <a:srgbClr val="73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5D7DAF-CFF0-4648-BDEB-99003A4E88B3}" v="216" dt="2021-09-08T14:27:22.5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51" autoAdjust="0"/>
    <p:restoredTop sz="79388" autoAdjust="0"/>
  </p:normalViewPr>
  <p:slideViewPr>
    <p:cSldViewPr>
      <p:cViewPr varScale="1">
        <p:scale>
          <a:sx n="120" d="100"/>
          <a:sy n="120" d="100"/>
        </p:scale>
        <p:origin x="1648" y="176"/>
      </p:cViewPr>
      <p:guideLst>
        <p:guide orient="horz" pos="2480"/>
        <p:guide pos="2925"/>
      </p:guideLst>
    </p:cSldViewPr>
  </p:slideViewPr>
  <p:outlineViewPr>
    <p:cViewPr>
      <p:scale>
        <a:sx n="33" d="100"/>
        <a:sy n="33" d="100"/>
      </p:scale>
      <p:origin x="0" y="-5720"/>
    </p:cViewPr>
  </p:outlineViewPr>
  <p:notesTextViewPr>
    <p:cViewPr>
      <p:scale>
        <a:sx n="65" d="100"/>
        <a:sy n="6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魏 星达" userId="ca17b13798aa44f7" providerId="LiveId" clId="{B04E4866-35E2-034E-B2A9-9183E713BE91}"/>
    <pc:docChg chg="undo custSel addSld delSld modSld">
      <pc:chgData name="魏 星达" userId="ca17b13798aa44f7" providerId="LiveId" clId="{B04E4866-35E2-034E-B2A9-9183E713BE91}" dt="2021-09-09T04:00:33.240" v="139" actId="207"/>
      <pc:docMkLst>
        <pc:docMk/>
      </pc:docMkLst>
      <pc:sldChg chg="del">
        <pc:chgData name="魏 星达" userId="ca17b13798aa44f7" providerId="LiveId" clId="{B04E4866-35E2-034E-B2A9-9183E713BE91}" dt="2021-09-09T00:57:58.656" v="137" actId="2696"/>
        <pc:sldMkLst>
          <pc:docMk/>
          <pc:sldMk cId="1705286572" sldId="276"/>
        </pc:sldMkLst>
      </pc:sldChg>
      <pc:sldChg chg="add del">
        <pc:chgData name="魏 星达" userId="ca17b13798aa44f7" providerId="LiveId" clId="{B04E4866-35E2-034E-B2A9-9183E713BE91}" dt="2021-09-09T00:49:25.945" v="19" actId="2696"/>
        <pc:sldMkLst>
          <pc:docMk/>
          <pc:sldMk cId="1015742340" sldId="293"/>
        </pc:sldMkLst>
      </pc:sldChg>
      <pc:sldChg chg="add del">
        <pc:chgData name="魏 星达" userId="ca17b13798aa44f7" providerId="LiveId" clId="{B04E4866-35E2-034E-B2A9-9183E713BE91}" dt="2021-09-09T00:50:05.898" v="27" actId="2696"/>
        <pc:sldMkLst>
          <pc:docMk/>
          <pc:sldMk cId="3760529100" sldId="1403"/>
        </pc:sldMkLst>
      </pc:sldChg>
      <pc:sldChg chg="modSp add mod">
        <pc:chgData name="魏 星达" userId="ca17b13798aa44f7" providerId="LiveId" clId="{B04E4866-35E2-034E-B2A9-9183E713BE91}" dt="2021-09-09T00:50:33.806" v="30" actId="1076"/>
        <pc:sldMkLst>
          <pc:docMk/>
          <pc:sldMk cId="3568903678" sldId="1404"/>
        </pc:sldMkLst>
        <pc:picChg chg="mod">
          <ac:chgData name="魏 星达" userId="ca17b13798aa44f7" providerId="LiveId" clId="{B04E4866-35E2-034E-B2A9-9183E713BE91}" dt="2021-09-09T00:50:33.806" v="30" actId="1076"/>
          <ac:picMkLst>
            <pc:docMk/>
            <pc:sldMk cId="3568903678" sldId="1404"/>
            <ac:picMk id="5" creationId="{00000000-0000-0000-0000-000000000000}"/>
          </ac:picMkLst>
        </pc:picChg>
      </pc:sldChg>
      <pc:sldChg chg="modSp add del mod">
        <pc:chgData name="魏 星达" userId="ca17b13798aa44f7" providerId="LiveId" clId="{B04E4866-35E2-034E-B2A9-9183E713BE91}" dt="2021-09-09T00:52:49.005" v="53" actId="2696"/>
        <pc:sldMkLst>
          <pc:docMk/>
          <pc:sldMk cId="2321958981" sldId="1405"/>
        </pc:sldMkLst>
        <pc:spChg chg="mod">
          <ac:chgData name="魏 星达" userId="ca17b13798aa44f7" providerId="LiveId" clId="{B04E4866-35E2-034E-B2A9-9183E713BE91}" dt="2021-09-09T00:51:08.145" v="32" actId="27636"/>
          <ac:spMkLst>
            <pc:docMk/>
            <pc:sldMk cId="2321958981" sldId="1405"/>
            <ac:spMk id="40963" creationId="{00000000-0000-0000-0000-000000000000}"/>
          </ac:spMkLst>
        </pc:spChg>
      </pc:sldChg>
      <pc:sldChg chg="add del">
        <pc:chgData name="魏 星达" userId="ca17b13798aa44f7" providerId="LiveId" clId="{B04E4866-35E2-034E-B2A9-9183E713BE91}" dt="2021-09-09T00:54:39.273" v="70" actId="2696"/>
        <pc:sldMkLst>
          <pc:docMk/>
          <pc:sldMk cId="2203519837" sldId="1406"/>
        </pc:sldMkLst>
      </pc:sldChg>
      <pc:sldChg chg="add del">
        <pc:chgData name="魏 星达" userId="ca17b13798aa44f7" providerId="LiveId" clId="{B04E4866-35E2-034E-B2A9-9183E713BE91}" dt="2021-09-09T00:56:06.182" v="93" actId="2696"/>
        <pc:sldMkLst>
          <pc:docMk/>
          <pc:sldMk cId="540933918" sldId="1407"/>
        </pc:sldMkLst>
      </pc:sldChg>
      <pc:sldChg chg="modSp mod">
        <pc:chgData name="魏 星达" userId="ca17b13798aa44f7" providerId="LiveId" clId="{B04E4866-35E2-034E-B2A9-9183E713BE91}" dt="2021-09-09T04:00:33.240" v="139" actId="207"/>
        <pc:sldMkLst>
          <pc:docMk/>
          <pc:sldMk cId="3438708797" sldId="2445"/>
        </pc:sldMkLst>
        <pc:spChg chg="mod">
          <ac:chgData name="魏 星达" userId="ca17b13798aa44f7" providerId="LiveId" clId="{B04E4866-35E2-034E-B2A9-9183E713BE91}" dt="2021-09-09T04:00:33.240" v="139" actId="207"/>
          <ac:spMkLst>
            <pc:docMk/>
            <pc:sldMk cId="3438708797" sldId="2445"/>
            <ac:spMk id="3" creationId="{1E4E0DD4-AE67-0C45-9722-4E38EC1E281D}"/>
          </ac:spMkLst>
        </pc:spChg>
      </pc:sldChg>
      <pc:sldChg chg="del">
        <pc:chgData name="魏 星达" userId="ca17b13798aa44f7" providerId="LiveId" clId="{B04E4866-35E2-034E-B2A9-9183E713BE91}" dt="2021-09-09T00:58:14.398" v="138" actId="2696"/>
        <pc:sldMkLst>
          <pc:docMk/>
          <pc:sldMk cId="3786286352" sldId="2451"/>
        </pc:sldMkLst>
      </pc:sldChg>
      <pc:sldChg chg="addSp modSp new mod">
        <pc:chgData name="魏 星达" userId="ca17b13798aa44f7" providerId="LiveId" clId="{B04E4866-35E2-034E-B2A9-9183E713BE91}" dt="2021-09-09T00:49:24.124" v="18" actId="207"/>
        <pc:sldMkLst>
          <pc:docMk/>
          <pc:sldMk cId="839293459" sldId="2452"/>
        </pc:sldMkLst>
        <pc:spChg chg="mod">
          <ac:chgData name="魏 星达" userId="ca17b13798aa44f7" providerId="LiveId" clId="{B04E4866-35E2-034E-B2A9-9183E713BE91}" dt="2021-09-09T00:48:36.197" v="11" actId="20577"/>
          <ac:spMkLst>
            <pc:docMk/>
            <pc:sldMk cId="839293459" sldId="2452"/>
            <ac:spMk id="2" creationId="{5B35CAD9-B1D6-6844-8C86-ADF76393653C}"/>
          </ac:spMkLst>
        </pc:spChg>
        <pc:spChg chg="mod">
          <ac:chgData name="魏 星达" userId="ca17b13798aa44f7" providerId="LiveId" clId="{B04E4866-35E2-034E-B2A9-9183E713BE91}" dt="2021-09-09T00:49:24.124" v="18" actId="207"/>
          <ac:spMkLst>
            <pc:docMk/>
            <pc:sldMk cId="839293459" sldId="2452"/>
            <ac:spMk id="3" creationId="{5249CAD0-C115-4F46-8F9B-E61294F8E817}"/>
          </ac:spMkLst>
        </pc:spChg>
        <pc:spChg chg="add mod">
          <ac:chgData name="魏 星达" userId="ca17b13798aa44f7" providerId="LiveId" clId="{B04E4866-35E2-034E-B2A9-9183E713BE91}" dt="2021-09-09T00:48:03.753" v="4"/>
          <ac:spMkLst>
            <pc:docMk/>
            <pc:sldMk cId="839293459" sldId="2452"/>
            <ac:spMk id="5" creationId="{E961329C-61BF-A344-A2A3-5D7F0F354580}"/>
          </ac:spMkLst>
        </pc:spChg>
        <pc:spChg chg="add mod">
          <ac:chgData name="魏 星达" userId="ca17b13798aa44f7" providerId="LiveId" clId="{B04E4866-35E2-034E-B2A9-9183E713BE91}" dt="2021-09-09T00:48:03.753" v="4"/>
          <ac:spMkLst>
            <pc:docMk/>
            <pc:sldMk cId="839293459" sldId="2452"/>
            <ac:spMk id="6" creationId="{6DD577C6-8B87-B24F-A95E-673C5002070D}"/>
          </ac:spMkLst>
        </pc:spChg>
        <pc:spChg chg="add mod">
          <ac:chgData name="魏 星达" userId="ca17b13798aa44f7" providerId="LiveId" clId="{B04E4866-35E2-034E-B2A9-9183E713BE91}" dt="2021-09-09T00:48:03.753" v="4"/>
          <ac:spMkLst>
            <pc:docMk/>
            <pc:sldMk cId="839293459" sldId="2452"/>
            <ac:spMk id="7" creationId="{69B6AEF0-9426-7B4A-A44F-9C76EDDAD5E5}"/>
          </ac:spMkLst>
        </pc:spChg>
        <pc:spChg chg="add mod">
          <ac:chgData name="魏 星达" userId="ca17b13798aa44f7" providerId="LiveId" clId="{B04E4866-35E2-034E-B2A9-9183E713BE91}" dt="2021-09-09T00:48:03.753" v="4"/>
          <ac:spMkLst>
            <pc:docMk/>
            <pc:sldMk cId="839293459" sldId="2452"/>
            <ac:spMk id="8" creationId="{5A3ED0B6-16D3-0A49-9220-50545D648D52}"/>
          </ac:spMkLst>
        </pc:spChg>
        <pc:spChg chg="add mod">
          <ac:chgData name="魏 星达" userId="ca17b13798aa44f7" providerId="LiveId" clId="{B04E4866-35E2-034E-B2A9-9183E713BE91}" dt="2021-09-09T00:48:03.753" v="4"/>
          <ac:spMkLst>
            <pc:docMk/>
            <pc:sldMk cId="839293459" sldId="2452"/>
            <ac:spMk id="9" creationId="{D087E621-384B-704A-8720-02241C433594}"/>
          </ac:spMkLst>
        </pc:spChg>
        <pc:spChg chg="add mod">
          <ac:chgData name="魏 星达" userId="ca17b13798aa44f7" providerId="LiveId" clId="{B04E4866-35E2-034E-B2A9-9183E713BE91}" dt="2021-09-09T00:48:03.753" v="4"/>
          <ac:spMkLst>
            <pc:docMk/>
            <pc:sldMk cId="839293459" sldId="2452"/>
            <ac:spMk id="10" creationId="{F442BD70-FD0C-0041-A21F-8FB95BD59A58}"/>
          </ac:spMkLst>
        </pc:spChg>
        <pc:spChg chg="add mod">
          <ac:chgData name="魏 星达" userId="ca17b13798aa44f7" providerId="LiveId" clId="{B04E4866-35E2-034E-B2A9-9183E713BE91}" dt="2021-09-09T00:48:03.753" v="4"/>
          <ac:spMkLst>
            <pc:docMk/>
            <pc:sldMk cId="839293459" sldId="2452"/>
            <ac:spMk id="11" creationId="{3DE90398-0836-8443-AB13-888C06B88CA9}"/>
          </ac:spMkLst>
        </pc:spChg>
        <pc:spChg chg="add mod">
          <ac:chgData name="魏 星达" userId="ca17b13798aa44f7" providerId="LiveId" clId="{B04E4866-35E2-034E-B2A9-9183E713BE91}" dt="2021-09-09T00:48:03.753" v="4"/>
          <ac:spMkLst>
            <pc:docMk/>
            <pc:sldMk cId="839293459" sldId="2452"/>
            <ac:spMk id="12" creationId="{58670DCA-FBE4-3142-A386-D88CE23DFFB5}"/>
          </ac:spMkLst>
        </pc:spChg>
      </pc:sldChg>
      <pc:sldChg chg="addSp delSp modSp new mod modAnim">
        <pc:chgData name="魏 星达" userId="ca17b13798aa44f7" providerId="LiveId" clId="{B04E4866-35E2-034E-B2A9-9183E713BE91}" dt="2021-09-09T00:50:04.583" v="26" actId="207"/>
        <pc:sldMkLst>
          <pc:docMk/>
          <pc:sldMk cId="230939582" sldId="2453"/>
        </pc:sldMkLst>
        <pc:spChg chg="mod">
          <ac:chgData name="魏 星达" userId="ca17b13798aa44f7" providerId="LiveId" clId="{B04E4866-35E2-034E-B2A9-9183E713BE91}" dt="2021-09-09T00:49:49.815" v="22"/>
          <ac:spMkLst>
            <pc:docMk/>
            <pc:sldMk cId="230939582" sldId="2453"/>
            <ac:spMk id="2" creationId="{6C2AC268-FBF9-054E-B97F-56096079D416}"/>
          </ac:spMkLst>
        </pc:spChg>
        <pc:spChg chg="del">
          <ac:chgData name="魏 星达" userId="ca17b13798aa44f7" providerId="LiveId" clId="{B04E4866-35E2-034E-B2A9-9183E713BE91}" dt="2021-09-09T00:49:59.084" v="24" actId="478"/>
          <ac:spMkLst>
            <pc:docMk/>
            <pc:sldMk cId="230939582" sldId="2453"/>
            <ac:spMk id="3" creationId="{16D8DFBA-2307-4A40-A6B5-2590B35DD359}"/>
          </ac:spMkLst>
        </pc:spChg>
        <pc:spChg chg="add mod">
          <ac:chgData name="魏 星达" userId="ca17b13798aa44f7" providerId="LiveId" clId="{B04E4866-35E2-034E-B2A9-9183E713BE91}" dt="2021-09-09T00:49:57.288" v="23"/>
          <ac:spMkLst>
            <pc:docMk/>
            <pc:sldMk cId="230939582" sldId="2453"/>
            <ac:spMk id="5" creationId="{DD2A4E74-54B1-5A45-B34D-CDFB98AA71A5}"/>
          </ac:spMkLst>
        </pc:spChg>
        <pc:spChg chg="add mod">
          <ac:chgData name="魏 星达" userId="ca17b13798aa44f7" providerId="LiveId" clId="{B04E4866-35E2-034E-B2A9-9183E713BE91}" dt="2021-09-09T00:50:01.949" v="25" actId="207"/>
          <ac:spMkLst>
            <pc:docMk/>
            <pc:sldMk cId="230939582" sldId="2453"/>
            <ac:spMk id="6" creationId="{406A86C9-E625-1240-B303-893D985888DD}"/>
          </ac:spMkLst>
        </pc:spChg>
        <pc:spChg chg="add mod">
          <ac:chgData name="魏 星达" userId="ca17b13798aa44f7" providerId="LiveId" clId="{B04E4866-35E2-034E-B2A9-9183E713BE91}" dt="2021-09-09T00:50:04.583" v="26" actId="207"/>
          <ac:spMkLst>
            <pc:docMk/>
            <pc:sldMk cId="230939582" sldId="2453"/>
            <ac:spMk id="8" creationId="{3E63CF55-0941-A646-B108-C1BADCD2E84E}"/>
          </ac:spMkLst>
        </pc:spChg>
        <pc:cxnChg chg="add mod">
          <ac:chgData name="魏 星达" userId="ca17b13798aa44f7" providerId="LiveId" clId="{B04E4866-35E2-034E-B2A9-9183E713BE91}" dt="2021-09-09T00:49:57.288" v="23"/>
          <ac:cxnSpMkLst>
            <pc:docMk/>
            <pc:sldMk cId="230939582" sldId="2453"/>
            <ac:cxnSpMk id="7" creationId="{49297DD9-11CE-E349-A9CD-C1CB11C56838}"/>
          </ac:cxnSpMkLst>
        </pc:cxnChg>
      </pc:sldChg>
      <pc:sldChg chg="modSp new mod modAnim">
        <pc:chgData name="魏 星达" userId="ca17b13798aa44f7" providerId="LiveId" clId="{B04E4866-35E2-034E-B2A9-9183E713BE91}" dt="2021-09-09T00:52:42.720" v="52"/>
        <pc:sldMkLst>
          <pc:docMk/>
          <pc:sldMk cId="3392463987" sldId="2454"/>
        </pc:sldMkLst>
        <pc:spChg chg="mod">
          <ac:chgData name="魏 星达" userId="ca17b13798aa44f7" providerId="LiveId" clId="{B04E4866-35E2-034E-B2A9-9183E713BE91}" dt="2021-09-09T00:51:16.306" v="34"/>
          <ac:spMkLst>
            <pc:docMk/>
            <pc:sldMk cId="3392463987" sldId="2454"/>
            <ac:spMk id="2" creationId="{1D9532C2-9C13-9C46-B502-5AB922732EFA}"/>
          </ac:spMkLst>
        </pc:spChg>
        <pc:spChg chg="mod">
          <ac:chgData name="魏 星达" userId="ca17b13798aa44f7" providerId="LiveId" clId="{B04E4866-35E2-034E-B2A9-9183E713BE91}" dt="2021-09-09T00:52:17.601" v="51" actId="15"/>
          <ac:spMkLst>
            <pc:docMk/>
            <pc:sldMk cId="3392463987" sldId="2454"/>
            <ac:spMk id="3" creationId="{DAAD236E-77D6-3147-9583-9D780F65457B}"/>
          </ac:spMkLst>
        </pc:spChg>
      </pc:sldChg>
      <pc:sldChg chg="addSp modSp new mod">
        <pc:chgData name="魏 星达" userId="ca17b13798aa44f7" providerId="LiveId" clId="{B04E4866-35E2-034E-B2A9-9183E713BE91}" dt="2021-09-09T00:54:25.551" v="69" actId="1076"/>
        <pc:sldMkLst>
          <pc:docMk/>
          <pc:sldMk cId="4023493979" sldId="2455"/>
        </pc:sldMkLst>
        <pc:spChg chg="mod">
          <ac:chgData name="魏 星达" userId="ca17b13798aa44f7" providerId="LiveId" clId="{B04E4866-35E2-034E-B2A9-9183E713BE91}" dt="2021-09-09T00:53:05.608" v="56"/>
          <ac:spMkLst>
            <pc:docMk/>
            <pc:sldMk cId="4023493979" sldId="2455"/>
            <ac:spMk id="2" creationId="{3F5A8033-7709-6345-BD01-23165B695DD0}"/>
          </ac:spMkLst>
        </pc:spChg>
        <pc:spChg chg="mod">
          <ac:chgData name="魏 星达" userId="ca17b13798aa44f7" providerId="LiveId" clId="{B04E4866-35E2-034E-B2A9-9183E713BE91}" dt="2021-09-09T00:54:15.733" v="67" actId="114"/>
          <ac:spMkLst>
            <pc:docMk/>
            <pc:sldMk cId="4023493979" sldId="2455"/>
            <ac:spMk id="3" creationId="{9990E470-6C79-5E4D-AE00-EF263076BF4B}"/>
          </ac:spMkLst>
        </pc:spChg>
        <pc:spChg chg="add mod">
          <ac:chgData name="魏 星达" userId="ca17b13798aa44f7" providerId="LiveId" clId="{B04E4866-35E2-034E-B2A9-9183E713BE91}" dt="2021-09-09T00:54:25.551" v="69" actId="1076"/>
          <ac:spMkLst>
            <pc:docMk/>
            <pc:sldMk cId="4023493979" sldId="2455"/>
            <ac:spMk id="5" creationId="{1572B327-3E52-F748-83B5-FC6007B00221}"/>
          </ac:spMkLst>
        </pc:spChg>
      </pc:sldChg>
      <pc:sldChg chg="modSp new mod">
        <pc:chgData name="魏 星达" userId="ca17b13798aa44f7" providerId="LiveId" clId="{B04E4866-35E2-034E-B2A9-9183E713BE91}" dt="2021-09-09T00:55:52.969" v="92" actId="14100"/>
        <pc:sldMkLst>
          <pc:docMk/>
          <pc:sldMk cId="2371754013" sldId="2456"/>
        </pc:sldMkLst>
        <pc:spChg chg="mod">
          <ac:chgData name="魏 星达" userId="ca17b13798aa44f7" providerId="LiveId" clId="{B04E4866-35E2-034E-B2A9-9183E713BE91}" dt="2021-09-09T00:54:48.007" v="73"/>
          <ac:spMkLst>
            <pc:docMk/>
            <pc:sldMk cId="2371754013" sldId="2456"/>
            <ac:spMk id="2" creationId="{5E38C334-948B-754E-83EB-EBF51642972C}"/>
          </ac:spMkLst>
        </pc:spChg>
        <pc:spChg chg="mod">
          <ac:chgData name="魏 星达" userId="ca17b13798aa44f7" providerId="LiveId" clId="{B04E4866-35E2-034E-B2A9-9183E713BE91}" dt="2021-09-09T00:55:52.969" v="92" actId="14100"/>
          <ac:spMkLst>
            <pc:docMk/>
            <pc:sldMk cId="2371754013" sldId="2456"/>
            <ac:spMk id="3" creationId="{048C7627-CCD9-2B43-8659-9E952F80CCB9}"/>
          </ac:spMkLst>
        </pc:spChg>
      </pc:sldChg>
      <pc:sldChg chg="modSp add mod">
        <pc:chgData name="魏 星达" userId="ca17b13798aa44f7" providerId="LiveId" clId="{B04E4866-35E2-034E-B2A9-9183E713BE91}" dt="2021-09-09T00:56:20.822" v="136" actId="20577"/>
        <pc:sldMkLst>
          <pc:docMk/>
          <pc:sldMk cId="63493472" sldId="2457"/>
        </pc:sldMkLst>
        <pc:spChg chg="mod">
          <ac:chgData name="魏 星达" userId="ca17b13798aa44f7" providerId="LiveId" clId="{B04E4866-35E2-034E-B2A9-9183E713BE91}" dt="2021-09-09T00:56:20.822" v="136" actId="20577"/>
          <ac:spMkLst>
            <pc:docMk/>
            <pc:sldMk cId="63493472" sldId="2457"/>
            <ac:spMk id="5" creationId="{375403D9-9667-EA4B-986A-9CD8EA818815}"/>
          </ac:spMkLst>
        </pc:spChg>
      </pc:sldChg>
    </pc:docChg>
  </pc:docChgLst>
  <pc:docChgLst>
    <pc:chgData name="魏 星达" userId="ca17b13798aa44f7" providerId="LiveId" clId="{4E5D7DAF-CFF0-4648-BDEB-99003A4E88B3}"/>
    <pc:docChg chg="modSld">
      <pc:chgData name="魏 星达" userId="ca17b13798aa44f7" providerId="LiveId" clId="{4E5D7DAF-CFF0-4648-BDEB-99003A4E88B3}" dt="2021-09-16T13:17:48.119" v="7" actId="20577"/>
      <pc:docMkLst>
        <pc:docMk/>
      </pc:docMkLst>
      <pc:sldChg chg="modSp mod">
        <pc:chgData name="魏 星达" userId="ca17b13798aa44f7" providerId="LiveId" clId="{4E5D7DAF-CFF0-4648-BDEB-99003A4E88B3}" dt="2021-09-16T13:17:48.119" v="7" actId="20577"/>
        <pc:sldMkLst>
          <pc:docMk/>
          <pc:sldMk cId="1677633460" sldId="261"/>
        </pc:sldMkLst>
        <pc:spChg chg="mod">
          <ac:chgData name="魏 星达" userId="ca17b13798aa44f7" providerId="LiveId" clId="{4E5D7DAF-CFF0-4648-BDEB-99003A4E88B3}" dt="2021-09-16T13:17:48.119" v="7" actId="20577"/>
          <ac:spMkLst>
            <pc:docMk/>
            <pc:sldMk cId="1677633460" sldId="261"/>
            <ac:spMk id="717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2023/9/19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982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395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026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299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128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228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495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545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91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998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056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027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TODO: redraw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380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977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396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522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with a 512 byte block size, and 4 byte block pointers, each indirect block can consist of 128 (512 / 4) pointers.</a:t>
            </a:r>
            <a:endParaRPr lang="en-US" altLang="zh-CN" dirty="0">
              <a:latin typeface="Times New Roman" charset="0"/>
              <a:ea typeface="宋体" charset="0"/>
            </a:endParaRPr>
          </a:p>
          <a:p>
            <a:r>
              <a:rPr lang="en-US" altLang="zh-CN" dirty="0">
                <a:latin typeface="Times New Roman" charset="0"/>
                <a:ea typeface="宋体" charset="0"/>
              </a:rPr>
              <a:t>For one double indirect block: (128*128*512)</a:t>
            </a:r>
            <a:r>
              <a:rPr lang="en-US" altLang="zh-CN" baseline="0" dirty="0">
                <a:latin typeface="Times New Roman" charset="0"/>
                <a:ea typeface="宋体" charset="0"/>
              </a:rPr>
              <a:t> / (1024*1024)</a:t>
            </a:r>
            <a:endParaRPr lang="zh-CN" altLang="en-US" dirty="0">
              <a:latin typeface="Times New Roman" charset="0"/>
              <a:ea typeface="宋体" charset="0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531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58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28866"/>
            <a:ext cx="8229600" cy="900442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1"/>
                </a:solidFill>
                <a:latin typeface="+mn-lt"/>
                <a:ea typeface="+mn-ea"/>
                <a:cs typeface="PingFang SC" panose="020B0400000000000000" pitchFamily="34" charset="-122"/>
              </a:defRPr>
            </a:lvl1pPr>
          </a:lstStyle>
          <a:p>
            <a:r>
              <a:rPr lang="en-US" altLang="zh-CN" dirty="0"/>
              <a:t>xx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800" b="1" i="0">
                <a:latin typeface="+mn-lt"/>
                <a:ea typeface="+mn-ea"/>
                <a:cs typeface="PingFang SC" panose="020B0400000000000000" pitchFamily="34" charset="-122"/>
              </a:defRPr>
            </a:lvl1pPr>
            <a:lvl2pPr marL="360000">
              <a:lnSpc>
                <a:spcPct val="120000"/>
              </a:lnSpc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2pPr>
            <a:lvl3pPr>
              <a:lnSpc>
                <a:spcPct val="120000"/>
              </a:lnSpc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5pPr>
          </a:lstStyle>
          <a:p>
            <a:pPr lvl="0"/>
            <a:r>
              <a:rPr lang="en-US" altLang="zh-CN" dirty="0" err="1"/>
              <a:t>yy</a:t>
            </a:r>
            <a:endParaRPr lang="zh-CN" altLang="en-US" dirty="0"/>
          </a:p>
          <a:p>
            <a:pPr lvl="1"/>
            <a:r>
              <a:rPr lang="en-US" altLang="zh-CN" dirty="0"/>
              <a:t>xx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62451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3605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81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7C6228-E47F-EA4B-8DD8-28647C76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238" y="1690127"/>
            <a:ext cx="7772400" cy="122502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600" dirty="0" err="1">
                <a:latin typeface="+mn-lt"/>
              </a:rPr>
              <a:t>inode</a:t>
            </a:r>
            <a:r>
              <a:rPr kumimoji="1" lang="en-US" altLang="zh-CN" sz="3600" dirty="0">
                <a:latin typeface="+mn-lt"/>
              </a:rPr>
              <a:t>-based File System</a:t>
            </a:r>
            <a:endParaRPr kumimoji="1" lang="zh-CN" altLang="en-US" sz="3600" dirty="0">
              <a:latin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A70DCB-3E4D-4449-82B8-441C200ABD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2120" y="252561"/>
            <a:ext cx="1362088" cy="492009"/>
          </a:xfrm>
          <a:prstGeom prst="rect">
            <a:avLst/>
          </a:prstGeom>
        </p:spPr>
      </p:pic>
      <p:sp>
        <p:nvSpPr>
          <p:cNvPr id="7" name="副标题 2">
            <a:extLst>
              <a:ext uri="{FF2B5EF4-FFF2-40B4-BE49-F238E27FC236}">
                <a16:creationId xmlns:a16="http://schemas.microsoft.com/office/drawing/2014/main" id="{E2120B98-7095-B94B-B13B-75606426BFB4}"/>
              </a:ext>
            </a:extLst>
          </p:cNvPr>
          <p:cNvSpPr txBox="1">
            <a:spLocks/>
          </p:cNvSpPr>
          <p:nvPr/>
        </p:nvSpPr>
        <p:spPr>
          <a:xfrm>
            <a:off x="467544" y="252559"/>
            <a:ext cx="32403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SE3331-1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j-lt"/>
                <a:ea typeface="微软雅黑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j-lt"/>
                <a:ea typeface="微软雅黑"/>
              </a:rPr>
              <a:t>(2023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j-lt"/>
                <a:ea typeface="微软雅黑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j-lt"/>
                <a:ea typeface="微软雅黑"/>
              </a:rPr>
              <a:t>Fall)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j-lt"/>
              <a:ea typeface="微软雅黑"/>
            </a:endParaRPr>
          </a:p>
        </p:txBody>
      </p:sp>
      <p:pic>
        <p:nvPicPr>
          <p:cNvPr id="8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>
            <a:extLst>
              <a:ext uri="{FF2B5EF4-FFF2-40B4-BE49-F238E27FC236}">
                <a16:creationId xmlns:a16="http://schemas.microsoft.com/office/drawing/2014/main" id="{9D0C1772-9C9E-534B-9410-16BA28CA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82539"/>
            <a:ext cx="1642840" cy="4320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副标题 5">
            <a:extLst>
              <a:ext uri="{FF2B5EF4-FFF2-40B4-BE49-F238E27FC236}">
                <a16:creationId xmlns:a16="http://schemas.microsoft.com/office/drawing/2014/main" id="{10502A89-6DA9-454C-951D-F585D6EFE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412362"/>
            <a:ext cx="7772400" cy="146136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Yubin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Xia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IPADS,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Shanghai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Jiao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Tong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University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https://</a:t>
            </a:r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www.sjtu.edu.cn</a:t>
            </a:r>
            <a:endParaRPr kumimoji="1" lang="en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896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The Naming Layers of the UNIX FS (version 6)</a:t>
            </a:r>
            <a:endParaRPr lang="zh-CN" dirty="0"/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246070DB-D0BF-3243-8608-E626275AB0A5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10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819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5332"/>
            <a:ext cx="7340550" cy="4196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620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A77E0-6794-7D42-95D4-F79382978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" panose="02010600030101010101" pitchFamily="2" charset="-122"/>
              </a:rPr>
              <a:t>L1: Block Layer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68DB2-AF32-904F-B299-5BA75AEB3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Mapping</a:t>
            </a:r>
            <a:r>
              <a:rPr kumimoji="1" lang="en-US" altLang="zh-CN" b="0" dirty="0"/>
              <a:t>: block number -&gt; block data 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b="0" dirty="0"/>
              <a:t>How to know the </a:t>
            </a:r>
            <a:r>
              <a:rPr kumimoji="1" lang="en-US" altLang="zh-CN" dirty="0">
                <a:solidFill>
                  <a:srgbClr val="C00000"/>
                </a:solidFill>
              </a:rPr>
              <a:t>size</a:t>
            </a:r>
            <a:r>
              <a:rPr kumimoji="1" lang="en-US" altLang="zh-CN" b="0" dirty="0"/>
              <a:t> of block?</a:t>
            </a:r>
          </a:p>
          <a:p>
            <a:pPr lvl="1"/>
            <a:r>
              <a:rPr kumimoji="1" lang="en-US" altLang="zh-CN" dirty="0"/>
              <a:t>How to know which block is free?</a:t>
            </a:r>
          </a:p>
          <a:p>
            <a:pPr lvl="1"/>
            <a:r>
              <a:rPr kumimoji="1" lang="en-US" altLang="zh-CN" dirty="0"/>
              <a:t>These </a:t>
            </a:r>
            <a:r>
              <a:rPr kumimoji="1" lang="en-US" altLang="zh-CN" b="1" dirty="0">
                <a:solidFill>
                  <a:srgbClr val="C00000"/>
                </a:solidFill>
              </a:rPr>
              <a:t>metadata</a:t>
            </a:r>
            <a:r>
              <a:rPr kumimoji="1" lang="en-US" altLang="zh-CN" dirty="0"/>
              <a:t> will also be stored on the same disk</a:t>
            </a:r>
          </a:p>
          <a:p>
            <a:pPr lvl="1"/>
            <a:r>
              <a:rPr kumimoji="1" lang="en-US" altLang="zh-CN" dirty="0"/>
              <a:t>Super block!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CEC1D2-C60C-A345-94D6-31A111E45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E61D7E0-6361-6849-AFD8-E63D07805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744230"/>
            <a:ext cx="501650" cy="38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D724D4-975B-D04C-B1A3-1B3154E69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Disk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7711E-55B2-C449-A0A4-D722D8540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 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C465FE-E906-7C4B-A593-8C90F20AF365}"/>
              </a:ext>
            </a:extLst>
          </p:cNvPr>
          <p:cNvSpPr txBox="1"/>
          <p:nvPr/>
        </p:nvSpPr>
        <p:spPr>
          <a:xfrm>
            <a:off x="683568" y="1728883"/>
            <a:ext cx="8686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/>
              <a:t>procedure</a:t>
            </a:r>
            <a:r>
              <a:rPr kumimoji="1" lang="en-US" altLang="zh-CN" sz="2000" dirty="0"/>
              <a:t> 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BLOCK_NUMBER_TO_BLOCK(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b)-&gt;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</a:p>
          <a:p>
            <a:r>
              <a:rPr kumimoji="1" lang="en-US" altLang="zh-CN" i="1" dirty="0"/>
              <a:t>  </a:t>
            </a:r>
            <a:r>
              <a:rPr kumimoji="1" lang="en-US" altLang="zh-CN" b="1" i="1" dirty="0"/>
              <a:t>return</a:t>
            </a:r>
            <a:r>
              <a:rPr kumimoji="1" lang="en-US" altLang="zh-CN" i="1" dirty="0"/>
              <a:t> devices[b]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112605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569D4-CC44-1A41-B117-A292DA8B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" panose="02010600030101010101" pitchFamily="2" charset="-122"/>
              </a:rPr>
              <a:t>Super Block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9D261-59F5-9C44-85E7-648D3C597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0" dirty="0"/>
              <a:t>One superblock per file system</a:t>
            </a:r>
          </a:p>
          <a:p>
            <a:pPr lvl="1"/>
            <a:r>
              <a:rPr kumimoji="1" lang="en-US" altLang="zh-CN" dirty="0"/>
              <a:t>Kernel reads superblock when mount the FS</a:t>
            </a:r>
          </a:p>
          <a:p>
            <a:r>
              <a:rPr kumimoji="1" lang="en-US" altLang="zh-CN" b="0" dirty="0"/>
              <a:t>Superblock </a:t>
            </a:r>
            <a:r>
              <a:rPr kumimoji="1" lang="en-US" altLang="zh-CN" dirty="0">
                <a:solidFill>
                  <a:srgbClr val="C00000"/>
                </a:solidFill>
              </a:rPr>
              <a:t>contains</a:t>
            </a:r>
            <a:r>
              <a:rPr kumimoji="1" lang="en-US" altLang="zh-CN" b="0" dirty="0"/>
              <a:t>: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lvl="1">
              <a:buFontTx/>
              <a:buChar char="–"/>
            </a:pPr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  <a:cs typeface="MS PGothic" charset="0"/>
              </a:rPr>
              <a:t>Size of the blocks</a:t>
            </a:r>
          </a:p>
          <a:p>
            <a:pPr lvl="1">
              <a:buFontTx/>
              <a:buChar char="–"/>
            </a:pPr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  <a:cs typeface="MS PGothic" charset="0"/>
              </a:rPr>
              <a:t>Number of free blocks</a:t>
            </a:r>
          </a:p>
          <a:p>
            <a:pPr lvl="1">
              <a:buFontTx/>
              <a:buChar char="–"/>
            </a:pPr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  <a:cs typeface="MS PGothic" charset="0"/>
              </a:rPr>
              <a:t>A list of free blocks</a:t>
            </a:r>
          </a:p>
          <a:p>
            <a:pPr lvl="1">
              <a:buFontTx/>
              <a:buChar char="–"/>
            </a:pPr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  <a:cs typeface="MS PGothic" charset="0"/>
              </a:rPr>
              <a:t>Other</a:t>
            </a:r>
            <a:r>
              <a:rPr lang="zh-CN" altLang="en-US" sz="1600" dirty="0">
                <a:latin typeface="Arial" panose="020B0604020202020204" pitchFamily="34" charset="0"/>
                <a:ea typeface="等线" panose="02010600030101010101" pitchFamily="2" charset="-122"/>
                <a:cs typeface="MS PGothic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  <a:cs typeface="MS PGothic" charset="0"/>
              </a:rPr>
              <a:t>metadata</a:t>
            </a:r>
            <a:r>
              <a:rPr lang="zh-CN" altLang="en-US" sz="1600" dirty="0">
                <a:latin typeface="Arial" panose="020B0604020202020204" pitchFamily="34" charset="0"/>
                <a:ea typeface="等线" panose="02010600030101010101" pitchFamily="2" charset="-122"/>
                <a:cs typeface="MS PGothic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  <a:cs typeface="MS PGothic" charset="0"/>
              </a:rPr>
              <a:t>of</a:t>
            </a:r>
            <a:r>
              <a:rPr lang="zh-CN" altLang="en-US" sz="1600" dirty="0">
                <a:latin typeface="Arial" panose="020B0604020202020204" pitchFamily="34" charset="0"/>
                <a:ea typeface="等线" panose="02010600030101010101" pitchFamily="2" charset="-122"/>
                <a:cs typeface="MS PGothic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  <a:cs typeface="MS PGothic" charset="0"/>
              </a:rPr>
              <a:t>the</a:t>
            </a:r>
            <a:r>
              <a:rPr lang="zh-CN" altLang="en-US" sz="1600" dirty="0">
                <a:latin typeface="Arial" panose="020B0604020202020204" pitchFamily="34" charset="0"/>
                <a:ea typeface="等线" panose="02010600030101010101" pitchFamily="2" charset="-122"/>
                <a:cs typeface="MS PGothic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  <a:cs typeface="MS PGothic" charset="0"/>
              </a:rPr>
              <a:t>file</a:t>
            </a:r>
            <a:r>
              <a:rPr lang="zh-CN" altLang="en-US" sz="1600" dirty="0">
                <a:latin typeface="Arial" panose="020B0604020202020204" pitchFamily="34" charset="0"/>
                <a:ea typeface="等线" panose="02010600030101010101" pitchFamily="2" charset="-122"/>
                <a:cs typeface="MS PGothic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  <a:cs typeface="MS PGothic" charset="0"/>
              </a:rPr>
              <a:t>system</a:t>
            </a:r>
            <a:r>
              <a:rPr lang="zh-CN" altLang="en-US" sz="1600" dirty="0">
                <a:latin typeface="Arial" panose="020B0604020202020204" pitchFamily="34" charset="0"/>
                <a:ea typeface="等线" panose="02010600030101010101" pitchFamily="2" charset="-122"/>
                <a:cs typeface="MS PGothic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  <a:cs typeface="MS PGothic" charset="0"/>
              </a:rPr>
              <a:t>(including</a:t>
            </a:r>
            <a:r>
              <a:rPr lang="zh-CN" altLang="en-US" sz="1600" dirty="0">
                <a:latin typeface="Arial" panose="020B0604020202020204" pitchFamily="34" charset="0"/>
                <a:ea typeface="等线" panose="02010600030101010101" pitchFamily="2" charset="-122"/>
                <a:cs typeface="MS PGothic" charset="0"/>
              </a:rPr>
              <a:t> </a:t>
            </a:r>
            <a:r>
              <a:rPr lang="en-US" altLang="zh-CN" sz="1600" dirty="0" err="1">
                <a:latin typeface="Arial" panose="020B0604020202020204" pitchFamily="34" charset="0"/>
                <a:ea typeface="等线" panose="02010600030101010101" pitchFamily="2" charset="-122"/>
                <a:cs typeface="MS PGothic" charset="0"/>
              </a:rPr>
              <a:t>inode</a:t>
            </a:r>
            <a:r>
              <a:rPr lang="zh-CN" altLang="en-US" sz="1600" dirty="0">
                <a:latin typeface="Arial" panose="020B0604020202020204" pitchFamily="34" charset="0"/>
                <a:ea typeface="等线" panose="02010600030101010101" pitchFamily="2" charset="-122"/>
                <a:cs typeface="MS PGothic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  <a:cs typeface="MS PGothic" charset="0"/>
              </a:rPr>
              <a:t>info)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472FD9-1202-F848-97F6-E4BEB01A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0A57F68-02A0-894D-83B9-5D4BD343E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Disk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D38F5EEB-9F1F-E547-AB68-D9A25253A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 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4810557-37E1-824E-9CBE-0DCE1F17D39D}"/>
              </a:ext>
            </a:extLst>
          </p:cNvPr>
          <p:cNvGrpSpPr/>
          <p:nvPr/>
        </p:nvGrpSpPr>
        <p:grpSpPr>
          <a:xfrm>
            <a:off x="1619678" y="4867200"/>
            <a:ext cx="720074" cy="632996"/>
            <a:chOff x="1619678" y="4888800"/>
            <a:chExt cx="720074" cy="63299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F815545-D69D-8D43-9A96-3AC836A47EB1}"/>
                </a:ext>
              </a:extLst>
            </p:cNvPr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94BE5F2-A4F6-8142-AA6A-958E600792D0}"/>
                </a:ext>
              </a:extLst>
            </p:cNvPr>
            <p:cNvSpPr/>
            <p:nvPr/>
          </p:nvSpPr>
          <p:spPr>
            <a:xfrm>
              <a:off x="1619678" y="4888800"/>
              <a:ext cx="694421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700" dirty="0"/>
                <a:t>Boot</a:t>
              </a:r>
            </a:p>
            <a:p>
              <a:r>
                <a:rPr kumimoji="1" lang="en-US" altLang="zh-CN" sz="1700" dirty="0"/>
                <a:t>block</a:t>
              </a:r>
              <a:endParaRPr lang="zh-CN" altLang="en-US" sz="1700" dirty="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52BD11B-2685-9548-98DC-9DF7A5F1B7BA}"/>
              </a:ext>
            </a:extLst>
          </p:cNvPr>
          <p:cNvGrpSpPr/>
          <p:nvPr/>
        </p:nvGrpSpPr>
        <p:grpSpPr>
          <a:xfrm>
            <a:off x="2331339" y="4867200"/>
            <a:ext cx="768159" cy="633591"/>
            <a:chOff x="1619678" y="4888205"/>
            <a:chExt cx="768159" cy="63359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D174313-3DF8-B34F-AE95-C60ADFDBB854}"/>
                </a:ext>
              </a:extLst>
            </p:cNvPr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EEE56CB-2029-694C-A996-3481F3991339}"/>
                </a:ext>
              </a:extLst>
            </p:cNvPr>
            <p:cNvSpPr/>
            <p:nvPr/>
          </p:nvSpPr>
          <p:spPr>
            <a:xfrm>
              <a:off x="1619678" y="4888205"/>
              <a:ext cx="768159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700" dirty="0"/>
                <a:t>Super</a:t>
              </a:r>
            </a:p>
            <a:p>
              <a:r>
                <a:rPr kumimoji="1" lang="en-US" altLang="zh-CN" sz="1700" dirty="0"/>
                <a:t>block</a:t>
              </a:r>
              <a:endParaRPr lang="zh-CN" altLang="en-US" sz="1700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BBE4DD9-67C0-9643-BED9-D75EBF708845}"/>
              </a:ext>
            </a:extLst>
          </p:cNvPr>
          <p:cNvGrpSpPr/>
          <p:nvPr/>
        </p:nvGrpSpPr>
        <p:grpSpPr>
          <a:xfrm>
            <a:off x="3043000" y="4867200"/>
            <a:ext cx="720074" cy="633591"/>
            <a:chOff x="1619678" y="4888205"/>
            <a:chExt cx="720074" cy="6335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0E504AE-46D6-5B43-9AD9-57A527587874}"/>
                </a:ext>
              </a:extLst>
            </p:cNvPr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C11DF44-CF3D-9445-932D-FF13D3615CA9}"/>
                </a:ext>
              </a:extLst>
            </p:cNvPr>
            <p:cNvSpPr/>
            <p:nvPr/>
          </p:nvSpPr>
          <p:spPr>
            <a:xfrm>
              <a:off x="1619678" y="48882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4AD9AE1-CF84-124F-95AB-A3DAF0C59A29}"/>
              </a:ext>
            </a:extLst>
          </p:cNvPr>
          <p:cNvGrpSpPr/>
          <p:nvPr/>
        </p:nvGrpSpPr>
        <p:grpSpPr>
          <a:xfrm>
            <a:off x="3751460" y="4867200"/>
            <a:ext cx="720074" cy="633591"/>
            <a:chOff x="1619678" y="4888205"/>
            <a:chExt cx="720074" cy="633591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B86CCBB-3B22-444B-8912-D06249C7E6EB}"/>
                </a:ext>
              </a:extLst>
            </p:cNvPr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00E7953-B016-594F-B5C8-F9C621A828C6}"/>
                </a:ext>
              </a:extLst>
            </p:cNvPr>
            <p:cNvSpPr/>
            <p:nvPr/>
          </p:nvSpPr>
          <p:spPr>
            <a:xfrm>
              <a:off x="1619678" y="48882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427FCB4D-EA80-4445-8C4E-4895D2410EE0}"/>
              </a:ext>
            </a:extLst>
          </p:cNvPr>
          <p:cNvGrpSpPr/>
          <p:nvPr/>
        </p:nvGrpSpPr>
        <p:grpSpPr>
          <a:xfrm>
            <a:off x="4471534" y="4867200"/>
            <a:ext cx="720074" cy="633591"/>
            <a:chOff x="1619678" y="4888205"/>
            <a:chExt cx="720074" cy="633591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E584980-DED8-FD46-BE81-6F824D0A0FF9}"/>
                </a:ext>
              </a:extLst>
            </p:cNvPr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FB74137-796D-4D41-BAA5-67AF877E4125}"/>
                </a:ext>
              </a:extLst>
            </p:cNvPr>
            <p:cNvSpPr/>
            <p:nvPr/>
          </p:nvSpPr>
          <p:spPr>
            <a:xfrm>
              <a:off x="1619678" y="48882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4195C16-8829-014C-A584-A59A892067C9}"/>
              </a:ext>
            </a:extLst>
          </p:cNvPr>
          <p:cNvGrpSpPr/>
          <p:nvPr/>
        </p:nvGrpSpPr>
        <p:grpSpPr>
          <a:xfrm>
            <a:off x="5185216" y="4867200"/>
            <a:ext cx="720074" cy="633591"/>
            <a:chOff x="1619678" y="4888205"/>
            <a:chExt cx="720074" cy="633591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E2B3F71-1A55-5441-9B9A-909505F2CD5F}"/>
                </a:ext>
              </a:extLst>
            </p:cNvPr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14BE0B1-C114-FB40-9D9D-E1123495526E}"/>
                </a:ext>
              </a:extLst>
            </p:cNvPr>
            <p:cNvSpPr/>
            <p:nvPr/>
          </p:nvSpPr>
          <p:spPr>
            <a:xfrm>
              <a:off x="1619678" y="48882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505AFF8A-8836-AF48-9F1A-66C0D8B75488}"/>
              </a:ext>
            </a:extLst>
          </p:cNvPr>
          <p:cNvGrpSpPr/>
          <p:nvPr/>
        </p:nvGrpSpPr>
        <p:grpSpPr>
          <a:xfrm>
            <a:off x="5893676" y="4867200"/>
            <a:ext cx="720074" cy="633591"/>
            <a:chOff x="1619678" y="4888205"/>
            <a:chExt cx="720074" cy="63359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82338D56-8247-3B45-ACE7-3EA7A1160A44}"/>
                </a:ext>
              </a:extLst>
            </p:cNvPr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919053A-ABC0-9746-B7C5-1EEB50F3DA3C}"/>
                </a:ext>
              </a:extLst>
            </p:cNvPr>
            <p:cNvSpPr/>
            <p:nvPr/>
          </p:nvSpPr>
          <p:spPr>
            <a:xfrm>
              <a:off x="1619678" y="48882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002C1D5C-837D-6E40-A93C-B626A3326E7A}"/>
              </a:ext>
            </a:extLst>
          </p:cNvPr>
          <p:cNvGrpSpPr/>
          <p:nvPr/>
        </p:nvGrpSpPr>
        <p:grpSpPr>
          <a:xfrm>
            <a:off x="6617586" y="4867200"/>
            <a:ext cx="720074" cy="633591"/>
            <a:chOff x="1619678" y="4888205"/>
            <a:chExt cx="720074" cy="63359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65266E1-A514-C143-8261-C1BCEBE71BBF}"/>
                </a:ext>
              </a:extLst>
            </p:cNvPr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65FFD74-9292-2441-B28B-2719A86DC37E}"/>
                </a:ext>
              </a:extLst>
            </p:cNvPr>
            <p:cNvSpPr/>
            <p:nvPr/>
          </p:nvSpPr>
          <p:spPr>
            <a:xfrm>
              <a:off x="1619678" y="48882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AF062090-3F5E-D04B-97C6-FE3E679F12EA}"/>
              </a:ext>
            </a:extLst>
          </p:cNvPr>
          <p:cNvSpPr/>
          <p:nvPr/>
        </p:nvSpPr>
        <p:spPr>
          <a:xfrm>
            <a:off x="1810435" y="448332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4722407-DF58-B242-AAB0-98D3325248C9}"/>
              </a:ext>
            </a:extLst>
          </p:cNvPr>
          <p:cNvSpPr/>
          <p:nvPr/>
        </p:nvSpPr>
        <p:spPr>
          <a:xfrm>
            <a:off x="2534923" y="447983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1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9EBF10F-4227-7844-A590-FC22BC22E516}"/>
              </a:ext>
            </a:extLst>
          </p:cNvPr>
          <p:cNvSpPr/>
          <p:nvPr/>
        </p:nvSpPr>
        <p:spPr>
          <a:xfrm>
            <a:off x="3401179" y="44754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…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335651D-3198-6A44-AB4C-D1AB050C7A69}"/>
              </a:ext>
            </a:extLst>
          </p:cNvPr>
          <p:cNvSpPr/>
          <p:nvPr/>
        </p:nvSpPr>
        <p:spPr>
          <a:xfrm>
            <a:off x="6654457" y="448581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n - 1</a:t>
            </a:r>
            <a:endParaRPr lang="zh-CN" altLang="en-US" dirty="0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9AF18D82-F73A-4340-9B65-D5B831AFB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17" y="5401468"/>
            <a:ext cx="501650" cy="313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5382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A5ADE-1691-6945-9786-9BC617FE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" panose="02010600030101010101" pitchFamily="2" charset="-122"/>
              </a:rPr>
              <a:t>L1: Block Layer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E8A8EA-F92B-E946-9B2D-F98F4229C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Block size: a trade-off</a:t>
            </a:r>
          </a:p>
          <a:p>
            <a:pPr lvl="1"/>
            <a:r>
              <a:rPr kumimoji="1" lang="en-US" altLang="zh-CN" dirty="0"/>
              <a:t>Neither too small or too big</a:t>
            </a:r>
          </a:p>
          <a:p>
            <a:r>
              <a:rPr kumimoji="1" lang="en-US" altLang="zh-CN" dirty="0"/>
              <a:t>Question</a:t>
            </a:r>
          </a:p>
          <a:p>
            <a:pPr lvl="1"/>
            <a:r>
              <a:rPr kumimoji="1" lang="en-US" altLang="zh-CN" dirty="0"/>
              <a:t>What will happen if the block size is too small? What if too big?</a:t>
            </a:r>
          </a:p>
          <a:p>
            <a:pPr lvl="1"/>
            <a:r>
              <a:rPr kumimoji="1" lang="en-US" altLang="zh-CN" dirty="0"/>
              <a:t>How to efficiently track free blocks? </a:t>
            </a:r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643CD1-23C9-724A-8254-0B90D004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D155770A-29A9-2A4E-A03B-A17104ED2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Disk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0BFD8ED4-4BF3-2A43-A8C9-B5FC497FF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 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8846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A5ADE-1691-6945-9786-9BC617FE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" panose="02010600030101010101" pitchFamily="2" charset="-122"/>
              </a:rPr>
              <a:t>L1: Block Layer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E8A8EA-F92B-E946-9B2D-F98F4229C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Block size: a trade-off</a:t>
            </a:r>
          </a:p>
          <a:p>
            <a:pPr lvl="1"/>
            <a:r>
              <a:rPr kumimoji="1" lang="en-US" altLang="zh-CN" dirty="0"/>
              <a:t>Neither too small or too big</a:t>
            </a:r>
          </a:p>
          <a:p>
            <a:r>
              <a:rPr kumimoji="1" lang="en-US" altLang="zh-CN" dirty="0"/>
              <a:t>Question</a:t>
            </a:r>
          </a:p>
          <a:p>
            <a:pPr lvl="1"/>
            <a:r>
              <a:rPr kumimoji="1" lang="en-US" altLang="zh-CN" dirty="0"/>
              <a:t>What will happen if the block size is too small? What if too big?</a:t>
            </a:r>
          </a:p>
          <a:p>
            <a:pPr lvl="1"/>
            <a:r>
              <a:rPr kumimoji="1" lang="en-US" altLang="zh-CN" dirty="0"/>
              <a:t>How to efficiently track free blocks? </a:t>
            </a:r>
          </a:p>
          <a:p>
            <a:r>
              <a:rPr kumimoji="1" lang="en-US" altLang="zh-CN" dirty="0"/>
              <a:t>Use a bitmap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643CD1-23C9-724A-8254-0B90D004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D155770A-29A9-2A4E-A03B-A17104ED2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Disk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0BFD8ED4-4BF3-2A43-A8C9-B5FC497FF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 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C70DF69-FD61-E743-A2E7-534928D0C1BD}"/>
              </a:ext>
            </a:extLst>
          </p:cNvPr>
          <p:cNvGrpSpPr/>
          <p:nvPr/>
        </p:nvGrpSpPr>
        <p:grpSpPr>
          <a:xfrm>
            <a:off x="1619678" y="4867200"/>
            <a:ext cx="720074" cy="632996"/>
            <a:chOff x="1619678" y="4888800"/>
            <a:chExt cx="720074" cy="63299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616100B-2379-8745-B0A3-4765829EF131}"/>
                </a:ext>
              </a:extLst>
            </p:cNvPr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4AB5BC1-4440-7E4E-9256-9615731AD5E8}"/>
                </a:ext>
              </a:extLst>
            </p:cNvPr>
            <p:cNvSpPr/>
            <p:nvPr/>
          </p:nvSpPr>
          <p:spPr>
            <a:xfrm>
              <a:off x="1619678" y="4888800"/>
              <a:ext cx="694421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700" dirty="0"/>
                <a:t>Boot</a:t>
              </a:r>
            </a:p>
            <a:p>
              <a:r>
                <a:rPr kumimoji="1" lang="en-US" altLang="zh-CN" sz="1700" dirty="0"/>
                <a:t>block</a:t>
              </a:r>
              <a:endParaRPr lang="zh-CN" altLang="en-US" sz="1700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12D108A-D0A2-D54C-AFCE-D65A5F31AE79}"/>
              </a:ext>
            </a:extLst>
          </p:cNvPr>
          <p:cNvGrpSpPr/>
          <p:nvPr/>
        </p:nvGrpSpPr>
        <p:grpSpPr>
          <a:xfrm>
            <a:off x="2331339" y="4867200"/>
            <a:ext cx="768159" cy="633591"/>
            <a:chOff x="1619678" y="4888205"/>
            <a:chExt cx="768159" cy="63359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DD45D76-EE73-414F-94A7-FE8E0D036701}"/>
                </a:ext>
              </a:extLst>
            </p:cNvPr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0F4E4A2-27A6-5E4E-9577-1C66E29E5F8D}"/>
                </a:ext>
              </a:extLst>
            </p:cNvPr>
            <p:cNvSpPr/>
            <p:nvPr/>
          </p:nvSpPr>
          <p:spPr>
            <a:xfrm>
              <a:off x="1619678" y="4888205"/>
              <a:ext cx="768159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700" dirty="0"/>
                <a:t>Super</a:t>
              </a:r>
            </a:p>
            <a:p>
              <a:r>
                <a:rPr kumimoji="1" lang="en-US" altLang="zh-CN" sz="1700" dirty="0"/>
                <a:t>block</a:t>
              </a:r>
              <a:endParaRPr lang="zh-CN" altLang="en-US" sz="1700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7E0C13B-4F73-DA47-BAFD-46BADB2086E0}"/>
              </a:ext>
            </a:extLst>
          </p:cNvPr>
          <p:cNvGrpSpPr/>
          <p:nvPr/>
        </p:nvGrpSpPr>
        <p:grpSpPr>
          <a:xfrm>
            <a:off x="4471534" y="4867200"/>
            <a:ext cx="720074" cy="633591"/>
            <a:chOff x="1619678" y="4888205"/>
            <a:chExt cx="720074" cy="63359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FD2B913-38F0-CD47-BAAA-59CEE363ACEC}"/>
                </a:ext>
              </a:extLst>
            </p:cNvPr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8A945CC-08D8-FD4E-9438-271409C4737F}"/>
                </a:ext>
              </a:extLst>
            </p:cNvPr>
            <p:cNvSpPr/>
            <p:nvPr/>
          </p:nvSpPr>
          <p:spPr>
            <a:xfrm>
              <a:off x="1619678" y="48882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C9498D2-3476-FE46-AA7F-609597A48053}"/>
              </a:ext>
            </a:extLst>
          </p:cNvPr>
          <p:cNvGrpSpPr/>
          <p:nvPr/>
        </p:nvGrpSpPr>
        <p:grpSpPr>
          <a:xfrm>
            <a:off x="5213224" y="4867200"/>
            <a:ext cx="720074" cy="633591"/>
            <a:chOff x="1619678" y="4888205"/>
            <a:chExt cx="720074" cy="6335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2AC34D0-44A0-D544-8D70-069D8020D6A7}"/>
                </a:ext>
              </a:extLst>
            </p:cNvPr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B9543EE-0839-A746-AD5F-EFB5CB754D57}"/>
                </a:ext>
              </a:extLst>
            </p:cNvPr>
            <p:cNvSpPr/>
            <p:nvPr/>
          </p:nvSpPr>
          <p:spPr>
            <a:xfrm>
              <a:off x="1619678" y="48882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3697EB5-4621-DF41-92D1-508A3ED6DF17}"/>
              </a:ext>
            </a:extLst>
          </p:cNvPr>
          <p:cNvGrpSpPr/>
          <p:nvPr/>
        </p:nvGrpSpPr>
        <p:grpSpPr>
          <a:xfrm>
            <a:off x="5921684" y="4867200"/>
            <a:ext cx="720074" cy="633591"/>
            <a:chOff x="1619678" y="4888205"/>
            <a:chExt cx="720074" cy="63359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292FC02-00C4-B24A-A74C-92DE59420DC2}"/>
                </a:ext>
              </a:extLst>
            </p:cNvPr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07CB6F9-0761-9F47-9349-A8EE1B89E393}"/>
                </a:ext>
              </a:extLst>
            </p:cNvPr>
            <p:cNvSpPr/>
            <p:nvPr/>
          </p:nvSpPr>
          <p:spPr>
            <a:xfrm>
              <a:off x="1619678" y="48882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3476EC3-F59E-9742-B6E1-C37B48A4404B}"/>
              </a:ext>
            </a:extLst>
          </p:cNvPr>
          <p:cNvGrpSpPr/>
          <p:nvPr/>
        </p:nvGrpSpPr>
        <p:grpSpPr>
          <a:xfrm>
            <a:off x="6645594" y="4867200"/>
            <a:ext cx="720074" cy="633591"/>
            <a:chOff x="1619678" y="4888205"/>
            <a:chExt cx="720074" cy="63359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B9BEBBB-0FE4-BC42-894C-502E7B4CB2E9}"/>
                </a:ext>
              </a:extLst>
            </p:cNvPr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5079224-F242-B94F-AA4A-816E671C24DD}"/>
                </a:ext>
              </a:extLst>
            </p:cNvPr>
            <p:cNvSpPr/>
            <p:nvPr/>
          </p:nvSpPr>
          <p:spPr>
            <a:xfrm>
              <a:off x="1619678" y="48882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9F0483F-501E-A745-9BFC-00AF9C53FD54}"/>
              </a:ext>
            </a:extLst>
          </p:cNvPr>
          <p:cNvGrpSpPr/>
          <p:nvPr/>
        </p:nvGrpSpPr>
        <p:grpSpPr>
          <a:xfrm>
            <a:off x="3043000" y="4879939"/>
            <a:ext cx="2537111" cy="620852"/>
            <a:chOff x="1619678" y="4900944"/>
            <a:chExt cx="850275" cy="620852"/>
          </a:xfrm>
          <a:solidFill>
            <a:schemeClr val="bg1"/>
          </a:solidFill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FBAF0A2-397E-0245-9334-806E54881FCF}"/>
                </a:ext>
              </a:extLst>
            </p:cNvPr>
            <p:cNvSpPr/>
            <p:nvPr/>
          </p:nvSpPr>
          <p:spPr>
            <a:xfrm>
              <a:off x="1619678" y="4900944"/>
              <a:ext cx="850275" cy="620852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Bitmap for free blocks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9E97F00-C099-1646-BA0D-92F7D0A7DDAD}"/>
                </a:ext>
              </a:extLst>
            </p:cNvPr>
            <p:cNvSpPr/>
            <p:nvPr/>
          </p:nvSpPr>
          <p:spPr>
            <a:xfrm>
              <a:off x="1662467" y="5022992"/>
              <a:ext cx="1847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46B155EA-4B0E-FF49-8DA8-078BB74B7503}"/>
              </a:ext>
            </a:extLst>
          </p:cNvPr>
          <p:cNvSpPr/>
          <p:nvPr/>
        </p:nvSpPr>
        <p:spPr>
          <a:xfrm>
            <a:off x="1810435" y="448332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02ABBDD-0165-EF42-98A6-D45A5B4ECB5C}"/>
              </a:ext>
            </a:extLst>
          </p:cNvPr>
          <p:cNvSpPr/>
          <p:nvPr/>
        </p:nvSpPr>
        <p:spPr>
          <a:xfrm>
            <a:off x="2534923" y="447983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1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2A8B426-0D7E-1649-B82B-57DCE7167539}"/>
              </a:ext>
            </a:extLst>
          </p:cNvPr>
          <p:cNvSpPr/>
          <p:nvPr/>
        </p:nvSpPr>
        <p:spPr>
          <a:xfrm>
            <a:off x="3401179" y="44754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…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3DB41AD-21FB-9441-BC46-09B3CE8AC285}"/>
              </a:ext>
            </a:extLst>
          </p:cNvPr>
          <p:cNvSpPr/>
          <p:nvPr/>
        </p:nvSpPr>
        <p:spPr>
          <a:xfrm>
            <a:off x="6682465" y="448581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n - 1</a:t>
            </a:r>
            <a:endParaRPr lang="zh-CN" altLang="en-US" dirty="0"/>
          </a:p>
        </p:txBody>
      </p:sp>
      <p:sp>
        <p:nvSpPr>
          <p:cNvPr id="36" name="左大括号 35">
            <a:extLst>
              <a:ext uri="{FF2B5EF4-FFF2-40B4-BE49-F238E27FC236}">
                <a16:creationId xmlns:a16="http://schemas.microsoft.com/office/drawing/2014/main" id="{6B3CBB06-66BD-894D-91CE-B715C59918FA}"/>
              </a:ext>
            </a:extLst>
          </p:cNvPr>
          <p:cNvSpPr/>
          <p:nvPr/>
        </p:nvSpPr>
        <p:spPr>
          <a:xfrm rot="5400000">
            <a:off x="6516463" y="3670994"/>
            <a:ext cx="215973" cy="1408692"/>
          </a:xfrm>
          <a:prstGeom prst="leftBrace">
            <a:avLst>
              <a:gd name="adj1" fmla="val 5709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F4E9776-E95B-0241-A6A6-E2246BB52418}"/>
              </a:ext>
            </a:extLst>
          </p:cNvPr>
          <p:cNvSpPr/>
          <p:nvPr/>
        </p:nvSpPr>
        <p:spPr>
          <a:xfrm>
            <a:off x="5864550" y="3787158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C00000"/>
                </a:solidFill>
              </a:rPr>
              <a:t>File blocks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89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92FA2-8A89-7C4C-B651-7665E9CA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L2: File Layer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AAE307-AE47-B749-9376-5E4DD98B8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File requirements</a:t>
            </a:r>
          </a:p>
          <a:p>
            <a:pPr lvl="1"/>
            <a:r>
              <a:rPr kumimoji="1" lang="en-US" altLang="zh-CN" dirty="0"/>
              <a:t>Store items that are larger than one block</a:t>
            </a:r>
          </a:p>
          <a:p>
            <a:pPr lvl="1"/>
            <a:r>
              <a:rPr kumimoji="1" lang="en-US" altLang="zh-CN" dirty="0"/>
              <a:t>May grow or shrink over time</a:t>
            </a:r>
          </a:p>
          <a:p>
            <a:pPr lvl="1"/>
            <a:r>
              <a:rPr kumimoji="1" lang="en-US" altLang="zh-CN" dirty="0"/>
              <a:t>A file is a linear array of bytes of arbitrary length</a:t>
            </a:r>
          </a:p>
          <a:p>
            <a:pPr lvl="1"/>
            <a:r>
              <a:rPr kumimoji="1" lang="en-US" altLang="zh-CN" dirty="0"/>
              <a:t>Record which blocks belong to each file</a:t>
            </a:r>
          </a:p>
          <a:p>
            <a:r>
              <a:rPr kumimoji="1" lang="en-US" altLang="zh-CN" dirty="0" err="1"/>
              <a:t>inode</a:t>
            </a:r>
            <a:r>
              <a:rPr kumimoji="1" lang="en-US" altLang="zh-CN" dirty="0"/>
              <a:t> (index node)</a:t>
            </a:r>
          </a:p>
          <a:p>
            <a:pPr lvl="1"/>
            <a:r>
              <a:rPr kumimoji="1" lang="en-US" altLang="zh-CN" dirty="0"/>
              <a:t>A container for </a:t>
            </a:r>
            <a:r>
              <a:rPr kumimoji="1" lang="en-US" altLang="zh-CN" b="1" dirty="0">
                <a:solidFill>
                  <a:srgbClr val="C00000"/>
                </a:solidFill>
              </a:rPr>
              <a:t>metadata</a:t>
            </a:r>
            <a:r>
              <a:rPr kumimoji="1" lang="en-US" altLang="zh-CN" dirty="0"/>
              <a:t> about the file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F91A90-7495-C14B-9566-DB2D07FF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2AD2BD4E-B22C-EC4A-B468-242ECC88A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EF1EDEEE-E456-3B49-8BB5-1CFC7AE9F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(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)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C904D9-480C-E34A-AB4A-018AC0BED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Disk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3F44598-E5E0-8947-8592-36BA6F139C52}"/>
              </a:ext>
            </a:extLst>
          </p:cNvPr>
          <p:cNvSpPr txBox="1"/>
          <p:nvPr/>
        </p:nvSpPr>
        <p:spPr>
          <a:xfrm>
            <a:off x="3177781" y="4175623"/>
            <a:ext cx="3836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block_nums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[N]</a:t>
            </a: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size</a:t>
            </a:r>
            <a:endParaRPr kumimoji="1"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469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870CD-8BCD-1140-BB77-B1CF3A53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等线" panose="02010600030101010101" pitchFamily="2" charset="-122"/>
              </a:rPr>
              <a:t>inode</a:t>
            </a:r>
            <a:r>
              <a:rPr lang="en-US" altLang="zh-CN" dirty="0">
                <a:ea typeface="等线" panose="02010600030101010101" pitchFamily="2" charset="-122"/>
              </a:rPr>
              <a:t> for Larger Files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1949FD-15CB-E242-99AD-7A14991B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2" name="TextBox 7">
            <a:extLst>
              <a:ext uri="{FF2B5EF4-FFF2-40B4-BE49-F238E27FC236}">
                <a16:creationId xmlns:a16="http://schemas.microsoft.com/office/drawing/2014/main" id="{B919C130-5BB7-F64F-85FD-1BFB46A18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53" name="TextBox 8">
            <a:extLst>
              <a:ext uri="{FF2B5EF4-FFF2-40B4-BE49-F238E27FC236}">
                <a16:creationId xmlns:a16="http://schemas.microsoft.com/office/drawing/2014/main" id="{AA634DC8-1C62-ED45-B267-9FA20A0A2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(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)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54" name="TextBox 6">
            <a:extLst>
              <a:ext uri="{FF2B5EF4-FFF2-40B4-BE49-F238E27FC236}">
                <a16:creationId xmlns:a16="http://schemas.microsoft.com/office/drawing/2014/main" id="{A8121D80-E3B8-F943-AC33-BFFE75233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Disk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33FA6383-AB6F-D348-A171-FCC8076BF1EC}"/>
              </a:ext>
            </a:extLst>
          </p:cNvPr>
          <p:cNvSpPr/>
          <p:nvPr/>
        </p:nvSpPr>
        <p:spPr bwMode="auto">
          <a:xfrm>
            <a:off x="1905000" y="3257567"/>
            <a:ext cx="533400" cy="39687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7602841E-15C4-7840-89D3-4DE0AB7FFFEA}"/>
              </a:ext>
            </a:extLst>
          </p:cNvPr>
          <p:cNvSpPr/>
          <p:nvPr/>
        </p:nvSpPr>
        <p:spPr bwMode="auto">
          <a:xfrm>
            <a:off x="1905000" y="3654441"/>
            <a:ext cx="533400" cy="19050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771E0902-04C2-CC4B-A5DE-112BFB45999A}"/>
              </a:ext>
            </a:extLst>
          </p:cNvPr>
          <p:cNvSpPr/>
          <p:nvPr/>
        </p:nvSpPr>
        <p:spPr bwMode="auto">
          <a:xfrm>
            <a:off x="1905000" y="3844941"/>
            <a:ext cx="533400" cy="19050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4E5C27D8-FA0C-7B45-8EAB-7578ACC55993}"/>
              </a:ext>
            </a:extLst>
          </p:cNvPr>
          <p:cNvSpPr/>
          <p:nvPr/>
        </p:nvSpPr>
        <p:spPr bwMode="auto">
          <a:xfrm>
            <a:off x="1905000" y="4027504"/>
            <a:ext cx="533400" cy="19050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F7B32674-ECC3-434A-B016-8D8BD4BC60DB}"/>
              </a:ext>
            </a:extLst>
          </p:cNvPr>
          <p:cNvSpPr/>
          <p:nvPr/>
        </p:nvSpPr>
        <p:spPr bwMode="auto">
          <a:xfrm>
            <a:off x="1905000" y="4218004"/>
            <a:ext cx="533400" cy="19050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7C8CD3FF-2B67-B840-9A23-34278EE0CDBD}"/>
              </a:ext>
            </a:extLst>
          </p:cNvPr>
          <p:cNvSpPr/>
          <p:nvPr/>
        </p:nvSpPr>
        <p:spPr bwMode="auto">
          <a:xfrm>
            <a:off x="1905000" y="4408504"/>
            <a:ext cx="533400" cy="19050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6280934F-0A05-A044-87D5-CDDD72AB0BD1}"/>
              </a:ext>
            </a:extLst>
          </p:cNvPr>
          <p:cNvSpPr/>
          <p:nvPr/>
        </p:nvSpPr>
        <p:spPr bwMode="auto">
          <a:xfrm>
            <a:off x="1905000" y="4596358"/>
            <a:ext cx="533400" cy="19050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0069520C-77E1-4D40-8946-485B51BD32CD}"/>
              </a:ext>
            </a:extLst>
          </p:cNvPr>
          <p:cNvSpPr/>
          <p:nvPr/>
        </p:nvSpPr>
        <p:spPr bwMode="auto">
          <a:xfrm>
            <a:off x="1905000" y="4786858"/>
            <a:ext cx="533400" cy="190500"/>
          </a:xfrm>
          <a:prstGeom prst="rect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solidFill>
              <a:srgbClr val="C0504D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AF0825D4-79F5-4341-B811-3097FF21363E}"/>
              </a:ext>
            </a:extLst>
          </p:cNvPr>
          <p:cNvSpPr/>
          <p:nvPr/>
        </p:nvSpPr>
        <p:spPr bwMode="auto">
          <a:xfrm>
            <a:off x="1905000" y="4972066"/>
            <a:ext cx="533400" cy="190500"/>
          </a:xfrm>
          <a:prstGeom prst="rect">
            <a:avLst/>
          </a:prstGeom>
          <a:solidFill>
            <a:srgbClr val="C0504D">
              <a:lumMod val="75000"/>
            </a:srgbClr>
          </a:solidFill>
          <a:ln w="25400" cap="flat" cmpd="sng" algn="ctr">
            <a:solidFill>
              <a:srgbClr val="C0504D">
                <a:lumMod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cxnSp>
        <p:nvCxnSpPr>
          <p:cNvPr id="111" name="肘形连接符 23">
            <a:extLst>
              <a:ext uri="{FF2B5EF4-FFF2-40B4-BE49-F238E27FC236}">
                <a16:creationId xmlns:a16="http://schemas.microsoft.com/office/drawing/2014/main" id="{A7C78DE5-59B9-5F47-A5DC-321549AFC140}"/>
              </a:ext>
            </a:extLst>
          </p:cNvPr>
          <p:cNvCxnSpPr>
            <a:cxnSpLocks noChangeShapeType="1"/>
            <a:stCxn id="103" idx="3"/>
            <a:endCxn id="145" idx="1"/>
          </p:cNvCxnSpPr>
          <p:nvPr/>
        </p:nvCxnSpPr>
        <p:spPr bwMode="auto">
          <a:xfrm flipV="1">
            <a:off x="2438400" y="2699957"/>
            <a:ext cx="1341438" cy="1049734"/>
          </a:xfrm>
          <a:prstGeom prst="bentConnector3">
            <a:avLst>
              <a:gd name="adj1" fmla="val 32498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" name="肘形连接符 58382">
            <a:extLst>
              <a:ext uri="{FF2B5EF4-FFF2-40B4-BE49-F238E27FC236}">
                <a16:creationId xmlns:a16="http://schemas.microsoft.com/office/drawing/2014/main" id="{8BBB7A4A-C70F-E341-89A4-8CEB68D1AD47}"/>
              </a:ext>
            </a:extLst>
          </p:cNvPr>
          <p:cNvCxnSpPr>
            <a:cxnSpLocks noChangeShapeType="1"/>
            <a:stCxn id="110" idx="3"/>
            <a:endCxn id="115" idx="1"/>
          </p:cNvCxnSpPr>
          <p:nvPr/>
        </p:nvCxnSpPr>
        <p:spPr bwMode="auto">
          <a:xfrm flipV="1">
            <a:off x="2438400" y="4665149"/>
            <a:ext cx="1341438" cy="402167"/>
          </a:xfrm>
          <a:prstGeom prst="bentConnector3">
            <a:avLst>
              <a:gd name="adj1" fmla="val 62537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3" name="TextBox 67">
            <a:extLst>
              <a:ext uri="{FF2B5EF4-FFF2-40B4-BE49-F238E27FC236}">
                <a16:creationId xmlns:a16="http://schemas.microsoft.com/office/drawing/2014/main" id="{BBAEFF54-2EC9-A74C-9B6C-5E1C368D4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4009628"/>
            <a:ext cx="12511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800" b="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an</a:t>
            </a:r>
            <a:r>
              <a:rPr lang="zh-CN" altLang="en-US" sz="1800" b="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 err="1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endParaRPr lang="zh-CN" altLang="en-US" sz="1800" b="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14" name="TextBox 68">
            <a:extLst>
              <a:ext uri="{FF2B5EF4-FFF2-40B4-BE49-F238E27FC236}">
                <a16:creationId xmlns:a16="http://schemas.microsoft.com/office/drawing/2014/main" id="{F42551C3-7EDE-B242-B23F-62E8FEC4F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36" y="1525963"/>
            <a:ext cx="15017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r>
              <a:rPr lang="en-US" altLang="zh-CN" sz="1600" b="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indirect block</a:t>
            </a:r>
            <a:endParaRPr lang="zh-CN" altLang="en-US" sz="1600" b="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8DF77056-5D67-514F-B54A-F1DE94F91B07}"/>
              </a:ext>
            </a:extLst>
          </p:cNvPr>
          <p:cNvSpPr/>
          <p:nvPr/>
        </p:nvSpPr>
        <p:spPr bwMode="auto">
          <a:xfrm>
            <a:off x="3779838" y="4569899"/>
            <a:ext cx="533400" cy="190500"/>
          </a:xfrm>
          <a:prstGeom prst="rect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solidFill>
              <a:srgbClr val="C0504D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BB06EB59-E092-DD45-8FBC-5DC2A165CC19}"/>
              </a:ext>
            </a:extLst>
          </p:cNvPr>
          <p:cNvSpPr/>
          <p:nvPr/>
        </p:nvSpPr>
        <p:spPr bwMode="auto">
          <a:xfrm>
            <a:off x="3779838" y="4757754"/>
            <a:ext cx="533400" cy="190500"/>
          </a:xfrm>
          <a:prstGeom prst="rect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solidFill>
              <a:srgbClr val="C0504D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3AEC23CC-DA5F-AA44-A045-2B2C3E796765}"/>
              </a:ext>
            </a:extLst>
          </p:cNvPr>
          <p:cNvSpPr/>
          <p:nvPr/>
        </p:nvSpPr>
        <p:spPr bwMode="auto">
          <a:xfrm>
            <a:off x="3780676" y="4948254"/>
            <a:ext cx="532562" cy="190500"/>
          </a:xfrm>
          <a:prstGeom prst="rect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solidFill>
              <a:srgbClr val="C0504D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BE15CBD1-CEC2-3E41-BF58-AF6610543384}"/>
              </a:ext>
            </a:extLst>
          </p:cNvPr>
          <p:cNvSpPr/>
          <p:nvPr/>
        </p:nvSpPr>
        <p:spPr bwMode="auto">
          <a:xfrm>
            <a:off x="5486400" y="3829066"/>
            <a:ext cx="533400" cy="19050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A5762DE-FD07-D047-B4FA-42C65D12828C}"/>
              </a:ext>
            </a:extLst>
          </p:cNvPr>
          <p:cNvSpPr/>
          <p:nvPr/>
        </p:nvSpPr>
        <p:spPr bwMode="auto">
          <a:xfrm>
            <a:off x="5486400" y="4015598"/>
            <a:ext cx="533400" cy="19050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69F8F50C-D64F-9549-9808-FB746F2757E9}"/>
              </a:ext>
            </a:extLst>
          </p:cNvPr>
          <p:cNvSpPr/>
          <p:nvPr/>
        </p:nvSpPr>
        <p:spPr bwMode="auto">
          <a:xfrm>
            <a:off x="5491163" y="4206098"/>
            <a:ext cx="528637" cy="215874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12AA80AB-2A26-AA4B-A739-F1116DB9DF1C}"/>
              </a:ext>
            </a:extLst>
          </p:cNvPr>
          <p:cNvSpPr/>
          <p:nvPr/>
        </p:nvSpPr>
        <p:spPr bwMode="auto">
          <a:xfrm>
            <a:off x="5486400" y="2426589"/>
            <a:ext cx="533400" cy="54901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宋体" charset="0"/>
              </a:rPr>
              <a:t>Data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cxnSp>
        <p:nvCxnSpPr>
          <p:cNvPr id="122" name="肘形连接符 83">
            <a:extLst>
              <a:ext uri="{FF2B5EF4-FFF2-40B4-BE49-F238E27FC236}">
                <a16:creationId xmlns:a16="http://schemas.microsoft.com/office/drawing/2014/main" id="{A2B02831-A49C-4045-B88A-1B3F07F0BD96}"/>
              </a:ext>
            </a:extLst>
          </p:cNvPr>
          <p:cNvCxnSpPr>
            <a:cxnSpLocks noChangeShapeType="1"/>
            <a:stCxn id="141" idx="3"/>
            <a:endCxn id="121" idx="1"/>
          </p:cNvCxnSpPr>
          <p:nvPr/>
        </p:nvCxnSpPr>
        <p:spPr bwMode="auto">
          <a:xfrm flipV="1">
            <a:off x="4313238" y="2701094"/>
            <a:ext cx="1173162" cy="74168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D065DD05-C283-9645-BB21-298CFF700523}"/>
              </a:ext>
            </a:extLst>
          </p:cNvPr>
          <p:cNvSpPr/>
          <p:nvPr/>
        </p:nvSpPr>
        <p:spPr bwMode="auto">
          <a:xfrm>
            <a:off x="5486400" y="4569899"/>
            <a:ext cx="533400" cy="19050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B3F6C451-8C04-5946-B71C-CEF9405C9516}"/>
              </a:ext>
            </a:extLst>
          </p:cNvPr>
          <p:cNvSpPr/>
          <p:nvPr/>
        </p:nvSpPr>
        <p:spPr bwMode="auto">
          <a:xfrm>
            <a:off x="5486400" y="4757754"/>
            <a:ext cx="533400" cy="19050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705CE409-8F18-784F-8908-69911B5F621F}"/>
              </a:ext>
            </a:extLst>
          </p:cNvPr>
          <p:cNvSpPr/>
          <p:nvPr/>
        </p:nvSpPr>
        <p:spPr bwMode="auto">
          <a:xfrm>
            <a:off x="5491163" y="4948254"/>
            <a:ext cx="528637" cy="206972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cxnSp>
        <p:nvCxnSpPr>
          <p:cNvPr id="126" name="肘形连接符 89">
            <a:extLst>
              <a:ext uri="{FF2B5EF4-FFF2-40B4-BE49-F238E27FC236}">
                <a16:creationId xmlns:a16="http://schemas.microsoft.com/office/drawing/2014/main" id="{9B2A4E4A-D5BB-A941-B6E4-709E39B1CAA4}"/>
              </a:ext>
            </a:extLst>
          </p:cNvPr>
          <p:cNvCxnSpPr>
            <a:cxnSpLocks noChangeShapeType="1"/>
            <a:stCxn id="115" idx="3"/>
            <a:endCxn id="118" idx="1"/>
          </p:cNvCxnSpPr>
          <p:nvPr/>
        </p:nvCxnSpPr>
        <p:spPr bwMode="auto">
          <a:xfrm flipV="1">
            <a:off x="4313238" y="3924316"/>
            <a:ext cx="1173162" cy="740833"/>
          </a:xfrm>
          <a:prstGeom prst="bentConnector3">
            <a:avLst>
              <a:gd name="adj1" fmla="val 42833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7" name="肘形连接符 94">
            <a:extLst>
              <a:ext uri="{FF2B5EF4-FFF2-40B4-BE49-F238E27FC236}">
                <a16:creationId xmlns:a16="http://schemas.microsoft.com/office/drawing/2014/main" id="{6AB8CA23-2487-EE4A-9921-A6C1527316FD}"/>
              </a:ext>
            </a:extLst>
          </p:cNvPr>
          <p:cNvCxnSpPr>
            <a:cxnSpLocks noChangeShapeType="1"/>
            <a:stCxn id="116" idx="3"/>
            <a:endCxn id="123" idx="1"/>
          </p:cNvCxnSpPr>
          <p:nvPr/>
        </p:nvCxnSpPr>
        <p:spPr bwMode="auto">
          <a:xfrm flipV="1">
            <a:off x="4313238" y="4665151"/>
            <a:ext cx="1173162" cy="187854"/>
          </a:xfrm>
          <a:prstGeom prst="bentConnector3">
            <a:avLst>
              <a:gd name="adj1" fmla="val 54481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FE0212C5-E64F-7E48-B443-183D41143E0C}"/>
              </a:ext>
            </a:extLst>
          </p:cNvPr>
          <p:cNvSpPr/>
          <p:nvPr/>
        </p:nvSpPr>
        <p:spPr bwMode="auto">
          <a:xfrm>
            <a:off x="7315200" y="2425452"/>
            <a:ext cx="533400" cy="54901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宋体" charset="0"/>
              </a:rPr>
              <a:t>Data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1BB41E9C-59B1-0647-82AE-AFA2791AE1A8}"/>
              </a:ext>
            </a:extLst>
          </p:cNvPr>
          <p:cNvSpPr/>
          <p:nvPr/>
        </p:nvSpPr>
        <p:spPr bwMode="auto">
          <a:xfrm>
            <a:off x="7315200" y="3094538"/>
            <a:ext cx="533400" cy="54901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宋体" charset="0"/>
              </a:rPr>
              <a:t>Data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7DB9A926-239B-9D42-98AE-B12429F3077E}"/>
              </a:ext>
            </a:extLst>
          </p:cNvPr>
          <p:cNvSpPr/>
          <p:nvPr/>
        </p:nvSpPr>
        <p:spPr bwMode="auto">
          <a:xfrm>
            <a:off x="7315200" y="3909765"/>
            <a:ext cx="533400" cy="55033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宋体" charset="0"/>
              </a:rPr>
              <a:t>Data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6EA2FF28-12C3-0946-A42C-81A76FFA4A32}"/>
              </a:ext>
            </a:extLst>
          </p:cNvPr>
          <p:cNvSpPr/>
          <p:nvPr/>
        </p:nvSpPr>
        <p:spPr bwMode="auto">
          <a:xfrm>
            <a:off x="7315200" y="4579160"/>
            <a:ext cx="533400" cy="54901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宋体" charset="0"/>
              </a:rPr>
              <a:t>Data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cxnSp>
        <p:nvCxnSpPr>
          <p:cNvPr id="132" name="肘形连接符 100">
            <a:extLst>
              <a:ext uri="{FF2B5EF4-FFF2-40B4-BE49-F238E27FC236}">
                <a16:creationId xmlns:a16="http://schemas.microsoft.com/office/drawing/2014/main" id="{8F9F0DDB-0DBE-FE4F-AB7C-885229B0BC7A}"/>
              </a:ext>
            </a:extLst>
          </p:cNvPr>
          <p:cNvCxnSpPr>
            <a:cxnSpLocks noChangeShapeType="1"/>
            <a:stCxn id="118" idx="3"/>
            <a:endCxn id="128" idx="1"/>
          </p:cNvCxnSpPr>
          <p:nvPr/>
        </p:nvCxnSpPr>
        <p:spPr bwMode="auto">
          <a:xfrm flipV="1">
            <a:off x="6019800" y="2699957"/>
            <a:ext cx="1295400" cy="1224359"/>
          </a:xfrm>
          <a:prstGeom prst="bentConnector3">
            <a:avLst>
              <a:gd name="adj1" fmla="val 33784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" name="肘形连接符 105">
            <a:extLst>
              <a:ext uri="{FF2B5EF4-FFF2-40B4-BE49-F238E27FC236}">
                <a16:creationId xmlns:a16="http://schemas.microsoft.com/office/drawing/2014/main" id="{F15D74D6-3ECA-0247-897B-5E5A050EE5E9}"/>
              </a:ext>
            </a:extLst>
          </p:cNvPr>
          <p:cNvCxnSpPr>
            <a:cxnSpLocks noChangeShapeType="1"/>
            <a:stCxn id="119" idx="3"/>
            <a:endCxn id="129" idx="1"/>
          </p:cNvCxnSpPr>
          <p:nvPr/>
        </p:nvCxnSpPr>
        <p:spPr bwMode="auto">
          <a:xfrm flipV="1">
            <a:off x="6019800" y="3369043"/>
            <a:ext cx="1295400" cy="74180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4" name="肘形连接符 108">
            <a:extLst>
              <a:ext uri="{FF2B5EF4-FFF2-40B4-BE49-F238E27FC236}">
                <a16:creationId xmlns:a16="http://schemas.microsoft.com/office/drawing/2014/main" id="{F051F028-0426-F747-B484-6F9B89382A43}"/>
              </a:ext>
            </a:extLst>
          </p:cNvPr>
          <p:cNvCxnSpPr>
            <a:cxnSpLocks noChangeShapeType="1"/>
            <a:stCxn id="123" idx="3"/>
            <a:endCxn id="130" idx="1"/>
          </p:cNvCxnSpPr>
          <p:nvPr/>
        </p:nvCxnSpPr>
        <p:spPr bwMode="auto">
          <a:xfrm flipV="1">
            <a:off x="6019800" y="4184931"/>
            <a:ext cx="1295400" cy="480218"/>
          </a:xfrm>
          <a:prstGeom prst="bentConnector3">
            <a:avLst>
              <a:gd name="adj1" fmla="val 65262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5" name="肘形连接符 110">
            <a:extLst>
              <a:ext uri="{FF2B5EF4-FFF2-40B4-BE49-F238E27FC236}">
                <a16:creationId xmlns:a16="http://schemas.microsoft.com/office/drawing/2014/main" id="{EE4E351E-C8B0-7F45-938F-D178ECD1CAF5}"/>
              </a:ext>
            </a:extLst>
          </p:cNvPr>
          <p:cNvCxnSpPr>
            <a:cxnSpLocks noChangeShapeType="1"/>
            <a:stCxn id="124" idx="3"/>
            <a:endCxn id="131" idx="1"/>
          </p:cNvCxnSpPr>
          <p:nvPr/>
        </p:nvCxnSpPr>
        <p:spPr bwMode="auto">
          <a:xfrm>
            <a:off x="6019800" y="4853005"/>
            <a:ext cx="1295400" cy="132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6" name="TextBox 124">
            <a:extLst>
              <a:ext uri="{FF2B5EF4-FFF2-40B4-BE49-F238E27FC236}">
                <a16:creationId xmlns:a16="http://schemas.microsoft.com/office/drawing/2014/main" id="{11BF912E-89C0-4A4C-969B-906D0655F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8139" y="1827588"/>
            <a:ext cx="22637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r>
              <a:rPr lang="en-US" altLang="zh-CN" sz="1600" b="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double indirect block</a:t>
            </a:r>
            <a:endParaRPr lang="zh-CN" altLang="en-US" sz="1600" b="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37" name="TextBox 125">
            <a:extLst>
              <a:ext uri="{FF2B5EF4-FFF2-40B4-BE49-F238E27FC236}">
                <a16:creationId xmlns:a16="http://schemas.microsoft.com/office/drawing/2014/main" id="{AEDE7C76-9665-6242-82AE-D62A9308D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36" y="1223014"/>
            <a:ext cx="15017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r>
              <a:rPr lang="en-US" altLang="zh-CN" sz="1600" b="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block</a:t>
            </a:r>
            <a:endParaRPr lang="zh-CN" altLang="en-US" sz="1600" b="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BB41A0D5-0245-444D-8A9C-A2099987326B}"/>
              </a:ext>
            </a:extLst>
          </p:cNvPr>
          <p:cNvSpPr/>
          <p:nvPr/>
        </p:nvSpPr>
        <p:spPr bwMode="auto">
          <a:xfrm>
            <a:off x="2310408" y="1301067"/>
            <a:ext cx="533400" cy="17594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9E17ED41-2F66-064A-92AC-C85B8F4346AA}"/>
              </a:ext>
            </a:extLst>
          </p:cNvPr>
          <p:cNvSpPr/>
          <p:nvPr/>
        </p:nvSpPr>
        <p:spPr bwMode="auto">
          <a:xfrm>
            <a:off x="2310408" y="1604014"/>
            <a:ext cx="533400" cy="19050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5CF00115-FB62-8044-9D0A-44AF981A07CD}"/>
              </a:ext>
            </a:extLst>
          </p:cNvPr>
          <p:cNvSpPr/>
          <p:nvPr/>
        </p:nvSpPr>
        <p:spPr bwMode="auto">
          <a:xfrm>
            <a:off x="2310408" y="1921514"/>
            <a:ext cx="533400" cy="190500"/>
          </a:xfrm>
          <a:prstGeom prst="rect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solidFill>
              <a:srgbClr val="C0504D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6AD08D02-8819-FC45-A31B-2A07EC38045A}"/>
              </a:ext>
            </a:extLst>
          </p:cNvPr>
          <p:cNvSpPr/>
          <p:nvPr/>
        </p:nvSpPr>
        <p:spPr bwMode="auto">
          <a:xfrm>
            <a:off x="3779838" y="3347524"/>
            <a:ext cx="533400" cy="19050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CF078FA9-188D-404E-93F4-97904D48F912}"/>
              </a:ext>
            </a:extLst>
          </p:cNvPr>
          <p:cNvSpPr/>
          <p:nvPr/>
        </p:nvSpPr>
        <p:spPr bwMode="auto">
          <a:xfrm>
            <a:off x="3779838" y="3535378"/>
            <a:ext cx="533400" cy="19050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6F19FA9E-73CE-EA48-BA0E-6FD73F6506E8}"/>
              </a:ext>
            </a:extLst>
          </p:cNvPr>
          <p:cNvSpPr/>
          <p:nvPr/>
        </p:nvSpPr>
        <p:spPr bwMode="auto">
          <a:xfrm>
            <a:off x="3780204" y="3719264"/>
            <a:ext cx="533034" cy="19050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cxnSp>
        <p:nvCxnSpPr>
          <p:cNvPr id="144" name="肘形连接符 58377">
            <a:extLst>
              <a:ext uri="{FF2B5EF4-FFF2-40B4-BE49-F238E27FC236}">
                <a16:creationId xmlns:a16="http://schemas.microsoft.com/office/drawing/2014/main" id="{5F880B1A-1A9F-0D4D-A680-ABE9E35422BE}"/>
              </a:ext>
            </a:extLst>
          </p:cNvPr>
          <p:cNvCxnSpPr>
            <a:cxnSpLocks noChangeShapeType="1"/>
            <a:stCxn id="109" idx="3"/>
            <a:endCxn id="141" idx="1"/>
          </p:cNvCxnSpPr>
          <p:nvPr/>
        </p:nvCxnSpPr>
        <p:spPr bwMode="auto">
          <a:xfrm flipV="1">
            <a:off x="2438400" y="3442774"/>
            <a:ext cx="1341438" cy="143933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E739690C-9D8A-F649-A29E-A2F6B1A26818}"/>
              </a:ext>
            </a:extLst>
          </p:cNvPr>
          <p:cNvSpPr/>
          <p:nvPr/>
        </p:nvSpPr>
        <p:spPr bwMode="auto">
          <a:xfrm>
            <a:off x="3779838" y="2425452"/>
            <a:ext cx="533400" cy="54901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宋体" charset="0"/>
              </a:rPr>
              <a:t>Data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46" name="TextBox 124">
            <a:extLst>
              <a:ext uri="{FF2B5EF4-FFF2-40B4-BE49-F238E27FC236}">
                <a16:creationId xmlns:a16="http://schemas.microsoft.com/office/drawing/2014/main" id="{2E31CBCC-1943-0C46-804D-373854F0B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8139" y="2128128"/>
            <a:ext cx="22637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r>
              <a:rPr lang="en-US" altLang="zh-CN" sz="1600" b="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triple indirect block</a:t>
            </a:r>
            <a:endParaRPr lang="zh-CN" altLang="en-US" sz="1600" b="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128AA001-2BF0-0647-BC9B-329C4CC1F28E}"/>
              </a:ext>
            </a:extLst>
          </p:cNvPr>
          <p:cNvSpPr/>
          <p:nvPr/>
        </p:nvSpPr>
        <p:spPr bwMode="auto">
          <a:xfrm>
            <a:off x="2310408" y="2222054"/>
            <a:ext cx="533400" cy="190500"/>
          </a:xfrm>
          <a:prstGeom prst="rect">
            <a:avLst/>
          </a:prstGeom>
          <a:solidFill>
            <a:srgbClr val="C0504D">
              <a:lumMod val="75000"/>
            </a:srgbClr>
          </a:solidFill>
          <a:ln w="25400" cap="flat" cmpd="sng" algn="ctr">
            <a:solidFill>
              <a:srgbClr val="C0504D">
                <a:lumMod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48" name="左大括号 147">
            <a:extLst>
              <a:ext uri="{FF2B5EF4-FFF2-40B4-BE49-F238E27FC236}">
                <a16:creationId xmlns:a16="http://schemas.microsoft.com/office/drawing/2014/main" id="{B3558141-64AA-0449-A6B9-9EA9A382D080}"/>
              </a:ext>
            </a:extLst>
          </p:cNvPr>
          <p:cNvSpPr/>
          <p:nvPr/>
        </p:nvSpPr>
        <p:spPr>
          <a:xfrm>
            <a:off x="1763688" y="3257567"/>
            <a:ext cx="99020" cy="1904999"/>
          </a:xfrm>
          <a:prstGeom prst="leftBrace">
            <a:avLst>
              <a:gd name="adj1" fmla="val 84288"/>
              <a:gd name="adj2" fmla="val 50000"/>
            </a:avLst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6402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80618-66AA-7843-85D9-69657485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L2: File Layer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DC1B2F-2BDB-A34E-A85C-F2ECBBFC5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0" dirty="0"/>
              <a:t>Given an </a:t>
            </a:r>
            <a:r>
              <a:rPr kumimoji="1" lang="en-US" altLang="zh-CN" b="0" dirty="0" err="1"/>
              <a:t>inode</a:t>
            </a:r>
            <a:r>
              <a:rPr kumimoji="1" lang="en-US" altLang="zh-CN" b="0" dirty="0"/>
              <a:t>, can map a block index number (of a file)  to a block number (of a disk)</a:t>
            </a:r>
          </a:p>
          <a:p>
            <a:pPr lvl="1"/>
            <a:r>
              <a:rPr kumimoji="1" lang="en-US" altLang="zh-CN" dirty="0"/>
              <a:t>Index number: e.g., </a:t>
            </a:r>
            <a:r>
              <a:rPr kumimoji="1" lang="en-US" altLang="zh-CN" dirty="0">
                <a:solidFill>
                  <a:srgbClr val="C00000"/>
                </a:solidFill>
              </a:rPr>
              <a:t>the 3rd block of a file is number 78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0D7C53-D766-C843-BAE7-62BDE400D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BDDB0AD8-AC1A-B549-851E-BBEAB3EB0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99F1A697-395E-6B43-B4CF-9A7323570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(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)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01D1A5-F8EA-C347-B84A-D2EE621D8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Disk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A1A820-48E6-604C-9A1B-DDA7716903D8}"/>
              </a:ext>
            </a:extLst>
          </p:cNvPr>
          <p:cNvSpPr txBox="1"/>
          <p:nvPr/>
        </p:nvSpPr>
        <p:spPr>
          <a:xfrm>
            <a:off x="249330" y="2446918"/>
            <a:ext cx="8686800" cy="1572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000" b="1" dirty="0"/>
              <a:t>procedure</a:t>
            </a:r>
            <a:r>
              <a:rPr kumimoji="1" lang="en-US" altLang="zh-CN" sz="2000" dirty="0"/>
              <a:t> 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INODE_TO_BLOCK(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offset, </a:t>
            </a:r>
            <a:r>
              <a:rPr kumimoji="1"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)-&gt;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</a:p>
          <a:p>
            <a:pPr>
              <a:lnSpc>
                <a:spcPct val="120000"/>
              </a:lnSpc>
              <a:spcAft>
                <a:spcPts val="500"/>
              </a:spcAft>
            </a:pPr>
            <a:r>
              <a:rPr kumimoji="1" lang="en-US" altLang="zh-CN" i="1" dirty="0"/>
              <a:t>  </a:t>
            </a:r>
            <a:r>
              <a:rPr kumimoji="1" lang="zh-CN" altLang="en-US" i="1" dirty="0"/>
              <a:t>  </a:t>
            </a:r>
            <a:r>
              <a:rPr kumimoji="1" lang="en-US" altLang="zh-CN" i="1" dirty="0"/>
              <a:t>o &lt;- offset / BLOCKSIZE</a:t>
            </a:r>
          </a:p>
          <a:p>
            <a:pPr>
              <a:lnSpc>
                <a:spcPct val="120000"/>
              </a:lnSpc>
              <a:spcAft>
                <a:spcPts val="500"/>
              </a:spcAft>
            </a:pPr>
            <a:r>
              <a:rPr kumimoji="1" lang="en-US" altLang="zh-CN" i="1" dirty="0"/>
              <a:t>  </a:t>
            </a:r>
            <a:r>
              <a:rPr kumimoji="1" lang="zh-CN" altLang="en-US" i="1" dirty="0"/>
              <a:t>  </a:t>
            </a:r>
            <a:r>
              <a:rPr kumimoji="1" lang="en-US" altLang="zh-CN" i="1" dirty="0"/>
              <a:t>b – 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INDEX_TO_BLOCK_NUMBER</a:t>
            </a:r>
            <a:r>
              <a:rPr kumimoji="1" lang="en-US" altLang="zh-CN" i="1" dirty="0"/>
              <a:t>(</a:t>
            </a:r>
            <a:r>
              <a:rPr kumimoji="1" lang="en-US" altLang="zh-CN" i="1" dirty="0" err="1"/>
              <a:t>i,o</a:t>
            </a:r>
            <a:r>
              <a:rPr kumimoji="1" lang="en-US" altLang="zh-CN" i="1" dirty="0"/>
              <a:t>)</a:t>
            </a:r>
          </a:p>
          <a:p>
            <a:pPr>
              <a:lnSpc>
                <a:spcPct val="120000"/>
              </a:lnSpc>
              <a:spcAft>
                <a:spcPts val="500"/>
              </a:spcAft>
            </a:pPr>
            <a:r>
              <a:rPr kumimoji="1" lang="en-US" altLang="zh-CN" i="1" dirty="0"/>
              <a:t>  </a:t>
            </a:r>
            <a:r>
              <a:rPr kumimoji="1" lang="zh-CN" altLang="en-US" i="1" dirty="0"/>
              <a:t>  </a:t>
            </a:r>
            <a:r>
              <a:rPr kumimoji="1" lang="en-US" altLang="zh-CN" b="1" i="1" dirty="0"/>
              <a:t>return</a:t>
            </a:r>
            <a:r>
              <a:rPr kumimoji="1" lang="en-US" altLang="zh-CN" i="1" dirty="0"/>
              <a:t> 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BLOCK_NUMBER_TO_BLOCK</a:t>
            </a:r>
            <a:r>
              <a:rPr kumimoji="1" lang="en-US" altLang="zh-CN" i="1" dirty="0"/>
              <a:t>(b)</a:t>
            </a:r>
            <a:endParaRPr kumimoji="1" lang="zh-CN" altLang="en-US" i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FA27E4C-3371-F44D-9EC5-833C814317D2}"/>
              </a:ext>
            </a:extLst>
          </p:cNvPr>
          <p:cNvSpPr txBox="1"/>
          <p:nvPr/>
        </p:nvSpPr>
        <p:spPr>
          <a:xfrm>
            <a:off x="672371" y="4114068"/>
            <a:ext cx="8139094" cy="1132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000" b="1" dirty="0"/>
              <a:t>procedure</a:t>
            </a:r>
            <a:r>
              <a:rPr kumimoji="1" lang="en-US" altLang="zh-CN" sz="2000" dirty="0"/>
              <a:t> 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INDEX_TO_BLOCK_NUMBER(</a:t>
            </a:r>
            <a:r>
              <a:rPr kumimoji="1"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index)-&gt;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>
              <a:lnSpc>
                <a:spcPct val="120000"/>
              </a:lnSpc>
              <a:spcAft>
                <a:spcPts val="500"/>
              </a:spcAft>
            </a:pPr>
            <a:r>
              <a:rPr kumimoji="1" lang="en-US" altLang="zh-CN" b="1" i="1" dirty="0"/>
              <a:t>   </a:t>
            </a:r>
            <a:r>
              <a:rPr kumimoji="1" lang="zh-CN" altLang="en-US" b="1" i="1" dirty="0"/>
              <a:t>  </a:t>
            </a:r>
            <a:r>
              <a:rPr kumimoji="1" lang="en-US" altLang="zh-CN" b="1" i="1" dirty="0"/>
              <a:t>return</a:t>
            </a:r>
            <a:r>
              <a:rPr kumimoji="1" lang="en-US" altLang="zh-CN" i="1" dirty="0"/>
              <a:t> </a:t>
            </a:r>
            <a:r>
              <a:rPr kumimoji="1" lang="en-US" altLang="zh-CN" i="1" dirty="0" err="1"/>
              <a:t>i.block_nums</a:t>
            </a:r>
            <a:r>
              <a:rPr kumimoji="1" lang="en-US" altLang="zh-CN" i="1" dirty="0"/>
              <a:t>[index]</a:t>
            </a:r>
            <a:endParaRPr kumimoji="1" lang="zh-CN" altLang="en-US" i="1" dirty="0"/>
          </a:p>
        </p:txBody>
      </p:sp>
      <p:sp>
        <p:nvSpPr>
          <p:cNvPr id="15" name="任意形状 14">
            <a:extLst>
              <a:ext uri="{FF2B5EF4-FFF2-40B4-BE49-F238E27FC236}">
                <a16:creationId xmlns:a16="http://schemas.microsoft.com/office/drawing/2014/main" id="{181804A6-38E6-8243-B8EC-85E664C37F27}"/>
              </a:ext>
            </a:extLst>
          </p:cNvPr>
          <p:cNvSpPr/>
          <p:nvPr/>
        </p:nvSpPr>
        <p:spPr>
          <a:xfrm>
            <a:off x="4480560" y="3212796"/>
            <a:ext cx="444137" cy="941193"/>
          </a:xfrm>
          <a:custGeom>
            <a:avLst/>
            <a:gdLst>
              <a:gd name="connsiteX0" fmla="*/ 0 w 444137"/>
              <a:gd name="connsiteY0" fmla="*/ 39855 h 941193"/>
              <a:gd name="connsiteX1" fmla="*/ 365760 w 444137"/>
              <a:gd name="connsiteY1" fmla="*/ 105170 h 941193"/>
              <a:gd name="connsiteX2" fmla="*/ 444137 w 444137"/>
              <a:gd name="connsiteY2" fmla="*/ 941193 h 94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137" h="941193">
                <a:moveTo>
                  <a:pt x="0" y="39855"/>
                </a:moveTo>
                <a:cubicBezTo>
                  <a:pt x="145868" y="-2599"/>
                  <a:pt x="291737" y="-45053"/>
                  <a:pt x="365760" y="105170"/>
                </a:cubicBezTo>
                <a:cubicBezTo>
                  <a:pt x="439783" y="255393"/>
                  <a:pt x="441960" y="598293"/>
                  <a:pt x="444137" y="941193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7981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77251-9461-AD4D-9266-E59F2441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" panose="02010600030101010101" pitchFamily="2" charset="-122"/>
              </a:rPr>
              <a:t>L3: </a:t>
            </a:r>
            <a:r>
              <a:rPr lang="en-US" altLang="zh-CN" dirty="0" err="1">
                <a:ea typeface="等线" panose="02010600030101010101" pitchFamily="2" charset="-122"/>
              </a:rPr>
              <a:t>inode</a:t>
            </a:r>
            <a:r>
              <a:rPr lang="en-US" altLang="zh-CN" dirty="0">
                <a:ea typeface="等线" panose="02010600030101010101" pitchFamily="2" charset="-122"/>
              </a:rPr>
              <a:t> Number Layer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BC882-ACAC-C64E-855B-22788D027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b="0" dirty="0"/>
              <a:t>Mapping: </a:t>
            </a:r>
            <a:r>
              <a:rPr kumimoji="1" lang="en-US" altLang="zh-CN" dirty="0" err="1">
                <a:solidFill>
                  <a:srgbClr val="C00000"/>
                </a:solidFill>
              </a:rPr>
              <a:t>inode</a:t>
            </a:r>
            <a:r>
              <a:rPr kumimoji="1" lang="en-US" altLang="zh-CN" dirty="0">
                <a:solidFill>
                  <a:srgbClr val="C00000"/>
                </a:solidFill>
              </a:rPr>
              <a:t> number -&gt; </a:t>
            </a:r>
            <a:r>
              <a:rPr kumimoji="1" lang="en-US" altLang="zh-CN" dirty="0" err="1">
                <a:solidFill>
                  <a:srgbClr val="C00000"/>
                </a:solidFill>
              </a:rPr>
              <a:t>inode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endParaRPr kumimoji="1" lang="en-US" altLang="zh-CN" dirty="0">
              <a:solidFill>
                <a:srgbClr val="C00000"/>
              </a:solidFill>
            </a:endParaRPr>
          </a:p>
          <a:p>
            <a:endParaRPr kumimoji="1" lang="en-US" altLang="zh-CN" dirty="0">
              <a:solidFill>
                <a:srgbClr val="C00000"/>
              </a:solidFill>
            </a:endParaRPr>
          </a:p>
          <a:p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en-US" altLang="zh-CN" dirty="0" err="1">
                <a:solidFill>
                  <a:srgbClr val="C00000"/>
                </a:solidFill>
              </a:rPr>
              <a:t>inode</a:t>
            </a:r>
            <a:r>
              <a:rPr kumimoji="1" lang="en-US" altLang="zh-CN" dirty="0">
                <a:solidFill>
                  <a:srgbClr val="C00000"/>
                </a:solidFill>
              </a:rPr>
              <a:t> table</a:t>
            </a:r>
            <a:r>
              <a:rPr kumimoji="1" lang="en-US" altLang="zh-CN" b="0" dirty="0">
                <a:solidFill>
                  <a:schemeClr val="tx1"/>
                </a:solidFill>
              </a:rPr>
              <a:t>: at a fixed location on storage</a:t>
            </a:r>
          </a:p>
          <a:p>
            <a:pPr lvl="1"/>
            <a:r>
              <a:rPr kumimoji="1" lang="en-US" altLang="zh-CN" dirty="0" err="1">
                <a:solidFill>
                  <a:schemeClr val="tx1"/>
                </a:solidFill>
              </a:rPr>
              <a:t>inode</a:t>
            </a:r>
            <a:r>
              <a:rPr kumimoji="1" lang="en-US" altLang="zh-CN" dirty="0">
                <a:solidFill>
                  <a:schemeClr val="tx1"/>
                </a:solidFill>
              </a:rPr>
              <a:t> number is the index of </a:t>
            </a:r>
            <a:r>
              <a:rPr kumimoji="1" lang="en-US" altLang="zh-CN" dirty="0" err="1">
                <a:solidFill>
                  <a:schemeClr val="tx1"/>
                </a:solidFill>
              </a:rPr>
              <a:t>inode</a:t>
            </a:r>
            <a:r>
              <a:rPr kumimoji="1" lang="en-US" altLang="zh-CN" dirty="0">
                <a:solidFill>
                  <a:schemeClr val="tx1"/>
                </a:solidFill>
              </a:rPr>
              <a:t> table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Track which </a:t>
            </a:r>
            <a:r>
              <a:rPr kumimoji="1" lang="en-US" altLang="zh-CN" dirty="0" err="1">
                <a:solidFill>
                  <a:schemeClr val="tx1"/>
                </a:solidFill>
              </a:rPr>
              <a:t>inode</a:t>
            </a:r>
            <a:r>
              <a:rPr kumimoji="1" lang="en-US" altLang="zh-CN" dirty="0">
                <a:solidFill>
                  <a:schemeClr val="tx1"/>
                </a:solidFill>
              </a:rPr>
              <a:t> number are in use, e.g. free list, a field in </a:t>
            </a:r>
            <a:r>
              <a:rPr kumimoji="1" lang="en-US" altLang="zh-CN" dirty="0" err="1">
                <a:solidFill>
                  <a:schemeClr val="tx1"/>
                </a:solidFill>
              </a:rPr>
              <a:t>inode</a:t>
            </a:r>
            <a:endParaRPr kumimoji="1" lang="en-US" altLang="zh-CN" dirty="0">
              <a:solidFill>
                <a:schemeClr val="tx1"/>
              </a:solidFill>
            </a:endParaRPr>
          </a:p>
          <a:p>
            <a:endParaRPr kumimoji="1" lang="en-US" altLang="zh-CN" dirty="0">
              <a:solidFill>
                <a:srgbClr val="C00000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B283FE-6952-ED4C-A792-08EFD115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CE6428F1-1CFC-8E4D-91E8-660711DF7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4F255881-4A30-3E4B-AD8B-62588E285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(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)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079643EA-8200-AB41-B79D-113018124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 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C9D5A810-C94B-8D41-AEF3-DEEB0625E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Disk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D291B2-5ABC-444C-9E91-070C91E149A3}"/>
              </a:ext>
            </a:extLst>
          </p:cNvPr>
          <p:cNvSpPr txBox="1"/>
          <p:nvPr/>
        </p:nvSpPr>
        <p:spPr>
          <a:xfrm>
            <a:off x="732195" y="1999464"/>
            <a:ext cx="813909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/>
              <a:t>procedure</a:t>
            </a:r>
            <a:r>
              <a:rPr kumimoji="1" lang="en-US" altLang="zh-CN" sz="2000" dirty="0"/>
              <a:t> 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INODE_NUMBER_TO_INODE(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num)-&gt; </a:t>
            </a:r>
            <a:r>
              <a:rPr kumimoji="1"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500"/>
              </a:spcAft>
            </a:pPr>
            <a:r>
              <a:rPr kumimoji="1" lang="en-US" altLang="zh-CN" b="1" i="1" dirty="0"/>
              <a:t>   return</a:t>
            </a:r>
            <a:r>
              <a:rPr kumimoji="1" lang="en-US" altLang="zh-CN" i="1" dirty="0"/>
              <a:t> </a:t>
            </a:r>
            <a:r>
              <a:rPr kumimoji="1" lang="en-US" altLang="zh-CN" i="1" dirty="0" err="1"/>
              <a:t>inode_table</a:t>
            </a:r>
            <a:r>
              <a:rPr kumimoji="1" lang="en-US" altLang="zh-CN" i="1" dirty="0"/>
              <a:t>[num]</a:t>
            </a:r>
            <a:endParaRPr kumimoji="1" lang="zh-CN" altLang="en-US" i="1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99102F7-5DC3-6B46-8943-F0B7DC5D824F}"/>
              </a:ext>
            </a:extLst>
          </p:cNvPr>
          <p:cNvGrpSpPr/>
          <p:nvPr/>
        </p:nvGrpSpPr>
        <p:grpSpPr>
          <a:xfrm>
            <a:off x="1619678" y="4867200"/>
            <a:ext cx="720074" cy="632996"/>
            <a:chOff x="1619678" y="4888800"/>
            <a:chExt cx="720074" cy="63299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FAF69BB-1DAE-7749-9BEA-716F3B7F6234}"/>
                </a:ext>
              </a:extLst>
            </p:cNvPr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D45DA2-944D-FA45-BA05-6214CEC3338D}"/>
                </a:ext>
              </a:extLst>
            </p:cNvPr>
            <p:cNvSpPr/>
            <p:nvPr/>
          </p:nvSpPr>
          <p:spPr>
            <a:xfrm>
              <a:off x="1619678" y="4888800"/>
              <a:ext cx="694421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700" dirty="0"/>
                <a:t>Boot</a:t>
              </a:r>
            </a:p>
            <a:p>
              <a:r>
                <a:rPr kumimoji="1" lang="en-US" altLang="zh-CN" sz="1700" dirty="0"/>
                <a:t>block</a:t>
              </a:r>
              <a:endParaRPr lang="zh-CN" altLang="en-US" sz="1700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B71E0A9-4084-3544-AB85-E41C9426B87F}"/>
              </a:ext>
            </a:extLst>
          </p:cNvPr>
          <p:cNvGrpSpPr/>
          <p:nvPr/>
        </p:nvGrpSpPr>
        <p:grpSpPr>
          <a:xfrm>
            <a:off x="2331339" y="4867200"/>
            <a:ext cx="768159" cy="633591"/>
            <a:chOff x="1619678" y="4888205"/>
            <a:chExt cx="768159" cy="63359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4388FD1-86EA-C643-B004-D3E2F5BD073F}"/>
                </a:ext>
              </a:extLst>
            </p:cNvPr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0D9DAC7-0F0C-3743-8621-1F13FBEA0109}"/>
                </a:ext>
              </a:extLst>
            </p:cNvPr>
            <p:cNvSpPr/>
            <p:nvPr/>
          </p:nvSpPr>
          <p:spPr>
            <a:xfrm>
              <a:off x="1619678" y="4888205"/>
              <a:ext cx="768159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700" dirty="0"/>
                <a:t>Super</a:t>
              </a:r>
            </a:p>
            <a:p>
              <a:r>
                <a:rPr kumimoji="1" lang="en-US" altLang="zh-CN" sz="1700" dirty="0"/>
                <a:t>block</a:t>
              </a:r>
              <a:endParaRPr lang="zh-CN" altLang="en-US" sz="1700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E54E7DE-C6E5-5C40-8A14-C43F64179B9D}"/>
              </a:ext>
            </a:extLst>
          </p:cNvPr>
          <p:cNvGrpSpPr/>
          <p:nvPr/>
        </p:nvGrpSpPr>
        <p:grpSpPr>
          <a:xfrm>
            <a:off x="4471534" y="4867200"/>
            <a:ext cx="720074" cy="633591"/>
            <a:chOff x="1619678" y="4888205"/>
            <a:chExt cx="720074" cy="63359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DC5C9F6-8116-9142-97F1-E7D11DCE4A8A}"/>
                </a:ext>
              </a:extLst>
            </p:cNvPr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7E63C82-D290-1541-BEF9-1B581D5A9AEC}"/>
                </a:ext>
              </a:extLst>
            </p:cNvPr>
            <p:cNvSpPr/>
            <p:nvPr/>
          </p:nvSpPr>
          <p:spPr>
            <a:xfrm>
              <a:off x="1619678" y="48882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74D561E-3FEA-E94C-9BA4-734808CAA32B}"/>
              </a:ext>
            </a:extLst>
          </p:cNvPr>
          <p:cNvGrpSpPr/>
          <p:nvPr/>
        </p:nvGrpSpPr>
        <p:grpSpPr>
          <a:xfrm>
            <a:off x="5213224" y="4867200"/>
            <a:ext cx="720074" cy="633591"/>
            <a:chOff x="1619678" y="4888205"/>
            <a:chExt cx="720074" cy="63359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F3FA279-720F-884E-B3FD-BEE19C669F50}"/>
                </a:ext>
              </a:extLst>
            </p:cNvPr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A6F7D20-D9C6-F04F-8364-774D31B3787F}"/>
                </a:ext>
              </a:extLst>
            </p:cNvPr>
            <p:cNvSpPr/>
            <p:nvPr/>
          </p:nvSpPr>
          <p:spPr>
            <a:xfrm>
              <a:off x="1619678" y="48882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B463FA3-03D0-8241-95FB-BDB224A73757}"/>
              </a:ext>
            </a:extLst>
          </p:cNvPr>
          <p:cNvGrpSpPr/>
          <p:nvPr/>
        </p:nvGrpSpPr>
        <p:grpSpPr>
          <a:xfrm>
            <a:off x="5580109" y="4867200"/>
            <a:ext cx="1420121" cy="633591"/>
            <a:chOff x="1619677" y="4888205"/>
            <a:chExt cx="720074" cy="633591"/>
          </a:xfrm>
          <a:solidFill>
            <a:schemeClr val="bg1"/>
          </a:solidFill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AEF8E73-CDCA-0243-AC5C-7F9E88C6EDB2}"/>
                </a:ext>
              </a:extLst>
            </p:cNvPr>
            <p:cNvSpPr/>
            <p:nvPr/>
          </p:nvSpPr>
          <p:spPr>
            <a:xfrm>
              <a:off x="1619678" y="4888205"/>
              <a:ext cx="184731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E16087E-66DE-D94B-A019-1A6275BF2422}"/>
                </a:ext>
              </a:extLst>
            </p:cNvPr>
            <p:cNvSpPr/>
            <p:nvPr/>
          </p:nvSpPr>
          <p:spPr>
            <a:xfrm>
              <a:off x="1619677" y="4900944"/>
              <a:ext cx="720074" cy="6208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CFAA046-5397-9446-9E1C-4B9F89D72D18}"/>
              </a:ext>
            </a:extLst>
          </p:cNvPr>
          <p:cNvGrpSpPr/>
          <p:nvPr/>
        </p:nvGrpSpPr>
        <p:grpSpPr>
          <a:xfrm>
            <a:off x="6973200" y="4867200"/>
            <a:ext cx="720074" cy="633591"/>
            <a:chOff x="1619678" y="4888205"/>
            <a:chExt cx="720074" cy="63359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CA2B96-3DE0-3C46-B425-AA38B290CFE0}"/>
                </a:ext>
              </a:extLst>
            </p:cNvPr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9D3A6D8-1B9F-E14B-B61B-E434316E4DDA}"/>
                </a:ext>
              </a:extLst>
            </p:cNvPr>
            <p:cNvSpPr/>
            <p:nvPr/>
          </p:nvSpPr>
          <p:spPr>
            <a:xfrm>
              <a:off x="1619678" y="48882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ED01FC4-3C12-714C-ACFC-EC77332B6248}"/>
              </a:ext>
            </a:extLst>
          </p:cNvPr>
          <p:cNvGrpSpPr/>
          <p:nvPr/>
        </p:nvGrpSpPr>
        <p:grpSpPr>
          <a:xfrm>
            <a:off x="3043000" y="4879939"/>
            <a:ext cx="2537111" cy="620852"/>
            <a:chOff x="1619678" y="4900944"/>
            <a:chExt cx="850275" cy="620852"/>
          </a:xfrm>
          <a:solidFill>
            <a:schemeClr val="bg1"/>
          </a:solidFill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E1812DB-A1CA-9A4C-BDBF-FE793B1240B6}"/>
                </a:ext>
              </a:extLst>
            </p:cNvPr>
            <p:cNvSpPr/>
            <p:nvPr/>
          </p:nvSpPr>
          <p:spPr>
            <a:xfrm>
              <a:off x="1619678" y="4900944"/>
              <a:ext cx="850275" cy="620852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Bitmap for free blocks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8B8A5A9-8FE0-B64C-865B-14F0CBE1C2D3}"/>
                </a:ext>
              </a:extLst>
            </p:cNvPr>
            <p:cNvSpPr/>
            <p:nvPr/>
          </p:nvSpPr>
          <p:spPr>
            <a:xfrm>
              <a:off x="1662467" y="5022992"/>
              <a:ext cx="1847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77C4BE2B-0ED1-BE45-80D1-9F3FB2BCF36A}"/>
              </a:ext>
            </a:extLst>
          </p:cNvPr>
          <p:cNvSpPr/>
          <p:nvPr/>
        </p:nvSpPr>
        <p:spPr>
          <a:xfrm>
            <a:off x="1810435" y="448332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5E5EF6B-4844-2A41-9600-BD27036F094D}"/>
              </a:ext>
            </a:extLst>
          </p:cNvPr>
          <p:cNvSpPr/>
          <p:nvPr/>
        </p:nvSpPr>
        <p:spPr>
          <a:xfrm>
            <a:off x="2534923" y="447983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1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BF6A795-69A6-7142-8CC5-F063DE236E36}"/>
              </a:ext>
            </a:extLst>
          </p:cNvPr>
          <p:cNvSpPr/>
          <p:nvPr/>
        </p:nvSpPr>
        <p:spPr>
          <a:xfrm>
            <a:off x="3401179" y="44754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…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8C0BFF2-33A8-6D47-9591-E9464F407FD9}"/>
              </a:ext>
            </a:extLst>
          </p:cNvPr>
          <p:cNvSpPr/>
          <p:nvPr/>
        </p:nvSpPr>
        <p:spPr>
          <a:xfrm>
            <a:off x="6682465" y="448581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n - 1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7C72FB1-0FD3-1C46-AE33-A60431EAD928}"/>
              </a:ext>
            </a:extLst>
          </p:cNvPr>
          <p:cNvSpPr/>
          <p:nvPr/>
        </p:nvSpPr>
        <p:spPr>
          <a:xfrm>
            <a:off x="5612818" y="4999330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 err="1">
                <a:solidFill>
                  <a:srgbClr val="C00000"/>
                </a:solidFill>
              </a:rPr>
              <a:t>Inode</a:t>
            </a:r>
            <a:r>
              <a:rPr kumimoji="1" lang="en-US" altLang="zh-CN" b="1" dirty="0">
                <a:solidFill>
                  <a:srgbClr val="C00000"/>
                </a:solidFill>
              </a:rPr>
              <a:t> table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C56609D-DB34-244F-885A-9E595AE12660}"/>
              </a:ext>
            </a:extLst>
          </p:cNvPr>
          <p:cNvSpPr/>
          <p:nvPr/>
        </p:nvSpPr>
        <p:spPr bwMode="auto">
          <a:xfrm rot="5400000">
            <a:off x="6182326" y="4794146"/>
            <a:ext cx="222250" cy="123825"/>
          </a:xfrm>
          <a:prstGeom prst="rect">
            <a:avLst/>
          </a:prstGeom>
          <a:ln>
            <a:solidFill>
              <a:srgbClr val="8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ADB142F-8CE8-2641-809A-A175DF95118E}"/>
              </a:ext>
            </a:extLst>
          </p:cNvPr>
          <p:cNvSpPr/>
          <p:nvPr/>
        </p:nvSpPr>
        <p:spPr bwMode="auto">
          <a:xfrm rot="5400000">
            <a:off x="6063263" y="4798908"/>
            <a:ext cx="222250" cy="114300"/>
          </a:xfrm>
          <a:prstGeom prst="rect">
            <a:avLst/>
          </a:prstGeom>
          <a:ln>
            <a:solidFill>
              <a:srgbClr val="8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A5A992C-0A82-7C47-9D29-BF217E701663}"/>
              </a:ext>
            </a:extLst>
          </p:cNvPr>
          <p:cNvSpPr/>
          <p:nvPr/>
        </p:nvSpPr>
        <p:spPr bwMode="auto">
          <a:xfrm rot="5400000">
            <a:off x="5947375" y="4798908"/>
            <a:ext cx="222250" cy="114300"/>
          </a:xfrm>
          <a:prstGeom prst="rect">
            <a:avLst/>
          </a:prstGeom>
          <a:ln>
            <a:solidFill>
              <a:srgbClr val="8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0BD2129-4F20-2A4B-A937-884403391216}"/>
              </a:ext>
            </a:extLst>
          </p:cNvPr>
          <p:cNvSpPr/>
          <p:nvPr/>
        </p:nvSpPr>
        <p:spPr bwMode="auto">
          <a:xfrm rot="5400000">
            <a:off x="5833075" y="4798908"/>
            <a:ext cx="222250" cy="114300"/>
          </a:xfrm>
          <a:prstGeom prst="rect">
            <a:avLst/>
          </a:prstGeom>
          <a:ln>
            <a:solidFill>
              <a:srgbClr val="8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66DB94C-167E-754F-AB7E-003E48AD04D3}"/>
              </a:ext>
            </a:extLst>
          </p:cNvPr>
          <p:cNvSpPr/>
          <p:nvPr/>
        </p:nvSpPr>
        <p:spPr bwMode="auto">
          <a:xfrm rot="5400000">
            <a:off x="6415688" y="4798908"/>
            <a:ext cx="222250" cy="114300"/>
          </a:xfrm>
          <a:prstGeom prst="rect">
            <a:avLst/>
          </a:prstGeom>
          <a:ln>
            <a:solidFill>
              <a:srgbClr val="8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9AF7E89-3DB4-7F4C-9E7E-34BEDEEB9555}"/>
              </a:ext>
            </a:extLst>
          </p:cNvPr>
          <p:cNvSpPr/>
          <p:nvPr/>
        </p:nvSpPr>
        <p:spPr bwMode="auto">
          <a:xfrm rot="5400000">
            <a:off x="6301388" y="4798908"/>
            <a:ext cx="222250" cy="114300"/>
          </a:xfrm>
          <a:prstGeom prst="rect">
            <a:avLst/>
          </a:prstGeom>
          <a:ln>
            <a:solidFill>
              <a:srgbClr val="8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637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C4EF8-23D5-3647-892E-C34783FF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Put Layers so far Together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743B9-840B-3745-8706-31D4A70E1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3802730"/>
            <a:ext cx="8220075" cy="1683404"/>
          </a:xfrm>
        </p:spPr>
        <p:txBody>
          <a:bodyPr>
            <a:normAutofit/>
          </a:bodyPr>
          <a:lstStyle/>
          <a:p>
            <a:r>
              <a:rPr kumimoji="1" lang="en-US" altLang="zh-CN" b="0" dirty="0" err="1"/>
              <a:t>inode</a:t>
            </a:r>
            <a:r>
              <a:rPr kumimoji="1" lang="en-US" altLang="zh-CN" b="0" dirty="0"/>
              <a:t> number is sufficient to operate a file. However,</a:t>
            </a:r>
          </a:p>
          <a:p>
            <a:pPr lvl="1"/>
            <a:r>
              <a:rPr kumimoji="1" lang="en-US" altLang="zh-CN" dirty="0" err="1"/>
              <a:t>inode</a:t>
            </a:r>
            <a:r>
              <a:rPr kumimoji="1" lang="en-US" altLang="zh-CN" dirty="0"/>
              <a:t> numbers are convenient names only for computer</a:t>
            </a:r>
          </a:p>
          <a:p>
            <a:pPr lvl="1"/>
            <a:r>
              <a:rPr kumimoji="1" lang="en-US" altLang="zh-CN" dirty="0" err="1"/>
              <a:t>inode</a:t>
            </a:r>
            <a:r>
              <a:rPr kumimoji="1" lang="en-US" altLang="zh-CN" dirty="0"/>
              <a:t> numbers change on different storage device</a:t>
            </a:r>
          </a:p>
          <a:p>
            <a:r>
              <a:rPr kumimoji="1" lang="en-US" altLang="zh-CN" b="0" dirty="0"/>
              <a:t>A file needs a more </a:t>
            </a:r>
            <a:r>
              <a:rPr kumimoji="1" lang="en-US" altLang="zh-CN" dirty="0">
                <a:solidFill>
                  <a:srgbClr val="C00000"/>
                </a:solidFill>
              </a:rPr>
              <a:t>user-friendly name</a:t>
            </a:r>
            <a:r>
              <a:rPr kumimoji="1" lang="en-US" altLang="zh-CN" b="0" dirty="0"/>
              <a:t>!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62AC3F-5BC3-A34E-950A-6BCC8829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869B627A-06D6-8B43-BA25-4E8B6CABF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4C0B3F5F-7766-564A-A012-F1EF37504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(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)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B92D54E2-33F7-B148-83AF-E408A6419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 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7916D72B-C546-354C-8C2D-1B720F0ED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Disk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92667E3-AFA8-4948-96C6-56268E95F663}"/>
              </a:ext>
            </a:extLst>
          </p:cNvPr>
          <p:cNvSpPr txBox="1"/>
          <p:nvPr/>
        </p:nvSpPr>
        <p:spPr>
          <a:xfrm>
            <a:off x="641689" y="1273324"/>
            <a:ext cx="8139094" cy="227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000" b="1" dirty="0"/>
              <a:t>procedure</a:t>
            </a:r>
            <a:r>
              <a:rPr kumimoji="1" lang="en-US" altLang="zh-CN" sz="2000" dirty="0"/>
              <a:t> 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INODE_NUMBER_TO_BLOCK(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offset,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inode_number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)-&gt;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</a:p>
          <a:p>
            <a:pPr>
              <a:lnSpc>
                <a:spcPct val="120000"/>
              </a:lnSpc>
            </a:pP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i="1" dirty="0" err="1">
                <a:cs typeface="Courier New" panose="02070309020205020404" pitchFamily="49" charset="0"/>
              </a:rPr>
              <a:t>i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INODE_NUMBER_TO_INODE</a:t>
            </a:r>
            <a:r>
              <a:rPr kumimoji="1" lang="en-US" altLang="zh-CN" i="1" dirty="0">
                <a:cs typeface="Courier New" panose="02070309020205020404" pitchFamily="49" charset="0"/>
              </a:rPr>
              <a:t>(</a:t>
            </a:r>
            <a:r>
              <a:rPr kumimoji="1" lang="en-US" altLang="zh-CN" i="1" dirty="0" err="1">
                <a:cs typeface="Courier New" panose="02070309020205020404" pitchFamily="49" charset="0"/>
              </a:rPr>
              <a:t>inode_number</a:t>
            </a:r>
            <a:r>
              <a:rPr kumimoji="1" lang="en-US" altLang="zh-CN" i="1" dirty="0"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spcAft>
                <a:spcPts val="500"/>
              </a:spcAft>
            </a:pPr>
            <a:r>
              <a:rPr kumimoji="1" lang="en-US" altLang="zh-CN" i="1" dirty="0"/>
              <a:t>   o &lt;- offset / BLOCKSIZE</a:t>
            </a:r>
          </a:p>
          <a:p>
            <a:pPr>
              <a:lnSpc>
                <a:spcPct val="120000"/>
              </a:lnSpc>
              <a:spcAft>
                <a:spcPts val="500"/>
              </a:spcAft>
            </a:pPr>
            <a:r>
              <a:rPr kumimoji="1" lang="en-US" altLang="zh-CN" b="1" i="1" dirty="0"/>
              <a:t>   </a:t>
            </a:r>
            <a:r>
              <a:rPr kumimoji="1" lang="en-US" altLang="zh-CN" i="1" dirty="0"/>
              <a:t>b &lt;- 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INDEX_TO_BLOCK_NUMBER</a:t>
            </a:r>
            <a:r>
              <a:rPr kumimoji="1" lang="en-US" altLang="zh-CN" i="1" dirty="0"/>
              <a:t>(</a:t>
            </a:r>
            <a:r>
              <a:rPr kumimoji="1" lang="en-US" altLang="zh-CN" i="1" dirty="0" err="1"/>
              <a:t>i,o</a:t>
            </a:r>
            <a:r>
              <a:rPr kumimoji="1" lang="en-US" altLang="zh-CN" i="1" dirty="0"/>
              <a:t>)</a:t>
            </a:r>
          </a:p>
          <a:p>
            <a:pPr>
              <a:lnSpc>
                <a:spcPct val="120000"/>
              </a:lnSpc>
              <a:spcAft>
                <a:spcPts val="500"/>
              </a:spcAft>
            </a:pPr>
            <a:r>
              <a:rPr kumimoji="1" lang="en-US" altLang="zh-CN" i="1" dirty="0"/>
              <a:t>   </a:t>
            </a:r>
            <a:r>
              <a:rPr kumimoji="1" lang="en-US" altLang="zh-CN" b="1" i="1" dirty="0"/>
              <a:t>return</a:t>
            </a:r>
            <a:r>
              <a:rPr kumimoji="1" lang="en-US" altLang="zh-CN" i="1" dirty="0"/>
              <a:t> 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BLOCK_NUMBER_TO_BLOCK</a:t>
            </a:r>
            <a:r>
              <a:rPr kumimoji="1" lang="en-US" altLang="zh-CN" i="1" dirty="0"/>
              <a:t>(b)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200012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8754C-6D49-064C-B39B-184FAC97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28866"/>
            <a:ext cx="8630919" cy="900442"/>
          </a:xfrm>
        </p:spPr>
        <p:txBody>
          <a:bodyPr/>
          <a:lstStyle/>
          <a:p>
            <a:r>
              <a:rPr kumimoji="1" lang="en-US" altLang="zh-CN" dirty="0"/>
              <a:t>Large-scale websites are built from distributed systems </a:t>
            </a:r>
            <a:endParaRPr kumimoji="1" lang="zh-CN" altLang="en-US" b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84AAE6-ABA1-1148-828B-16573E4AF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4549022" cy="1498280"/>
          </a:xfrm>
        </p:spPr>
        <p:txBody>
          <a:bodyPr>
            <a:normAutofit/>
          </a:bodyPr>
          <a:lstStyle/>
          <a:p>
            <a:r>
              <a:rPr kumimoji="1" lang="en-US" altLang="zh-CN" b="0" dirty="0"/>
              <a:t>While distributed systems are built from components on a </a:t>
            </a:r>
            <a:r>
              <a:rPr kumimoji="1" lang="en-US" altLang="zh-CN" dirty="0">
                <a:solidFill>
                  <a:srgbClr val="C00000"/>
                </a:solidFill>
              </a:rPr>
              <a:t>single</a:t>
            </a:r>
            <a:r>
              <a:rPr kumimoji="1" lang="en-US" altLang="zh-CN" b="0" dirty="0"/>
              <a:t> node</a:t>
            </a:r>
          </a:p>
          <a:p>
            <a:pPr lvl="1"/>
            <a:r>
              <a:rPr kumimoji="1" lang="en-US" altLang="zh-CN" dirty="0"/>
              <a:t>File system runtimes, etc. 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423F327-2DD2-FA46-9A5C-BBEC438FA290}"/>
              </a:ext>
            </a:extLst>
          </p:cNvPr>
          <p:cNvGrpSpPr/>
          <p:nvPr/>
        </p:nvGrpSpPr>
        <p:grpSpPr>
          <a:xfrm>
            <a:off x="5818303" y="4272758"/>
            <a:ext cx="3038209" cy="1240753"/>
            <a:chOff x="5004048" y="4297660"/>
            <a:chExt cx="3038209" cy="1240753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D47C26A-2682-D644-A8F3-22B51129F77F}"/>
                </a:ext>
              </a:extLst>
            </p:cNvPr>
            <p:cNvGrpSpPr/>
            <p:nvPr/>
          </p:nvGrpSpPr>
          <p:grpSpPr>
            <a:xfrm>
              <a:off x="500404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1C9ACDEE-184B-FB41-BFDE-1AEA1BFF4A14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91CA0E6D-03B6-9344-ABB3-0740EC8EA60A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5B45DDC4-A618-ED40-B089-5B3BED3F2E21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File server</a:t>
                  </a:r>
                  <a:endParaRPr lang="zh-CN" altLang="en-US" sz="1200" dirty="0"/>
                </a:p>
              </p:txBody>
            </p:sp>
          </p:grp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CCDC4E2E-5597-0A40-AB6D-EBE32629C798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7" name="一个圆顶角并剪去另一个顶角的矩形 6">
                  <a:extLst>
                    <a:ext uri="{FF2B5EF4-FFF2-40B4-BE49-F238E27FC236}">
                      <a16:creationId xmlns:a16="http://schemas.microsoft.com/office/drawing/2014/main" id="{989412F3-AEBD-444F-B936-10486FDC200C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4D9ADC0-48BD-1040-A20F-7EAE9C91BFAE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File:</a:t>
                  </a:r>
                </a:p>
                <a:p>
                  <a:pPr algn="ctr"/>
                  <a:r>
                    <a:rPr kumimoji="1" lang="en-US" altLang="zh-CN" sz="1200" dirty="0"/>
                    <a:t>image</a:t>
                  </a:r>
                  <a:endParaRPr kumimoji="1" lang="zh-CN" altLang="en-US" sz="1200" dirty="0"/>
                </a:p>
              </p:txBody>
            </p:sp>
          </p:grp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4E2A74C-B1FB-3D4D-9031-321F4104551F}"/>
                </a:ext>
              </a:extLst>
            </p:cNvPr>
            <p:cNvGrpSpPr/>
            <p:nvPr/>
          </p:nvGrpSpPr>
          <p:grpSpPr>
            <a:xfrm>
              <a:off x="5835606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1A242605-15F2-4749-A385-E0A351BD5BC3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A7901C6F-3B85-C14F-B16B-C3FDC294A939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65785C67-74DC-A843-9940-64299D2305A5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File server</a:t>
                  </a:r>
                  <a:endParaRPr lang="zh-CN" altLang="en-US" sz="1200" dirty="0"/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AC0754F9-44CB-7C40-86EB-36552037A5FC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16" name="一个圆顶角并剪去另一个顶角的矩形 15">
                  <a:extLst>
                    <a:ext uri="{FF2B5EF4-FFF2-40B4-BE49-F238E27FC236}">
                      <a16:creationId xmlns:a16="http://schemas.microsoft.com/office/drawing/2014/main" id="{3E117309-25AE-0F4D-819E-16CB5A9B9930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C26124FB-877F-C84B-8C3B-CEA6BE7A4594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File:</a:t>
                  </a:r>
                </a:p>
                <a:p>
                  <a:pPr algn="ctr"/>
                  <a:r>
                    <a:rPr kumimoji="1" lang="en-US" altLang="zh-CN" sz="1200" dirty="0"/>
                    <a:t>image</a:t>
                  </a:r>
                  <a:endParaRPr kumimoji="1" lang="zh-CN" altLang="en-US" sz="1200" dirty="0"/>
                </a:p>
              </p:txBody>
            </p:sp>
          </p:grp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4D019E42-DE43-9E4F-BE41-E461F630B312}"/>
                </a:ext>
              </a:extLst>
            </p:cNvPr>
            <p:cNvGrpSpPr/>
            <p:nvPr/>
          </p:nvGrpSpPr>
          <p:grpSpPr>
            <a:xfrm>
              <a:off x="713693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15B81DAD-D9AB-114D-97D9-CAFCC43EAB07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35DE99A5-0432-AD41-A57D-48F2E7B450E1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2D40B61A-FBAD-294B-B9FA-7FFA36275BC2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File server</a:t>
                  </a:r>
                  <a:endParaRPr lang="zh-CN" altLang="en-US" sz="1200" dirty="0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B448FAA9-6953-FA46-9DA4-8FCD7826D0B2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23" name="一个圆顶角并剪去另一个顶角的矩形 22">
                  <a:extLst>
                    <a:ext uri="{FF2B5EF4-FFF2-40B4-BE49-F238E27FC236}">
                      <a16:creationId xmlns:a16="http://schemas.microsoft.com/office/drawing/2014/main" id="{93AC2A10-5F49-A343-A93D-44664AFDAB3F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598E71FE-609E-EC47-A067-0057A5232E4C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File:</a:t>
                  </a:r>
                </a:p>
                <a:p>
                  <a:pPr algn="ctr"/>
                  <a:r>
                    <a:rPr kumimoji="1" lang="en-US" altLang="zh-CN" sz="1200" dirty="0"/>
                    <a:t>image</a:t>
                  </a:r>
                  <a:endParaRPr kumimoji="1" lang="zh-CN" altLang="en-US" sz="1200" dirty="0"/>
                </a:p>
              </p:txBody>
            </p:sp>
          </p:grp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B10FC9C-A107-4149-8685-83B15C2B96BE}"/>
                </a:ext>
              </a:extLst>
            </p:cNvPr>
            <p:cNvSpPr/>
            <p:nvPr/>
          </p:nvSpPr>
          <p:spPr>
            <a:xfrm>
              <a:off x="6680258" y="454699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rgbClr val="000000"/>
                  </a:solidFill>
                </a:rPr>
                <a:t>…</a:t>
              </a:r>
              <a:endParaRPr lang="zh-CN" altLang="en-US" sz="2400" dirty="0"/>
            </a:p>
          </p:txBody>
        </p: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F4354987-ADF9-A14C-AB5D-ABFDD18A1C5F}"/>
                </a:ext>
              </a:extLst>
            </p:cNvPr>
            <p:cNvCxnSpPr/>
            <p:nvPr/>
          </p:nvCxnSpPr>
          <p:spPr>
            <a:xfrm>
              <a:off x="5090360" y="5161756"/>
              <a:ext cx="28884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A90C5C2-5D9A-8D40-B8DD-CE12FA270E5E}"/>
                </a:ext>
              </a:extLst>
            </p:cNvPr>
            <p:cNvSpPr/>
            <p:nvPr/>
          </p:nvSpPr>
          <p:spPr>
            <a:xfrm>
              <a:off x="5495307" y="5199859"/>
              <a:ext cx="2191626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rgbClr val="000000"/>
                  </a:solidFill>
                </a:rPr>
                <a:t>Distributed file system</a:t>
              </a:r>
              <a:endParaRPr lang="zh-CN" altLang="en-US" sz="1600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64263A85-E40D-9D43-819A-CB01CE1D5607}"/>
              </a:ext>
            </a:extLst>
          </p:cNvPr>
          <p:cNvGrpSpPr/>
          <p:nvPr/>
        </p:nvGrpSpPr>
        <p:grpSpPr>
          <a:xfrm>
            <a:off x="5758122" y="2568458"/>
            <a:ext cx="3098390" cy="1384372"/>
            <a:chOff x="5645427" y="2766408"/>
            <a:chExt cx="3098390" cy="1384372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FB96783A-F43B-E541-8D1C-B7188074E461}"/>
                </a:ext>
              </a:extLst>
            </p:cNvPr>
            <p:cNvGrpSpPr/>
            <p:nvPr/>
          </p:nvGrpSpPr>
          <p:grpSpPr>
            <a:xfrm>
              <a:off x="5645427" y="2766408"/>
              <a:ext cx="1309974" cy="899967"/>
              <a:chOff x="6831174" y="4263832"/>
              <a:chExt cx="1309974" cy="899967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F4C4882F-F695-0641-A35A-899F1DA963D8}"/>
                  </a:ext>
                </a:extLst>
              </p:cNvPr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E7FBA828-708B-6141-A6E9-9819E16F5F8F}"/>
                  </a:ext>
                </a:extLst>
              </p:cNvPr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000000"/>
                    </a:solidFill>
                  </a:rPr>
                  <a:t>Database server</a:t>
                </a:r>
                <a:endParaRPr lang="zh-CN" altLang="en-US" sz="1200" dirty="0"/>
              </a:p>
            </p:txBody>
          </p: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579059C0-7ABD-6345-851B-51E6A7A27EE0}"/>
                  </a:ext>
                </a:extLst>
              </p:cNvPr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37" name="磁盘 36">
                  <a:extLst>
                    <a:ext uri="{FF2B5EF4-FFF2-40B4-BE49-F238E27FC236}">
                      <a16:creationId xmlns:a16="http://schemas.microsoft.com/office/drawing/2014/main" id="{D0FC551E-6A07-504F-BB0B-8B7650BF685C}"/>
                    </a:ext>
                  </a:extLst>
                </p:cNvPr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383D9A28-8199-4A49-9A2F-8B6220A3E364}"/>
                    </a:ext>
                  </a:extLst>
                </p:cNvPr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Database</a:t>
                  </a:r>
                </a:p>
                <a:p>
                  <a:pPr algn="ctr"/>
                  <a:r>
                    <a:rPr kumimoji="1" lang="en-US" altLang="zh-CN" sz="1200" dirty="0"/>
                    <a:t>user, price</a:t>
                  </a:r>
                  <a:endParaRPr kumimoji="1" lang="zh-CN" altLang="en-US" sz="1200" dirty="0"/>
                </a:p>
              </p:txBody>
            </p:sp>
          </p:grp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5A823212-6BEA-714C-B9A3-0E037ECB2397}"/>
                </a:ext>
              </a:extLst>
            </p:cNvPr>
            <p:cNvGrpSpPr/>
            <p:nvPr/>
          </p:nvGrpSpPr>
          <p:grpSpPr>
            <a:xfrm>
              <a:off x="7433843" y="2770148"/>
              <a:ext cx="1309974" cy="899967"/>
              <a:chOff x="6831174" y="4263832"/>
              <a:chExt cx="1309974" cy="899967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F9AE2074-5953-3B45-8AD8-761CD5412EB6}"/>
                  </a:ext>
                </a:extLst>
              </p:cNvPr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F9BEDE84-5B54-3743-A6A2-DF823D2A7807}"/>
                  </a:ext>
                </a:extLst>
              </p:cNvPr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000000"/>
                    </a:solidFill>
                  </a:rPr>
                  <a:t>Database server</a:t>
                </a:r>
                <a:endParaRPr lang="zh-CN" altLang="en-US" sz="1200" dirty="0"/>
              </a:p>
            </p:txBody>
          </p: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48986BE2-02B3-BE48-8674-6C0707E2A578}"/>
                  </a:ext>
                </a:extLst>
              </p:cNvPr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43" name="磁盘 42">
                  <a:extLst>
                    <a:ext uri="{FF2B5EF4-FFF2-40B4-BE49-F238E27FC236}">
                      <a16:creationId xmlns:a16="http://schemas.microsoft.com/office/drawing/2014/main" id="{1A3F4415-0BAE-BC4C-AC53-0BCD9404384E}"/>
                    </a:ext>
                  </a:extLst>
                </p:cNvPr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26D4C45F-64C3-A149-A2A3-AD81A5B5D96E}"/>
                    </a:ext>
                  </a:extLst>
                </p:cNvPr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Database</a:t>
                  </a:r>
                </a:p>
                <a:p>
                  <a:pPr algn="ctr"/>
                  <a:r>
                    <a:rPr kumimoji="1" lang="en-US" altLang="zh-CN" sz="1200" dirty="0"/>
                    <a:t>user, price</a:t>
                  </a:r>
                  <a:endParaRPr kumimoji="1" lang="zh-CN" altLang="en-US" sz="1200" dirty="0"/>
                </a:p>
              </p:txBody>
            </p:sp>
          </p:grpSp>
        </p:grp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E039F92C-D0B3-754A-8599-7F6D39381DF4}"/>
                </a:ext>
              </a:extLst>
            </p:cNvPr>
            <p:cNvCxnSpPr>
              <a:cxnSpLocks/>
            </p:cNvCxnSpPr>
            <p:nvPr/>
          </p:nvCxnSpPr>
          <p:spPr>
            <a:xfrm>
              <a:off x="5645427" y="3793604"/>
              <a:ext cx="30813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DF57DD0F-F35E-2243-9CE6-A038FB0AC209}"/>
                </a:ext>
              </a:extLst>
            </p:cNvPr>
            <p:cNvSpPr/>
            <p:nvPr/>
          </p:nvSpPr>
          <p:spPr>
            <a:xfrm>
              <a:off x="6897697" y="306673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rgbClr val="000000"/>
                  </a:solidFill>
                </a:rPr>
                <a:t>…</a:t>
              </a:r>
              <a:endParaRPr lang="zh-CN" altLang="en-US" sz="2400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4933A48-1FAB-664C-B70F-33CE44129D2C}"/>
                </a:ext>
              </a:extLst>
            </p:cNvPr>
            <p:cNvSpPr/>
            <p:nvPr/>
          </p:nvSpPr>
          <p:spPr>
            <a:xfrm>
              <a:off x="6151448" y="3812226"/>
              <a:ext cx="2064989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rgbClr val="000000"/>
                  </a:solidFill>
                </a:rPr>
                <a:t>Distributed database</a:t>
              </a:r>
              <a:endParaRPr lang="zh-CN" altLang="en-US" sz="1600" dirty="0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655A47CD-C52C-7344-A0F0-C43B60EE8C51}"/>
              </a:ext>
            </a:extLst>
          </p:cNvPr>
          <p:cNvGrpSpPr/>
          <p:nvPr/>
        </p:nvGrpSpPr>
        <p:grpSpPr>
          <a:xfrm>
            <a:off x="5383207" y="1199766"/>
            <a:ext cx="3704912" cy="1076455"/>
            <a:chOff x="5248883" y="1420516"/>
            <a:chExt cx="3704912" cy="1076455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0049526E-9C02-8847-9DCE-75B4DA1A35B8}"/>
                </a:ext>
              </a:extLst>
            </p:cNvPr>
            <p:cNvGrpSpPr/>
            <p:nvPr/>
          </p:nvGrpSpPr>
          <p:grpSpPr>
            <a:xfrm>
              <a:off x="5248883" y="1420516"/>
              <a:ext cx="3704912" cy="608773"/>
              <a:chOff x="5248883" y="1420516"/>
              <a:chExt cx="3704912" cy="608773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A6290FE6-7B28-B041-9700-797D1A665E30}"/>
                  </a:ext>
                </a:extLst>
              </p:cNvPr>
              <p:cNvGrpSpPr/>
              <p:nvPr/>
            </p:nvGrpSpPr>
            <p:grpSpPr>
              <a:xfrm>
                <a:off x="5248883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1" name="梯形 50">
                  <a:extLst>
                    <a:ext uri="{FF2B5EF4-FFF2-40B4-BE49-F238E27FC236}">
                      <a16:creationId xmlns:a16="http://schemas.microsoft.com/office/drawing/2014/main" id="{633EA070-08CE-304E-957A-19FE29FDC7D7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FEB742FE-0674-4240-95B8-E898D1C70E2D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Caching</a:t>
                  </a:r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E262782E-9207-F04A-A5EC-307E2C4E191B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Caching server</a:t>
                  </a:r>
                  <a:endParaRPr lang="zh-CN" altLang="en-US" sz="1200" dirty="0"/>
                </a:p>
              </p:txBody>
            </p: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5563B8AC-DE7B-7D4B-8357-A076C2B4CFE5}"/>
                  </a:ext>
                </a:extLst>
              </p:cNvPr>
              <p:cNvGrpSpPr/>
              <p:nvPr/>
            </p:nvGrpSpPr>
            <p:grpSpPr>
              <a:xfrm>
                <a:off x="6350866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5" name="梯形 54">
                  <a:extLst>
                    <a:ext uri="{FF2B5EF4-FFF2-40B4-BE49-F238E27FC236}">
                      <a16:creationId xmlns:a16="http://schemas.microsoft.com/office/drawing/2014/main" id="{BFA1B711-F7B1-D74B-8EC7-258D6A5D843C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96373344-E07C-9B4D-B0EA-FF19D8963E36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Caching</a:t>
                  </a: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3E597C7E-5C7C-8D44-B974-9E19AC44006C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Caching server</a:t>
                  </a:r>
                  <a:endParaRPr lang="zh-CN" altLang="en-US" sz="1200" dirty="0"/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6B0BC6C6-FF3B-E24B-A903-48343EB9449E}"/>
                  </a:ext>
                </a:extLst>
              </p:cNvPr>
              <p:cNvGrpSpPr/>
              <p:nvPr/>
            </p:nvGrpSpPr>
            <p:grpSpPr>
              <a:xfrm>
                <a:off x="7738398" y="1420516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9" name="梯形 58">
                  <a:extLst>
                    <a:ext uri="{FF2B5EF4-FFF2-40B4-BE49-F238E27FC236}">
                      <a16:creationId xmlns:a16="http://schemas.microsoft.com/office/drawing/2014/main" id="{639C8129-0557-974A-8CEA-1BF6051660FC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B57CD5B1-A9F2-E94A-83D9-56959E854C78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Caching</a:t>
                  </a:r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D1F82572-618E-2542-8CE7-8CF2FE750D21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Caching server</a:t>
                  </a:r>
                  <a:endParaRPr lang="zh-CN" altLang="en-US" sz="1200" dirty="0"/>
                </a:p>
              </p:txBody>
            </p:sp>
          </p:grp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0933B426-38CD-DA4B-B42C-15B0E429ABC0}"/>
                  </a:ext>
                </a:extLst>
              </p:cNvPr>
              <p:cNvSpPr/>
              <p:nvPr/>
            </p:nvSpPr>
            <p:spPr>
              <a:xfrm>
                <a:off x="7415910" y="1502122"/>
                <a:ext cx="492443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>
                    <a:solidFill>
                      <a:srgbClr val="000000"/>
                    </a:solidFill>
                  </a:rPr>
                  <a:t>…</a:t>
                </a:r>
                <a:endParaRPr lang="zh-CN" altLang="en-US" sz="2400" dirty="0"/>
              </a:p>
            </p:txBody>
          </p:sp>
        </p:grp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382746F2-7425-FD44-9653-E9EAE1662529}"/>
                </a:ext>
              </a:extLst>
            </p:cNvPr>
            <p:cNvCxnSpPr>
              <a:cxnSpLocks/>
            </p:cNvCxnSpPr>
            <p:nvPr/>
          </p:nvCxnSpPr>
          <p:spPr>
            <a:xfrm>
              <a:off x="5308749" y="2137420"/>
              <a:ext cx="36450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AEC58762-3B38-1944-BFB4-2A1A74CACFD1}"/>
                </a:ext>
              </a:extLst>
            </p:cNvPr>
            <p:cNvSpPr/>
            <p:nvPr/>
          </p:nvSpPr>
          <p:spPr>
            <a:xfrm>
              <a:off x="6027005" y="2158417"/>
              <a:ext cx="192713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rgbClr val="000000"/>
                  </a:solidFill>
                </a:rPr>
                <a:t>Distributed caching</a:t>
              </a:r>
              <a:endParaRPr lang="zh-CN" altLang="en-US" sz="1600" dirty="0"/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679EA17D-E345-284E-B32B-488BFA689030}"/>
              </a:ext>
            </a:extLst>
          </p:cNvPr>
          <p:cNvGrpSpPr/>
          <p:nvPr/>
        </p:nvGrpSpPr>
        <p:grpSpPr>
          <a:xfrm>
            <a:off x="2236116" y="3199271"/>
            <a:ext cx="768261" cy="2146974"/>
            <a:chOff x="3096000" y="3119298"/>
            <a:chExt cx="768261" cy="2146974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E6723146-8EB2-CF4C-B0F4-257964AF79F2}"/>
                </a:ext>
              </a:extLst>
            </p:cNvPr>
            <p:cNvSpPr/>
            <p:nvPr/>
          </p:nvSpPr>
          <p:spPr>
            <a:xfrm>
              <a:off x="3096000" y="3119298"/>
              <a:ext cx="725111" cy="21469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2C3CEF28-2579-DD43-9CCC-59314B8976F0}"/>
                </a:ext>
              </a:extLst>
            </p:cNvPr>
            <p:cNvGrpSpPr/>
            <p:nvPr/>
          </p:nvGrpSpPr>
          <p:grpSpPr>
            <a:xfrm rot="5400000">
              <a:off x="2988299" y="3437380"/>
              <a:ext cx="690955" cy="180000"/>
              <a:chOff x="4884739" y="2696400"/>
              <a:chExt cx="690955" cy="180000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0F9F0AF-CE12-484F-91B3-E3DE0BD0819A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6B406DB9-FC35-6645-8D8F-3DDA229189F0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22369A5-BF57-1D4F-B917-34569BBC224E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FB8E4386-7B4F-864B-A886-CA4FE401E797}"/>
                </a:ext>
              </a:extLst>
            </p:cNvPr>
            <p:cNvGrpSpPr/>
            <p:nvPr/>
          </p:nvGrpSpPr>
          <p:grpSpPr>
            <a:xfrm rot="5400000">
              <a:off x="3219367" y="3437381"/>
              <a:ext cx="690955" cy="180000"/>
              <a:chOff x="4884739" y="2696400"/>
              <a:chExt cx="690955" cy="180000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BBFC6B61-5C4D-BC44-8004-017035448507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246187C0-35C2-C246-9F4A-E5417FEE7AED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F9331AE6-D4DD-FE4B-AA09-BB5A22BBC23E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29379095-8FE5-2F4B-A68E-1784DF85FC0A}"/>
                </a:ext>
              </a:extLst>
            </p:cNvPr>
            <p:cNvGrpSpPr/>
            <p:nvPr/>
          </p:nvGrpSpPr>
          <p:grpSpPr>
            <a:xfrm rot="5400000">
              <a:off x="2988299" y="4762203"/>
              <a:ext cx="690955" cy="180000"/>
              <a:chOff x="4884739" y="2696400"/>
              <a:chExt cx="690955" cy="180000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0D2522E0-4206-A643-AE89-9A6B4EB0DD19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9698B6F6-D843-E545-B57B-9B95C847BB0D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5AA85EA1-2AE0-7741-BE58-B578E926D2D6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665ECE32-AAAC-0E45-BC2E-6A1A50A26F3A}"/>
                </a:ext>
              </a:extLst>
            </p:cNvPr>
            <p:cNvGrpSpPr/>
            <p:nvPr/>
          </p:nvGrpSpPr>
          <p:grpSpPr>
            <a:xfrm rot="5400000">
              <a:off x="3219367" y="4762204"/>
              <a:ext cx="690955" cy="180000"/>
              <a:chOff x="4884739" y="2696400"/>
              <a:chExt cx="690955" cy="180000"/>
            </a:xfrm>
          </p:grpSpPr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119E4D7D-D602-F849-8287-F5DB9333753E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EA5462B7-5DEF-2343-BE37-EABBA3E37AA8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486D7C86-DF7E-DA48-8904-81267A678A7F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3D052E93-10D3-1949-9AC2-D730557DC529}"/>
                </a:ext>
              </a:extLst>
            </p:cNvPr>
            <p:cNvSpPr/>
            <p:nvPr/>
          </p:nvSpPr>
          <p:spPr>
            <a:xfrm>
              <a:off x="3126559" y="4015893"/>
              <a:ext cx="73770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Load</a:t>
              </a:r>
            </a:p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Balance</a:t>
              </a:r>
              <a:endParaRPr lang="zh-CN" altLang="en-US" sz="1200" dirty="0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AD7F6FF-8A91-AE4B-BAEC-6932407C43F3}"/>
              </a:ext>
            </a:extLst>
          </p:cNvPr>
          <p:cNvGrpSpPr/>
          <p:nvPr/>
        </p:nvGrpSpPr>
        <p:grpSpPr>
          <a:xfrm>
            <a:off x="3302994" y="2814021"/>
            <a:ext cx="1703228" cy="1049410"/>
            <a:chOff x="5882155" y="4329138"/>
            <a:chExt cx="1703228" cy="1049410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2E49C364-B8BA-6449-A661-ED21CC349A6C}"/>
                </a:ext>
              </a:extLst>
            </p:cNvPr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/>
            </a:p>
          </p:txBody>
        </p:sp>
        <p:sp>
          <p:nvSpPr>
            <p:cNvPr id="97" name="圆角矩形 96">
              <a:extLst>
                <a:ext uri="{FF2B5EF4-FFF2-40B4-BE49-F238E27FC236}">
                  <a16:creationId xmlns:a16="http://schemas.microsoft.com/office/drawing/2014/main" id="{FBD61F8B-7C0E-174D-9459-45345C127C82}"/>
                </a:ext>
              </a:extLst>
            </p:cNvPr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</a:rPr>
                <a:t>Application #1</a:t>
              </a:r>
            </a:p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generate the page</a:t>
              </a: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0A6034AD-D619-D14A-98E1-159CEF8C591B}"/>
                </a:ext>
              </a:extLst>
            </p:cNvPr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Application server</a:t>
              </a:r>
              <a:endParaRPr lang="zh-CN" altLang="en-US" sz="1200" dirty="0"/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48A48ED5-9A84-9A44-9771-E0F889B3C91E}"/>
              </a:ext>
            </a:extLst>
          </p:cNvPr>
          <p:cNvGrpSpPr/>
          <p:nvPr/>
        </p:nvGrpSpPr>
        <p:grpSpPr>
          <a:xfrm>
            <a:off x="3270533" y="4048243"/>
            <a:ext cx="1703228" cy="1049410"/>
            <a:chOff x="5882155" y="4329138"/>
            <a:chExt cx="1703228" cy="1049410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F30AB55A-2691-EF48-A482-BC41654BA740}"/>
                </a:ext>
              </a:extLst>
            </p:cNvPr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/>
            </a:p>
          </p:txBody>
        </p:sp>
        <p:sp>
          <p:nvSpPr>
            <p:cNvPr id="112" name="圆角矩形 111">
              <a:extLst>
                <a:ext uri="{FF2B5EF4-FFF2-40B4-BE49-F238E27FC236}">
                  <a16:creationId xmlns:a16="http://schemas.microsoft.com/office/drawing/2014/main" id="{14F6D9ED-74C9-6C44-8651-1A8BB432554D}"/>
                </a:ext>
              </a:extLst>
            </p:cNvPr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</a:rPr>
                <a:t>Application #2</a:t>
              </a:r>
            </a:p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add the order</a:t>
              </a: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B6A8D56D-91CD-4E40-B1F1-1DA733B4F71A}"/>
                </a:ext>
              </a:extLst>
            </p:cNvPr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Application server</a:t>
              </a:r>
              <a:endParaRPr lang="zh-CN" altLang="en-US" sz="1200" dirty="0"/>
            </a:p>
          </p:txBody>
        </p:sp>
      </p:grpSp>
      <p:sp>
        <p:nvSpPr>
          <p:cNvPr id="116" name="矩形 115">
            <a:extLst>
              <a:ext uri="{FF2B5EF4-FFF2-40B4-BE49-F238E27FC236}">
                <a16:creationId xmlns:a16="http://schemas.microsoft.com/office/drawing/2014/main" id="{ED38AE4B-AB97-8349-88BB-BBD0BC56AE0A}"/>
              </a:ext>
            </a:extLst>
          </p:cNvPr>
          <p:cNvSpPr/>
          <p:nvPr/>
        </p:nvSpPr>
        <p:spPr>
          <a:xfrm rot="5400000">
            <a:off x="398422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000000"/>
                </a:solidFill>
              </a:rPr>
              <a:t>…</a:t>
            </a:r>
            <a:endParaRPr lang="zh-CN" altLang="en-US" sz="2400" dirty="0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62CFE7A8-456B-BE4A-9CAA-BFE9F9C7F29D}"/>
              </a:ext>
            </a:extLst>
          </p:cNvPr>
          <p:cNvCxnSpPr>
            <a:cxnSpLocks/>
          </p:cNvCxnSpPr>
          <p:nvPr/>
        </p:nvCxnSpPr>
        <p:spPr>
          <a:xfrm>
            <a:off x="1979712" y="2706957"/>
            <a:ext cx="0" cy="35864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E1C7E32B-7D55-C346-9A45-BFF03300B8E5}"/>
              </a:ext>
            </a:extLst>
          </p:cNvPr>
          <p:cNvCxnSpPr/>
          <p:nvPr/>
        </p:nvCxnSpPr>
        <p:spPr>
          <a:xfrm>
            <a:off x="1979712" y="2706957"/>
            <a:ext cx="324036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611C8C85-D755-DF40-A021-5F2C5DC03874}"/>
              </a:ext>
            </a:extLst>
          </p:cNvPr>
          <p:cNvCxnSpPr/>
          <p:nvPr/>
        </p:nvCxnSpPr>
        <p:spPr>
          <a:xfrm flipV="1">
            <a:off x="5220072" y="1129308"/>
            <a:ext cx="0" cy="15776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D35B7C9F-3A9D-8842-AF7E-8B9A5A349A27}"/>
              </a:ext>
            </a:extLst>
          </p:cNvPr>
          <p:cNvCxnSpPr/>
          <p:nvPr/>
        </p:nvCxnSpPr>
        <p:spPr>
          <a:xfrm>
            <a:off x="5220072" y="1129308"/>
            <a:ext cx="43924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5F480364-98F9-7645-9EF1-BAFF5DD2B10D}"/>
              </a:ext>
            </a:extLst>
          </p:cNvPr>
          <p:cNvGrpSpPr/>
          <p:nvPr/>
        </p:nvGrpSpPr>
        <p:grpSpPr>
          <a:xfrm rot="16200000">
            <a:off x="703673" y="3881347"/>
            <a:ext cx="1548280" cy="638043"/>
            <a:chOff x="6020855" y="1361203"/>
            <a:chExt cx="1548280" cy="638043"/>
          </a:xfrm>
        </p:grpSpPr>
        <p:sp>
          <p:nvSpPr>
            <p:cNvPr id="102" name="云形 101">
              <a:extLst>
                <a:ext uri="{FF2B5EF4-FFF2-40B4-BE49-F238E27FC236}">
                  <a16:creationId xmlns:a16="http://schemas.microsoft.com/office/drawing/2014/main" id="{BE8A3EF8-56AB-3448-8B8F-EE59DD71D3EE}"/>
                </a:ext>
              </a:extLst>
            </p:cNvPr>
            <p:cNvSpPr/>
            <p:nvPr/>
          </p:nvSpPr>
          <p:spPr>
            <a:xfrm>
              <a:off x="6020855" y="1361203"/>
              <a:ext cx="1548280" cy="638043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CADC3DD3-35E0-A74C-8D61-976534E7135A}"/>
                </a:ext>
              </a:extLst>
            </p:cNvPr>
            <p:cNvSpPr/>
            <p:nvPr/>
          </p:nvSpPr>
          <p:spPr>
            <a:xfrm>
              <a:off x="6311529" y="1443038"/>
              <a:ext cx="9669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</a:rPr>
                <a:t>Internet</a:t>
              </a:r>
              <a:endParaRPr lang="zh-CN" altLang="en-US" dirty="0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F6CADC1D-E4DF-0D4B-A8BB-1F9214EE356E}"/>
              </a:ext>
            </a:extLst>
          </p:cNvPr>
          <p:cNvGrpSpPr/>
          <p:nvPr/>
        </p:nvGrpSpPr>
        <p:grpSpPr>
          <a:xfrm>
            <a:off x="1911161" y="3550232"/>
            <a:ext cx="252000" cy="517828"/>
            <a:chOff x="1735514" y="3550232"/>
            <a:chExt cx="420567" cy="517828"/>
          </a:xfrm>
        </p:grpSpPr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05D65598-F0A7-0047-BA18-C55DEADA6456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箭头连接符 105">
              <a:extLst>
                <a:ext uri="{FF2B5EF4-FFF2-40B4-BE49-F238E27FC236}">
                  <a16:creationId xmlns:a16="http://schemas.microsoft.com/office/drawing/2014/main" id="{016A3FED-70D7-BA47-9584-E3EE6525F024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2F467B4D-074B-A745-B81A-7629D4389C29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箭头连接符 107">
              <a:extLst>
                <a:ext uri="{FF2B5EF4-FFF2-40B4-BE49-F238E27FC236}">
                  <a16:creationId xmlns:a16="http://schemas.microsoft.com/office/drawing/2014/main" id="{221BEB65-A1F4-B244-906A-FA585150DFC3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BC25CCC5-34C1-4F46-B50E-612F416D41CD}"/>
              </a:ext>
            </a:extLst>
          </p:cNvPr>
          <p:cNvGrpSpPr/>
          <p:nvPr/>
        </p:nvGrpSpPr>
        <p:grpSpPr>
          <a:xfrm>
            <a:off x="1907704" y="4263806"/>
            <a:ext cx="252000" cy="517828"/>
            <a:chOff x="1735514" y="3550232"/>
            <a:chExt cx="420567" cy="517828"/>
          </a:xfrm>
        </p:grpSpPr>
        <p:cxnSp>
          <p:nvCxnSpPr>
            <p:cNvPr id="117" name="直线箭头连接符 116">
              <a:extLst>
                <a:ext uri="{FF2B5EF4-FFF2-40B4-BE49-F238E27FC236}">
                  <a16:creationId xmlns:a16="http://schemas.microsoft.com/office/drawing/2014/main" id="{FE70FE28-178C-CC4B-90C4-9A23874F50F3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线箭头连接符 117">
              <a:extLst>
                <a:ext uri="{FF2B5EF4-FFF2-40B4-BE49-F238E27FC236}">
                  <a16:creationId xmlns:a16="http://schemas.microsoft.com/office/drawing/2014/main" id="{A27D1004-3AB4-5341-9B3F-570C7280A3F7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线箭头连接符 118">
              <a:extLst>
                <a:ext uri="{FF2B5EF4-FFF2-40B4-BE49-F238E27FC236}">
                  <a16:creationId xmlns:a16="http://schemas.microsoft.com/office/drawing/2014/main" id="{6A9BD2A1-6A8C-1A40-A2B9-5F389427E746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线箭头连接符 119">
              <a:extLst>
                <a:ext uri="{FF2B5EF4-FFF2-40B4-BE49-F238E27FC236}">
                  <a16:creationId xmlns:a16="http://schemas.microsoft.com/office/drawing/2014/main" id="{42EE3A9F-E5A7-2941-B397-FF792A5A26DF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任意形状 98">
            <a:extLst>
              <a:ext uri="{FF2B5EF4-FFF2-40B4-BE49-F238E27FC236}">
                <a16:creationId xmlns:a16="http://schemas.microsoft.com/office/drawing/2014/main" id="{BE404872-4BC5-A04E-864F-97DDC5DBAA21}"/>
              </a:ext>
            </a:extLst>
          </p:cNvPr>
          <p:cNvSpPr/>
          <p:nvPr/>
        </p:nvSpPr>
        <p:spPr>
          <a:xfrm>
            <a:off x="2675106" y="2972121"/>
            <a:ext cx="680937" cy="425574"/>
          </a:xfrm>
          <a:custGeom>
            <a:avLst/>
            <a:gdLst>
              <a:gd name="connsiteX0" fmla="*/ 0 w 680937"/>
              <a:gd name="connsiteY0" fmla="*/ 403377 h 425574"/>
              <a:gd name="connsiteX1" fmla="*/ 447473 w 680937"/>
              <a:gd name="connsiteY1" fmla="*/ 383922 h 425574"/>
              <a:gd name="connsiteX2" fmla="*/ 379379 w 680937"/>
              <a:gd name="connsiteY2" fmla="*/ 23998 h 425574"/>
              <a:gd name="connsiteX3" fmla="*/ 680937 w 680937"/>
              <a:gd name="connsiteY3" fmla="*/ 62909 h 42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937" h="425574">
                <a:moveTo>
                  <a:pt x="0" y="403377"/>
                </a:moveTo>
                <a:cubicBezTo>
                  <a:pt x="192121" y="425264"/>
                  <a:pt x="384243" y="447152"/>
                  <a:pt x="447473" y="383922"/>
                </a:cubicBezTo>
                <a:cubicBezTo>
                  <a:pt x="510703" y="320692"/>
                  <a:pt x="340468" y="77500"/>
                  <a:pt x="379379" y="23998"/>
                </a:cubicBezTo>
                <a:cubicBezTo>
                  <a:pt x="418290" y="-29504"/>
                  <a:pt x="549613" y="16702"/>
                  <a:pt x="680937" y="6290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任意形状 99">
            <a:extLst>
              <a:ext uri="{FF2B5EF4-FFF2-40B4-BE49-F238E27FC236}">
                <a16:creationId xmlns:a16="http://schemas.microsoft.com/office/drawing/2014/main" id="{4DD1C2E8-AD77-4941-90D9-C47CEDE9A763}"/>
              </a:ext>
            </a:extLst>
          </p:cNvPr>
          <p:cNvSpPr/>
          <p:nvPr/>
        </p:nvSpPr>
        <p:spPr>
          <a:xfrm>
            <a:off x="2733472" y="3533078"/>
            <a:ext cx="671209" cy="1017912"/>
          </a:xfrm>
          <a:custGeom>
            <a:avLst/>
            <a:gdLst>
              <a:gd name="connsiteX0" fmla="*/ 0 w 671209"/>
              <a:gd name="connsiteY0" fmla="*/ 75884 h 1017912"/>
              <a:gd name="connsiteX1" fmla="*/ 291830 w 671209"/>
              <a:gd name="connsiteY1" fmla="*/ 85611 h 1017912"/>
              <a:gd name="connsiteX2" fmla="*/ 340468 w 671209"/>
              <a:gd name="connsiteY2" fmla="*/ 941645 h 1017912"/>
              <a:gd name="connsiteX3" fmla="*/ 671209 w 671209"/>
              <a:gd name="connsiteY3" fmla="*/ 922190 h 101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209" h="1017912">
                <a:moveTo>
                  <a:pt x="0" y="75884"/>
                </a:moveTo>
                <a:cubicBezTo>
                  <a:pt x="117542" y="8601"/>
                  <a:pt x="235085" y="-58682"/>
                  <a:pt x="291830" y="85611"/>
                </a:cubicBezTo>
                <a:cubicBezTo>
                  <a:pt x="348575" y="229904"/>
                  <a:pt x="277238" y="802215"/>
                  <a:pt x="340468" y="941645"/>
                </a:cubicBezTo>
                <a:cubicBezTo>
                  <a:pt x="403698" y="1081075"/>
                  <a:pt x="537453" y="1001632"/>
                  <a:pt x="671209" y="92219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任意形状 104">
            <a:extLst>
              <a:ext uri="{FF2B5EF4-FFF2-40B4-BE49-F238E27FC236}">
                <a16:creationId xmlns:a16="http://schemas.microsoft.com/office/drawing/2014/main" id="{23E173F5-C724-6C41-B86A-D161FDCCA1E5}"/>
              </a:ext>
            </a:extLst>
          </p:cNvPr>
          <p:cNvSpPr/>
          <p:nvPr/>
        </p:nvSpPr>
        <p:spPr>
          <a:xfrm>
            <a:off x="2743200" y="4928179"/>
            <a:ext cx="1215957" cy="488037"/>
          </a:xfrm>
          <a:custGeom>
            <a:avLst/>
            <a:gdLst>
              <a:gd name="connsiteX0" fmla="*/ 0 w 1215957"/>
              <a:gd name="connsiteY0" fmla="*/ 3744 h 488037"/>
              <a:gd name="connsiteX1" fmla="*/ 379379 w 1215957"/>
              <a:gd name="connsiteY1" fmla="*/ 62110 h 488037"/>
              <a:gd name="connsiteX2" fmla="*/ 680936 w 1215957"/>
              <a:gd name="connsiteY2" fmla="*/ 431761 h 488037"/>
              <a:gd name="connsiteX3" fmla="*/ 1215957 w 1215957"/>
              <a:gd name="connsiteY3" fmla="*/ 480400 h 488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5957" h="488037">
                <a:moveTo>
                  <a:pt x="0" y="3744"/>
                </a:moveTo>
                <a:cubicBezTo>
                  <a:pt x="132945" y="-2741"/>
                  <a:pt x="265890" y="-9226"/>
                  <a:pt x="379379" y="62110"/>
                </a:cubicBezTo>
                <a:cubicBezTo>
                  <a:pt x="492868" y="133446"/>
                  <a:pt x="541506" y="362046"/>
                  <a:pt x="680936" y="431761"/>
                </a:cubicBezTo>
                <a:cubicBezTo>
                  <a:pt x="820366" y="501476"/>
                  <a:pt x="1018161" y="490938"/>
                  <a:pt x="1215957" y="4804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任意形状 120">
            <a:extLst>
              <a:ext uri="{FF2B5EF4-FFF2-40B4-BE49-F238E27FC236}">
                <a16:creationId xmlns:a16="http://schemas.microsoft.com/office/drawing/2014/main" id="{E0C9AF04-3263-0F47-9EF1-F650C8311800}"/>
              </a:ext>
            </a:extLst>
          </p:cNvPr>
          <p:cNvSpPr/>
          <p:nvPr/>
        </p:nvSpPr>
        <p:spPr>
          <a:xfrm>
            <a:off x="4864086" y="2014176"/>
            <a:ext cx="1283795" cy="1189054"/>
          </a:xfrm>
          <a:custGeom>
            <a:avLst/>
            <a:gdLst>
              <a:gd name="connsiteX0" fmla="*/ 9471 w 1283795"/>
              <a:gd name="connsiteY0" fmla="*/ 1118130 h 1189054"/>
              <a:gd name="connsiteX1" fmla="*/ 67837 w 1283795"/>
              <a:gd name="connsiteY1" fmla="*/ 1127858 h 1189054"/>
              <a:gd name="connsiteX2" fmla="*/ 515310 w 1283795"/>
              <a:gd name="connsiteY2" fmla="*/ 1108403 h 1189054"/>
              <a:gd name="connsiteX3" fmla="*/ 641769 w 1283795"/>
              <a:gd name="connsiteY3" fmla="*/ 106454 h 1189054"/>
              <a:gd name="connsiteX4" fmla="*/ 1283795 w 1283795"/>
              <a:gd name="connsiteY4" fmla="*/ 77271 h 118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3795" h="1189054">
                <a:moveTo>
                  <a:pt x="9471" y="1118130"/>
                </a:moveTo>
                <a:cubicBezTo>
                  <a:pt x="-3499" y="1123804"/>
                  <a:pt x="-16469" y="1129479"/>
                  <a:pt x="67837" y="1127858"/>
                </a:cubicBezTo>
                <a:cubicBezTo>
                  <a:pt x="152143" y="1126237"/>
                  <a:pt x="419655" y="1278637"/>
                  <a:pt x="515310" y="1108403"/>
                </a:cubicBezTo>
                <a:cubicBezTo>
                  <a:pt x="610965" y="938169"/>
                  <a:pt x="513688" y="278309"/>
                  <a:pt x="641769" y="106454"/>
                </a:cubicBezTo>
                <a:cubicBezTo>
                  <a:pt x="769850" y="-65401"/>
                  <a:pt x="1026822" y="5935"/>
                  <a:pt x="1283795" y="7727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任意形状 121">
            <a:extLst>
              <a:ext uri="{FF2B5EF4-FFF2-40B4-BE49-F238E27FC236}">
                <a16:creationId xmlns:a16="http://schemas.microsoft.com/office/drawing/2014/main" id="{4BA51334-7962-6840-B00E-B060393D3642}"/>
              </a:ext>
            </a:extLst>
          </p:cNvPr>
          <p:cNvSpPr/>
          <p:nvPr/>
        </p:nvSpPr>
        <p:spPr>
          <a:xfrm>
            <a:off x="4902740" y="4349164"/>
            <a:ext cx="1420239" cy="942683"/>
          </a:xfrm>
          <a:custGeom>
            <a:avLst/>
            <a:gdLst>
              <a:gd name="connsiteX0" fmla="*/ 0 w 1420239"/>
              <a:gd name="connsiteY0" fmla="*/ 47738 h 942683"/>
              <a:gd name="connsiteX1" fmla="*/ 593388 w 1420239"/>
              <a:gd name="connsiteY1" fmla="*/ 47738 h 942683"/>
              <a:gd name="connsiteX2" fmla="*/ 680937 w 1420239"/>
              <a:gd name="connsiteY2" fmla="*/ 543849 h 942683"/>
              <a:gd name="connsiteX3" fmla="*/ 1420239 w 1420239"/>
              <a:gd name="connsiteY3" fmla="*/ 942683 h 94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0239" h="942683">
                <a:moveTo>
                  <a:pt x="0" y="47738"/>
                </a:moveTo>
                <a:cubicBezTo>
                  <a:pt x="239949" y="6395"/>
                  <a:pt x="479899" y="-34947"/>
                  <a:pt x="593388" y="47738"/>
                </a:cubicBezTo>
                <a:cubicBezTo>
                  <a:pt x="706877" y="130423"/>
                  <a:pt x="543129" y="394692"/>
                  <a:pt x="680937" y="543849"/>
                </a:cubicBezTo>
                <a:cubicBezTo>
                  <a:pt x="818745" y="693006"/>
                  <a:pt x="1119492" y="817844"/>
                  <a:pt x="1420239" y="942683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任意形状 122">
            <a:extLst>
              <a:ext uri="{FF2B5EF4-FFF2-40B4-BE49-F238E27FC236}">
                <a16:creationId xmlns:a16="http://schemas.microsoft.com/office/drawing/2014/main" id="{439DB04C-0DFB-8143-8A12-2C8FA4BEA623}"/>
              </a:ext>
            </a:extLst>
          </p:cNvPr>
          <p:cNvSpPr/>
          <p:nvPr/>
        </p:nvSpPr>
        <p:spPr>
          <a:xfrm>
            <a:off x="4931923" y="3381875"/>
            <a:ext cx="1313234" cy="460911"/>
          </a:xfrm>
          <a:custGeom>
            <a:avLst/>
            <a:gdLst>
              <a:gd name="connsiteX0" fmla="*/ 0 w 1313234"/>
              <a:gd name="connsiteY0" fmla="*/ 51989 h 460911"/>
              <a:gd name="connsiteX1" fmla="*/ 437745 w 1313234"/>
              <a:gd name="connsiteY1" fmla="*/ 32534 h 460911"/>
              <a:gd name="connsiteX2" fmla="*/ 428017 w 1313234"/>
              <a:gd name="connsiteY2" fmla="*/ 431368 h 460911"/>
              <a:gd name="connsiteX3" fmla="*/ 1313234 w 1313234"/>
              <a:gd name="connsiteY3" fmla="*/ 431368 h 460911"/>
              <a:gd name="connsiteX4" fmla="*/ 1313234 w 1313234"/>
              <a:gd name="connsiteY4" fmla="*/ 431368 h 460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234" h="460911">
                <a:moveTo>
                  <a:pt x="0" y="51989"/>
                </a:moveTo>
                <a:cubicBezTo>
                  <a:pt x="183204" y="10646"/>
                  <a:pt x="366409" y="-30696"/>
                  <a:pt x="437745" y="32534"/>
                </a:cubicBezTo>
                <a:cubicBezTo>
                  <a:pt x="509081" y="95764"/>
                  <a:pt x="282102" y="364896"/>
                  <a:pt x="428017" y="431368"/>
                </a:cubicBezTo>
                <a:cubicBezTo>
                  <a:pt x="573932" y="497840"/>
                  <a:pt x="1313234" y="431368"/>
                  <a:pt x="1313234" y="431368"/>
                </a:cubicBezTo>
                <a:lnTo>
                  <a:pt x="1313234" y="431368"/>
                </a:ln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5" name="图片 124">
            <a:extLst>
              <a:ext uri="{FF2B5EF4-FFF2-40B4-BE49-F238E27FC236}">
                <a16:creationId xmlns:a16="http://schemas.microsoft.com/office/drawing/2014/main" id="{B92E8579-7071-1544-A141-00F5C70B1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45" y="3397695"/>
            <a:ext cx="329286" cy="329286"/>
          </a:xfrm>
          <a:prstGeom prst="rect">
            <a:avLst/>
          </a:prstGeom>
        </p:spPr>
      </p:pic>
      <p:pic>
        <p:nvPicPr>
          <p:cNvPr id="126" name="图片 125">
            <a:extLst>
              <a:ext uri="{FF2B5EF4-FFF2-40B4-BE49-F238E27FC236}">
                <a16:creationId xmlns:a16="http://schemas.microsoft.com/office/drawing/2014/main" id="{DD22D676-CD7E-E44E-9BB5-E209CB080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80" y="3955145"/>
            <a:ext cx="536836" cy="536836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675324F2-C281-7A4E-B5B4-C2F3D32BA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547" y="4549038"/>
            <a:ext cx="425471" cy="425471"/>
          </a:xfrm>
          <a:prstGeom prst="rect">
            <a:avLst/>
          </a:prstGeom>
        </p:spPr>
      </p:pic>
      <p:sp>
        <p:nvSpPr>
          <p:cNvPr id="128" name="矩形 127">
            <a:extLst>
              <a:ext uri="{FF2B5EF4-FFF2-40B4-BE49-F238E27FC236}">
                <a16:creationId xmlns:a16="http://schemas.microsoft.com/office/drawing/2014/main" id="{BD66A7A7-BCEE-3940-A1B7-9CCB3771A279}"/>
              </a:ext>
            </a:extLst>
          </p:cNvPr>
          <p:cNvSpPr/>
          <p:nvPr/>
        </p:nvSpPr>
        <p:spPr>
          <a:xfrm rot="5400000">
            <a:off x="38197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000000"/>
                </a:solidFill>
              </a:rPr>
              <a:t>…</a:t>
            </a:r>
            <a:endParaRPr lang="zh-CN" altLang="en-US" sz="2400" dirty="0"/>
          </a:p>
        </p:txBody>
      </p:sp>
      <p:cxnSp>
        <p:nvCxnSpPr>
          <p:cNvPr id="135" name="直线箭头连接符 134">
            <a:extLst>
              <a:ext uri="{FF2B5EF4-FFF2-40B4-BE49-F238E27FC236}">
                <a16:creationId xmlns:a16="http://schemas.microsoft.com/office/drawing/2014/main" id="{5043794A-C873-0442-A6F7-F6A71C470E36}"/>
              </a:ext>
            </a:extLst>
          </p:cNvPr>
          <p:cNvCxnSpPr>
            <a:cxnSpLocks/>
          </p:cNvCxnSpPr>
          <p:nvPr/>
        </p:nvCxnSpPr>
        <p:spPr>
          <a:xfrm>
            <a:off x="769034" y="3667368"/>
            <a:ext cx="255810" cy="3293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A1769EEB-908D-314E-9DCA-944FE67E7CB2}"/>
              </a:ext>
            </a:extLst>
          </p:cNvPr>
          <p:cNvCxnSpPr>
            <a:cxnSpLocks/>
          </p:cNvCxnSpPr>
          <p:nvPr/>
        </p:nvCxnSpPr>
        <p:spPr>
          <a:xfrm>
            <a:off x="804116" y="4272758"/>
            <a:ext cx="252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线箭头连接符 137">
            <a:extLst>
              <a:ext uri="{FF2B5EF4-FFF2-40B4-BE49-F238E27FC236}">
                <a16:creationId xmlns:a16="http://schemas.microsoft.com/office/drawing/2014/main" id="{89AA7A9E-9DE9-0A45-846A-E0305F1F437D}"/>
              </a:ext>
            </a:extLst>
          </p:cNvPr>
          <p:cNvCxnSpPr>
            <a:cxnSpLocks/>
          </p:cNvCxnSpPr>
          <p:nvPr/>
        </p:nvCxnSpPr>
        <p:spPr>
          <a:xfrm flipV="1">
            <a:off x="795533" y="4557531"/>
            <a:ext cx="260583" cy="2330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302B00F7-9627-964E-814B-720623C8FB36}"/>
              </a:ext>
            </a:extLst>
          </p:cNvPr>
          <p:cNvCxnSpPr>
            <a:cxnSpLocks/>
          </p:cNvCxnSpPr>
          <p:nvPr/>
        </p:nvCxnSpPr>
        <p:spPr>
          <a:xfrm flipV="1">
            <a:off x="794988" y="4948686"/>
            <a:ext cx="281447" cy="5106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63F0D016-2D1C-7942-AF69-5F650EC1D7A2}"/>
              </a:ext>
            </a:extLst>
          </p:cNvPr>
          <p:cNvSpPr/>
          <p:nvPr/>
        </p:nvSpPr>
        <p:spPr>
          <a:xfrm>
            <a:off x="113717" y="291071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Users</a:t>
            </a:r>
            <a:endParaRPr lang="zh-CN" altLang="en-US" dirty="0"/>
          </a:p>
        </p:txBody>
      </p: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D3A91F16-48DF-3441-AC2E-54599AD1A47B}"/>
              </a:ext>
            </a:extLst>
          </p:cNvPr>
          <p:cNvGrpSpPr/>
          <p:nvPr/>
        </p:nvGrpSpPr>
        <p:grpSpPr>
          <a:xfrm>
            <a:off x="1031305" y="2691437"/>
            <a:ext cx="845234" cy="489970"/>
            <a:chOff x="6020855" y="1361204"/>
            <a:chExt cx="845234" cy="489970"/>
          </a:xfrm>
        </p:grpSpPr>
        <p:sp>
          <p:nvSpPr>
            <p:cNvPr id="147" name="云形 146">
              <a:extLst>
                <a:ext uri="{FF2B5EF4-FFF2-40B4-BE49-F238E27FC236}">
                  <a16:creationId xmlns:a16="http://schemas.microsoft.com/office/drawing/2014/main" id="{8F300CF7-1418-FF44-A9D6-07D2FAA46B16}"/>
                </a:ext>
              </a:extLst>
            </p:cNvPr>
            <p:cNvSpPr/>
            <p:nvPr/>
          </p:nvSpPr>
          <p:spPr>
            <a:xfrm>
              <a:off x="6020855" y="1361204"/>
              <a:ext cx="845234" cy="489970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2F2092E2-A967-5F47-9DF8-767134B35003}"/>
                </a:ext>
              </a:extLst>
            </p:cNvPr>
            <p:cNvSpPr/>
            <p:nvPr/>
          </p:nvSpPr>
          <p:spPr>
            <a:xfrm>
              <a:off x="6110928" y="1413481"/>
              <a:ext cx="68480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</a:rPr>
                <a:t>CDN</a:t>
              </a:r>
              <a:endParaRPr lang="zh-CN" altLang="en-US" dirty="0"/>
            </a:p>
          </p:txBody>
        </p:sp>
      </p:grpSp>
      <p:cxnSp>
        <p:nvCxnSpPr>
          <p:cNvPr id="149" name="直线箭头连接符 148">
            <a:extLst>
              <a:ext uri="{FF2B5EF4-FFF2-40B4-BE49-F238E27FC236}">
                <a16:creationId xmlns:a16="http://schemas.microsoft.com/office/drawing/2014/main" id="{02FA31D1-313C-514B-A3A3-C900EFFE3EEB}"/>
              </a:ext>
            </a:extLst>
          </p:cNvPr>
          <p:cNvCxnSpPr>
            <a:cxnSpLocks/>
          </p:cNvCxnSpPr>
          <p:nvPr/>
        </p:nvCxnSpPr>
        <p:spPr>
          <a:xfrm flipV="1">
            <a:off x="1337719" y="3186000"/>
            <a:ext cx="0" cy="230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>
            <a:extLst>
              <a:ext uri="{FF2B5EF4-FFF2-40B4-BE49-F238E27FC236}">
                <a16:creationId xmlns:a16="http://schemas.microsoft.com/office/drawing/2014/main" id="{1DC66607-A2C9-C840-82E5-1D88EB7335CA}"/>
              </a:ext>
            </a:extLst>
          </p:cNvPr>
          <p:cNvCxnSpPr>
            <a:cxnSpLocks/>
          </p:cNvCxnSpPr>
          <p:nvPr/>
        </p:nvCxnSpPr>
        <p:spPr>
          <a:xfrm flipV="1">
            <a:off x="1477813" y="3203164"/>
            <a:ext cx="0" cy="18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73647E64-5092-5641-8F17-128CAA83F59E}"/>
              </a:ext>
            </a:extLst>
          </p:cNvPr>
          <p:cNvGrpSpPr/>
          <p:nvPr/>
        </p:nvGrpSpPr>
        <p:grpSpPr>
          <a:xfrm>
            <a:off x="4492257" y="5204142"/>
            <a:ext cx="1322740" cy="293267"/>
            <a:chOff x="4833436" y="4356643"/>
            <a:chExt cx="1322740" cy="293267"/>
          </a:xfrm>
        </p:grpSpPr>
        <p:sp>
          <p:nvSpPr>
            <p:cNvPr id="130" name="圆柱体 129">
              <a:extLst>
                <a:ext uri="{FF2B5EF4-FFF2-40B4-BE49-F238E27FC236}">
                  <a16:creationId xmlns:a16="http://schemas.microsoft.com/office/drawing/2014/main" id="{8ED5B67F-656F-C941-8A3B-2EBB6C5ADBA8}"/>
                </a:ext>
              </a:extLst>
            </p:cNvPr>
            <p:cNvSpPr/>
            <p:nvPr/>
          </p:nvSpPr>
          <p:spPr>
            <a:xfrm rot="5400000">
              <a:off x="5375673" y="3869407"/>
              <a:ext cx="276998" cy="1284008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40FCB168-A84F-7046-837A-F3D02646ADF7}"/>
                </a:ext>
              </a:extLst>
            </p:cNvPr>
            <p:cNvSpPr/>
            <p:nvPr/>
          </p:nvSpPr>
          <p:spPr>
            <a:xfrm>
              <a:off x="4833436" y="4356643"/>
              <a:ext cx="12840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000000"/>
                  </a:solidFill>
                </a:rPr>
                <a:t>Message queue</a:t>
              </a:r>
              <a:endParaRPr lang="zh-CN" altLang="en-US" sz="1200" dirty="0"/>
            </a:p>
          </p:txBody>
        </p:sp>
      </p:grpSp>
      <p:sp>
        <p:nvSpPr>
          <p:cNvPr id="4" name="任意形状 3">
            <a:extLst>
              <a:ext uri="{FF2B5EF4-FFF2-40B4-BE49-F238E27FC236}">
                <a16:creationId xmlns:a16="http://schemas.microsoft.com/office/drawing/2014/main" id="{732FB8A2-0C77-FD4F-9BC0-2908614056B7}"/>
              </a:ext>
            </a:extLst>
          </p:cNvPr>
          <p:cNvSpPr/>
          <p:nvPr/>
        </p:nvSpPr>
        <p:spPr>
          <a:xfrm>
            <a:off x="4994031" y="4797083"/>
            <a:ext cx="342313" cy="365760"/>
          </a:xfrm>
          <a:custGeom>
            <a:avLst/>
            <a:gdLst>
              <a:gd name="connsiteX0" fmla="*/ 0 w 342313"/>
              <a:gd name="connsiteY0" fmla="*/ 0 h 365760"/>
              <a:gd name="connsiteX1" fmla="*/ 295421 w 342313"/>
              <a:gd name="connsiteY1" fmla="*/ 70339 h 365760"/>
              <a:gd name="connsiteX2" fmla="*/ 337624 w 342313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13" h="365760">
                <a:moveTo>
                  <a:pt x="0" y="0"/>
                </a:moveTo>
                <a:cubicBezTo>
                  <a:pt x="119575" y="4689"/>
                  <a:pt x="239150" y="9379"/>
                  <a:pt x="295421" y="70339"/>
                </a:cubicBezTo>
                <a:cubicBezTo>
                  <a:pt x="351692" y="131299"/>
                  <a:pt x="344658" y="248529"/>
                  <a:pt x="337624" y="36576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4638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5EC29-A221-FF4E-A458-8C864304E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" panose="02010600030101010101" pitchFamily="2" charset="-122"/>
              </a:rPr>
              <a:t>L4: File Name Layer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720C85-C928-E54D-81A5-4150CC359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7"/>
            <a:ext cx="8229600" cy="4471925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File name</a:t>
            </a:r>
          </a:p>
          <a:p>
            <a:pPr lvl="1"/>
            <a:r>
              <a:rPr kumimoji="1" lang="en-US" altLang="zh-CN" dirty="0"/>
              <a:t>Hide metadata of file management</a:t>
            </a:r>
          </a:p>
          <a:p>
            <a:pPr lvl="1"/>
            <a:r>
              <a:rPr kumimoji="1" lang="en-US" altLang="zh-CN" dirty="0"/>
              <a:t>Files and I/O devices</a:t>
            </a:r>
          </a:p>
          <a:p>
            <a:r>
              <a:rPr kumimoji="1" lang="en-US" altLang="zh-CN" dirty="0"/>
              <a:t>Mapping</a:t>
            </a:r>
          </a:p>
          <a:p>
            <a:pPr lvl="1"/>
            <a:r>
              <a:rPr kumimoji="1" lang="en-US" altLang="zh-CN" dirty="0"/>
              <a:t>Mapping table is saved in directory</a:t>
            </a:r>
          </a:p>
          <a:p>
            <a:pPr lvl="1"/>
            <a:r>
              <a:rPr kumimoji="1" lang="en-US" altLang="zh-CN" dirty="0"/>
              <a:t>Default context: </a:t>
            </a:r>
            <a:r>
              <a:rPr kumimoji="1" lang="en-US" altLang="zh-CN" b="1" dirty="0">
                <a:solidFill>
                  <a:srgbClr val="C00000"/>
                </a:solidFill>
              </a:rPr>
              <a:t>current working directory</a:t>
            </a:r>
          </a:p>
          <a:p>
            <a:pPr marL="720000" lvl="2"/>
            <a:r>
              <a:rPr kumimoji="1" lang="en-US" altLang="zh-CN" dirty="0"/>
              <a:t>Context reference is an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 number</a:t>
            </a:r>
          </a:p>
          <a:p>
            <a:pPr marL="720000" lvl="2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current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directory </a:t>
            </a:r>
            <a:r>
              <a:rPr kumimoji="1" lang="en-US" altLang="zh-CN" b="1" dirty="0">
                <a:solidFill>
                  <a:srgbClr val="C00000"/>
                </a:solidFill>
              </a:rPr>
              <a:t>is also a file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marL="74250" lvl="1" indent="0">
              <a:buNone/>
            </a:pPr>
            <a:endParaRPr kumimoji="1" lang="en-US" altLang="zh-CN" dirty="0"/>
          </a:p>
          <a:p>
            <a:pPr lvl="1">
              <a:spcBef>
                <a:spcPts val="1200"/>
              </a:spcBef>
            </a:pPr>
            <a:r>
              <a:rPr kumimoji="1" lang="en-US" altLang="zh-CN" dirty="0"/>
              <a:t>Max length of a file name is </a:t>
            </a:r>
            <a:r>
              <a:rPr kumimoji="1" lang="en-US" altLang="zh-CN" b="1" dirty="0">
                <a:solidFill>
                  <a:srgbClr val="C00000"/>
                </a:solidFill>
              </a:rPr>
              <a:t>14 bytes </a:t>
            </a:r>
            <a:r>
              <a:rPr kumimoji="1" lang="en-US" altLang="zh-CN" dirty="0"/>
              <a:t>in UNIX version 6</a:t>
            </a:r>
            <a:r>
              <a:rPr kumimoji="1" lang="zh-CN" altLang="en-US" dirty="0"/>
              <a:t> </a:t>
            </a:r>
            <a:r>
              <a:rPr kumimoji="1" lang="en-US" altLang="zh-CN" dirty="0"/>
              <a:t>(what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does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mean?)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F353E3-3686-714F-BFC1-32005D51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9E3D5E36-0E78-B149-8523-507233D12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 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F0827CB9-B332-7549-9A4D-53F2E1FE5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(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)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0421A39F-C532-F340-BAD1-609A3B6F6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A59C93EF-9B8B-B94B-8762-694A7DE38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3C10CE13-AAF3-CF47-9100-7941C3EBF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</a:rPr>
              <a:t>Disk</a:t>
            </a:r>
          </a:p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</a:rPr>
              <a:t>Block</a:t>
            </a:r>
            <a:endParaRPr lang="zh-CN" altLang="en-US" sz="16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8128D0-62A1-A94E-B4C8-4FCCEC7B6FB4}"/>
              </a:ext>
            </a:extLst>
          </p:cNvPr>
          <p:cNvSpPr txBox="1"/>
          <p:nvPr/>
        </p:nvSpPr>
        <p:spPr>
          <a:xfrm>
            <a:off x="5791200" y="1214632"/>
            <a:ext cx="38365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endParaRPr kumimoji="1"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block_nums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[N]</a:t>
            </a:r>
          </a:p>
          <a:p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size</a:t>
            </a:r>
          </a:p>
          <a:p>
            <a:r>
              <a:rPr kumimoji="1"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kumimoji="1"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4E82FD2A-FE76-2A4D-A181-FEA9EEF9E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299058"/>
              </p:ext>
            </p:extLst>
          </p:nvPr>
        </p:nvGraphicFramePr>
        <p:xfrm>
          <a:off x="5987848" y="2905863"/>
          <a:ext cx="2557110" cy="9144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37225">
                  <a:extLst>
                    <a:ext uri="{9D8B030D-6E8A-4147-A177-3AD203B41FA5}">
                      <a16:colId xmlns:a16="http://schemas.microsoft.com/office/drawing/2014/main" val="2034166566"/>
                    </a:ext>
                  </a:extLst>
                </a:gridCol>
                <a:gridCol w="1119885">
                  <a:extLst>
                    <a:ext uri="{9D8B030D-6E8A-4147-A177-3AD203B41FA5}">
                      <a16:colId xmlns:a16="http://schemas.microsoft.com/office/drawing/2014/main" val="3561416181"/>
                    </a:ext>
                  </a:extLst>
                </a:gridCol>
              </a:tblGrid>
              <a:tr h="292775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File name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inode</a:t>
                      </a:r>
                      <a:r>
                        <a:rPr lang="en-US" altLang="zh-CN" sz="1400" dirty="0"/>
                        <a:t> num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979443"/>
                  </a:ext>
                </a:extLst>
              </a:tr>
              <a:tr h="292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+mn-lt"/>
                        </a:rPr>
                        <a:t>helloworld.txt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12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256589"/>
                  </a:ext>
                </a:extLst>
              </a:tr>
              <a:tr h="292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cse2021.md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73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78714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10D29B69-9A69-0344-908D-F9173D642F22}"/>
              </a:ext>
            </a:extLst>
          </p:cNvPr>
          <p:cNvSpPr/>
          <p:nvPr/>
        </p:nvSpPr>
        <p:spPr>
          <a:xfrm>
            <a:off x="6156176" y="2602498"/>
            <a:ext cx="22541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/>
              <a:t>Overview of </a:t>
            </a:r>
            <a:r>
              <a:rPr kumimoji="1" lang="en-US" altLang="zh-CN" sz="1400" dirty="0" err="1"/>
              <a:t>inode</a:t>
            </a:r>
            <a:r>
              <a:rPr kumimoji="1" lang="en-US" altLang="zh-CN" sz="1400" dirty="0"/>
              <a:t> content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EA4F397-894A-B345-AAAD-863583D20B9B}"/>
              </a:ext>
            </a:extLst>
          </p:cNvPr>
          <p:cNvSpPr txBox="1"/>
          <p:nvPr/>
        </p:nvSpPr>
        <p:spPr>
          <a:xfrm>
            <a:off x="461958" y="4223369"/>
            <a:ext cx="7859216" cy="634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1600" b="1" dirty="0"/>
              <a:t>procedure</a:t>
            </a:r>
            <a:r>
              <a:rPr kumimoji="1" lang="en-US" altLang="zh-CN" sz="1600" dirty="0"/>
              <a:t>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name_to_inode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filename, </a:t>
            </a:r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)-&gt; </a:t>
            </a:r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>
              <a:lnSpc>
                <a:spcPct val="120000"/>
              </a:lnSpc>
              <a:spcAft>
                <a:spcPts val="500"/>
              </a:spcAft>
            </a:pPr>
            <a:r>
              <a:rPr kumimoji="1" lang="en-US" altLang="zh-CN" sz="1400" b="1" i="1" dirty="0"/>
              <a:t>   </a:t>
            </a:r>
            <a:r>
              <a:rPr kumimoji="1" lang="zh-CN" altLang="en-US" sz="1400" b="1" i="1" dirty="0"/>
              <a:t>  </a:t>
            </a:r>
            <a:r>
              <a:rPr kumimoji="1" lang="en-US" altLang="zh-CN" sz="1400" b="1" i="1" dirty="0"/>
              <a:t>return</a:t>
            </a:r>
            <a:r>
              <a:rPr kumimoji="1" lang="en-US" altLang="zh-CN" sz="1400" i="1" dirty="0"/>
              <a:t>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LOOKUP</a:t>
            </a:r>
            <a:r>
              <a:rPr kumimoji="1" lang="en-US" altLang="zh-CN" sz="1400" i="1" dirty="0"/>
              <a:t>(</a:t>
            </a:r>
            <a:r>
              <a:rPr kumimoji="1" lang="en-US" altLang="zh-CN" sz="1400" i="1" dirty="0" err="1"/>
              <a:t>dir</a:t>
            </a:r>
            <a:r>
              <a:rPr kumimoji="1" lang="en-US" altLang="zh-CN" sz="1400" i="1" dirty="0"/>
              <a:t>, filename)</a:t>
            </a:r>
            <a:endParaRPr kumimoji="1" lang="zh-CN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34743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29A27-1564-9D41-918B-AE9A9C0F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LOOKUP in a Directory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71278D-215B-2044-A0C8-71BAB8A34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11716"/>
            <a:ext cx="8229600" cy="15895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b="0" dirty="0">
                <a:ea typeface="等线" panose="02010600030101010101" pitchFamily="2" charset="-122"/>
              </a:rPr>
              <a:t>Name comparing method: </a:t>
            </a:r>
            <a:r>
              <a:rPr lang="en-US" altLang="zh-CN" b="0" dirty="0">
                <a:solidFill>
                  <a:srgbClr val="C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STRING_MATCH</a:t>
            </a:r>
          </a:p>
          <a:p>
            <a:pPr lvl="1">
              <a:lnSpc>
                <a:spcPct val="100000"/>
              </a:lnSpc>
            </a:pPr>
            <a:r>
              <a:rPr lang="en-US" altLang="zh-CN" b="0" dirty="0">
                <a:ea typeface="等线" panose="02010600030101010101" pitchFamily="2" charset="-122"/>
              </a:rPr>
              <a:t>LOOKUP(”cse2021", </a:t>
            </a:r>
            <a:r>
              <a:rPr lang="en-US" altLang="zh-CN" b="0" dirty="0" err="1">
                <a:ea typeface="等线" panose="02010600030101010101" pitchFamily="2" charset="-122"/>
              </a:rPr>
              <a:t>dir</a:t>
            </a:r>
            <a:r>
              <a:rPr lang="en-US" altLang="zh-CN" b="0" dirty="0">
                <a:ea typeface="等线" panose="02010600030101010101" pitchFamily="2" charset="-122"/>
              </a:rPr>
              <a:t>) will return </a:t>
            </a:r>
            <a:r>
              <a:rPr lang="en-US" altLang="zh-CN" dirty="0">
                <a:ea typeface="等线" panose="02010600030101010101" pitchFamily="2" charset="-122"/>
              </a:rPr>
              <a:t>73</a:t>
            </a:r>
            <a:endParaRPr lang="en-US" altLang="zh-CN" b="0" dirty="0">
              <a:ea typeface="等线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b="0" dirty="0">
                <a:ea typeface="等线" panose="02010600030101010101" pitchFamily="2" charset="-122"/>
              </a:rPr>
              <a:t>Next problem</a:t>
            </a:r>
            <a:r>
              <a:rPr lang="en-US" altLang="zh-CN" dirty="0">
                <a:ea typeface="等线" panose="02010600030101010101" pitchFamily="2" charset="-122"/>
              </a:rPr>
              <a:t>: 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solidFill>
                  <a:srgbClr val="C00000"/>
                </a:solidFill>
                <a:ea typeface="等线" panose="02010600030101010101" pitchFamily="2" charset="-122"/>
              </a:rPr>
              <a:t>W</a:t>
            </a:r>
            <a:r>
              <a:rPr lang="en-US" altLang="zh-CN" b="0" dirty="0">
                <a:solidFill>
                  <a:srgbClr val="C00000"/>
                </a:solidFill>
                <a:ea typeface="等线" panose="02010600030101010101" pitchFamily="2" charset="-122"/>
              </a:rPr>
              <a:t>hat if there</a:t>
            </a:r>
            <a:r>
              <a:rPr lang="zh-CN" altLang="en-US" b="0" dirty="0">
                <a:solidFill>
                  <a:srgbClr val="C00000"/>
                </a:solidFill>
                <a:ea typeface="等线" panose="02010600030101010101" pitchFamily="2" charset="-122"/>
              </a:rPr>
              <a:t> </a:t>
            </a:r>
            <a:r>
              <a:rPr lang="en-US" altLang="zh-CN" b="0" dirty="0">
                <a:solidFill>
                  <a:srgbClr val="C00000"/>
                </a:solidFill>
                <a:ea typeface="等线" panose="02010600030101010101" pitchFamily="2" charset="-122"/>
              </a:rPr>
              <a:t>are</a:t>
            </a:r>
            <a:r>
              <a:rPr lang="zh-CN" altLang="en-US" b="0" dirty="0">
                <a:solidFill>
                  <a:srgbClr val="C00000"/>
                </a:solidFill>
                <a:ea typeface="等线" panose="02010600030101010101" pitchFamily="2" charset="-122"/>
              </a:rPr>
              <a:t> </a:t>
            </a:r>
            <a:r>
              <a:rPr lang="en-US" altLang="zh-CN" b="0" dirty="0">
                <a:solidFill>
                  <a:srgbClr val="C00000"/>
                </a:solidFill>
                <a:ea typeface="等线" panose="02010600030101010101" pitchFamily="2" charset="-122"/>
              </a:rPr>
              <a:t>too many files?</a:t>
            </a:r>
            <a:endParaRPr lang="zh-CN" altLang="en-US" b="0" dirty="0">
              <a:solidFill>
                <a:srgbClr val="C00000"/>
              </a:solidFill>
              <a:ea typeface="等线" panose="02010600030101010101" pitchFamily="2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44CEE6-06D9-2E42-97AE-77DC3423D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F1FC5096-0366-4D42-A5F4-2F46BB342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 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7D87ADD-FA48-5D4C-A106-C98B847F5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(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)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C86B1D00-DE35-D949-B94E-236A1E5E1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0335753F-A4B7-144B-8446-8CE0666CF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1F0F543B-1E15-544E-8965-E2B6F5053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</a:rPr>
              <a:t>Disk</a:t>
            </a:r>
          </a:p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</a:rPr>
              <a:t>Block</a:t>
            </a:r>
            <a:endParaRPr lang="zh-CN" altLang="en-US" sz="16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ADF51D8-4CC4-884C-9262-9F84726BC46C}"/>
              </a:ext>
            </a:extLst>
          </p:cNvPr>
          <p:cNvSpPr txBox="1"/>
          <p:nvPr/>
        </p:nvSpPr>
        <p:spPr>
          <a:xfrm>
            <a:off x="364415" y="1040298"/>
            <a:ext cx="9313701" cy="3223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700" b="1" dirty="0"/>
              <a:t>procedure</a:t>
            </a:r>
            <a:r>
              <a:rPr kumimoji="1" lang="en-US" altLang="zh-CN" sz="1700" dirty="0"/>
              <a:t> </a:t>
            </a:r>
            <a:r>
              <a:rPr kumimoji="1"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LOOKUP(</a:t>
            </a:r>
            <a:r>
              <a:rPr kumimoji="1"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1"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filename, </a:t>
            </a:r>
            <a:r>
              <a:rPr kumimoji="1"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kumimoji="1"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)-&gt; </a:t>
            </a:r>
            <a:r>
              <a:rPr kumimoji="1"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>
              <a:spcAft>
                <a:spcPts val="500"/>
              </a:spcAft>
            </a:pPr>
            <a:r>
              <a:rPr kumimoji="1" lang="en-US" altLang="zh-CN" sz="1400" b="1" i="1" dirty="0"/>
              <a:t>   block </a:t>
            </a:r>
            <a:r>
              <a:rPr kumimoji="1" lang="en-US" altLang="zh-CN" sz="1400" i="1" dirty="0"/>
              <a:t>b</a:t>
            </a:r>
          </a:p>
          <a:p>
            <a:pPr>
              <a:spcAft>
                <a:spcPts val="500"/>
              </a:spcAft>
            </a:pPr>
            <a:r>
              <a:rPr kumimoji="1" lang="en-US" altLang="zh-CN" sz="1400" i="1" dirty="0"/>
              <a:t>   </a:t>
            </a:r>
            <a:r>
              <a:rPr kumimoji="1" lang="en-US" altLang="zh-CN" sz="1400" b="1" i="1" dirty="0" err="1"/>
              <a:t>inode</a:t>
            </a:r>
            <a:r>
              <a:rPr kumimoji="1" lang="en-US" altLang="zh-CN" sz="1400" i="1" dirty="0"/>
              <a:t> </a:t>
            </a:r>
            <a:r>
              <a:rPr kumimoji="1" lang="en-US" altLang="zh-CN" sz="1400" i="1" dirty="0" err="1"/>
              <a:t>i</a:t>
            </a:r>
            <a:r>
              <a:rPr kumimoji="1" lang="en-US" altLang="zh-CN" sz="1400" i="1" dirty="0"/>
              <a:t> =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INODE_NUMBER_TO_INODE</a:t>
            </a:r>
            <a:r>
              <a:rPr kumimoji="1" lang="en-US" altLang="zh-CN" sz="1400" i="1" dirty="0"/>
              <a:t>(</a:t>
            </a:r>
            <a:r>
              <a:rPr kumimoji="1" lang="en-US" altLang="zh-CN" sz="1400" i="1" dirty="0" err="1"/>
              <a:t>dir</a:t>
            </a:r>
            <a:r>
              <a:rPr kumimoji="1" lang="en-US" altLang="zh-CN" sz="1400" i="1" dirty="0"/>
              <a:t>)</a:t>
            </a:r>
          </a:p>
          <a:p>
            <a:pPr>
              <a:spcAft>
                <a:spcPts val="500"/>
              </a:spcAft>
            </a:pPr>
            <a:r>
              <a:rPr kumimoji="1" lang="en-US" altLang="zh-CN" sz="1400" i="1" dirty="0"/>
              <a:t>   </a:t>
            </a:r>
            <a:r>
              <a:rPr kumimoji="1" lang="en-US" altLang="zh-CN" sz="1400" b="1" i="1" dirty="0"/>
              <a:t>if</a:t>
            </a:r>
            <a:r>
              <a:rPr kumimoji="1" lang="en-US" altLang="zh-CN" sz="1400" i="1" dirty="0"/>
              <a:t> </a:t>
            </a:r>
            <a:r>
              <a:rPr kumimoji="1" lang="en-US" altLang="zh-CN" sz="1400" i="1" dirty="0" err="1"/>
              <a:t>i.type</a:t>
            </a:r>
            <a:r>
              <a:rPr kumimoji="1" lang="en-US" altLang="zh-CN" sz="1400" i="1" dirty="0"/>
              <a:t> != DIRECTORY </a:t>
            </a:r>
            <a:r>
              <a:rPr kumimoji="1" lang="en-US" altLang="zh-CN" sz="1400" b="1" i="1" dirty="0"/>
              <a:t>then</a:t>
            </a:r>
            <a:r>
              <a:rPr kumimoji="1" lang="en-US" altLang="zh-CN" sz="1400" i="1" dirty="0"/>
              <a:t> </a:t>
            </a:r>
            <a:r>
              <a:rPr kumimoji="1" lang="en-US" altLang="zh-CN" sz="1400" b="1" i="1" dirty="0"/>
              <a:t>return</a:t>
            </a:r>
            <a:r>
              <a:rPr kumimoji="1" lang="en-US" altLang="zh-CN" sz="1400" i="1" dirty="0"/>
              <a:t> FAIURE</a:t>
            </a:r>
          </a:p>
          <a:p>
            <a:pPr>
              <a:spcAft>
                <a:spcPts val="500"/>
              </a:spcAft>
            </a:pPr>
            <a:r>
              <a:rPr kumimoji="1" lang="en-US" altLang="zh-CN" sz="1400" i="1" dirty="0"/>
              <a:t>   </a:t>
            </a:r>
            <a:r>
              <a:rPr kumimoji="1" lang="en-US" altLang="zh-CN" sz="1400" b="1" i="1" dirty="0"/>
              <a:t>for</a:t>
            </a:r>
            <a:r>
              <a:rPr kumimoji="1" lang="en-US" altLang="zh-CN" sz="1400" i="1" dirty="0"/>
              <a:t> offset from 0 to </a:t>
            </a:r>
            <a:r>
              <a:rPr kumimoji="1" lang="en-US" altLang="zh-CN" sz="1400" i="1" dirty="0" err="1"/>
              <a:t>i.size</a:t>
            </a:r>
            <a:r>
              <a:rPr kumimoji="1" lang="en-US" altLang="zh-CN" sz="1400" i="1" dirty="0"/>
              <a:t> – 1 </a:t>
            </a:r>
            <a:r>
              <a:rPr kumimoji="1" lang="en-US" altLang="zh-CN" sz="1400" b="1" i="1" dirty="0"/>
              <a:t>do</a:t>
            </a:r>
          </a:p>
          <a:p>
            <a:pPr>
              <a:spcAft>
                <a:spcPts val="500"/>
              </a:spcAft>
            </a:pPr>
            <a:r>
              <a:rPr kumimoji="1" lang="en-US" altLang="zh-CN" sz="1400" i="1" dirty="0"/>
              <a:t>         b &lt;-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INODE_NUMBER_TO_BLOCK</a:t>
            </a:r>
            <a:r>
              <a:rPr kumimoji="1" lang="en-US" altLang="zh-CN" sz="1400" i="1" dirty="0"/>
              <a:t>(offset, </a:t>
            </a:r>
            <a:r>
              <a:rPr kumimoji="1" lang="en-US" altLang="zh-CN" sz="1400" i="1" dirty="0" err="1"/>
              <a:t>dir</a:t>
            </a:r>
            <a:r>
              <a:rPr kumimoji="1" lang="en-US" altLang="zh-CN" sz="1400" i="1" dirty="0"/>
              <a:t>) </a:t>
            </a:r>
          </a:p>
          <a:p>
            <a:pPr>
              <a:spcAft>
                <a:spcPts val="500"/>
              </a:spcAft>
            </a:pPr>
            <a:r>
              <a:rPr kumimoji="1" lang="en-US" altLang="zh-CN" sz="1400" i="1" dirty="0"/>
              <a:t>         </a:t>
            </a:r>
            <a:r>
              <a:rPr kumimoji="1" lang="en-US" altLang="zh-CN" sz="1400" b="1" i="1" dirty="0"/>
              <a:t>if</a:t>
            </a:r>
            <a:r>
              <a:rPr kumimoji="1" lang="en-US" altLang="zh-CN" sz="1400" i="1" dirty="0"/>
              <a:t>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STRING_MATCH</a:t>
            </a:r>
            <a:r>
              <a:rPr kumimoji="1" lang="en-US" altLang="zh-CN" sz="1400" i="1" dirty="0"/>
              <a:t>(filename, b) </a:t>
            </a:r>
            <a:r>
              <a:rPr kumimoji="1" lang="en-US" altLang="zh-CN" sz="1400" b="1" i="1" dirty="0"/>
              <a:t>then</a:t>
            </a:r>
            <a:r>
              <a:rPr kumimoji="1" lang="en-US" altLang="zh-CN" sz="1400" i="1" dirty="0"/>
              <a:t> </a:t>
            </a:r>
          </a:p>
          <a:p>
            <a:pPr>
              <a:spcAft>
                <a:spcPts val="500"/>
              </a:spcAft>
            </a:pPr>
            <a:r>
              <a:rPr kumimoji="1" lang="en-US" altLang="zh-CN" sz="1400" i="1" dirty="0"/>
              <a:t>            </a:t>
            </a:r>
            <a:r>
              <a:rPr kumimoji="1" lang="en-US" altLang="zh-CN" sz="1400" b="1" i="1" dirty="0"/>
              <a:t>return</a:t>
            </a:r>
            <a:r>
              <a:rPr kumimoji="1" lang="en-US" altLang="zh-CN" sz="1400" i="1" dirty="0"/>
              <a:t>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INODE_NUMBER</a:t>
            </a:r>
            <a:r>
              <a:rPr kumimoji="1" lang="en-US" altLang="zh-CN" sz="1400" i="1" dirty="0"/>
              <a:t>(filename, b)</a:t>
            </a:r>
          </a:p>
          <a:p>
            <a:pPr>
              <a:spcAft>
                <a:spcPts val="500"/>
              </a:spcAft>
            </a:pPr>
            <a:r>
              <a:rPr kumimoji="1" lang="en-US" altLang="zh-CN" sz="1400" i="1" dirty="0"/>
              <a:t>        offset &lt;- offset + BLOCKSIZSE</a:t>
            </a:r>
          </a:p>
          <a:p>
            <a:pPr>
              <a:spcAft>
                <a:spcPts val="500"/>
              </a:spcAft>
            </a:pPr>
            <a:r>
              <a:rPr kumimoji="1" lang="en-US" altLang="zh-CN" sz="1400" i="1" dirty="0"/>
              <a:t>   </a:t>
            </a:r>
            <a:r>
              <a:rPr kumimoji="1" lang="en-US" altLang="zh-CN" sz="1400" b="1" i="1" dirty="0"/>
              <a:t>return</a:t>
            </a:r>
            <a:r>
              <a:rPr kumimoji="1" lang="en-US" altLang="zh-CN" sz="1400" i="1" dirty="0"/>
              <a:t> FAILURE </a:t>
            </a:r>
          </a:p>
          <a:p>
            <a:pPr>
              <a:spcAft>
                <a:spcPts val="500"/>
              </a:spcAft>
            </a:pPr>
            <a:r>
              <a:rPr kumimoji="1" lang="en-US" altLang="zh-CN" b="1" i="1" dirty="0"/>
              <a:t>   </a:t>
            </a:r>
            <a:endParaRPr kumimoji="1" lang="zh-CN" altLang="en-US" i="1" dirty="0"/>
          </a:p>
        </p:txBody>
      </p:sp>
      <p:graphicFrame>
        <p:nvGraphicFramePr>
          <p:cNvPr id="14" name="表格 11">
            <a:extLst>
              <a:ext uri="{FF2B5EF4-FFF2-40B4-BE49-F238E27FC236}">
                <a16:creationId xmlns:a16="http://schemas.microsoft.com/office/drawing/2014/main" id="{6AE93C8F-4E18-6B45-AC9A-78DF9DFA0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82316"/>
              </p:ext>
            </p:extLst>
          </p:nvPr>
        </p:nvGraphicFramePr>
        <p:xfrm>
          <a:off x="5940152" y="4264257"/>
          <a:ext cx="2557110" cy="9144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37225">
                  <a:extLst>
                    <a:ext uri="{9D8B030D-6E8A-4147-A177-3AD203B41FA5}">
                      <a16:colId xmlns:a16="http://schemas.microsoft.com/office/drawing/2014/main" val="2034166566"/>
                    </a:ext>
                  </a:extLst>
                </a:gridCol>
                <a:gridCol w="1119885">
                  <a:extLst>
                    <a:ext uri="{9D8B030D-6E8A-4147-A177-3AD203B41FA5}">
                      <a16:colId xmlns:a16="http://schemas.microsoft.com/office/drawing/2014/main" val="3561416181"/>
                    </a:ext>
                  </a:extLst>
                </a:gridCol>
              </a:tblGrid>
              <a:tr h="292775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File name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inode</a:t>
                      </a:r>
                      <a:r>
                        <a:rPr lang="en-US" altLang="zh-CN" sz="1400" dirty="0"/>
                        <a:t> num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979443"/>
                  </a:ext>
                </a:extLst>
              </a:tr>
              <a:tr h="292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+mn-lt"/>
                        </a:rPr>
                        <a:t>helloworld.txt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12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256589"/>
                  </a:ext>
                </a:extLst>
              </a:tr>
              <a:tr h="292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cse2021.md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73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78714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8EE5C9A7-4D3A-EB4A-B76A-FE68D549599F}"/>
              </a:ext>
            </a:extLst>
          </p:cNvPr>
          <p:cNvSpPr/>
          <p:nvPr/>
        </p:nvSpPr>
        <p:spPr>
          <a:xfrm>
            <a:off x="6108480" y="3960892"/>
            <a:ext cx="22541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/>
              <a:t>Overview of </a:t>
            </a:r>
            <a:r>
              <a:rPr kumimoji="1" lang="en-US" altLang="zh-CN" sz="1400" dirty="0" err="1"/>
              <a:t>inode</a:t>
            </a:r>
            <a:r>
              <a:rPr kumimoji="1" lang="en-US" altLang="zh-CN" sz="1400" dirty="0"/>
              <a:t> content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34769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B91C9-AB83-C24F-A4C5-5754B515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/>
              <a:t>L5: Path Name Layer</a:t>
            </a:r>
            <a:endParaRPr kumimoji="1" lang="zh-CN" altLang="en-US" sz="2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FA855-06F4-D04F-86F7-615DEBE24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356826"/>
          </a:xfrm>
        </p:spPr>
        <p:txBody>
          <a:bodyPr>
            <a:normAutofit/>
          </a:bodyPr>
          <a:lstStyle/>
          <a:p>
            <a:r>
              <a:rPr kumimoji="1" lang="en-US" altLang="zh-CN" b="0" dirty="0"/>
              <a:t>Hierarchy of directories and files</a:t>
            </a:r>
          </a:p>
          <a:p>
            <a:pPr lvl="1"/>
            <a:r>
              <a:rPr kumimoji="1" lang="en-US" altLang="zh-CN" dirty="0"/>
              <a:t>Structured naming: E.g. "projects/paper"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en-US" altLang="zh-CN" dirty="0">
                <a:ea typeface="等线" panose="02010600030101010101" pitchFamily="2" charset="-122"/>
              </a:rPr>
              <a:t>Context: </a:t>
            </a:r>
            <a:r>
              <a:rPr lang="en-US" altLang="zh-CN" b="0" dirty="0">
                <a:ea typeface="等线" panose="02010600030101010101" pitchFamily="2" charset="-122"/>
              </a:rPr>
              <a:t>the working directory</a:t>
            </a:r>
            <a:r>
              <a:rPr lang="zh-CN" altLang="en-US" b="0" dirty="0">
                <a:ea typeface="等线" panose="02010600030101010101" pitchFamily="2" charset="-122"/>
              </a:rPr>
              <a:t>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endParaRPr lang="en-US" altLang="zh-CN" b="0" dirty="0">
              <a:ea typeface="等线" panose="02010600030101010101" pitchFamily="2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3FFD04-33EB-234E-88D0-526237AE3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E440E13D-7EC5-8F48-BA63-1C0336364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2A9C8BB2-9DF7-AC48-A668-E379DF278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(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)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61238B84-8944-F74C-B82F-5421E0CA2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72E01001-045F-0C4D-A073-ECCDA2279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23EC884B-20B9-2042-8C8F-154080892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9930" y="628082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Path 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81CC25FE-3549-184E-959B-5809669FF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</a:rPr>
              <a:t>Disk</a:t>
            </a:r>
          </a:p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</a:rPr>
              <a:t>Block</a:t>
            </a:r>
            <a:endParaRPr lang="zh-CN" altLang="en-US" sz="16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5A79C7A-5E76-C147-AD56-A098F0EDA5E9}"/>
              </a:ext>
            </a:extLst>
          </p:cNvPr>
          <p:cNvSpPr txBox="1"/>
          <p:nvPr/>
        </p:nvSpPr>
        <p:spPr>
          <a:xfrm>
            <a:off x="251520" y="2262175"/>
            <a:ext cx="9313701" cy="1943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1700" b="1" dirty="0"/>
              <a:t>procedure</a:t>
            </a:r>
            <a:r>
              <a:rPr kumimoji="1" lang="en-US" altLang="zh-CN" sz="1700" dirty="0"/>
              <a:t> </a:t>
            </a:r>
            <a:r>
              <a:rPr kumimoji="1"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PATH_TO_INODE_NUMBER(</a:t>
            </a:r>
            <a:r>
              <a:rPr kumimoji="1"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1"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path, </a:t>
            </a:r>
            <a:r>
              <a:rPr kumimoji="1"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kumimoji="1"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)-&gt; </a:t>
            </a:r>
            <a:r>
              <a:rPr kumimoji="1"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>
              <a:lnSpc>
                <a:spcPct val="120000"/>
              </a:lnSpc>
              <a:spcAft>
                <a:spcPts val="500"/>
              </a:spcAft>
            </a:pPr>
            <a:r>
              <a:rPr kumimoji="1" lang="en-US" altLang="zh-CN" sz="1400" b="1" i="1" dirty="0"/>
              <a:t> </a:t>
            </a:r>
            <a:r>
              <a:rPr kumimoji="1" lang="zh-CN" altLang="en-US" sz="1400" b="1" i="1" dirty="0"/>
              <a:t>  </a:t>
            </a:r>
            <a:r>
              <a:rPr kumimoji="1" lang="en-US" altLang="zh-CN" sz="1400" b="1" i="1" dirty="0"/>
              <a:t>  if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PLAIN_NAME(path)</a:t>
            </a:r>
            <a:r>
              <a:rPr kumimoji="1" lang="en-US" altLang="zh-CN" sz="1400" b="1" i="1" dirty="0">
                <a:cs typeface="Courier New" panose="02070309020205020404" pitchFamily="49" charset="0"/>
              </a:rPr>
              <a:t>return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NAME_TO_INODE_NUMBER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(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path,dir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spcAft>
                <a:spcPts val="500"/>
              </a:spcAft>
            </a:pPr>
            <a:r>
              <a:rPr kumimoji="1" lang="en-US" altLang="zh-CN" sz="1400" i="1" dirty="0">
                <a:cs typeface="Courier New" panose="02070309020205020404" pitchFamily="49" charset="0"/>
              </a:rPr>
              <a:t>   </a:t>
            </a:r>
            <a:r>
              <a:rPr kumimoji="1" lang="zh-CN" altLang="en-US" sz="1400" i="1" dirty="0">
                <a:cs typeface="Courier New" panose="02070309020205020404" pitchFamily="49" charset="0"/>
              </a:rPr>
              <a:t>  </a:t>
            </a:r>
            <a:r>
              <a:rPr kumimoji="1" lang="en-US" altLang="zh-CN" sz="1400" b="1" dirty="0">
                <a:cs typeface="Courier New" panose="02070309020205020404" pitchFamily="49" charset="0"/>
              </a:rPr>
              <a:t>else</a:t>
            </a:r>
            <a:r>
              <a:rPr kumimoji="1" lang="en-US" altLang="zh-CN" sz="1400" dirty="0"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500"/>
              </a:spcAft>
            </a:pPr>
            <a:r>
              <a:rPr kumimoji="1" lang="en-US" altLang="zh-CN" sz="1400" b="1" i="1" dirty="0">
                <a:cs typeface="Courier New" panose="02070309020205020404" pitchFamily="49" charset="0"/>
              </a:rPr>
              <a:t>   </a:t>
            </a:r>
            <a:r>
              <a:rPr kumimoji="1" lang="zh-CN" altLang="en-US" sz="1400" b="1" i="1" dirty="0">
                <a:cs typeface="Courier New" panose="02070309020205020404" pitchFamily="49" charset="0"/>
              </a:rPr>
              <a:t>  </a:t>
            </a:r>
            <a:r>
              <a:rPr kumimoji="1" lang="en-US" altLang="zh-CN" sz="1400" b="1" i="1" dirty="0">
                <a:cs typeface="Courier New" panose="02070309020205020404" pitchFamily="49" charset="0"/>
              </a:rPr>
              <a:t>    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dir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 &lt;-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LOOKUP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(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(path), 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dir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spcAft>
                <a:spcPts val="500"/>
              </a:spcAft>
            </a:pPr>
            <a:r>
              <a:rPr kumimoji="1" lang="en-US" altLang="zh-CN" sz="1400" i="1" dirty="0">
                <a:cs typeface="Courier New" panose="02070309020205020404" pitchFamily="49" charset="0"/>
              </a:rPr>
              <a:t>   </a:t>
            </a:r>
            <a:r>
              <a:rPr kumimoji="1" lang="zh-CN" altLang="en-US" sz="1400" i="1" dirty="0">
                <a:cs typeface="Courier New" panose="02070309020205020404" pitchFamily="49" charset="0"/>
              </a:rPr>
              <a:t>  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    path &lt;-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REST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(path)</a:t>
            </a:r>
          </a:p>
          <a:p>
            <a:pPr>
              <a:lnSpc>
                <a:spcPct val="120000"/>
              </a:lnSpc>
              <a:spcAft>
                <a:spcPts val="500"/>
              </a:spcAft>
            </a:pPr>
            <a:r>
              <a:rPr kumimoji="1" lang="en-US" altLang="zh-CN" sz="1400" i="1" dirty="0">
                <a:cs typeface="Courier New" panose="02070309020205020404" pitchFamily="49" charset="0"/>
              </a:rPr>
              <a:t>   </a:t>
            </a:r>
            <a:r>
              <a:rPr kumimoji="1" lang="zh-CN" altLang="en-US" sz="1400" i="1" dirty="0">
                <a:cs typeface="Courier New" panose="02070309020205020404" pitchFamily="49" charset="0"/>
              </a:rPr>
              <a:t>  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    </a:t>
            </a:r>
            <a:r>
              <a:rPr kumimoji="1" lang="en-US" altLang="zh-CN" sz="1400" b="1" i="1" dirty="0">
                <a:cs typeface="Courier New" panose="02070309020205020404" pitchFamily="49" charset="0"/>
              </a:rPr>
              <a:t>return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PATH_TO_INODE_NUMBER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(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path,dir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)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31122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729AE-848F-A543-94DB-56A29E0E9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" panose="02010600030101010101" pitchFamily="2" charset="-122"/>
              </a:rPr>
              <a:t>Links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E0DD4-AE67-0C45-9722-4E38EC1E2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82"/>
            <a:ext cx="8229600" cy="3771636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BE384B"/>
                </a:solidFill>
              </a:rPr>
              <a:t>LINK</a:t>
            </a:r>
            <a:r>
              <a:rPr kumimoji="1" lang="en-US" altLang="zh-CN" dirty="0"/>
              <a:t>: </a:t>
            </a:r>
            <a:r>
              <a:rPr kumimoji="1" lang="en-US" altLang="zh-CN" b="0" dirty="0"/>
              <a:t>create</a:t>
            </a:r>
            <a:r>
              <a:rPr kumimoji="1" lang="zh-CN" altLang="en-US" dirty="0"/>
              <a:t> </a:t>
            </a:r>
            <a:r>
              <a:rPr kumimoji="1" lang="en-US" altLang="zh-CN" b="0" dirty="0"/>
              <a:t>shortcut for long names</a:t>
            </a:r>
          </a:p>
          <a:p>
            <a:pPr lvl="1"/>
            <a:r>
              <a:rPr kumimoji="1" lang="en-US" altLang="zh-CN" dirty="0"/>
              <a:t>LINK("</a:t>
            </a:r>
            <a:r>
              <a:rPr kumimoji="1" lang="en-US" altLang="zh-CN" dirty="0">
                <a:solidFill>
                  <a:srgbClr val="C00000"/>
                </a:solidFill>
              </a:rPr>
              <a:t>Mail/inbox/new-assignment</a:t>
            </a:r>
            <a:r>
              <a:rPr kumimoji="1" lang="en-US" altLang="zh-CN" dirty="0"/>
              <a:t>", "</a:t>
            </a:r>
            <a:r>
              <a:rPr kumimoji="1" lang="en-US" altLang="zh-CN" dirty="0">
                <a:solidFill>
                  <a:srgbClr val="C00000"/>
                </a:solidFill>
              </a:rPr>
              <a:t>assignment</a:t>
            </a:r>
            <a:r>
              <a:rPr kumimoji="1" lang="en-US" altLang="zh-CN" dirty="0"/>
              <a:t>")</a:t>
            </a:r>
          </a:p>
          <a:p>
            <a:pPr lvl="1"/>
            <a:r>
              <a:rPr kumimoji="1" lang="en-US" altLang="zh-CN" dirty="0"/>
              <a:t>Turns strict hierarchy into a directed graph</a:t>
            </a:r>
          </a:p>
          <a:p>
            <a:pPr lvl="2"/>
            <a:r>
              <a:rPr kumimoji="1" lang="en-US" altLang="zh-CN" dirty="0"/>
              <a:t>Users cannot create links to directories -&gt; acyclic graph</a:t>
            </a:r>
          </a:p>
          <a:p>
            <a:pPr lvl="1"/>
            <a:r>
              <a:rPr kumimoji="1" lang="en-US" altLang="zh-CN" dirty="0"/>
              <a:t>Different filenames, same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 number</a:t>
            </a:r>
          </a:p>
          <a:p>
            <a:r>
              <a:rPr kumimoji="1" lang="en-US" altLang="zh-CN" dirty="0">
                <a:solidFill>
                  <a:srgbClr val="C00000"/>
                </a:solidFill>
              </a:rPr>
              <a:t>UNLINK</a:t>
            </a:r>
          </a:p>
          <a:p>
            <a:pPr lvl="1"/>
            <a:r>
              <a:rPr kumimoji="1" lang="en-US" altLang="zh-CN" dirty="0"/>
              <a:t>Remove the binding of filename to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 number</a:t>
            </a:r>
          </a:p>
          <a:p>
            <a:pPr lvl="1"/>
            <a:r>
              <a:rPr kumimoji="1" lang="en-US" altLang="zh-CN" dirty="0"/>
              <a:t>If UNLINK last binding, put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/blocks to a free-list</a:t>
            </a:r>
          </a:p>
          <a:p>
            <a:pPr lvl="2"/>
            <a:r>
              <a:rPr kumimoji="1" lang="en-US" altLang="zh-CN" dirty="0"/>
              <a:t>A reference counter is needed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9E03CD-C75D-5B42-B2CA-B645D866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C884AB02-B809-4D4A-9D2A-E625DE792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5A316C76-56FA-2E46-8DD4-876A70E5A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(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)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0DE57406-F4BA-994D-B5A8-AA78512D4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766AFDCD-4450-F24A-82E8-4154F96AF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1D9185-B444-5D45-9CFB-02336C30F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9930" y="628082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Path 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3ADB3931-4406-B84E-B4A1-E47A6CAE6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</a:rPr>
              <a:t>Disk</a:t>
            </a:r>
          </a:p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</a:rPr>
              <a:t>Block</a:t>
            </a:r>
            <a:endParaRPr lang="zh-CN" altLang="en-US" sz="16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8708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75F21-B315-314B-8F87-818D8548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" panose="02010600030101010101" pitchFamily="2" charset="-122"/>
              </a:rPr>
              <a:t>Links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9FBA1F-C05F-514F-BBD9-777B16EF0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Reference count</a:t>
            </a:r>
          </a:p>
          <a:p>
            <a:pPr lvl="1"/>
            <a:r>
              <a:rPr kumimoji="1" lang="en-US" altLang="zh-CN" dirty="0"/>
              <a:t>An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 can bind multiple file names</a:t>
            </a:r>
          </a:p>
          <a:p>
            <a:pPr lvl="1"/>
            <a:r>
              <a:rPr kumimoji="1" lang="en-US" altLang="zh-CN" dirty="0"/>
              <a:t>+1 when </a:t>
            </a:r>
            <a:r>
              <a:rPr kumimoji="1" lang="en-US" altLang="zh-CN" b="1" dirty="0">
                <a:solidFill>
                  <a:srgbClr val="C00000"/>
                </a:solidFill>
              </a:rPr>
              <a:t>LINK</a:t>
            </a:r>
            <a:r>
              <a:rPr kumimoji="1" lang="en-US" altLang="zh-CN" dirty="0"/>
              <a:t>, -1 when </a:t>
            </a:r>
            <a:r>
              <a:rPr kumimoji="1" lang="en-US" altLang="zh-CN" b="1" dirty="0">
                <a:solidFill>
                  <a:srgbClr val="C00000"/>
                </a:solidFill>
              </a:rPr>
              <a:t>UNLINK</a:t>
            </a:r>
          </a:p>
          <a:p>
            <a:pPr lvl="1"/>
            <a:r>
              <a:rPr kumimoji="1" lang="en-US" altLang="zh-CN" dirty="0"/>
              <a:t>A file will be deleted when reference count is 0</a:t>
            </a:r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No cycle allowed</a:t>
            </a:r>
          </a:p>
          <a:p>
            <a:pPr lvl="2"/>
            <a:r>
              <a:rPr kumimoji="1" lang="en-US" altLang="zh-CN" dirty="0"/>
              <a:t>Except for '.' and '..'</a:t>
            </a:r>
          </a:p>
          <a:p>
            <a:pPr lvl="2"/>
            <a:r>
              <a:rPr kumimoji="1" lang="en-US" altLang="zh-CN" dirty="0"/>
              <a:t>Naming current and parent </a:t>
            </a:r>
            <a:br>
              <a:rPr kumimoji="1" lang="en-US" altLang="zh-CN" dirty="0"/>
            </a:br>
            <a:r>
              <a:rPr kumimoji="1" lang="en-US" altLang="zh-CN" dirty="0"/>
              <a:t>directory with no need to </a:t>
            </a:r>
            <a:br>
              <a:rPr kumimoji="1" lang="en-US" altLang="zh-CN" dirty="0"/>
            </a:br>
            <a:r>
              <a:rPr kumimoji="1" lang="en-US" altLang="zh-CN" dirty="0"/>
              <a:t>know their names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3FAB3D-B09D-4344-8025-9E10747BA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C89F6AD6-709F-CB4A-9BE8-261459D7D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  <a:cs typeface="DengXian" charset="0"/>
              </a:rPr>
              <a:t>Block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  <a:cs typeface="DengXian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F9DD789E-8F8F-174D-8858-DE9CF9280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  <a:cs typeface="DengXian" charset="0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  <a:cs typeface="DengXian" charset="0"/>
              </a:rPr>
              <a:t>(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  <a:cs typeface="DengXian" charset="0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  <a:cs typeface="DengXian" charset="0"/>
              </a:rPr>
              <a:t>)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  <a:cs typeface="DengXian" charset="0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AA5E8AF6-5D4C-864D-8A27-77EEB3003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  <a:cs typeface="DengXian" charset="0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  <a:cs typeface="DengXian" charset="0"/>
              </a:rPr>
              <a:t>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  <a:cs typeface="DengXian" charset="0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1DA2AD5D-65E1-6544-BA82-8734CBC88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  <a:cs typeface="DengXian" charset="0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  <a:cs typeface="DengXian" charset="0"/>
              </a:rPr>
              <a:t>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  <a:cs typeface="DengXian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40BF30-8DA1-2C4C-A39A-5BB995E34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9930" y="628078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  <a:cs typeface="DengXian" charset="0"/>
              </a:rPr>
              <a:t>Path 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  <a:cs typeface="DengXian" charset="0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2FD38284-5B55-EB48-859A-51D7B30DE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  <a:cs typeface="DengXian" charset="0"/>
              </a:rPr>
              <a:t>Disk</a:t>
            </a:r>
          </a:p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  <a:cs typeface="DengXian" charset="0"/>
              </a:rPr>
              <a:t>Block</a:t>
            </a:r>
            <a:endParaRPr lang="zh-CN" altLang="en-US" sz="1600" dirty="0">
              <a:latin typeface="Arial" panose="020B0604020202020204" pitchFamily="34" charset="0"/>
              <a:ea typeface="等线" panose="02010600030101010101" pitchFamily="2" charset="-122"/>
              <a:cs typeface="DengXian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372C54-20F5-8C40-B2C3-79A8A0BBE912}"/>
              </a:ext>
            </a:extLst>
          </p:cNvPr>
          <p:cNvSpPr txBox="1"/>
          <p:nvPr/>
        </p:nvSpPr>
        <p:spPr>
          <a:xfrm>
            <a:off x="5791200" y="1257829"/>
            <a:ext cx="3836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endParaRPr kumimoji="1"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block_nums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[N]</a:t>
            </a:r>
          </a:p>
          <a:p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size</a:t>
            </a:r>
          </a:p>
          <a:p>
            <a:r>
              <a:rPr kumimoji="1"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r>
              <a:rPr kumimoji="1"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refcnt</a:t>
            </a:r>
            <a:endParaRPr kumimoji="1"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355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9C106-45B8-C241-9B55-5A75B702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" panose="02010600030101010101" pitchFamily="2" charset="-122"/>
              </a:rPr>
              <a:t>No Cycle for LINK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C901E8-4B81-574E-BDA4-4F7FBED19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5C12AF40-88A7-364E-A56E-8602CBDE7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  <a:cs typeface="DengXian" charset="0"/>
              </a:rPr>
              <a:t>Block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  <a:cs typeface="DengXian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39468AF8-CB0A-3C4B-91B1-107F8B221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  <a:cs typeface="DengXian" charset="0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  <a:cs typeface="DengXian" charset="0"/>
              </a:rPr>
              <a:t>(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  <a:cs typeface="DengXian" charset="0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  <a:cs typeface="DengXian" charset="0"/>
              </a:rPr>
              <a:t>)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  <a:cs typeface="DengXian" charset="0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B74350DE-A5E2-A14C-AD15-0007CAF4C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  <a:cs typeface="DengXian" charset="0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  <a:cs typeface="DengXian" charset="0"/>
              </a:rPr>
              <a:t>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  <a:cs typeface="DengXian" charset="0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9F12BF1E-24FC-794B-AA42-B7F3354D0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  <a:cs typeface="DengXian" charset="0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  <a:cs typeface="DengXian" charset="0"/>
              </a:rPr>
              <a:t>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  <a:cs typeface="DengXian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4AC2EA-210B-D745-9423-31383CDC3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9930" y="628078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  <a:cs typeface="DengXian" charset="0"/>
              </a:rPr>
              <a:t>Path 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  <a:cs typeface="DengXian" charset="0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22A2F01D-9A8B-3947-A532-48052896B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  <a:cs typeface="DengXian" charset="0"/>
              </a:rPr>
              <a:t>Disk</a:t>
            </a:r>
          </a:p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  <a:cs typeface="DengXian" charset="0"/>
              </a:rPr>
              <a:t>Block</a:t>
            </a:r>
            <a:endParaRPr lang="zh-CN" altLang="en-US" sz="1600" dirty="0">
              <a:latin typeface="Arial" panose="020B0604020202020204" pitchFamily="34" charset="0"/>
              <a:ea typeface="等线" panose="02010600030101010101" pitchFamily="2" charset="-122"/>
              <a:cs typeface="DengXian" charset="0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37A238D8-0260-7B41-BE97-DC351EF19AF3}"/>
              </a:ext>
            </a:extLst>
          </p:cNvPr>
          <p:cNvSpPr/>
          <p:nvPr/>
        </p:nvSpPr>
        <p:spPr bwMode="auto">
          <a:xfrm>
            <a:off x="1401763" y="1587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宋体" charset="0"/>
              </a:rPr>
              <a:t>x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8966B7AB-E74C-6C4A-9BE9-BCC504AA6CF8}"/>
              </a:ext>
            </a:extLst>
          </p:cNvPr>
          <p:cNvSpPr/>
          <p:nvPr/>
        </p:nvSpPr>
        <p:spPr bwMode="auto">
          <a:xfrm>
            <a:off x="792163" y="2222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307757C3-6E7E-094C-8FFF-0BEADDB7C4FE}"/>
              </a:ext>
            </a:extLst>
          </p:cNvPr>
          <p:cNvSpPr/>
          <p:nvPr/>
        </p:nvSpPr>
        <p:spPr bwMode="auto">
          <a:xfrm>
            <a:off x="2087563" y="2211917"/>
            <a:ext cx="7620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宋体" charset="0"/>
              </a:rPr>
              <a:t>25:1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0B0C2E68-B5CD-3E47-93BF-8942E2983508}"/>
              </a:ext>
            </a:extLst>
          </p:cNvPr>
          <p:cNvSpPr/>
          <p:nvPr/>
        </p:nvSpPr>
        <p:spPr bwMode="auto">
          <a:xfrm>
            <a:off x="792163" y="2857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5929ACAC-8A72-5645-95EC-F2E054EF5472}"/>
              </a:ext>
            </a:extLst>
          </p:cNvPr>
          <p:cNvSpPr/>
          <p:nvPr/>
        </p:nvSpPr>
        <p:spPr bwMode="auto">
          <a:xfrm>
            <a:off x="2087563" y="2857500"/>
            <a:ext cx="7620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宋体" charset="0"/>
            </a:endParaRPr>
          </a:p>
        </p:txBody>
      </p:sp>
      <p:cxnSp>
        <p:nvCxnSpPr>
          <p:cNvPr id="16" name="直接连接符 11">
            <a:extLst>
              <a:ext uri="{FF2B5EF4-FFF2-40B4-BE49-F238E27FC236}">
                <a16:creationId xmlns:a16="http://schemas.microsoft.com/office/drawing/2014/main" id="{4DDAF6D9-B51B-5F46-A044-1657C01BC8D1}"/>
              </a:ext>
            </a:extLst>
          </p:cNvPr>
          <p:cNvCxnSpPr>
            <a:cxnSpLocks noChangeShapeType="1"/>
            <a:stCxn id="11" idx="2"/>
            <a:endCxn id="12" idx="0"/>
          </p:cNvCxnSpPr>
          <p:nvPr/>
        </p:nvCxnSpPr>
        <p:spPr bwMode="auto">
          <a:xfrm flipH="1">
            <a:off x="1058863" y="1905000"/>
            <a:ext cx="6096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直接连接符 13">
            <a:extLst>
              <a:ext uri="{FF2B5EF4-FFF2-40B4-BE49-F238E27FC236}">
                <a16:creationId xmlns:a16="http://schemas.microsoft.com/office/drawing/2014/main" id="{12D6D1D8-23B4-934C-9EB5-D6841967B145}"/>
              </a:ext>
            </a:extLst>
          </p:cNvPr>
          <p:cNvCxnSpPr>
            <a:cxnSpLocks noChangeShapeType="1"/>
            <a:stCxn id="12" idx="2"/>
            <a:endCxn id="14" idx="0"/>
          </p:cNvCxnSpPr>
          <p:nvPr/>
        </p:nvCxnSpPr>
        <p:spPr bwMode="auto">
          <a:xfrm>
            <a:off x="1058863" y="2540000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6BE4845-1F7F-1247-A324-21C9DB8F93B3}"/>
              </a:ext>
            </a:extLst>
          </p:cNvPr>
          <p:cNvCxnSpPr>
            <a:cxnSpLocks noChangeShapeType="1"/>
            <a:stCxn id="11" idx="2"/>
            <a:endCxn id="13" idx="0"/>
          </p:cNvCxnSpPr>
          <p:nvPr/>
        </p:nvCxnSpPr>
        <p:spPr bwMode="auto">
          <a:xfrm>
            <a:off x="1668463" y="1905001"/>
            <a:ext cx="800100" cy="3069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直接连接符 19">
            <a:extLst>
              <a:ext uri="{FF2B5EF4-FFF2-40B4-BE49-F238E27FC236}">
                <a16:creationId xmlns:a16="http://schemas.microsoft.com/office/drawing/2014/main" id="{6E2889DB-A899-B04F-B77B-7D2502C3AB62}"/>
              </a:ext>
            </a:extLst>
          </p:cNvPr>
          <p:cNvCxnSpPr>
            <a:cxnSpLocks noChangeShapeType="1"/>
            <a:stCxn id="13" idx="2"/>
            <a:endCxn id="15" idx="0"/>
          </p:cNvCxnSpPr>
          <p:nvPr/>
        </p:nvCxnSpPr>
        <p:spPr bwMode="auto">
          <a:xfrm>
            <a:off x="2468563" y="2529418"/>
            <a:ext cx="0" cy="3280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" name="TextBox 20">
            <a:extLst>
              <a:ext uri="{FF2B5EF4-FFF2-40B4-BE49-F238E27FC236}">
                <a16:creationId xmlns:a16="http://schemas.microsoft.com/office/drawing/2014/main" id="{DB97CBA6-F6AA-2046-9FB5-AC6DB56F6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0" y="3577580"/>
            <a:ext cx="2552700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/a/b is a directory</a:t>
            </a:r>
          </a:p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The </a:t>
            </a: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refcnt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 of a is 1</a:t>
            </a:r>
          </a:p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a's </a:t>
            </a: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 </a:t>
            </a: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num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 is 25</a:t>
            </a:r>
            <a:endParaRPr lang="zh-CN" altLang="en-US" sz="1600" b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5637D21B-8FBB-D243-A4B7-A117CD14908E}"/>
              </a:ext>
            </a:extLst>
          </p:cNvPr>
          <p:cNvSpPr/>
          <p:nvPr/>
        </p:nvSpPr>
        <p:spPr bwMode="auto">
          <a:xfrm>
            <a:off x="4068763" y="1587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宋体" charset="0"/>
              </a:rPr>
              <a:t>x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1728D277-A5B2-A84B-8A3E-3753D53920B1}"/>
              </a:ext>
            </a:extLst>
          </p:cNvPr>
          <p:cNvSpPr/>
          <p:nvPr/>
        </p:nvSpPr>
        <p:spPr bwMode="auto">
          <a:xfrm>
            <a:off x="3459163" y="2222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F8C630BF-DDC4-8648-B61B-4A921E43954B}"/>
              </a:ext>
            </a:extLst>
          </p:cNvPr>
          <p:cNvSpPr/>
          <p:nvPr/>
        </p:nvSpPr>
        <p:spPr bwMode="auto">
          <a:xfrm>
            <a:off x="4754563" y="2211917"/>
            <a:ext cx="7620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宋体" charset="0"/>
              </a:rPr>
              <a:t>25:2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324A0F7A-09EB-EC40-A440-2785AC706525}"/>
              </a:ext>
            </a:extLst>
          </p:cNvPr>
          <p:cNvSpPr/>
          <p:nvPr/>
        </p:nvSpPr>
        <p:spPr bwMode="auto">
          <a:xfrm>
            <a:off x="3459163" y="2857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03176B0C-A337-5049-9B4E-96A85D803DAE}"/>
              </a:ext>
            </a:extLst>
          </p:cNvPr>
          <p:cNvSpPr/>
          <p:nvPr/>
        </p:nvSpPr>
        <p:spPr bwMode="auto">
          <a:xfrm>
            <a:off x="4754563" y="2857500"/>
            <a:ext cx="7620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宋体" charset="0"/>
            </a:endParaRPr>
          </a:p>
        </p:txBody>
      </p:sp>
      <p:cxnSp>
        <p:nvCxnSpPr>
          <p:cNvPr id="26" name="直接连接符 27">
            <a:extLst>
              <a:ext uri="{FF2B5EF4-FFF2-40B4-BE49-F238E27FC236}">
                <a16:creationId xmlns:a16="http://schemas.microsoft.com/office/drawing/2014/main" id="{252FD72F-61E8-394A-9A88-9D1924491EC2}"/>
              </a:ext>
            </a:extLst>
          </p:cNvPr>
          <p:cNvCxnSpPr>
            <a:cxnSpLocks noChangeShapeType="1"/>
            <a:stCxn id="21" idx="2"/>
            <a:endCxn id="22" idx="0"/>
          </p:cNvCxnSpPr>
          <p:nvPr/>
        </p:nvCxnSpPr>
        <p:spPr bwMode="auto">
          <a:xfrm flipH="1">
            <a:off x="3725863" y="1905000"/>
            <a:ext cx="6096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直接连接符 28">
            <a:extLst>
              <a:ext uri="{FF2B5EF4-FFF2-40B4-BE49-F238E27FC236}">
                <a16:creationId xmlns:a16="http://schemas.microsoft.com/office/drawing/2014/main" id="{53E85196-C096-4744-A319-F53B4DAD4333}"/>
              </a:ext>
            </a:extLst>
          </p:cNvPr>
          <p:cNvCxnSpPr>
            <a:cxnSpLocks noChangeShapeType="1"/>
            <a:stCxn id="22" idx="2"/>
            <a:endCxn id="24" idx="0"/>
          </p:cNvCxnSpPr>
          <p:nvPr/>
        </p:nvCxnSpPr>
        <p:spPr bwMode="auto">
          <a:xfrm>
            <a:off x="3725863" y="2540000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" name="直接连接符 30">
            <a:extLst>
              <a:ext uri="{FF2B5EF4-FFF2-40B4-BE49-F238E27FC236}">
                <a16:creationId xmlns:a16="http://schemas.microsoft.com/office/drawing/2014/main" id="{5A030173-3199-344E-9B9D-8AC138B48298}"/>
              </a:ext>
            </a:extLst>
          </p:cNvPr>
          <p:cNvCxnSpPr>
            <a:cxnSpLocks noChangeShapeType="1"/>
            <a:stCxn id="21" idx="2"/>
            <a:endCxn id="23" idx="0"/>
          </p:cNvCxnSpPr>
          <p:nvPr/>
        </p:nvCxnSpPr>
        <p:spPr bwMode="auto">
          <a:xfrm>
            <a:off x="4335463" y="1905001"/>
            <a:ext cx="800100" cy="3069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直接连接符 31">
            <a:extLst>
              <a:ext uri="{FF2B5EF4-FFF2-40B4-BE49-F238E27FC236}">
                <a16:creationId xmlns:a16="http://schemas.microsoft.com/office/drawing/2014/main" id="{4A6A4B4B-1C63-8F41-B4F5-5D9A8C3ACE5D}"/>
              </a:ext>
            </a:extLst>
          </p:cNvPr>
          <p:cNvCxnSpPr>
            <a:cxnSpLocks noChangeShapeType="1"/>
            <a:stCxn id="23" idx="2"/>
            <a:endCxn id="25" idx="0"/>
          </p:cNvCxnSpPr>
          <p:nvPr/>
        </p:nvCxnSpPr>
        <p:spPr bwMode="auto">
          <a:xfrm>
            <a:off x="5135563" y="2529418"/>
            <a:ext cx="0" cy="3280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178C756F-F568-9C42-BBB5-883C91DFA535}"/>
              </a:ext>
            </a:extLst>
          </p:cNvPr>
          <p:cNvSpPr/>
          <p:nvPr/>
        </p:nvSpPr>
        <p:spPr bwMode="auto">
          <a:xfrm>
            <a:off x="6811963" y="1587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宋体" charset="0"/>
              </a:rPr>
              <a:t>x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F6EF062D-317A-8C46-9B43-500B90A5EEB8}"/>
              </a:ext>
            </a:extLst>
          </p:cNvPr>
          <p:cNvSpPr/>
          <p:nvPr/>
        </p:nvSpPr>
        <p:spPr bwMode="auto">
          <a:xfrm>
            <a:off x="6202363" y="2222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E37AB513-3197-5A43-A85F-8532DC490F92}"/>
              </a:ext>
            </a:extLst>
          </p:cNvPr>
          <p:cNvSpPr/>
          <p:nvPr/>
        </p:nvSpPr>
        <p:spPr bwMode="auto">
          <a:xfrm>
            <a:off x="7497763" y="2211917"/>
            <a:ext cx="7620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宋体" charset="0"/>
              </a:rPr>
              <a:t>25:1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BFCE6BC9-5F18-0449-95BA-56FABE7BA261}"/>
              </a:ext>
            </a:extLst>
          </p:cNvPr>
          <p:cNvSpPr/>
          <p:nvPr/>
        </p:nvSpPr>
        <p:spPr bwMode="auto">
          <a:xfrm>
            <a:off x="6202363" y="2857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0B307C84-A363-654B-B6B3-7AE2CF76398F}"/>
              </a:ext>
            </a:extLst>
          </p:cNvPr>
          <p:cNvSpPr/>
          <p:nvPr/>
        </p:nvSpPr>
        <p:spPr bwMode="auto">
          <a:xfrm>
            <a:off x="7497763" y="2857500"/>
            <a:ext cx="7620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宋体" charset="0"/>
            </a:endParaRPr>
          </a:p>
        </p:txBody>
      </p:sp>
      <p:cxnSp>
        <p:nvCxnSpPr>
          <p:cNvPr id="35" name="直接连接符 38">
            <a:extLst>
              <a:ext uri="{FF2B5EF4-FFF2-40B4-BE49-F238E27FC236}">
                <a16:creationId xmlns:a16="http://schemas.microsoft.com/office/drawing/2014/main" id="{91C74465-F029-1B40-B354-9B965F457C83}"/>
              </a:ext>
            </a:extLst>
          </p:cNvPr>
          <p:cNvCxnSpPr>
            <a:cxnSpLocks noChangeShapeType="1"/>
            <a:stCxn id="30" idx="2"/>
            <a:endCxn id="31" idx="0"/>
          </p:cNvCxnSpPr>
          <p:nvPr/>
        </p:nvCxnSpPr>
        <p:spPr bwMode="auto">
          <a:xfrm flipH="1">
            <a:off x="6469063" y="1905000"/>
            <a:ext cx="6096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" name="直接连接符 39">
            <a:extLst>
              <a:ext uri="{FF2B5EF4-FFF2-40B4-BE49-F238E27FC236}">
                <a16:creationId xmlns:a16="http://schemas.microsoft.com/office/drawing/2014/main" id="{9FE889B0-E322-014F-8AD2-6A1AE6EC40DA}"/>
              </a:ext>
            </a:extLst>
          </p:cNvPr>
          <p:cNvCxnSpPr>
            <a:cxnSpLocks noChangeShapeType="1"/>
            <a:stCxn id="31" idx="2"/>
            <a:endCxn id="33" idx="0"/>
          </p:cNvCxnSpPr>
          <p:nvPr/>
        </p:nvCxnSpPr>
        <p:spPr bwMode="auto">
          <a:xfrm>
            <a:off x="6469063" y="2540000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" name="直接连接符 41">
            <a:extLst>
              <a:ext uri="{FF2B5EF4-FFF2-40B4-BE49-F238E27FC236}">
                <a16:creationId xmlns:a16="http://schemas.microsoft.com/office/drawing/2014/main" id="{822BD284-0342-874F-A898-13C1B2322D5C}"/>
              </a:ext>
            </a:extLst>
          </p:cNvPr>
          <p:cNvCxnSpPr>
            <a:cxnSpLocks noChangeShapeType="1"/>
            <a:stCxn id="30" idx="2"/>
            <a:endCxn id="32" idx="0"/>
          </p:cNvCxnSpPr>
          <p:nvPr/>
        </p:nvCxnSpPr>
        <p:spPr bwMode="auto">
          <a:xfrm>
            <a:off x="7078663" y="1905001"/>
            <a:ext cx="800100" cy="3069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" name="直接连接符 42">
            <a:extLst>
              <a:ext uri="{FF2B5EF4-FFF2-40B4-BE49-F238E27FC236}">
                <a16:creationId xmlns:a16="http://schemas.microsoft.com/office/drawing/2014/main" id="{6198EA6F-81A4-4346-9DC8-C333624D9AC2}"/>
              </a:ext>
            </a:extLst>
          </p:cNvPr>
          <p:cNvCxnSpPr>
            <a:cxnSpLocks noChangeShapeType="1"/>
            <a:stCxn id="32" idx="2"/>
            <a:endCxn id="34" idx="0"/>
          </p:cNvCxnSpPr>
          <p:nvPr/>
        </p:nvCxnSpPr>
        <p:spPr bwMode="auto">
          <a:xfrm>
            <a:off x="7878763" y="2529418"/>
            <a:ext cx="0" cy="3280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" name="肘形连接符 48">
            <a:extLst>
              <a:ext uri="{FF2B5EF4-FFF2-40B4-BE49-F238E27FC236}">
                <a16:creationId xmlns:a16="http://schemas.microsoft.com/office/drawing/2014/main" id="{94E41ED6-7AC1-8940-BFF6-D2C89CAE7A6F}"/>
              </a:ext>
            </a:extLst>
          </p:cNvPr>
          <p:cNvCxnSpPr>
            <a:cxnSpLocks noChangeShapeType="1"/>
            <a:stCxn id="25" idx="1"/>
            <a:endCxn id="23" idx="1"/>
          </p:cNvCxnSpPr>
          <p:nvPr/>
        </p:nvCxnSpPr>
        <p:spPr bwMode="auto">
          <a:xfrm rot="10800000">
            <a:off x="4754563" y="2370668"/>
            <a:ext cx="12700" cy="645583"/>
          </a:xfrm>
          <a:prstGeom prst="bentConnector3">
            <a:avLst>
              <a:gd name="adj1" fmla="val 2213796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0" name="肘形连接符 56">
            <a:extLst>
              <a:ext uri="{FF2B5EF4-FFF2-40B4-BE49-F238E27FC236}">
                <a16:creationId xmlns:a16="http://schemas.microsoft.com/office/drawing/2014/main" id="{F646B79B-E0D3-384C-9D20-14E834EDCEAF}"/>
              </a:ext>
            </a:extLst>
          </p:cNvPr>
          <p:cNvCxnSpPr>
            <a:cxnSpLocks noChangeShapeType="1"/>
            <a:stCxn id="34" idx="1"/>
            <a:endCxn id="32" idx="1"/>
          </p:cNvCxnSpPr>
          <p:nvPr/>
        </p:nvCxnSpPr>
        <p:spPr bwMode="auto">
          <a:xfrm rot="10800000">
            <a:off x="7497763" y="2370668"/>
            <a:ext cx="12700" cy="645583"/>
          </a:xfrm>
          <a:prstGeom prst="bentConnector3">
            <a:avLst>
              <a:gd name="adj1" fmla="val 2544829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TextBox 57">
            <a:extLst>
              <a:ext uri="{FF2B5EF4-FFF2-40B4-BE49-F238E27FC236}">
                <a16:creationId xmlns:a16="http://schemas.microsoft.com/office/drawing/2014/main" id="{084FF659-19CD-D643-82F5-F829F57A0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2763" y="1778000"/>
            <a:ext cx="91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a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42" name="TextBox 58">
            <a:extLst>
              <a:ext uri="{FF2B5EF4-FFF2-40B4-BE49-F238E27FC236}">
                <a16:creationId xmlns:a16="http://schemas.microsoft.com/office/drawing/2014/main" id="{9AD77117-4492-714B-B067-AEA20666A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5163" y="2524125"/>
            <a:ext cx="6667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43" name="TextBox 59">
            <a:extLst>
              <a:ext uri="{FF2B5EF4-FFF2-40B4-BE49-F238E27FC236}">
                <a16:creationId xmlns:a16="http://schemas.microsoft.com/office/drawing/2014/main" id="{F9FB6786-0C50-3144-98DD-6847885BA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536" y="3577581"/>
            <a:ext cx="2514600" cy="13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LINK ("/a/b/c", a")</a:t>
            </a:r>
          </a:p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Cause a cycle!</a:t>
            </a:r>
          </a:p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Refcnt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 of a is 2</a:t>
            </a:r>
          </a:p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44" name="TextBox 60">
            <a:extLst>
              <a:ext uri="{FF2B5EF4-FFF2-40B4-BE49-F238E27FC236}">
                <a16:creationId xmlns:a16="http://schemas.microsoft.com/office/drawing/2014/main" id="{58BCE0DF-2285-2549-9569-86127650C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763" y="1778000"/>
            <a:ext cx="91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a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45" name="TextBox 61">
            <a:extLst>
              <a:ext uri="{FF2B5EF4-FFF2-40B4-BE49-F238E27FC236}">
                <a16:creationId xmlns:a16="http://schemas.microsoft.com/office/drawing/2014/main" id="{839B9CB5-C434-5A4C-8431-6CEEF8E3F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163" y="2524125"/>
            <a:ext cx="6667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46" name="TextBox 64">
            <a:extLst>
              <a:ext uri="{FF2B5EF4-FFF2-40B4-BE49-F238E27FC236}">
                <a16:creationId xmlns:a16="http://schemas.microsoft.com/office/drawing/2014/main" id="{EF3EFB9E-B24E-9D4A-BD86-E05FA5388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1613" y="2524125"/>
            <a:ext cx="6667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c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47" name="TextBox 67">
            <a:extLst>
              <a:ext uri="{FF2B5EF4-FFF2-40B4-BE49-F238E27FC236}">
                <a16:creationId xmlns:a16="http://schemas.microsoft.com/office/drawing/2014/main" id="{67BBF47C-2DED-834F-867E-B757FA436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313" y="2524125"/>
            <a:ext cx="6667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48" name="TextBox 68">
            <a:extLst>
              <a:ext uri="{FF2B5EF4-FFF2-40B4-BE49-F238E27FC236}">
                <a16:creationId xmlns:a16="http://schemas.microsoft.com/office/drawing/2014/main" id="{36088E4F-D80E-4746-B5CB-22A2E513A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5763" y="2524125"/>
            <a:ext cx="6667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c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49" name="TextBox 69">
            <a:extLst>
              <a:ext uri="{FF2B5EF4-FFF2-40B4-BE49-F238E27FC236}">
                <a16:creationId xmlns:a16="http://schemas.microsoft.com/office/drawing/2014/main" id="{9F4FB75D-4425-7B40-B579-81A49EB4E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8659" y="3577580"/>
            <a:ext cx="3017837" cy="180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UNLINK ("/a")</a:t>
            </a:r>
          </a:p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Refcnt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 of a is 1, so the </a:t>
            </a: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 25 is not deleted</a:t>
            </a:r>
          </a:p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Now </a:t>
            </a: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 25 is dis-connected from graph</a:t>
            </a:r>
          </a:p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No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 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one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 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can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 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get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 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it!</a:t>
            </a:r>
          </a:p>
        </p:txBody>
      </p:sp>
      <p:sp>
        <p:nvSpPr>
          <p:cNvPr id="50" name="TextBox 70">
            <a:extLst>
              <a:ext uri="{FF2B5EF4-FFF2-40B4-BE49-F238E27FC236}">
                <a16:creationId xmlns:a16="http://schemas.microsoft.com/office/drawing/2014/main" id="{A24C0F52-936F-A145-BA6F-22D83D10C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304" y="1849388"/>
            <a:ext cx="91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a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pic>
        <p:nvPicPr>
          <p:cNvPr id="51" name="图形 50">
            <a:extLst>
              <a:ext uri="{FF2B5EF4-FFF2-40B4-BE49-F238E27FC236}">
                <a16:creationId xmlns:a16="http://schemas.microsoft.com/office/drawing/2014/main" id="{A8155865-7E0B-A841-9847-C2FB0226D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8304" y="1852904"/>
            <a:ext cx="356524" cy="356524"/>
          </a:xfrm>
          <a:prstGeom prst="rect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F9168E42-0010-554B-B1C7-A0E43E45F2CE}"/>
              </a:ext>
            </a:extLst>
          </p:cNvPr>
          <p:cNvSpPr txBox="1"/>
          <p:nvPr/>
        </p:nvSpPr>
        <p:spPr>
          <a:xfrm>
            <a:off x="1478865" y="4732975"/>
            <a:ext cx="4082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kumimoji="1" lang="zh-CN" altLang="en-US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deleting</a:t>
            </a:r>
            <a:r>
              <a:rPr kumimoji="1" lang="zh-CN" altLang="en-US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  <a:r>
              <a:rPr kumimoji="1" lang="zh-CN" altLang="en-US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requires</a:t>
            </a:r>
            <a:br>
              <a:rPr kumimoji="1" lang="en-US" altLang="zh-CN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zh-CN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1" lang="zh-CN" altLang="en-US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kumimoji="1" lang="zh-CN" altLang="en-US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kumimoji="1" lang="zh-CN" altLang="en-US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kumimoji="1" lang="zh-CN" altLang="en-US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kumimoji="1" lang="zh-CN" altLang="en-US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kumimoji="1" lang="zh-CN" altLang="en-US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first?</a:t>
            </a:r>
            <a:endParaRPr kumimoji="1" lang="zh-CN" altLang="en-US" sz="20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EE62BB1-601E-D842-B025-86CBDF921E68}"/>
              </a:ext>
            </a:extLst>
          </p:cNvPr>
          <p:cNvSpPr/>
          <p:nvPr/>
        </p:nvSpPr>
        <p:spPr>
          <a:xfrm>
            <a:off x="683568" y="478037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Think: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23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2" grpId="0"/>
      <p:bldP spid="5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5DD43-5768-604A-B745-3E56CEBD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" panose="02010600030101010101" pitchFamily="2" charset="-122"/>
              </a:rPr>
              <a:t>Renaming - 1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3DA0C1-BA23-6748-B92E-6F0AEA43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4349A5-A853-7748-83FB-469584196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44983C-F1BC-E84B-B445-C9C2A9403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(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)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430180-8565-1448-AAEE-716EE5D32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1C47B0A3-5304-FD41-9C39-C7C5C6F51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28F4FAE9-BFAE-2946-92E4-7A87A078F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9930" y="628082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Path 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D648EC6A-46EF-8D46-A3C7-363810AA7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</a:rPr>
              <a:t>Disk</a:t>
            </a:r>
          </a:p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</a:rPr>
              <a:t>Block</a:t>
            </a:r>
            <a:endParaRPr lang="zh-CN" altLang="en-US" sz="16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7C01406-68E4-0741-BA0A-28FA6FFAB85E}"/>
              </a:ext>
            </a:extLst>
          </p:cNvPr>
          <p:cNvSpPr txBox="1"/>
          <p:nvPr/>
        </p:nvSpPr>
        <p:spPr>
          <a:xfrm>
            <a:off x="457200" y="1213717"/>
            <a:ext cx="38365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UNLINK(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to_name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spcAft>
                <a:spcPts val="600"/>
              </a:spcAft>
            </a:pP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LINK(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from_name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to_name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UNLINK(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frome_name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1"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3B24ECB1-FA9C-014F-9BA2-66F2E6CC5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54110"/>
            <a:ext cx="8229600" cy="2124578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Text edit </a:t>
            </a:r>
            <a:r>
              <a:rPr kumimoji="1" lang="en-US" altLang="zh-CN" b="0" dirty="0"/>
              <a:t>usually save editing file in a </a:t>
            </a:r>
            <a:r>
              <a:rPr kumimoji="1" lang="en-US" altLang="zh-CN" dirty="0">
                <a:solidFill>
                  <a:srgbClr val="C00000"/>
                </a:solidFill>
              </a:rPr>
              <a:t>temp</a:t>
            </a:r>
            <a:r>
              <a:rPr kumimoji="1" lang="en-US" altLang="zh-CN" b="0" dirty="0"/>
              <a:t> file</a:t>
            </a:r>
          </a:p>
          <a:p>
            <a:pPr lvl="1"/>
            <a:r>
              <a:rPr kumimoji="1" lang="en-US" altLang="zh-CN" dirty="0"/>
              <a:t>Edit in 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a.txt.swp</a:t>
            </a:r>
            <a:r>
              <a:rPr kumimoji="1" lang="en-US" altLang="zh-CN" dirty="0"/>
              <a:t>, then rename 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a.txt.swp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dirty="0"/>
              <a:t>to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a.txt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0" dirty="0"/>
              <a:t>What if the computer </a:t>
            </a:r>
            <a:r>
              <a:rPr kumimoji="1" lang="en-US" altLang="zh-CN" dirty="0">
                <a:solidFill>
                  <a:srgbClr val="C00000"/>
                </a:solidFill>
              </a:rPr>
              <a:t>fails between 1 &amp; 2</a:t>
            </a:r>
            <a:r>
              <a:rPr kumimoji="1" lang="en-US" altLang="zh-CN" b="0" dirty="0"/>
              <a:t>?</a:t>
            </a:r>
          </a:p>
          <a:p>
            <a:pPr lvl="1"/>
            <a:r>
              <a:rPr kumimoji="1" lang="en-US" altLang="zh-CN" dirty="0"/>
              <a:t>The file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to_name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dirty="0"/>
              <a:t>will be lost, which will surprise the user</a:t>
            </a:r>
          </a:p>
          <a:p>
            <a:pPr lvl="1"/>
            <a:r>
              <a:rPr kumimoji="1" lang="en-US" altLang="zh-CN" dirty="0"/>
              <a:t>Need </a:t>
            </a:r>
            <a:r>
              <a:rPr kumimoji="1" lang="en-US" altLang="zh-CN" b="1" dirty="0">
                <a:solidFill>
                  <a:srgbClr val="C00000"/>
                </a:solidFill>
              </a:rPr>
              <a:t>atomic</a:t>
            </a:r>
            <a:r>
              <a:rPr kumimoji="1" lang="en-US" altLang="zh-CN" dirty="0"/>
              <a:t> action (in later lectures)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3489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A4658-191E-1046-9028-80F0A7D8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" panose="02010600030101010101" pitchFamily="2" charset="-122"/>
              </a:rPr>
              <a:t>Renaming - 2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AED3A9-3B5A-F544-81C4-74057A0B8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9428"/>
            <a:ext cx="8229600" cy="3276706"/>
          </a:xfrm>
        </p:spPr>
        <p:txBody>
          <a:bodyPr/>
          <a:lstStyle/>
          <a:p>
            <a:r>
              <a:rPr kumimoji="1" lang="en-US" altLang="zh-CN" b="0" dirty="0"/>
              <a:t>Weaker specification without atomic actions</a:t>
            </a:r>
          </a:p>
          <a:p>
            <a:pPr lvl="1"/>
            <a:r>
              <a:rPr kumimoji="1" lang="en-US" altLang="zh-CN" dirty="0"/>
              <a:t>1. Changes the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 number in for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to_name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dirty="0"/>
              <a:t>to the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 number of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from_name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kumimoji="1" lang="en-US" altLang="zh-CN" dirty="0"/>
              <a:t>2. Removes the directory entry for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from_name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0" dirty="0">
                <a:ea typeface="等线" panose="02010600030101010101" pitchFamily="2" charset="-122"/>
              </a:rPr>
              <a:t>If fails between 1 &amp; 2</a:t>
            </a:r>
          </a:p>
          <a:p>
            <a:pPr lvl="1"/>
            <a:r>
              <a:rPr lang="en-US" altLang="zh-CN" sz="1600" dirty="0">
                <a:ea typeface="等线" panose="02010600030101010101" pitchFamily="2" charset="-122"/>
              </a:rPr>
              <a:t>Must increase reference count of </a:t>
            </a:r>
            <a:r>
              <a:rPr lang="en-US" altLang="zh-CN" sz="1600" dirty="0" err="1">
                <a:solidFill>
                  <a:srgbClr val="C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from_name</a:t>
            </a:r>
            <a:r>
              <a:rPr lang="en-US" altLang="zh-CN" sz="1600" dirty="0" err="1">
                <a:ea typeface="等线" panose="02010600030101010101" pitchFamily="2" charset="-122"/>
              </a:rPr>
              <a:t>'s</a:t>
            </a:r>
            <a:r>
              <a:rPr lang="en-US" altLang="zh-CN" sz="1600" dirty="0">
                <a:ea typeface="等线" panose="02010600030101010101" pitchFamily="2" charset="-122"/>
              </a:rPr>
              <a:t> </a:t>
            </a:r>
            <a:r>
              <a:rPr lang="en-US" altLang="zh-CN" sz="1600" dirty="0" err="1">
                <a:ea typeface="等线" panose="02010600030101010101" pitchFamily="2" charset="-122"/>
              </a:rPr>
              <a:t>inode</a:t>
            </a:r>
            <a:r>
              <a:rPr lang="en-US" altLang="zh-CN" sz="1600" dirty="0">
                <a:ea typeface="等线" panose="02010600030101010101" pitchFamily="2" charset="-122"/>
              </a:rPr>
              <a:t> on recovery</a:t>
            </a:r>
          </a:p>
          <a:p>
            <a:r>
              <a:rPr lang="en-US" altLang="zh-CN" b="0" dirty="0">
                <a:ea typeface="等线" panose="02010600030101010101" pitchFamily="2" charset="-122"/>
              </a:rPr>
              <a:t>If </a:t>
            </a:r>
            <a:r>
              <a:rPr lang="en-US" altLang="zh-CN" b="0" dirty="0" err="1">
                <a:solidFill>
                  <a:srgbClr val="C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to_name</a:t>
            </a:r>
            <a:r>
              <a:rPr lang="en-US" altLang="zh-CN" b="0" dirty="0">
                <a:solidFill>
                  <a:srgbClr val="C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ea typeface="等线" panose="02010600030101010101" pitchFamily="2" charset="-122"/>
              </a:rPr>
              <a:t>already exists</a:t>
            </a:r>
          </a:p>
          <a:p>
            <a:pPr lvl="1"/>
            <a:r>
              <a:rPr lang="en-US" altLang="zh-CN" sz="1600" dirty="0">
                <a:ea typeface="等线" panose="02010600030101010101" pitchFamily="2" charset="-122"/>
              </a:rPr>
              <a:t>It will always exist even if the</a:t>
            </a:r>
            <a:r>
              <a:rPr lang="zh-CN" altLang="en-US" sz="1600" dirty="0">
                <a:ea typeface="等线" panose="02010600030101010101" pitchFamily="2" charset="-122"/>
              </a:rPr>
              <a:t> </a:t>
            </a:r>
            <a:r>
              <a:rPr lang="en-US" altLang="zh-CN" sz="1600" dirty="0">
                <a:ea typeface="等线" panose="02010600030101010101" pitchFamily="2" charset="-122"/>
              </a:rPr>
              <a:t>machine fails between 1 &amp; 2</a:t>
            </a:r>
            <a:endParaRPr lang="zh-CN" altLang="zh-CN" sz="1600" dirty="0">
              <a:ea typeface="等线" panose="02010600030101010101" pitchFamily="2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0E7309-24B1-1A40-9F57-AF5FB3F5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373C689A-4A72-844C-888C-B654C59EF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FD450594-43B1-6D4A-837C-0B0E00486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(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)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06184920-176E-C941-9B5D-8900A148C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37DA8CD4-11A4-2542-ADA0-0761B1D28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B672B-B092-BB40-A44F-B8A6B4737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9930" y="628082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Path 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2FC08B11-B205-CB47-9006-3DD754ADE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</a:rPr>
              <a:t>Disk</a:t>
            </a:r>
          </a:p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</a:rPr>
              <a:t>Block</a:t>
            </a:r>
            <a:endParaRPr lang="zh-CN" altLang="en-US" sz="16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5AD88C1-24DC-1449-94F2-872644BEC815}"/>
              </a:ext>
            </a:extLst>
          </p:cNvPr>
          <p:cNvSpPr txBox="1"/>
          <p:nvPr/>
        </p:nvSpPr>
        <p:spPr>
          <a:xfrm>
            <a:off x="457200" y="1213717"/>
            <a:ext cx="383658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LINK(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from_name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to_name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UNLINK(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frome_name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1"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647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F24F2-9404-374D-98AB-63CC9C297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L6: Absolute Path </a:t>
            </a:r>
            <a:br>
              <a:rPr kumimoji="1" lang="en-US" altLang="zh-CN" dirty="0"/>
            </a:br>
            <a:r>
              <a:rPr kumimoji="1" lang="en-US" altLang="zh-CN" dirty="0"/>
              <a:t>Name Layer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641001-0A44-9545-842C-31B8C4033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4094"/>
            <a:ext cx="8229600" cy="3476850"/>
          </a:xfrm>
        </p:spPr>
        <p:txBody>
          <a:bodyPr/>
          <a:lstStyle/>
          <a:p>
            <a:r>
              <a:rPr kumimoji="1" lang="en-US" altLang="zh-CN" dirty="0"/>
              <a:t>HOME directory</a:t>
            </a:r>
          </a:p>
          <a:p>
            <a:pPr lvl="1"/>
            <a:r>
              <a:rPr kumimoji="1" lang="en-US" altLang="zh-CN" dirty="0"/>
              <a:t>Every user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 default working directory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(HOME)</a:t>
            </a:r>
            <a:r>
              <a:rPr kumimoji="1" lang="zh-CN" altLang="en-US" dirty="0"/>
              <a:t> </a:t>
            </a:r>
            <a:r>
              <a:rPr kumimoji="1" lang="en-US" altLang="zh-CN" dirty="0"/>
              <a:t>after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login</a:t>
            </a:r>
          </a:p>
          <a:p>
            <a:pPr lvl="1"/>
            <a:r>
              <a:rPr kumimoji="1" lang="en-US" altLang="zh-CN" dirty="0"/>
              <a:t>Problem: no sharing of files between users</a:t>
            </a:r>
          </a:p>
          <a:p>
            <a:r>
              <a:rPr kumimoji="1" lang="en-US" altLang="zh-CN" b="0" dirty="0"/>
              <a:t>Introducing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the </a:t>
            </a:r>
            <a:r>
              <a:rPr kumimoji="1" lang="en-US" altLang="zh-CN" dirty="0">
                <a:solidFill>
                  <a:srgbClr val="C00000"/>
                </a:solidFill>
              </a:rPr>
              <a:t>root</a:t>
            </a:r>
            <a:r>
              <a:rPr kumimoji="1" lang="en-US" altLang="zh-CN" b="0" dirty="0"/>
              <a:t> directory</a:t>
            </a:r>
          </a:p>
          <a:p>
            <a:pPr lvl="1"/>
            <a:r>
              <a:rPr kumimoji="1" lang="en-US" altLang="zh-CN" dirty="0"/>
              <a:t>A universal context for all users</a:t>
            </a:r>
          </a:p>
          <a:p>
            <a:pPr lvl="1"/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well-known name: '/'</a:t>
            </a:r>
          </a:p>
          <a:p>
            <a:pPr lvl="1"/>
            <a:r>
              <a:rPr kumimoji="1" lang="en-US" altLang="zh-CN" dirty="0"/>
              <a:t>Both '/.' and '/..' are linked to '/'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FF4951-5136-E046-B76E-70978EBF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1E745D53-03B1-A740-8DC6-7D64F3CD6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FDF2BC24-93A4-434F-BB6A-B770D54F8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(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)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41B0A0BC-5A8E-6C47-B9DF-78A77029C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16E3426-5043-A84B-9298-B27C069F8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F2190-A40E-0F49-9739-82BD4F43D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9930" y="628082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Path 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A5C93DD8-71FA-8247-9BC5-CBD37DB09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</a:rPr>
              <a:t>Disk</a:t>
            </a:r>
          </a:p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</a:rPr>
              <a:t>Block</a:t>
            </a:r>
            <a:endParaRPr lang="zh-CN" altLang="en-US" sz="16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AD022E41-E379-8E4A-8540-EB2D65059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9930" y="333296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Absolute path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4FD7BE1-C33A-804B-8737-1BC4B704ADB4}"/>
              </a:ext>
            </a:extLst>
          </p:cNvPr>
          <p:cNvSpPr txBox="1"/>
          <p:nvPr/>
        </p:nvSpPr>
        <p:spPr>
          <a:xfrm>
            <a:off x="361927" y="4532754"/>
            <a:ext cx="9313701" cy="84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700" b="1" dirty="0"/>
              <a:t>procedure</a:t>
            </a:r>
            <a:r>
              <a:rPr kumimoji="1" lang="en-US" altLang="zh-CN" sz="1700" dirty="0"/>
              <a:t> </a:t>
            </a:r>
            <a:r>
              <a:rPr kumimoji="1"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GENERATEPATH_TO_INODE_NUMBER(</a:t>
            </a:r>
            <a:r>
              <a:rPr kumimoji="1"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1"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path)-&gt; </a:t>
            </a:r>
            <a:r>
              <a:rPr kumimoji="1"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>
              <a:spcAft>
                <a:spcPts val="500"/>
              </a:spcAft>
            </a:pPr>
            <a:r>
              <a:rPr kumimoji="1" lang="en-US" altLang="zh-CN" sz="1400" b="1" i="1" dirty="0"/>
              <a:t>   if</a:t>
            </a:r>
            <a:r>
              <a:rPr kumimoji="1" lang="en-US" altLang="zh-CN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path[0] = “/” </a:t>
            </a:r>
            <a:r>
              <a:rPr kumimoji="1" lang="en-US" altLang="zh-CN" sz="1400" b="1" i="1" dirty="0">
                <a:cs typeface="Courier New" panose="02070309020205020404" pitchFamily="49" charset="0"/>
              </a:rPr>
              <a:t>return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PATH_TO_INODE_NUMBER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(path,1)</a:t>
            </a:r>
          </a:p>
          <a:p>
            <a:pPr>
              <a:spcAft>
                <a:spcPts val="500"/>
              </a:spcAft>
            </a:pPr>
            <a:r>
              <a:rPr kumimoji="1" lang="en-US" altLang="zh-CN" sz="1400" i="1" dirty="0">
                <a:cs typeface="Courier New" panose="02070309020205020404" pitchFamily="49" charset="0"/>
              </a:rPr>
              <a:t>   </a:t>
            </a:r>
            <a:r>
              <a:rPr kumimoji="1" lang="en-US" altLang="zh-CN" sz="1400" b="1" dirty="0">
                <a:cs typeface="Courier New" panose="02070309020205020404" pitchFamily="49" charset="0"/>
              </a:rPr>
              <a:t>else return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PATH_TO_INODE_NUMBER(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path, wd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1" lang="en-US" altLang="zh-CN" sz="1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846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 Example: Find Blocks of "/programs/</a:t>
            </a:r>
            <a:r>
              <a:rPr lang="en-US" altLang="zh-CN" dirty="0" err="1"/>
              <a:t>pong.c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CD952D1A-ECCA-2247-8DF4-C1FAEF05A6B8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29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220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8754C-6D49-064C-B39B-184FAC97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28866"/>
            <a:ext cx="8630919" cy="900442"/>
          </a:xfrm>
        </p:spPr>
        <p:txBody>
          <a:bodyPr/>
          <a:lstStyle/>
          <a:p>
            <a:r>
              <a:rPr kumimoji="1" lang="en-US" altLang="zh-CN" dirty="0"/>
              <a:t>Large-scale websites are built from distributed systems </a:t>
            </a:r>
            <a:endParaRPr kumimoji="1" lang="zh-CN" altLang="en-US" b="0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423F327-2DD2-FA46-9A5C-BBEC438FA290}"/>
              </a:ext>
            </a:extLst>
          </p:cNvPr>
          <p:cNvGrpSpPr/>
          <p:nvPr/>
        </p:nvGrpSpPr>
        <p:grpSpPr>
          <a:xfrm>
            <a:off x="5818303" y="4272758"/>
            <a:ext cx="3038209" cy="1240753"/>
            <a:chOff x="5004048" y="4297660"/>
            <a:chExt cx="3038209" cy="1240753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D47C26A-2682-D644-A8F3-22B51129F77F}"/>
                </a:ext>
              </a:extLst>
            </p:cNvPr>
            <p:cNvGrpSpPr/>
            <p:nvPr/>
          </p:nvGrpSpPr>
          <p:grpSpPr>
            <a:xfrm>
              <a:off x="500404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1C9ACDEE-184B-FB41-BFDE-1AEA1BFF4A14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91CA0E6D-03B6-9344-ABB3-0740EC8EA60A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5B45DDC4-A618-ED40-B089-5B3BED3F2E21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File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CCDC4E2E-5597-0A40-AB6D-EBE32629C798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7" name="一个圆顶角并剪去另一个顶角的矩形 6">
                  <a:extLst>
                    <a:ext uri="{FF2B5EF4-FFF2-40B4-BE49-F238E27FC236}">
                      <a16:creationId xmlns:a16="http://schemas.microsoft.com/office/drawing/2014/main" id="{989412F3-AEBD-444F-B936-10486FDC200C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4D9ADC0-48BD-1040-A20F-7EAE9C91BFAE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File:</a:t>
                  </a:r>
                </a:p>
                <a:p>
                  <a:pPr algn="ctr"/>
                  <a:r>
                    <a:rPr kumimoji="1" lang="en-US" altLang="zh-CN" sz="1200" dirty="0"/>
                    <a:t>image</a:t>
                  </a:r>
                  <a:endParaRPr kumimoji="1" lang="zh-CN" altLang="en-US" sz="1200" dirty="0"/>
                </a:p>
              </p:txBody>
            </p:sp>
          </p:grp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4E2A74C-B1FB-3D4D-9031-321F4104551F}"/>
                </a:ext>
              </a:extLst>
            </p:cNvPr>
            <p:cNvGrpSpPr/>
            <p:nvPr/>
          </p:nvGrpSpPr>
          <p:grpSpPr>
            <a:xfrm>
              <a:off x="5835606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1A242605-15F2-4749-A385-E0A351BD5BC3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A7901C6F-3B85-C14F-B16B-C3FDC294A939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65785C67-74DC-A843-9940-64299D2305A5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File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AC0754F9-44CB-7C40-86EB-36552037A5FC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16" name="一个圆顶角并剪去另一个顶角的矩形 15">
                  <a:extLst>
                    <a:ext uri="{FF2B5EF4-FFF2-40B4-BE49-F238E27FC236}">
                      <a16:creationId xmlns:a16="http://schemas.microsoft.com/office/drawing/2014/main" id="{3E117309-25AE-0F4D-819E-16CB5A9B9930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C26124FB-877F-C84B-8C3B-CEA6BE7A4594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File:</a:t>
                  </a:r>
                </a:p>
                <a:p>
                  <a:pPr algn="ctr"/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image</a:t>
                  </a:r>
                  <a:endParaRPr kumimoji="1"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4D019E42-DE43-9E4F-BE41-E461F630B312}"/>
                </a:ext>
              </a:extLst>
            </p:cNvPr>
            <p:cNvGrpSpPr/>
            <p:nvPr/>
          </p:nvGrpSpPr>
          <p:grpSpPr>
            <a:xfrm>
              <a:off x="713693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15B81DAD-D9AB-114D-97D9-CAFCC43EAB07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35DE99A5-0432-AD41-A57D-48F2E7B450E1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2D40B61A-FBAD-294B-B9FA-7FFA36275BC2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File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B448FAA9-6953-FA46-9DA4-8FCD7826D0B2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23" name="一个圆顶角并剪去另一个顶角的矩形 22">
                  <a:extLst>
                    <a:ext uri="{FF2B5EF4-FFF2-40B4-BE49-F238E27FC236}">
                      <a16:creationId xmlns:a16="http://schemas.microsoft.com/office/drawing/2014/main" id="{93AC2A10-5F49-A343-A93D-44664AFDAB3F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598E71FE-609E-EC47-A067-0057A5232E4C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File:</a:t>
                  </a:r>
                </a:p>
                <a:p>
                  <a:pPr algn="ctr"/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image</a:t>
                  </a:r>
                  <a:endParaRPr kumimoji="1"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B10FC9C-A107-4149-8685-83B15C2B96BE}"/>
                </a:ext>
              </a:extLst>
            </p:cNvPr>
            <p:cNvSpPr/>
            <p:nvPr/>
          </p:nvSpPr>
          <p:spPr>
            <a:xfrm>
              <a:off x="6680258" y="454699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chemeClr val="accent6"/>
                  </a:solidFill>
                </a:rPr>
                <a:t>…</a:t>
              </a:r>
              <a:endParaRPr lang="zh-CN" altLang="en-US" sz="2400" dirty="0">
                <a:solidFill>
                  <a:schemeClr val="accent6"/>
                </a:solidFill>
              </a:endParaRPr>
            </a:p>
          </p:txBody>
        </p: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F4354987-ADF9-A14C-AB5D-ABFDD18A1C5F}"/>
                </a:ext>
              </a:extLst>
            </p:cNvPr>
            <p:cNvCxnSpPr/>
            <p:nvPr/>
          </p:nvCxnSpPr>
          <p:spPr>
            <a:xfrm>
              <a:off x="5090360" y="5161756"/>
              <a:ext cx="28884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A90C5C2-5D9A-8D40-B8DD-CE12FA270E5E}"/>
                </a:ext>
              </a:extLst>
            </p:cNvPr>
            <p:cNvSpPr/>
            <p:nvPr/>
          </p:nvSpPr>
          <p:spPr>
            <a:xfrm>
              <a:off x="5495307" y="5199859"/>
              <a:ext cx="2191626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chemeClr val="accent6"/>
                  </a:solidFill>
                </a:rPr>
                <a:t>Distributed file system</a:t>
              </a:r>
              <a:endParaRPr lang="zh-CN" altLang="en-US" sz="16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64263A85-E40D-9D43-819A-CB01CE1D5607}"/>
              </a:ext>
            </a:extLst>
          </p:cNvPr>
          <p:cNvGrpSpPr/>
          <p:nvPr/>
        </p:nvGrpSpPr>
        <p:grpSpPr>
          <a:xfrm>
            <a:off x="5758122" y="2568458"/>
            <a:ext cx="3098390" cy="1384372"/>
            <a:chOff x="5645427" y="2766408"/>
            <a:chExt cx="3098390" cy="1384372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FB96783A-F43B-E541-8D1C-B7188074E461}"/>
                </a:ext>
              </a:extLst>
            </p:cNvPr>
            <p:cNvGrpSpPr/>
            <p:nvPr/>
          </p:nvGrpSpPr>
          <p:grpSpPr>
            <a:xfrm>
              <a:off x="5645427" y="2766408"/>
              <a:ext cx="1309974" cy="899967"/>
              <a:chOff x="6831174" y="4263832"/>
              <a:chExt cx="1309974" cy="899967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F4C4882F-F695-0641-A35A-899F1DA963D8}"/>
                  </a:ext>
                </a:extLst>
              </p:cNvPr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E7FBA828-708B-6141-A6E9-9819E16F5F8F}"/>
                  </a:ext>
                </a:extLst>
              </p:cNvPr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accent6"/>
                    </a:solidFill>
                  </a:rPr>
                  <a:t>Database server</a:t>
                </a:r>
                <a:endParaRPr lang="zh-CN" altLang="en-US" sz="1200" dirty="0">
                  <a:solidFill>
                    <a:schemeClr val="accent6"/>
                  </a:solidFill>
                </a:endParaRPr>
              </a:p>
            </p:txBody>
          </p: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579059C0-7ABD-6345-851B-51E6A7A27EE0}"/>
                  </a:ext>
                </a:extLst>
              </p:cNvPr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37" name="磁盘 36">
                  <a:extLst>
                    <a:ext uri="{FF2B5EF4-FFF2-40B4-BE49-F238E27FC236}">
                      <a16:creationId xmlns:a16="http://schemas.microsoft.com/office/drawing/2014/main" id="{D0FC551E-6A07-504F-BB0B-8B7650BF685C}"/>
                    </a:ext>
                  </a:extLst>
                </p:cNvPr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383D9A28-8199-4A49-9A2F-8B6220A3E364}"/>
                    </a:ext>
                  </a:extLst>
                </p:cNvPr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Database</a:t>
                  </a:r>
                </a:p>
                <a:p>
                  <a:pPr algn="ctr"/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user, price</a:t>
                  </a:r>
                  <a:endParaRPr kumimoji="1"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5A823212-6BEA-714C-B9A3-0E037ECB2397}"/>
                </a:ext>
              </a:extLst>
            </p:cNvPr>
            <p:cNvGrpSpPr/>
            <p:nvPr/>
          </p:nvGrpSpPr>
          <p:grpSpPr>
            <a:xfrm>
              <a:off x="7433843" y="2770148"/>
              <a:ext cx="1309974" cy="899967"/>
              <a:chOff x="6831174" y="4263832"/>
              <a:chExt cx="1309974" cy="899967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F9AE2074-5953-3B45-8AD8-761CD5412EB6}"/>
                  </a:ext>
                </a:extLst>
              </p:cNvPr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F9BEDE84-5B54-3743-A6A2-DF823D2A7807}"/>
                  </a:ext>
                </a:extLst>
              </p:cNvPr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accent6"/>
                    </a:solidFill>
                  </a:rPr>
                  <a:t>Database server</a:t>
                </a:r>
                <a:endParaRPr lang="zh-CN" altLang="en-US" sz="1200" dirty="0">
                  <a:solidFill>
                    <a:schemeClr val="accent6"/>
                  </a:solidFill>
                </a:endParaRPr>
              </a:p>
            </p:txBody>
          </p: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48986BE2-02B3-BE48-8674-6C0707E2A578}"/>
                  </a:ext>
                </a:extLst>
              </p:cNvPr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43" name="磁盘 42">
                  <a:extLst>
                    <a:ext uri="{FF2B5EF4-FFF2-40B4-BE49-F238E27FC236}">
                      <a16:creationId xmlns:a16="http://schemas.microsoft.com/office/drawing/2014/main" id="{1A3F4415-0BAE-BC4C-AC53-0BCD9404384E}"/>
                    </a:ext>
                  </a:extLst>
                </p:cNvPr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26D4C45F-64C3-A149-A2A3-AD81A5B5D96E}"/>
                    </a:ext>
                  </a:extLst>
                </p:cNvPr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Database</a:t>
                  </a:r>
                </a:p>
                <a:p>
                  <a:pPr algn="ctr"/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user, price</a:t>
                  </a:r>
                  <a:endParaRPr kumimoji="1"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E039F92C-D0B3-754A-8599-7F6D39381DF4}"/>
                </a:ext>
              </a:extLst>
            </p:cNvPr>
            <p:cNvCxnSpPr>
              <a:cxnSpLocks/>
            </p:cNvCxnSpPr>
            <p:nvPr/>
          </p:nvCxnSpPr>
          <p:spPr>
            <a:xfrm>
              <a:off x="5645427" y="3793604"/>
              <a:ext cx="30813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DF57DD0F-F35E-2243-9CE6-A038FB0AC209}"/>
                </a:ext>
              </a:extLst>
            </p:cNvPr>
            <p:cNvSpPr/>
            <p:nvPr/>
          </p:nvSpPr>
          <p:spPr>
            <a:xfrm>
              <a:off x="6897697" y="306673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chemeClr val="accent6"/>
                  </a:solidFill>
                </a:rPr>
                <a:t>…</a:t>
              </a:r>
              <a:endParaRPr lang="zh-CN" altLang="en-US" sz="2400" dirty="0">
                <a:solidFill>
                  <a:schemeClr val="accent6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4933A48-1FAB-664C-B70F-33CE44129D2C}"/>
                </a:ext>
              </a:extLst>
            </p:cNvPr>
            <p:cNvSpPr/>
            <p:nvPr/>
          </p:nvSpPr>
          <p:spPr>
            <a:xfrm>
              <a:off x="6151448" y="3812226"/>
              <a:ext cx="2064989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chemeClr val="accent6"/>
                  </a:solidFill>
                </a:rPr>
                <a:t>Distributed database</a:t>
              </a:r>
              <a:endParaRPr lang="zh-CN" altLang="en-US" sz="16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655A47CD-C52C-7344-A0F0-C43B60EE8C51}"/>
              </a:ext>
            </a:extLst>
          </p:cNvPr>
          <p:cNvGrpSpPr/>
          <p:nvPr/>
        </p:nvGrpSpPr>
        <p:grpSpPr>
          <a:xfrm>
            <a:off x="5383207" y="1199766"/>
            <a:ext cx="3704912" cy="1076455"/>
            <a:chOff x="5248883" y="1420516"/>
            <a:chExt cx="3704912" cy="1076455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0049526E-9C02-8847-9DCE-75B4DA1A35B8}"/>
                </a:ext>
              </a:extLst>
            </p:cNvPr>
            <p:cNvGrpSpPr/>
            <p:nvPr/>
          </p:nvGrpSpPr>
          <p:grpSpPr>
            <a:xfrm>
              <a:off x="5248883" y="1420516"/>
              <a:ext cx="3704912" cy="608773"/>
              <a:chOff x="5248883" y="1420516"/>
              <a:chExt cx="3704912" cy="608773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A6290FE6-7B28-B041-9700-797D1A665E30}"/>
                  </a:ext>
                </a:extLst>
              </p:cNvPr>
              <p:cNvGrpSpPr/>
              <p:nvPr/>
            </p:nvGrpSpPr>
            <p:grpSpPr>
              <a:xfrm>
                <a:off x="5248883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1" name="梯形 50">
                  <a:extLst>
                    <a:ext uri="{FF2B5EF4-FFF2-40B4-BE49-F238E27FC236}">
                      <a16:creationId xmlns:a16="http://schemas.microsoft.com/office/drawing/2014/main" id="{633EA070-08CE-304E-957A-19FE29FDC7D7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FEB742FE-0674-4240-95B8-E898D1C70E2D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Caching</a:t>
                  </a:r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E262782E-9207-F04A-A5EC-307E2C4E191B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Caching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5563B8AC-DE7B-7D4B-8357-A076C2B4CFE5}"/>
                  </a:ext>
                </a:extLst>
              </p:cNvPr>
              <p:cNvGrpSpPr/>
              <p:nvPr/>
            </p:nvGrpSpPr>
            <p:grpSpPr>
              <a:xfrm>
                <a:off x="6350866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5" name="梯形 54">
                  <a:extLst>
                    <a:ext uri="{FF2B5EF4-FFF2-40B4-BE49-F238E27FC236}">
                      <a16:creationId xmlns:a16="http://schemas.microsoft.com/office/drawing/2014/main" id="{BFA1B711-F7B1-D74B-8EC7-258D6A5D843C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96373344-E07C-9B4D-B0EA-FF19D8963E36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Caching</a:t>
                  </a: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3E597C7E-5C7C-8D44-B974-9E19AC44006C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Caching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6B0BC6C6-FF3B-E24B-A903-48343EB9449E}"/>
                  </a:ext>
                </a:extLst>
              </p:cNvPr>
              <p:cNvGrpSpPr/>
              <p:nvPr/>
            </p:nvGrpSpPr>
            <p:grpSpPr>
              <a:xfrm>
                <a:off x="7738398" y="1420516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9" name="梯形 58">
                  <a:extLst>
                    <a:ext uri="{FF2B5EF4-FFF2-40B4-BE49-F238E27FC236}">
                      <a16:creationId xmlns:a16="http://schemas.microsoft.com/office/drawing/2014/main" id="{639C8129-0557-974A-8CEA-1BF6051660FC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B57CD5B1-A9F2-E94A-83D9-56959E854C78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Caching</a:t>
                  </a:r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D1F82572-618E-2542-8CE7-8CF2FE750D21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Caching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0933B426-38CD-DA4B-B42C-15B0E429ABC0}"/>
                  </a:ext>
                </a:extLst>
              </p:cNvPr>
              <p:cNvSpPr/>
              <p:nvPr/>
            </p:nvSpPr>
            <p:spPr>
              <a:xfrm>
                <a:off x="7415910" y="1502122"/>
                <a:ext cx="492443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accent6"/>
                    </a:solidFill>
                  </a:rPr>
                  <a:t>…</a:t>
                </a:r>
                <a:endParaRPr lang="zh-CN" altLang="en-US" sz="2400" dirty="0">
                  <a:solidFill>
                    <a:schemeClr val="accent6"/>
                  </a:solidFill>
                </a:endParaRPr>
              </a:p>
            </p:txBody>
          </p:sp>
        </p:grp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382746F2-7425-FD44-9653-E9EAE1662529}"/>
                </a:ext>
              </a:extLst>
            </p:cNvPr>
            <p:cNvCxnSpPr>
              <a:cxnSpLocks/>
            </p:cNvCxnSpPr>
            <p:nvPr/>
          </p:nvCxnSpPr>
          <p:spPr>
            <a:xfrm>
              <a:off x="5308749" y="2137420"/>
              <a:ext cx="36450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AEC58762-3B38-1944-BFB4-2A1A74CACFD1}"/>
                </a:ext>
              </a:extLst>
            </p:cNvPr>
            <p:cNvSpPr/>
            <p:nvPr/>
          </p:nvSpPr>
          <p:spPr>
            <a:xfrm>
              <a:off x="6027005" y="2158417"/>
              <a:ext cx="192713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chemeClr val="accent6"/>
                  </a:solidFill>
                </a:rPr>
                <a:t>Distributed caching</a:t>
              </a:r>
              <a:endParaRPr lang="zh-CN" altLang="en-US" sz="16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679EA17D-E345-284E-B32B-488BFA689030}"/>
              </a:ext>
            </a:extLst>
          </p:cNvPr>
          <p:cNvGrpSpPr/>
          <p:nvPr/>
        </p:nvGrpSpPr>
        <p:grpSpPr>
          <a:xfrm>
            <a:off x="2236116" y="3199271"/>
            <a:ext cx="768261" cy="2146974"/>
            <a:chOff x="3096000" y="3119298"/>
            <a:chExt cx="768261" cy="2146974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E6723146-8EB2-CF4C-B0F4-257964AF79F2}"/>
                </a:ext>
              </a:extLst>
            </p:cNvPr>
            <p:cNvSpPr/>
            <p:nvPr/>
          </p:nvSpPr>
          <p:spPr>
            <a:xfrm>
              <a:off x="3096000" y="3119298"/>
              <a:ext cx="725111" cy="21469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2C3CEF28-2579-DD43-9CCC-59314B8976F0}"/>
                </a:ext>
              </a:extLst>
            </p:cNvPr>
            <p:cNvGrpSpPr/>
            <p:nvPr/>
          </p:nvGrpSpPr>
          <p:grpSpPr>
            <a:xfrm rot="5400000">
              <a:off x="2988299" y="3437380"/>
              <a:ext cx="690955" cy="180000"/>
              <a:chOff x="4884739" y="2696400"/>
              <a:chExt cx="690955" cy="180000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0F9F0AF-CE12-484F-91B3-E3DE0BD0819A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6B406DB9-FC35-6645-8D8F-3DDA229189F0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22369A5-BF57-1D4F-B917-34569BBC224E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FB8E4386-7B4F-864B-A886-CA4FE401E797}"/>
                </a:ext>
              </a:extLst>
            </p:cNvPr>
            <p:cNvGrpSpPr/>
            <p:nvPr/>
          </p:nvGrpSpPr>
          <p:grpSpPr>
            <a:xfrm rot="5400000">
              <a:off x="3219367" y="3437381"/>
              <a:ext cx="690955" cy="180000"/>
              <a:chOff x="4884739" y="2696400"/>
              <a:chExt cx="690955" cy="180000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BBFC6B61-5C4D-BC44-8004-017035448507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246187C0-35C2-C246-9F4A-E5417FEE7AED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F9331AE6-D4DD-FE4B-AA09-BB5A22BBC23E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29379095-8FE5-2F4B-A68E-1784DF85FC0A}"/>
                </a:ext>
              </a:extLst>
            </p:cNvPr>
            <p:cNvGrpSpPr/>
            <p:nvPr/>
          </p:nvGrpSpPr>
          <p:grpSpPr>
            <a:xfrm rot="5400000">
              <a:off x="2988299" y="4762203"/>
              <a:ext cx="690955" cy="180000"/>
              <a:chOff x="4884739" y="2696400"/>
              <a:chExt cx="690955" cy="180000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0D2522E0-4206-A643-AE89-9A6B4EB0DD19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9698B6F6-D843-E545-B57B-9B95C847BB0D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5AA85EA1-2AE0-7741-BE58-B578E926D2D6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665ECE32-AAAC-0E45-BC2E-6A1A50A26F3A}"/>
                </a:ext>
              </a:extLst>
            </p:cNvPr>
            <p:cNvGrpSpPr/>
            <p:nvPr/>
          </p:nvGrpSpPr>
          <p:grpSpPr>
            <a:xfrm rot="5400000">
              <a:off x="3219367" y="4762204"/>
              <a:ext cx="690955" cy="180000"/>
              <a:chOff x="4884739" y="2696400"/>
              <a:chExt cx="690955" cy="180000"/>
            </a:xfrm>
          </p:grpSpPr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119E4D7D-D602-F849-8287-F5DB9333753E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EA5462B7-5DEF-2343-BE37-EABBA3E37AA8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486D7C86-DF7E-DA48-8904-81267A678A7F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3D052E93-10D3-1949-9AC2-D730557DC529}"/>
                </a:ext>
              </a:extLst>
            </p:cNvPr>
            <p:cNvSpPr/>
            <p:nvPr/>
          </p:nvSpPr>
          <p:spPr>
            <a:xfrm>
              <a:off x="3126559" y="4015893"/>
              <a:ext cx="73770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Load</a:t>
              </a:r>
            </a:p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Balance</a:t>
              </a:r>
              <a:endParaRPr lang="zh-CN" altLang="en-US" sz="1200" dirty="0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AD7F6FF-8A91-AE4B-BAEC-6932407C43F3}"/>
              </a:ext>
            </a:extLst>
          </p:cNvPr>
          <p:cNvGrpSpPr/>
          <p:nvPr/>
        </p:nvGrpSpPr>
        <p:grpSpPr>
          <a:xfrm>
            <a:off x="3302994" y="2814021"/>
            <a:ext cx="1703228" cy="1049410"/>
            <a:chOff x="5882155" y="4329138"/>
            <a:chExt cx="1703228" cy="1049410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2E49C364-B8BA-6449-A661-ED21CC349A6C}"/>
                </a:ext>
              </a:extLst>
            </p:cNvPr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chemeClr val="accent6"/>
                </a:solidFill>
              </a:endParaRPr>
            </a:p>
          </p:txBody>
        </p:sp>
        <p:sp>
          <p:nvSpPr>
            <p:cNvPr id="97" name="圆角矩形 96">
              <a:extLst>
                <a:ext uri="{FF2B5EF4-FFF2-40B4-BE49-F238E27FC236}">
                  <a16:creationId xmlns:a16="http://schemas.microsoft.com/office/drawing/2014/main" id="{FBD61F8B-7C0E-174D-9459-45345C127C82}"/>
                </a:ext>
              </a:extLst>
            </p:cNvPr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accent6"/>
                  </a:solidFill>
                </a:rPr>
                <a:t>Application #1</a:t>
              </a:r>
            </a:p>
            <a:p>
              <a:pPr algn="ctr"/>
              <a:r>
                <a:rPr kumimoji="1" lang="en-US" altLang="zh-CN" sz="1200" dirty="0">
                  <a:solidFill>
                    <a:schemeClr val="accent6"/>
                  </a:solidFill>
                </a:rPr>
                <a:t>generate the page</a:t>
              </a: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0A6034AD-D619-D14A-98E1-159CEF8C591B}"/>
                </a:ext>
              </a:extLst>
            </p:cNvPr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6"/>
                  </a:solidFill>
                </a:rPr>
                <a:t>Application server</a:t>
              </a:r>
              <a:endParaRPr lang="zh-CN" altLang="en-US" sz="12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48A48ED5-9A84-9A44-9771-E0F889B3C91E}"/>
              </a:ext>
            </a:extLst>
          </p:cNvPr>
          <p:cNvGrpSpPr/>
          <p:nvPr/>
        </p:nvGrpSpPr>
        <p:grpSpPr>
          <a:xfrm>
            <a:off x="3270533" y="4048243"/>
            <a:ext cx="1703228" cy="1049410"/>
            <a:chOff x="5882155" y="4329138"/>
            <a:chExt cx="1703228" cy="1049410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F30AB55A-2691-EF48-A482-BC41654BA740}"/>
                </a:ext>
              </a:extLst>
            </p:cNvPr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chemeClr val="accent6"/>
                </a:solidFill>
              </a:endParaRPr>
            </a:p>
          </p:txBody>
        </p:sp>
        <p:sp>
          <p:nvSpPr>
            <p:cNvPr id="112" name="圆角矩形 111">
              <a:extLst>
                <a:ext uri="{FF2B5EF4-FFF2-40B4-BE49-F238E27FC236}">
                  <a16:creationId xmlns:a16="http://schemas.microsoft.com/office/drawing/2014/main" id="{14F6D9ED-74C9-6C44-8651-1A8BB432554D}"/>
                </a:ext>
              </a:extLst>
            </p:cNvPr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accent6"/>
                  </a:solidFill>
                </a:rPr>
                <a:t>Application #2</a:t>
              </a:r>
            </a:p>
            <a:p>
              <a:pPr algn="ctr"/>
              <a:r>
                <a:rPr kumimoji="1" lang="en-US" altLang="zh-CN" sz="1200" dirty="0">
                  <a:solidFill>
                    <a:schemeClr val="accent6"/>
                  </a:solidFill>
                </a:rPr>
                <a:t>add the order</a:t>
              </a: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B6A8D56D-91CD-4E40-B1F1-1DA733B4F71A}"/>
                </a:ext>
              </a:extLst>
            </p:cNvPr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6"/>
                  </a:solidFill>
                </a:rPr>
                <a:t>Application server</a:t>
              </a:r>
              <a:endParaRPr lang="zh-CN" altLang="en-US" sz="12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16" name="矩形 115">
            <a:extLst>
              <a:ext uri="{FF2B5EF4-FFF2-40B4-BE49-F238E27FC236}">
                <a16:creationId xmlns:a16="http://schemas.microsoft.com/office/drawing/2014/main" id="{ED38AE4B-AB97-8349-88BB-BBD0BC56AE0A}"/>
              </a:ext>
            </a:extLst>
          </p:cNvPr>
          <p:cNvSpPr/>
          <p:nvPr/>
        </p:nvSpPr>
        <p:spPr>
          <a:xfrm rot="5400000">
            <a:off x="398422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chemeClr val="accent6"/>
                </a:solidFill>
              </a:rPr>
              <a:t>…</a:t>
            </a:r>
            <a:endParaRPr lang="zh-CN" altLang="en-US" sz="2400" dirty="0">
              <a:solidFill>
                <a:schemeClr val="accent6"/>
              </a:solidFill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62CFE7A8-456B-BE4A-9CAA-BFE9F9C7F29D}"/>
              </a:ext>
            </a:extLst>
          </p:cNvPr>
          <p:cNvCxnSpPr>
            <a:cxnSpLocks/>
          </p:cNvCxnSpPr>
          <p:nvPr/>
        </p:nvCxnSpPr>
        <p:spPr>
          <a:xfrm>
            <a:off x="1979712" y="2706957"/>
            <a:ext cx="0" cy="35864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E1C7E32B-7D55-C346-9A45-BFF03300B8E5}"/>
              </a:ext>
            </a:extLst>
          </p:cNvPr>
          <p:cNvCxnSpPr/>
          <p:nvPr/>
        </p:nvCxnSpPr>
        <p:spPr>
          <a:xfrm>
            <a:off x="1979712" y="2706957"/>
            <a:ext cx="324036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611C8C85-D755-DF40-A021-5F2C5DC03874}"/>
              </a:ext>
            </a:extLst>
          </p:cNvPr>
          <p:cNvCxnSpPr/>
          <p:nvPr/>
        </p:nvCxnSpPr>
        <p:spPr>
          <a:xfrm flipV="1">
            <a:off x="5220072" y="1129308"/>
            <a:ext cx="0" cy="15776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D35B7C9F-3A9D-8842-AF7E-8B9A5A349A27}"/>
              </a:ext>
            </a:extLst>
          </p:cNvPr>
          <p:cNvCxnSpPr/>
          <p:nvPr/>
        </p:nvCxnSpPr>
        <p:spPr>
          <a:xfrm>
            <a:off x="5220072" y="1129308"/>
            <a:ext cx="43924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5F480364-98F9-7645-9EF1-BAFF5DD2B10D}"/>
              </a:ext>
            </a:extLst>
          </p:cNvPr>
          <p:cNvGrpSpPr/>
          <p:nvPr/>
        </p:nvGrpSpPr>
        <p:grpSpPr>
          <a:xfrm rot="16200000">
            <a:off x="703673" y="3881347"/>
            <a:ext cx="1548280" cy="638043"/>
            <a:chOff x="6020855" y="1361203"/>
            <a:chExt cx="1548280" cy="638043"/>
          </a:xfrm>
        </p:grpSpPr>
        <p:sp>
          <p:nvSpPr>
            <p:cNvPr id="102" name="云形 101">
              <a:extLst>
                <a:ext uri="{FF2B5EF4-FFF2-40B4-BE49-F238E27FC236}">
                  <a16:creationId xmlns:a16="http://schemas.microsoft.com/office/drawing/2014/main" id="{BE8A3EF8-56AB-3448-8B8F-EE59DD71D3EE}"/>
                </a:ext>
              </a:extLst>
            </p:cNvPr>
            <p:cNvSpPr/>
            <p:nvPr/>
          </p:nvSpPr>
          <p:spPr>
            <a:xfrm>
              <a:off x="6020855" y="1361203"/>
              <a:ext cx="1548280" cy="638043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CADC3DD3-35E0-A74C-8D61-976534E7135A}"/>
                </a:ext>
              </a:extLst>
            </p:cNvPr>
            <p:cNvSpPr/>
            <p:nvPr/>
          </p:nvSpPr>
          <p:spPr>
            <a:xfrm>
              <a:off x="6311529" y="1443038"/>
              <a:ext cx="9669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</a:rPr>
                <a:t>Internet</a:t>
              </a:r>
              <a:endParaRPr lang="zh-CN" altLang="en-US" dirty="0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F6CADC1D-E4DF-0D4B-A8BB-1F9214EE356E}"/>
              </a:ext>
            </a:extLst>
          </p:cNvPr>
          <p:cNvGrpSpPr/>
          <p:nvPr/>
        </p:nvGrpSpPr>
        <p:grpSpPr>
          <a:xfrm>
            <a:off x="1911161" y="3550232"/>
            <a:ext cx="252000" cy="517828"/>
            <a:chOff x="1735514" y="3550232"/>
            <a:chExt cx="420567" cy="517828"/>
          </a:xfrm>
        </p:grpSpPr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05D65598-F0A7-0047-BA18-C55DEADA6456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箭头连接符 105">
              <a:extLst>
                <a:ext uri="{FF2B5EF4-FFF2-40B4-BE49-F238E27FC236}">
                  <a16:creationId xmlns:a16="http://schemas.microsoft.com/office/drawing/2014/main" id="{016A3FED-70D7-BA47-9584-E3EE6525F024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2F467B4D-074B-A745-B81A-7629D4389C29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箭头连接符 107">
              <a:extLst>
                <a:ext uri="{FF2B5EF4-FFF2-40B4-BE49-F238E27FC236}">
                  <a16:creationId xmlns:a16="http://schemas.microsoft.com/office/drawing/2014/main" id="{221BEB65-A1F4-B244-906A-FA585150DFC3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BC25CCC5-34C1-4F46-B50E-612F416D41CD}"/>
              </a:ext>
            </a:extLst>
          </p:cNvPr>
          <p:cNvGrpSpPr/>
          <p:nvPr/>
        </p:nvGrpSpPr>
        <p:grpSpPr>
          <a:xfrm>
            <a:off x="1907704" y="4263806"/>
            <a:ext cx="252000" cy="517828"/>
            <a:chOff x="1735514" y="3550232"/>
            <a:chExt cx="420567" cy="517828"/>
          </a:xfrm>
        </p:grpSpPr>
        <p:cxnSp>
          <p:nvCxnSpPr>
            <p:cNvPr id="117" name="直线箭头连接符 116">
              <a:extLst>
                <a:ext uri="{FF2B5EF4-FFF2-40B4-BE49-F238E27FC236}">
                  <a16:creationId xmlns:a16="http://schemas.microsoft.com/office/drawing/2014/main" id="{FE70FE28-178C-CC4B-90C4-9A23874F50F3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线箭头连接符 117">
              <a:extLst>
                <a:ext uri="{FF2B5EF4-FFF2-40B4-BE49-F238E27FC236}">
                  <a16:creationId xmlns:a16="http://schemas.microsoft.com/office/drawing/2014/main" id="{A27D1004-3AB4-5341-9B3F-570C7280A3F7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线箭头连接符 118">
              <a:extLst>
                <a:ext uri="{FF2B5EF4-FFF2-40B4-BE49-F238E27FC236}">
                  <a16:creationId xmlns:a16="http://schemas.microsoft.com/office/drawing/2014/main" id="{6A9BD2A1-6A8C-1A40-A2B9-5F389427E746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线箭头连接符 119">
              <a:extLst>
                <a:ext uri="{FF2B5EF4-FFF2-40B4-BE49-F238E27FC236}">
                  <a16:creationId xmlns:a16="http://schemas.microsoft.com/office/drawing/2014/main" id="{42EE3A9F-E5A7-2941-B397-FF792A5A26DF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任意形状 98">
            <a:extLst>
              <a:ext uri="{FF2B5EF4-FFF2-40B4-BE49-F238E27FC236}">
                <a16:creationId xmlns:a16="http://schemas.microsoft.com/office/drawing/2014/main" id="{BE404872-4BC5-A04E-864F-97DDC5DBAA21}"/>
              </a:ext>
            </a:extLst>
          </p:cNvPr>
          <p:cNvSpPr/>
          <p:nvPr/>
        </p:nvSpPr>
        <p:spPr>
          <a:xfrm>
            <a:off x="2675106" y="2972121"/>
            <a:ext cx="680937" cy="425574"/>
          </a:xfrm>
          <a:custGeom>
            <a:avLst/>
            <a:gdLst>
              <a:gd name="connsiteX0" fmla="*/ 0 w 680937"/>
              <a:gd name="connsiteY0" fmla="*/ 403377 h 425574"/>
              <a:gd name="connsiteX1" fmla="*/ 447473 w 680937"/>
              <a:gd name="connsiteY1" fmla="*/ 383922 h 425574"/>
              <a:gd name="connsiteX2" fmla="*/ 379379 w 680937"/>
              <a:gd name="connsiteY2" fmla="*/ 23998 h 425574"/>
              <a:gd name="connsiteX3" fmla="*/ 680937 w 680937"/>
              <a:gd name="connsiteY3" fmla="*/ 62909 h 42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937" h="425574">
                <a:moveTo>
                  <a:pt x="0" y="403377"/>
                </a:moveTo>
                <a:cubicBezTo>
                  <a:pt x="192121" y="425264"/>
                  <a:pt x="384243" y="447152"/>
                  <a:pt x="447473" y="383922"/>
                </a:cubicBezTo>
                <a:cubicBezTo>
                  <a:pt x="510703" y="320692"/>
                  <a:pt x="340468" y="77500"/>
                  <a:pt x="379379" y="23998"/>
                </a:cubicBezTo>
                <a:cubicBezTo>
                  <a:pt x="418290" y="-29504"/>
                  <a:pt x="549613" y="16702"/>
                  <a:pt x="680937" y="6290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00" name="任意形状 99">
            <a:extLst>
              <a:ext uri="{FF2B5EF4-FFF2-40B4-BE49-F238E27FC236}">
                <a16:creationId xmlns:a16="http://schemas.microsoft.com/office/drawing/2014/main" id="{4DD1C2E8-AD77-4941-90D9-C47CEDE9A763}"/>
              </a:ext>
            </a:extLst>
          </p:cNvPr>
          <p:cNvSpPr/>
          <p:nvPr/>
        </p:nvSpPr>
        <p:spPr>
          <a:xfrm>
            <a:off x="2733472" y="3533078"/>
            <a:ext cx="671209" cy="1017912"/>
          </a:xfrm>
          <a:custGeom>
            <a:avLst/>
            <a:gdLst>
              <a:gd name="connsiteX0" fmla="*/ 0 w 671209"/>
              <a:gd name="connsiteY0" fmla="*/ 75884 h 1017912"/>
              <a:gd name="connsiteX1" fmla="*/ 291830 w 671209"/>
              <a:gd name="connsiteY1" fmla="*/ 85611 h 1017912"/>
              <a:gd name="connsiteX2" fmla="*/ 340468 w 671209"/>
              <a:gd name="connsiteY2" fmla="*/ 941645 h 1017912"/>
              <a:gd name="connsiteX3" fmla="*/ 671209 w 671209"/>
              <a:gd name="connsiteY3" fmla="*/ 922190 h 101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209" h="1017912">
                <a:moveTo>
                  <a:pt x="0" y="75884"/>
                </a:moveTo>
                <a:cubicBezTo>
                  <a:pt x="117542" y="8601"/>
                  <a:pt x="235085" y="-58682"/>
                  <a:pt x="291830" y="85611"/>
                </a:cubicBezTo>
                <a:cubicBezTo>
                  <a:pt x="348575" y="229904"/>
                  <a:pt x="277238" y="802215"/>
                  <a:pt x="340468" y="941645"/>
                </a:cubicBezTo>
                <a:cubicBezTo>
                  <a:pt x="403698" y="1081075"/>
                  <a:pt x="537453" y="1001632"/>
                  <a:pt x="671209" y="92219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05" name="任意形状 104">
            <a:extLst>
              <a:ext uri="{FF2B5EF4-FFF2-40B4-BE49-F238E27FC236}">
                <a16:creationId xmlns:a16="http://schemas.microsoft.com/office/drawing/2014/main" id="{23E173F5-C724-6C41-B86A-D161FDCCA1E5}"/>
              </a:ext>
            </a:extLst>
          </p:cNvPr>
          <p:cNvSpPr/>
          <p:nvPr/>
        </p:nvSpPr>
        <p:spPr>
          <a:xfrm>
            <a:off x="2743200" y="4928179"/>
            <a:ext cx="1215957" cy="488037"/>
          </a:xfrm>
          <a:custGeom>
            <a:avLst/>
            <a:gdLst>
              <a:gd name="connsiteX0" fmla="*/ 0 w 1215957"/>
              <a:gd name="connsiteY0" fmla="*/ 3744 h 488037"/>
              <a:gd name="connsiteX1" fmla="*/ 379379 w 1215957"/>
              <a:gd name="connsiteY1" fmla="*/ 62110 h 488037"/>
              <a:gd name="connsiteX2" fmla="*/ 680936 w 1215957"/>
              <a:gd name="connsiteY2" fmla="*/ 431761 h 488037"/>
              <a:gd name="connsiteX3" fmla="*/ 1215957 w 1215957"/>
              <a:gd name="connsiteY3" fmla="*/ 480400 h 488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5957" h="488037">
                <a:moveTo>
                  <a:pt x="0" y="3744"/>
                </a:moveTo>
                <a:cubicBezTo>
                  <a:pt x="132945" y="-2741"/>
                  <a:pt x="265890" y="-9226"/>
                  <a:pt x="379379" y="62110"/>
                </a:cubicBezTo>
                <a:cubicBezTo>
                  <a:pt x="492868" y="133446"/>
                  <a:pt x="541506" y="362046"/>
                  <a:pt x="680936" y="431761"/>
                </a:cubicBezTo>
                <a:cubicBezTo>
                  <a:pt x="820366" y="501476"/>
                  <a:pt x="1018161" y="490938"/>
                  <a:pt x="1215957" y="4804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21" name="任意形状 120">
            <a:extLst>
              <a:ext uri="{FF2B5EF4-FFF2-40B4-BE49-F238E27FC236}">
                <a16:creationId xmlns:a16="http://schemas.microsoft.com/office/drawing/2014/main" id="{E0C9AF04-3263-0F47-9EF1-F650C8311800}"/>
              </a:ext>
            </a:extLst>
          </p:cNvPr>
          <p:cNvSpPr/>
          <p:nvPr/>
        </p:nvSpPr>
        <p:spPr>
          <a:xfrm>
            <a:off x="4864086" y="2014176"/>
            <a:ext cx="1283795" cy="1189054"/>
          </a:xfrm>
          <a:custGeom>
            <a:avLst/>
            <a:gdLst>
              <a:gd name="connsiteX0" fmla="*/ 9471 w 1283795"/>
              <a:gd name="connsiteY0" fmla="*/ 1118130 h 1189054"/>
              <a:gd name="connsiteX1" fmla="*/ 67837 w 1283795"/>
              <a:gd name="connsiteY1" fmla="*/ 1127858 h 1189054"/>
              <a:gd name="connsiteX2" fmla="*/ 515310 w 1283795"/>
              <a:gd name="connsiteY2" fmla="*/ 1108403 h 1189054"/>
              <a:gd name="connsiteX3" fmla="*/ 641769 w 1283795"/>
              <a:gd name="connsiteY3" fmla="*/ 106454 h 1189054"/>
              <a:gd name="connsiteX4" fmla="*/ 1283795 w 1283795"/>
              <a:gd name="connsiteY4" fmla="*/ 77271 h 118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3795" h="1189054">
                <a:moveTo>
                  <a:pt x="9471" y="1118130"/>
                </a:moveTo>
                <a:cubicBezTo>
                  <a:pt x="-3499" y="1123804"/>
                  <a:pt x="-16469" y="1129479"/>
                  <a:pt x="67837" y="1127858"/>
                </a:cubicBezTo>
                <a:cubicBezTo>
                  <a:pt x="152143" y="1126237"/>
                  <a:pt x="419655" y="1278637"/>
                  <a:pt x="515310" y="1108403"/>
                </a:cubicBezTo>
                <a:cubicBezTo>
                  <a:pt x="610965" y="938169"/>
                  <a:pt x="513688" y="278309"/>
                  <a:pt x="641769" y="106454"/>
                </a:cubicBezTo>
                <a:cubicBezTo>
                  <a:pt x="769850" y="-65401"/>
                  <a:pt x="1026822" y="5935"/>
                  <a:pt x="1283795" y="77271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22" name="任意形状 121">
            <a:extLst>
              <a:ext uri="{FF2B5EF4-FFF2-40B4-BE49-F238E27FC236}">
                <a16:creationId xmlns:a16="http://schemas.microsoft.com/office/drawing/2014/main" id="{4BA51334-7962-6840-B00E-B060393D3642}"/>
              </a:ext>
            </a:extLst>
          </p:cNvPr>
          <p:cNvSpPr/>
          <p:nvPr/>
        </p:nvSpPr>
        <p:spPr>
          <a:xfrm>
            <a:off x="4902740" y="4349164"/>
            <a:ext cx="1420239" cy="942683"/>
          </a:xfrm>
          <a:custGeom>
            <a:avLst/>
            <a:gdLst>
              <a:gd name="connsiteX0" fmla="*/ 0 w 1420239"/>
              <a:gd name="connsiteY0" fmla="*/ 47738 h 942683"/>
              <a:gd name="connsiteX1" fmla="*/ 593388 w 1420239"/>
              <a:gd name="connsiteY1" fmla="*/ 47738 h 942683"/>
              <a:gd name="connsiteX2" fmla="*/ 680937 w 1420239"/>
              <a:gd name="connsiteY2" fmla="*/ 543849 h 942683"/>
              <a:gd name="connsiteX3" fmla="*/ 1420239 w 1420239"/>
              <a:gd name="connsiteY3" fmla="*/ 942683 h 94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0239" h="942683">
                <a:moveTo>
                  <a:pt x="0" y="47738"/>
                </a:moveTo>
                <a:cubicBezTo>
                  <a:pt x="239949" y="6395"/>
                  <a:pt x="479899" y="-34947"/>
                  <a:pt x="593388" y="47738"/>
                </a:cubicBezTo>
                <a:cubicBezTo>
                  <a:pt x="706877" y="130423"/>
                  <a:pt x="543129" y="394692"/>
                  <a:pt x="680937" y="543849"/>
                </a:cubicBezTo>
                <a:cubicBezTo>
                  <a:pt x="818745" y="693006"/>
                  <a:pt x="1119492" y="817844"/>
                  <a:pt x="1420239" y="942683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23" name="任意形状 122">
            <a:extLst>
              <a:ext uri="{FF2B5EF4-FFF2-40B4-BE49-F238E27FC236}">
                <a16:creationId xmlns:a16="http://schemas.microsoft.com/office/drawing/2014/main" id="{439DB04C-0DFB-8143-8A12-2C8FA4BEA623}"/>
              </a:ext>
            </a:extLst>
          </p:cNvPr>
          <p:cNvSpPr/>
          <p:nvPr/>
        </p:nvSpPr>
        <p:spPr>
          <a:xfrm>
            <a:off x="4931923" y="3381875"/>
            <a:ext cx="1313234" cy="460911"/>
          </a:xfrm>
          <a:custGeom>
            <a:avLst/>
            <a:gdLst>
              <a:gd name="connsiteX0" fmla="*/ 0 w 1313234"/>
              <a:gd name="connsiteY0" fmla="*/ 51989 h 460911"/>
              <a:gd name="connsiteX1" fmla="*/ 437745 w 1313234"/>
              <a:gd name="connsiteY1" fmla="*/ 32534 h 460911"/>
              <a:gd name="connsiteX2" fmla="*/ 428017 w 1313234"/>
              <a:gd name="connsiteY2" fmla="*/ 431368 h 460911"/>
              <a:gd name="connsiteX3" fmla="*/ 1313234 w 1313234"/>
              <a:gd name="connsiteY3" fmla="*/ 431368 h 460911"/>
              <a:gd name="connsiteX4" fmla="*/ 1313234 w 1313234"/>
              <a:gd name="connsiteY4" fmla="*/ 431368 h 460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234" h="460911">
                <a:moveTo>
                  <a:pt x="0" y="51989"/>
                </a:moveTo>
                <a:cubicBezTo>
                  <a:pt x="183204" y="10646"/>
                  <a:pt x="366409" y="-30696"/>
                  <a:pt x="437745" y="32534"/>
                </a:cubicBezTo>
                <a:cubicBezTo>
                  <a:pt x="509081" y="95764"/>
                  <a:pt x="282102" y="364896"/>
                  <a:pt x="428017" y="431368"/>
                </a:cubicBezTo>
                <a:cubicBezTo>
                  <a:pt x="573932" y="497840"/>
                  <a:pt x="1313234" y="431368"/>
                  <a:pt x="1313234" y="431368"/>
                </a:cubicBezTo>
                <a:lnTo>
                  <a:pt x="1313234" y="431368"/>
                </a:ln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pic>
        <p:nvPicPr>
          <p:cNvPr id="125" name="图片 124">
            <a:extLst>
              <a:ext uri="{FF2B5EF4-FFF2-40B4-BE49-F238E27FC236}">
                <a16:creationId xmlns:a16="http://schemas.microsoft.com/office/drawing/2014/main" id="{B92E8579-7071-1544-A141-00F5C70B1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45" y="3397695"/>
            <a:ext cx="329286" cy="329286"/>
          </a:xfrm>
          <a:prstGeom prst="rect">
            <a:avLst/>
          </a:prstGeom>
        </p:spPr>
      </p:pic>
      <p:pic>
        <p:nvPicPr>
          <p:cNvPr id="126" name="图片 125">
            <a:extLst>
              <a:ext uri="{FF2B5EF4-FFF2-40B4-BE49-F238E27FC236}">
                <a16:creationId xmlns:a16="http://schemas.microsoft.com/office/drawing/2014/main" id="{DD22D676-CD7E-E44E-9BB5-E209CB080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80" y="3955145"/>
            <a:ext cx="536836" cy="536836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675324F2-C281-7A4E-B5B4-C2F3D32BA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547" y="4549038"/>
            <a:ext cx="425471" cy="425471"/>
          </a:xfrm>
          <a:prstGeom prst="rect">
            <a:avLst/>
          </a:prstGeom>
        </p:spPr>
      </p:pic>
      <p:sp>
        <p:nvSpPr>
          <p:cNvPr id="128" name="矩形 127">
            <a:extLst>
              <a:ext uri="{FF2B5EF4-FFF2-40B4-BE49-F238E27FC236}">
                <a16:creationId xmlns:a16="http://schemas.microsoft.com/office/drawing/2014/main" id="{BD66A7A7-BCEE-3940-A1B7-9CCB3771A279}"/>
              </a:ext>
            </a:extLst>
          </p:cNvPr>
          <p:cNvSpPr/>
          <p:nvPr/>
        </p:nvSpPr>
        <p:spPr>
          <a:xfrm rot="5400000">
            <a:off x="38197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000000"/>
                </a:solidFill>
              </a:rPr>
              <a:t>…</a:t>
            </a:r>
            <a:endParaRPr lang="zh-CN" altLang="en-US" sz="2400" dirty="0"/>
          </a:p>
        </p:txBody>
      </p:sp>
      <p:cxnSp>
        <p:nvCxnSpPr>
          <p:cNvPr id="135" name="直线箭头连接符 134">
            <a:extLst>
              <a:ext uri="{FF2B5EF4-FFF2-40B4-BE49-F238E27FC236}">
                <a16:creationId xmlns:a16="http://schemas.microsoft.com/office/drawing/2014/main" id="{5043794A-C873-0442-A6F7-F6A71C470E36}"/>
              </a:ext>
            </a:extLst>
          </p:cNvPr>
          <p:cNvCxnSpPr>
            <a:cxnSpLocks/>
          </p:cNvCxnSpPr>
          <p:nvPr/>
        </p:nvCxnSpPr>
        <p:spPr>
          <a:xfrm>
            <a:off x="769034" y="3667368"/>
            <a:ext cx="255810" cy="3293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A1769EEB-908D-314E-9DCA-944FE67E7CB2}"/>
              </a:ext>
            </a:extLst>
          </p:cNvPr>
          <p:cNvCxnSpPr>
            <a:cxnSpLocks/>
          </p:cNvCxnSpPr>
          <p:nvPr/>
        </p:nvCxnSpPr>
        <p:spPr>
          <a:xfrm>
            <a:off x="804116" y="4272758"/>
            <a:ext cx="252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线箭头连接符 137">
            <a:extLst>
              <a:ext uri="{FF2B5EF4-FFF2-40B4-BE49-F238E27FC236}">
                <a16:creationId xmlns:a16="http://schemas.microsoft.com/office/drawing/2014/main" id="{89AA7A9E-9DE9-0A45-846A-E0305F1F437D}"/>
              </a:ext>
            </a:extLst>
          </p:cNvPr>
          <p:cNvCxnSpPr>
            <a:cxnSpLocks/>
          </p:cNvCxnSpPr>
          <p:nvPr/>
        </p:nvCxnSpPr>
        <p:spPr>
          <a:xfrm flipV="1">
            <a:off x="795533" y="4557531"/>
            <a:ext cx="260583" cy="2330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302B00F7-9627-964E-814B-720623C8FB36}"/>
              </a:ext>
            </a:extLst>
          </p:cNvPr>
          <p:cNvCxnSpPr>
            <a:cxnSpLocks/>
          </p:cNvCxnSpPr>
          <p:nvPr/>
        </p:nvCxnSpPr>
        <p:spPr>
          <a:xfrm flipV="1">
            <a:off x="794988" y="4948686"/>
            <a:ext cx="281447" cy="5106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63F0D016-2D1C-7942-AF69-5F650EC1D7A2}"/>
              </a:ext>
            </a:extLst>
          </p:cNvPr>
          <p:cNvSpPr/>
          <p:nvPr/>
        </p:nvSpPr>
        <p:spPr>
          <a:xfrm>
            <a:off x="113717" y="291071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Users</a:t>
            </a:r>
            <a:endParaRPr lang="zh-CN" altLang="en-US" dirty="0"/>
          </a:p>
        </p:txBody>
      </p: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D3A91F16-48DF-3441-AC2E-54599AD1A47B}"/>
              </a:ext>
            </a:extLst>
          </p:cNvPr>
          <p:cNvGrpSpPr/>
          <p:nvPr/>
        </p:nvGrpSpPr>
        <p:grpSpPr>
          <a:xfrm>
            <a:off x="1031305" y="2691437"/>
            <a:ext cx="845234" cy="489970"/>
            <a:chOff x="6020855" y="1361204"/>
            <a:chExt cx="845234" cy="489970"/>
          </a:xfrm>
        </p:grpSpPr>
        <p:sp>
          <p:nvSpPr>
            <p:cNvPr id="147" name="云形 146">
              <a:extLst>
                <a:ext uri="{FF2B5EF4-FFF2-40B4-BE49-F238E27FC236}">
                  <a16:creationId xmlns:a16="http://schemas.microsoft.com/office/drawing/2014/main" id="{8F300CF7-1418-FF44-A9D6-07D2FAA46B16}"/>
                </a:ext>
              </a:extLst>
            </p:cNvPr>
            <p:cNvSpPr/>
            <p:nvPr/>
          </p:nvSpPr>
          <p:spPr>
            <a:xfrm>
              <a:off x="6020855" y="1361204"/>
              <a:ext cx="845234" cy="489970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2F2092E2-A967-5F47-9DF8-767134B35003}"/>
                </a:ext>
              </a:extLst>
            </p:cNvPr>
            <p:cNvSpPr/>
            <p:nvPr/>
          </p:nvSpPr>
          <p:spPr>
            <a:xfrm>
              <a:off x="6110928" y="1413481"/>
              <a:ext cx="68480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</a:rPr>
                <a:t>CDN</a:t>
              </a:r>
              <a:endParaRPr lang="zh-CN" altLang="en-US" dirty="0"/>
            </a:p>
          </p:txBody>
        </p:sp>
      </p:grpSp>
      <p:cxnSp>
        <p:nvCxnSpPr>
          <p:cNvPr id="149" name="直线箭头连接符 148">
            <a:extLst>
              <a:ext uri="{FF2B5EF4-FFF2-40B4-BE49-F238E27FC236}">
                <a16:creationId xmlns:a16="http://schemas.microsoft.com/office/drawing/2014/main" id="{02FA31D1-313C-514B-A3A3-C900EFFE3EEB}"/>
              </a:ext>
            </a:extLst>
          </p:cNvPr>
          <p:cNvCxnSpPr>
            <a:cxnSpLocks/>
          </p:cNvCxnSpPr>
          <p:nvPr/>
        </p:nvCxnSpPr>
        <p:spPr>
          <a:xfrm flipV="1">
            <a:off x="1337719" y="3186000"/>
            <a:ext cx="0" cy="230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>
            <a:extLst>
              <a:ext uri="{FF2B5EF4-FFF2-40B4-BE49-F238E27FC236}">
                <a16:creationId xmlns:a16="http://schemas.microsoft.com/office/drawing/2014/main" id="{1DC66607-A2C9-C840-82E5-1D88EB7335CA}"/>
              </a:ext>
            </a:extLst>
          </p:cNvPr>
          <p:cNvCxnSpPr>
            <a:cxnSpLocks/>
          </p:cNvCxnSpPr>
          <p:nvPr/>
        </p:nvCxnSpPr>
        <p:spPr>
          <a:xfrm flipV="1">
            <a:off x="1477813" y="3203164"/>
            <a:ext cx="0" cy="18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73647E64-5092-5641-8F17-128CAA83F59E}"/>
              </a:ext>
            </a:extLst>
          </p:cNvPr>
          <p:cNvGrpSpPr/>
          <p:nvPr/>
        </p:nvGrpSpPr>
        <p:grpSpPr>
          <a:xfrm>
            <a:off x="4492257" y="5204142"/>
            <a:ext cx="1322740" cy="293267"/>
            <a:chOff x="4833436" y="4356643"/>
            <a:chExt cx="1322740" cy="293267"/>
          </a:xfrm>
        </p:grpSpPr>
        <p:sp>
          <p:nvSpPr>
            <p:cNvPr id="130" name="圆柱体 129">
              <a:extLst>
                <a:ext uri="{FF2B5EF4-FFF2-40B4-BE49-F238E27FC236}">
                  <a16:creationId xmlns:a16="http://schemas.microsoft.com/office/drawing/2014/main" id="{8ED5B67F-656F-C941-8A3B-2EBB6C5ADBA8}"/>
                </a:ext>
              </a:extLst>
            </p:cNvPr>
            <p:cNvSpPr/>
            <p:nvPr/>
          </p:nvSpPr>
          <p:spPr>
            <a:xfrm rot="5400000">
              <a:off x="5375673" y="3869407"/>
              <a:ext cx="276998" cy="1284008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accent6"/>
                </a:solidFill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40FCB168-A84F-7046-837A-F3D02646ADF7}"/>
                </a:ext>
              </a:extLst>
            </p:cNvPr>
            <p:cNvSpPr/>
            <p:nvPr/>
          </p:nvSpPr>
          <p:spPr>
            <a:xfrm>
              <a:off x="4833436" y="4356643"/>
              <a:ext cx="12840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accent6"/>
                  </a:solidFill>
                </a:rPr>
                <a:t>Message queue</a:t>
              </a:r>
              <a:endParaRPr lang="zh-CN" altLang="en-US" sz="12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4" name="任意形状 3">
            <a:extLst>
              <a:ext uri="{FF2B5EF4-FFF2-40B4-BE49-F238E27FC236}">
                <a16:creationId xmlns:a16="http://schemas.microsoft.com/office/drawing/2014/main" id="{732FB8A2-0C77-FD4F-9BC0-2908614056B7}"/>
              </a:ext>
            </a:extLst>
          </p:cNvPr>
          <p:cNvSpPr/>
          <p:nvPr/>
        </p:nvSpPr>
        <p:spPr>
          <a:xfrm>
            <a:off x="4994031" y="4797083"/>
            <a:ext cx="342313" cy="365760"/>
          </a:xfrm>
          <a:custGeom>
            <a:avLst/>
            <a:gdLst>
              <a:gd name="connsiteX0" fmla="*/ 0 w 342313"/>
              <a:gd name="connsiteY0" fmla="*/ 0 h 365760"/>
              <a:gd name="connsiteX1" fmla="*/ 295421 w 342313"/>
              <a:gd name="connsiteY1" fmla="*/ 70339 h 365760"/>
              <a:gd name="connsiteX2" fmla="*/ 337624 w 342313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13" h="365760">
                <a:moveTo>
                  <a:pt x="0" y="0"/>
                </a:moveTo>
                <a:cubicBezTo>
                  <a:pt x="119575" y="4689"/>
                  <a:pt x="239150" y="9379"/>
                  <a:pt x="295421" y="70339"/>
                </a:cubicBezTo>
                <a:cubicBezTo>
                  <a:pt x="351692" y="131299"/>
                  <a:pt x="344658" y="248529"/>
                  <a:pt x="337624" y="365760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AA0A773-9005-3848-A94A-18E21FD86144}"/>
              </a:ext>
            </a:extLst>
          </p:cNvPr>
          <p:cNvSpPr/>
          <p:nvPr/>
        </p:nvSpPr>
        <p:spPr>
          <a:xfrm>
            <a:off x="5868502" y="4382802"/>
            <a:ext cx="797845" cy="741671"/>
          </a:xfrm>
          <a:prstGeom prst="ellipse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2" name="内容占位符 2">
            <a:extLst>
              <a:ext uri="{FF2B5EF4-FFF2-40B4-BE49-F238E27FC236}">
                <a16:creationId xmlns:a16="http://schemas.microsoft.com/office/drawing/2014/main" id="{AE1AA0C4-A46C-C843-9D4E-695A271A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4549022" cy="1498280"/>
          </a:xfrm>
        </p:spPr>
        <p:txBody>
          <a:bodyPr>
            <a:normAutofit/>
          </a:bodyPr>
          <a:lstStyle/>
          <a:p>
            <a:r>
              <a:rPr kumimoji="1" lang="en-US" altLang="zh-CN" b="0" dirty="0"/>
              <a:t>While distributed systems are built from components on a </a:t>
            </a:r>
            <a:r>
              <a:rPr kumimoji="1" lang="en-US" altLang="zh-CN" dirty="0">
                <a:solidFill>
                  <a:srgbClr val="C00000"/>
                </a:solidFill>
              </a:rPr>
              <a:t>single</a:t>
            </a:r>
            <a:r>
              <a:rPr kumimoji="1" lang="en-US" altLang="zh-CN" b="0" dirty="0"/>
              <a:t> node</a:t>
            </a:r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File system</a:t>
            </a:r>
            <a:r>
              <a:rPr kumimoji="1" lang="en-US" altLang="zh-CN" dirty="0"/>
              <a:t> runtimes, etc. </a:t>
            </a:r>
          </a:p>
        </p:txBody>
      </p:sp>
    </p:spTree>
    <p:extLst>
      <p:ext uri="{BB962C8B-B14F-4D97-AF65-F5344CB8AC3E}">
        <p14:creationId xmlns:p14="http://schemas.microsoft.com/office/powerpoint/2010/main" val="4228182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An Example: Find Blocks of "/programs/</a:t>
            </a:r>
            <a:r>
              <a:rPr lang="en-US" altLang="zh-CN" dirty="0" err="1"/>
              <a:t>pong.c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9B9537D4-3386-0546-89BF-72B0A8799FB1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30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圆角矩形 4"/>
          <p:cNvSpPr>
            <a:spLocks noChangeArrowheads="1"/>
          </p:cNvSpPr>
          <p:nvPr/>
        </p:nvSpPr>
        <p:spPr bwMode="auto">
          <a:xfrm>
            <a:off x="457200" y="3492500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4822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3810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2800" b="0" dirty="0">
                <a:ea typeface="等线" panose="02010600030101010101" pitchFamily="2" charset="-122"/>
              </a:rPr>
              <a:t>'/' root directory: </a:t>
            </a:r>
            <a:r>
              <a:rPr lang="en-US" altLang="zh-CN" sz="2800" b="0" dirty="0" err="1">
                <a:ea typeface="等线" panose="02010600030101010101" pitchFamily="2" charset="-122"/>
              </a:rPr>
              <a:t>inode</a:t>
            </a:r>
            <a:r>
              <a:rPr lang="en-US" altLang="zh-CN" sz="2800" b="0" dirty="0">
                <a:ea typeface="等线" panose="02010600030101010101" pitchFamily="2" charset="-122"/>
              </a:rPr>
              <a:t> is 1</a:t>
            </a:r>
            <a:endParaRPr lang="zh-CN" altLang="en-US" sz="2800" b="0" dirty="0"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7438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42D1F0F0-4B09-2843-8E99-19132CBAFB08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31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圆角矩形 4"/>
          <p:cNvSpPr>
            <a:spLocks noChangeArrowheads="1"/>
          </p:cNvSpPr>
          <p:nvPr/>
        </p:nvSpPr>
        <p:spPr bwMode="auto">
          <a:xfrm>
            <a:off x="457200" y="2413000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5846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3810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2800" b="0" dirty="0">
                <a:ea typeface="等线" panose="02010600030101010101" pitchFamily="2" charset="-122"/>
              </a:rPr>
              <a:t>Find the first directory in '/' by block number</a:t>
            </a:r>
            <a:endParaRPr lang="zh-CN" altLang="en-US" sz="2800" b="0" dirty="0">
              <a:ea typeface="等线" panose="02010600030101010101" pitchFamily="2" charset="-122"/>
            </a:endParaRPr>
          </a:p>
        </p:txBody>
      </p:sp>
      <p:sp>
        <p:nvSpPr>
          <p:cNvPr id="35847" name="圆角矩形 8"/>
          <p:cNvSpPr>
            <a:spLocks noChangeArrowheads="1"/>
          </p:cNvSpPr>
          <p:nvPr/>
        </p:nvSpPr>
        <p:spPr bwMode="auto">
          <a:xfrm>
            <a:off x="5189538" y="2141803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1AECD2E1-443D-BD4B-B951-5C9AF1F8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An Example: Find Blocks of "/programs/</a:t>
            </a:r>
            <a:r>
              <a:rPr lang="en-US" altLang="zh-CN" dirty="0" err="1"/>
              <a:t>pong.c</a:t>
            </a:r>
            <a:r>
              <a:rPr lang="en-US" altLang="zh-CN" dirty="0"/>
              <a:t>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00566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An Example: Find Blocks of "/programs/</a:t>
            </a:r>
            <a:r>
              <a:rPr lang="en-US" altLang="zh-CN" dirty="0" err="1"/>
              <a:t>pong.c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D810989B-7333-B142-A839-84FE41F86764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32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3810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2800" b="0" dirty="0">
                <a:ea typeface="等线" panose="02010600030101010101" pitchFamily="2" charset="-122"/>
              </a:rPr>
              <a:t>Find '/programs' by comparing name</a:t>
            </a:r>
            <a:endParaRPr lang="zh-CN" altLang="en-US" sz="2800" b="0" dirty="0">
              <a:ea typeface="等线" panose="02010600030101010101" pitchFamily="2" charset="-122"/>
            </a:endParaRPr>
          </a:p>
        </p:txBody>
      </p:sp>
      <p:sp>
        <p:nvSpPr>
          <p:cNvPr id="36870" name="圆角矩形 6"/>
          <p:cNvSpPr>
            <a:spLocks noChangeArrowheads="1"/>
          </p:cNvSpPr>
          <p:nvPr/>
        </p:nvSpPr>
        <p:spPr bwMode="auto">
          <a:xfrm>
            <a:off x="4724400" y="2509573"/>
            <a:ext cx="9144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5227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An Example: Find Blocks of "/programs/</a:t>
            </a:r>
            <a:r>
              <a:rPr lang="en-US" altLang="zh-CN" dirty="0" err="1"/>
              <a:t>pong.c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3789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1865BB70-5E88-8B42-9E21-A01140D9C5EC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33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圆角矩形 4"/>
          <p:cNvSpPr>
            <a:spLocks noChangeArrowheads="1"/>
          </p:cNvSpPr>
          <p:nvPr/>
        </p:nvSpPr>
        <p:spPr bwMode="auto">
          <a:xfrm>
            <a:off x="5638800" y="2493698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7894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3810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2800" b="0" dirty="0">
                <a:ea typeface="等线" panose="02010600030101010101" pitchFamily="2" charset="-122"/>
              </a:rPr>
              <a:t>Find '/programs' </a:t>
            </a:r>
            <a:r>
              <a:rPr lang="en-US" altLang="zh-CN" sz="2800" b="0" dirty="0" err="1">
                <a:ea typeface="等线" panose="02010600030101010101" pitchFamily="2" charset="-122"/>
              </a:rPr>
              <a:t>inode</a:t>
            </a:r>
            <a:r>
              <a:rPr lang="en-US" altLang="zh-CN" sz="2800" b="0" dirty="0">
                <a:ea typeface="等线" panose="02010600030101010101" pitchFamily="2" charset="-122"/>
              </a:rPr>
              <a:t> by its </a:t>
            </a:r>
            <a:r>
              <a:rPr lang="en-US" altLang="zh-CN" sz="2800" b="0" dirty="0" err="1">
                <a:ea typeface="等线" panose="02010600030101010101" pitchFamily="2" charset="-122"/>
              </a:rPr>
              <a:t>inode</a:t>
            </a:r>
            <a:r>
              <a:rPr lang="en-US" altLang="zh-CN" sz="2800" b="0" dirty="0">
                <a:ea typeface="等线" panose="02010600030101010101" pitchFamily="2" charset="-122"/>
              </a:rPr>
              <a:t> number 7</a:t>
            </a:r>
            <a:endParaRPr lang="zh-CN" altLang="en-US" sz="2800" b="0" dirty="0">
              <a:ea typeface="等线" panose="02010600030101010101" pitchFamily="2" charset="-122"/>
            </a:endParaRPr>
          </a:p>
        </p:txBody>
      </p:sp>
      <p:sp>
        <p:nvSpPr>
          <p:cNvPr id="37895" name="圆角矩形 8"/>
          <p:cNvSpPr>
            <a:spLocks noChangeArrowheads="1"/>
          </p:cNvSpPr>
          <p:nvPr/>
        </p:nvSpPr>
        <p:spPr bwMode="auto">
          <a:xfrm>
            <a:off x="2112963" y="3492500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140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An Example: Find Blocks of "/programs/</a:t>
            </a:r>
            <a:r>
              <a:rPr lang="en-US" altLang="zh-CN" dirty="0" err="1"/>
              <a:t>pong.c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1DDE52B2-C570-8C48-BE11-3BBC8206BC11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34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圆角矩形 4"/>
          <p:cNvSpPr>
            <a:spLocks noChangeArrowheads="1"/>
          </p:cNvSpPr>
          <p:nvPr/>
        </p:nvSpPr>
        <p:spPr bwMode="auto">
          <a:xfrm>
            <a:off x="6400800" y="2139157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8918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3810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2800" b="0" dirty="0">
                <a:ea typeface="等线" panose="02010600030101010101" pitchFamily="2" charset="-122"/>
              </a:rPr>
              <a:t>Find the first file in '/programs/'</a:t>
            </a:r>
            <a:endParaRPr lang="zh-CN" altLang="en-US" sz="2800" b="0" dirty="0">
              <a:ea typeface="等线" panose="02010600030101010101" pitchFamily="2" charset="-122"/>
            </a:endParaRPr>
          </a:p>
        </p:txBody>
      </p:sp>
      <p:sp>
        <p:nvSpPr>
          <p:cNvPr id="38919" name="圆角矩形 8"/>
          <p:cNvSpPr>
            <a:spLocks noChangeArrowheads="1"/>
          </p:cNvSpPr>
          <p:nvPr/>
        </p:nvSpPr>
        <p:spPr bwMode="auto">
          <a:xfrm>
            <a:off x="2112963" y="2413000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605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An Example: Find Blocks of "/programs/</a:t>
            </a:r>
            <a:r>
              <a:rPr lang="en-US" altLang="zh-CN" dirty="0" err="1"/>
              <a:t>pong.c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7CB8CBDD-E4DB-6548-A047-6A349EEA66F6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35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3810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2800" b="0" dirty="0">
                <a:ea typeface="等线" panose="02010600030101010101" pitchFamily="2" charset="-122"/>
              </a:rPr>
              <a:t>Find '/programs/</a:t>
            </a:r>
            <a:r>
              <a:rPr lang="en-US" altLang="zh-CN" sz="2800" b="0" dirty="0" err="1">
                <a:ea typeface="等线" panose="02010600030101010101" pitchFamily="2" charset="-122"/>
              </a:rPr>
              <a:t>pong.c</a:t>
            </a:r>
            <a:r>
              <a:rPr lang="en-US" altLang="zh-CN" sz="2800" b="0" dirty="0">
                <a:ea typeface="等线" panose="02010600030101010101" pitchFamily="2" charset="-122"/>
              </a:rPr>
              <a:t>' by comparing its name</a:t>
            </a:r>
            <a:endParaRPr lang="zh-CN" altLang="en-US" sz="2800" b="0" dirty="0">
              <a:ea typeface="等线" panose="02010600030101010101" pitchFamily="2" charset="-122"/>
            </a:endParaRPr>
          </a:p>
        </p:txBody>
      </p:sp>
      <p:sp>
        <p:nvSpPr>
          <p:cNvPr id="39942" name="圆角矩形 8"/>
          <p:cNvSpPr>
            <a:spLocks noChangeArrowheads="1"/>
          </p:cNvSpPr>
          <p:nvPr/>
        </p:nvSpPr>
        <p:spPr bwMode="auto">
          <a:xfrm>
            <a:off x="6075363" y="2509573"/>
            <a:ext cx="762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1230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An Example: Find Blocks of "/programs/</a:t>
            </a:r>
            <a:r>
              <a:rPr lang="en-US" altLang="zh-CN" dirty="0" err="1"/>
              <a:t>pong.c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BDFD7301-B3AE-6249-9999-23E65DFB8733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36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内容占位符 2"/>
          <p:cNvSpPr>
            <a:spLocks noGrp="1"/>
          </p:cNvSpPr>
          <p:nvPr>
            <p:ph idx="1"/>
          </p:nvPr>
        </p:nvSpPr>
        <p:spPr>
          <a:xfrm>
            <a:off x="457200" y="4635499"/>
            <a:ext cx="8305800" cy="641615"/>
          </a:xfrm>
        </p:spPr>
        <p:txBody>
          <a:bodyPr>
            <a:normAutofit/>
          </a:bodyPr>
          <a:lstStyle/>
          <a:p>
            <a:r>
              <a:rPr lang="en-US" altLang="zh-CN" b="0" dirty="0"/>
              <a:t>Find </a:t>
            </a:r>
            <a:r>
              <a:rPr lang="en-US" altLang="zh-CN" b="0" dirty="0" err="1"/>
              <a:t>inode</a:t>
            </a:r>
            <a:r>
              <a:rPr lang="en-US" altLang="zh-CN" b="0" dirty="0"/>
              <a:t> of '/programs/</a:t>
            </a:r>
            <a:r>
              <a:rPr lang="en-US" altLang="zh-CN" b="0" dirty="0" err="1"/>
              <a:t>pong.c</a:t>
            </a:r>
            <a:r>
              <a:rPr lang="en-US" altLang="zh-CN" b="0" dirty="0"/>
              <a:t>' by the </a:t>
            </a:r>
            <a:r>
              <a:rPr lang="en-US" altLang="zh-CN" b="0" dirty="0" err="1"/>
              <a:t>inode</a:t>
            </a:r>
            <a:r>
              <a:rPr lang="en-US" altLang="zh-CN" b="0" dirty="0"/>
              <a:t> number 9</a:t>
            </a:r>
            <a:endParaRPr lang="zh-CN" altLang="en-US" b="0" dirty="0"/>
          </a:p>
        </p:txBody>
      </p:sp>
      <p:sp>
        <p:nvSpPr>
          <p:cNvPr id="40966" name="圆角矩形 8"/>
          <p:cNvSpPr>
            <a:spLocks noChangeArrowheads="1"/>
          </p:cNvSpPr>
          <p:nvPr/>
        </p:nvSpPr>
        <p:spPr bwMode="auto">
          <a:xfrm>
            <a:off x="6837363" y="2509573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0967" name="圆角矩形 6"/>
          <p:cNvSpPr>
            <a:spLocks noChangeArrowheads="1"/>
          </p:cNvSpPr>
          <p:nvPr/>
        </p:nvSpPr>
        <p:spPr bwMode="auto">
          <a:xfrm>
            <a:off x="2698750" y="3492500"/>
            <a:ext cx="3048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5956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An Example: Find Blocks of "/programs/</a:t>
            </a:r>
            <a:r>
              <a:rPr lang="en-US" altLang="zh-CN" dirty="0" err="1"/>
              <a:t>pong.c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326B62FE-A102-AA44-8ED7-C6F8562B232D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37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886296"/>
          </a:xfrm>
        </p:spPr>
        <p:txBody>
          <a:bodyPr>
            <a:normAutofit/>
          </a:bodyPr>
          <a:lstStyle/>
          <a:p>
            <a:r>
              <a:rPr lang="en-US" altLang="zh-CN" b="0" dirty="0"/>
              <a:t>Find block number of '/programs/</a:t>
            </a:r>
            <a:r>
              <a:rPr lang="en-US" altLang="zh-CN" b="0" dirty="0" err="1"/>
              <a:t>pong.c</a:t>
            </a:r>
            <a:r>
              <a:rPr lang="en-US" altLang="zh-CN" b="0" dirty="0"/>
              <a:t>'</a:t>
            </a:r>
            <a:endParaRPr lang="zh-CN" altLang="en-US" b="0" dirty="0"/>
          </a:p>
        </p:txBody>
      </p:sp>
      <p:sp>
        <p:nvSpPr>
          <p:cNvPr id="41990" name="圆角矩形 6"/>
          <p:cNvSpPr>
            <a:spLocks noChangeArrowheads="1"/>
          </p:cNvSpPr>
          <p:nvPr/>
        </p:nvSpPr>
        <p:spPr bwMode="auto">
          <a:xfrm>
            <a:off x="2698750" y="2399771"/>
            <a:ext cx="304800" cy="66542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4523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An Example: Find Blocks of "/programs/</a:t>
            </a:r>
            <a:r>
              <a:rPr lang="en-US" altLang="zh-CN" dirty="0" err="1"/>
              <a:t>pong.c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0A0D5308-A692-2742-AA13-308D44D3DC04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38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814288"/>
          </a:xfrm>
        </p:spPr>
        <p:txBody>
          <a:bodyPr>
            <a:normAutofit/>
          </a:bodyPr>
          <a:lstStyle/>
          <a:p>
            <a:r>
              <a:rPr lang="en-US" altLang="zh-CN" b="0" dirty="0"/>
              <a:t>Find data of block 61 by its block number</a:t>
            </a:r>
          </a:p>
          <a:p>
            <a:pPr lvl="1"/>
            <a:r>
              <a:rPr lang="en-US" altLang="zh-CN" dirty="0"/>
              <a:t>And data of block 44 &amp; 15</a:t>
            </a:r>
            <a:endParaRPr lang="zh-CN" altLang="en-US" dirty="0"/>
          </a:p>
        </p:txBody>
      </p:sp>
      <p:sp>
        <p:nvSpPr>
          <p:cNvPr id="43014" name="圆角矩形 6"/>
          <p:cNvSpPr>
            <a:spLocks noChangeArrowheads="1"/>
          </p:cNvSpPr>
          <p:nvPr/>
        </p:nvSpPr>
        <p:spPr bwMode="auto">
          <a:xfrm>
            <a:off x="2698750" y="2399772"/>
            <a:ext cx="304800" cy="267229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3015" name="圆角矩形 8"/>
          <p:cNvSpPr>
            <a:spLocks noChangeArrowheads="1"/>
          </p:cNvSpPr>
          <p:nvPr/>
        </p:nvSpPr>
        <p:spPr bwMode="auto">
          <a:xfrm>
            <a:off x="7904163" y="2149742"/>
            <a:ext cx="304800" cy="267229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3016" name="圆角矩形 9"/>
          <p:cNvSpPr>
            <a:spLocks noChangeArrowheads="1"/>
          </p:cNvSpPr>
          <p:nvPr/>
        </p:nvSpPr>
        <p:spPr bwMode="auto">
          <a:xfrm>
            <a:off x="7616828" y="2533386"/>
            <a:ext cx="917575" cy="76861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0735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Directly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Dump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Directory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129308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4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ls</a:t>
            </a:r>
            <a:r>
              <a:rPr lang="zh-CN" altLang="en-US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zh-CN" sz="14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ai</a:t>
            </a:r>
            <a:r>
              <a:rPr lang="zh-CN" altLang="en-US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temp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altLang="zh-CN" sz="1400" dirty="0">
                <a:latin typeface="Courier" charset="0"/>
                <a:ea typeface="Courier" charset="0"/>
                <a:cs typeface="Courier" charset="0"/>
              </a:rPr>
              <a:t>7536909 .  7530417 ..  7536939 </a:t>
            </a:r>
            <a:r>
              <a:rPr lang="mr-IN" altLang="zh-CN" sz="14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altLang="zh-CN" sz="1400" dirty="0">
                <a:latin typeface="Courier" charset="0"/>
                <a:ea typeface="Courier" charset="0"/>
                <a:cs typeface="Courier" charset="0"/>
              </a:rPr>
              <a:t>  7536940 </a:t>
            </a:r>
            <a:r>
              <a:rPr lang="mr-IN" altLang="zh-CN" sz="1400" dirty="0" err="1"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altLang="zh-CN" sz="1400" dirty="0">
                <a:latin typeface="Courier" charset="0"/>
                <a:ea typeface="Courier" charset="0"/>
                <a:cs typeface="Courier" charset="0"/>
              </a:rPr>
              <a:t>  7536941 </a:t>
            </a:r>
            <a:r>
              <a:rPr lang="mr-IN" altLang="zh-CN" sz="1400" dirty="0" err="1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mr-IN" altLang="zh-CN" sz="1400" dirty="0">
                <a:latin typeface="Courier" charset="0"/>
                <a:ea typeface="Courier" charset="0"/>
                <a:cs typeface="Courier" charset="0"/>
              </a:rPr>
              <a:t>  7536942 </a:t>
            </a:r>
            <a:r>
              <a:rPr lang="mr-IN" altLang="zh-CN" sz="1400" dirty="0" err="1">
                <a:latin typeface="Courier" charset="0"/>
                <a:ea typeface="Courier" charset="0"/>
                <a:cs typeface="Courier" charset="0"/>
              </a:rPr>
              <a:t>d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endParaRPr lang="zh-CN" altLang="en-US" sz="1400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hr-HR" altLang="zh-CN" sz="14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echo</a:t>
            </a:r>
            <a:r>
              <a:rPr lang="hr-HR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“</a:t>
            </a:r>
            <a:r>
              <a:rPr lang="hr-HR" altLang="zh-CN" sz="14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obase</a:t>
            </a:r>
            <a:r>
              <a:rPr lang="hr-HR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=16;7536909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mr-IN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7530417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mr-IN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7536939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mr-IN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7536940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mr-IN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7536941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mr-IN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7536942</a:t>
            </a:r>
            <a:r>
              <a:rPr lang="hr-HR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" | </a:t>
            </a:r>
            <a:r>
              <a:rPr lang="hr-HR" altLang="zh-CN" sz="14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bc</a:t>
            </a:r>
            <a:endParaRPr lang="zh-CN" altLang="en-US" sz="1400" b="1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s-IS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73010D</a:t>
            </a:r>
            <a:r>
              <a:rPr lang="zh-CN" altLang="en-US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s-IS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72E7B1</a:t>
            </a:r>
            <a:r>
              <a:rPr lang="zh-CN" altLang="en-US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s-IS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73012B</a:t>
            </a:r>
            <a:r>
              <a:rPr lang="zh-CN" altLang="en-US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s-IS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73012C</a:t>
            </a:r>
            <a:r>
              <a:rPr lang="zh-CN" altLang="en-US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s-IS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73012D</a:t>
            </a:r>
            <a:r>
              <a:rPr lang="zh-CN" altLang="en-US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s-IS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73012E</a:t>
            </a:r>
            <a:endParaRPr lang="zh-CN" altLang="en-US" sz="1400" b="1" dirty="0">
              <a:solidFill>
                <a:srgbClr val="FF26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zh-CN" altLang="en-US" sz="1400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zh-CN" altLang="en-US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sudo /sbin/debugfs /dev/sda1</a:t>
            </a:r>
          </a:p>
          <a:p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debugfs 1.43.4 (31-Jan-2017)</a:t>
            </a:r>
          </a:p>
          <a:p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debugfs:  dump temp </a:t>
            </a:r>
            <a:r>
              <a:rPr lang="en-US" altLang="zh-CN" sz="1400" dirty="0" err="1">
                <a:latin typeface="Courier" charset="0"/>
                <a:ea typeface="Courier" charset="0"/>
                <a:cs typeface="Courier" charset="0"/>
              </a:rPr>
              <a:t>temp.out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debugfs:  quit</a:t>
            </a:r>
          </a:p>
          <a:p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4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xxd</a:t>
            </a:r>
            <a:r>
              <a:rPr lang="zh-CN" altLang="en-US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4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temp.out</a:t>
            </a:r>
            <a:endParaRPr lang="zh-CN" altLang="en-US" sz="1400" b="1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0000000: </a:t>
            </a:r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0d01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0c00 0102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2e00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b1e7 7200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 ..s...........r.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0000010: 0c00 0202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2e2e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2b01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0c00 0101  ........+.s.....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0000020: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6100 0000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2c01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0c00 0101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6200 0000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 a...,.s.....b...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0000030: </a:t>
            </a:r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2d01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0c00 0101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6300 0000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2e01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 -.s.....c.....s.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0000040: c40f 0101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6400 0000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0000 0000 0000 0000  ....d...........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0000050:</a:t>
            </a:r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...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2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A6F8BF4-3AD0-2241-9492-A2AB0E1B2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200" kern="0" cap="none" dirty="0" err="1">
                <a:solidFill>
                  <a:srgbClr val="C00000"/>
                </a:solidFill>
                <a:latin typeface="Arial" panose="020B0604020202020204"/>
                <a:cs typeface="+mn-cs"/>
              </a:rPr>
              <a:t>iNode</a:t>
            </a:r>
            <a:r>
              <a:rPr lang="en-US" altLang="zh-CN" sz="3200" kern="0" cap="none" dirty="0">
                <a:solidFill>
                  <a:srgbClr val="C00000"/>
                </a:solidFill>
                <a:latin typeface="Arial" panose="020B0604020202020204"/>
                <a:cs typeface="+mn-cs"/>
              </a:rPr>
              <a:t>-based File System</a:t>
            </a:r>
            <a:endParaRPr lang="zh-CN" altLang="en-US" sz="60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333291-4502-4740-AE78-111E1D9A11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6048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Directly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Dump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Directory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0" y="1335591"/>
            <a:ext cx="382496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0d01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02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2e00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pPr algn="ctr"/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b1e7 7200</a:t>
            </a:r>
            <a:r>
              <a:rPr lang="zh-CN" altLang="en-US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02</a:t>
            </a:r>
            <a:r>
              <a:rPr lang="fi-FI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02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2e2e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pPr algn="ctr"/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2b01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6100 0000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pPr algn="ctr"/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2c01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6200 0000</a:t>
            </a:r>
            <a:r>
              <a:rPr lang="zh-CN" altLang="en-US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algn="ctr"/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2d01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6300 0000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pPr algn="ctr"/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2e01 7300</a:t>
            </a:r>
            <a:r>
              <a:rPr lang="zh-CN" altLang="en-US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c40f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6400 0000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635" y="1273324"/>
            <a:ext cx="48245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ext4_dir_entry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{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uint32_t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err="1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inode_number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;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uint16_t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err="1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dir_entry_length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;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uint8_t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 err="1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file_name_length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;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uint8_t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 err="1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file_type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;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kumimoji="1" lang="en-US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name[EXT4_NAME_LEN]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;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}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28298" y="3205927"/>
            <a:ext cx="34067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0d01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02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2e00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28298" y="3937620"/>
            <a:ext cx="47525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0d01</a:t>
            </a:r>
            <a:r>
              <a:rPr kumimoji="1" lang="zh-CN" altLang="en-US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7300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: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err="1">
                <a:latin typeface="Courier" charset="0"/>
                <a:ea typeface="Courier" charset="0"/>
                <a:cs typeface="Courier" charset="0"/>
              </a:rPr>
              <a:t>inode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number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kumimoji="1" lang="en-US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: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entry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length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is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12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bytes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kumimoji="1" lang="en-US" altLang="zh-CN" sz="1400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: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file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length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is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byte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kumimoji="1" lang="en-US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: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file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is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regular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file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en-US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2e00</a:t>
            </a:r>
            <a:r>
              <a:rPr kumimoji="1" lang="zh-CN" altLang="en-US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0000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: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file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(2e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".")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2635" y="3145532"/>
            <a:ext cx="3672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endParaRPr kumimoji="1" lang="zh-CN" altLang="en-US" sz="14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0x0:</a:t>
            </a:r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Unknown</a:t>
            </a:r>
            <a:endParaRPr kumimoji="1" lang="zh-CN" altLang="en-US" sz="14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0x1:</a:t>
            </a:r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Regular</a:t>
            </a:r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endParaRPr kumimoji="1" lang="zh-CN" altLang="en-US" sz="14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0x2:</a:t>
            </a:r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Directory</a:t>
            </a:r>
            <a:endParaRPr kumimoji="1" lang="zh-CN" altLang="en-US" sz="14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0x3:</a:t>
            </a:r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Character</a:t>
            </a:r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device</a:t>
            </a:r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endParaRPr kumimoji="1" lang="zh-CN" altLang="en-US" sz="14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0x4:</a:t>
            </a:r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Block</a:t>
            </a:r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device</a:t>
            </a:r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endParaRPr kumimoji="1" lang="zh-CN" altLang="en-US" sz="14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0x5:</a:t>
            </a:r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FIFO</a:t>
            </a:r>
            <a:endParaRPr kumimoji="1" lang="zh-CN" altLang="en-US" sz="14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0x6:</a:t>
            </a:r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Socket</a:t>
            </a:r>
            <a:endParaRPr kumimoji="1" lang="zh-CN" altLang="en-US" sz="14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0x7:</a:t>
            </a:r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Symbolic</a:t>
            </a:r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link</a:t>
            </a:r>
            <a:endParaRPr kumimoji="1" lang="zh-CN" altLang="en-US" sz="14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6228184" y="3577580"/>
            <a:ext cx="576064" cy="288032"/>
          </a:xfrm>
          <a:prstGeom prst="downArrow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60032" y="1358520"/>
            <a:ext cx="324036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61135" y="3251091"/>
            <a:ext cx="324036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6853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5CAD9-B1D6-6844-8C86-ADF763936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L7: Symbolic </a:t>
            </a:r>
            <a:br>
              <a:rPr kumimoji="1" lang="en" altLang="zh-CN" dirty="0"/>
            </a:br>
            <a:r>
              <a:rPr kumimoji="1" lang="en" altLang="zh-CN" dirty="0"/>
              <a:t>Link Layer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49CAD0-C115-4F46-8F9B-E61294F8E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b="0" dirty="0"/>
              <a:t>Name files </a:t>
            </a:r>
            <a:r>
              <a:rPr kumimoji="1" lang="en" altLang="zh-CN" dirty="0">
                <a:solidFill>
                  <a:srgbClr val="BE384B"/>
                </a:solidFill>
              </a:rPr>
              <a:t>on other disks</a:t>
            </a:r>
          </a:p>
          <a:p>
            <a:pPr lvl="1"/>
            <a:r>
              <a:rPr kumimoji="1" lang="en" altLang="zh-CN" dirty="0" err="1"/>
              <a:t>Inode</a:t>
            </a:r>
            <a:r>
              <a:rPr kumimoji="1" lang="en" altLang="zh-CN" dirty="0"/>
              <a:t> is different on other disks</a:t>
            </a:r>
          </a:p>
          <a:p>
            <a:pPr lvl="1"/>
            <a:r>
              <a:rPr kumimoji="1" lang="en" altLang="zh-CN" dirty="0"/>
              <a:t>Supports to attach new disks to the name space</a:t>
            </a:r>
          </a:p>
          <a:p>
            <a:r>
              <a:rPr kumimoji="1" lang="en" altLang="zh-CN" dirty="0"/>
              <a:t>Two options</a:t>
            </a:r>
          </a:p>
          <a:p>
            <a:pPr lvl="1"/>
            <a:r>
              <a:rPr kumimoji="1" lang="en" altLang="zh-CN" dirty="0"/>
              <a:t>Make </a:t>
            </a:r>
            <a:r>
              <a:rPr kumimoji="1" lang="en" altLang="zh-CN" dirty="0" err="1"/>
              <a:t>inodes</a:t>
            </a:r>
            <a:r>
              <a:rPr kumimoji="1" lang="en" altLang="zh-CN" dirty="0"/>
              <a:t> unique across all disks (not good)</a:t>
            </a:r>
          </a:p>
          <a:p>
            <a:pPr lvl="1"/>
            <a:r>
              <a:rPr kumimoji="1" lang="en" altLang="zh-CN" dirty="0"/>
              <a:t>Create synonyms for the files on the other disks</a:t>
            </a:r>
          </a:p>
          <a:p>
            <a:r>
              <a:rPr lang="en-US" altLang="zh-CN" dirty="0">
                <a:ea typeface="等线" panose="02010600030101010101" pitchFamily="2" charset="-122"/>
              </a:rPr>
              <a:t>Introducing</a:t>
            </a:r>
            <a:r>
              <a:rPr lang="zh-CN" altLang="en-US" dirty="0">
                <a:ea typeface="等线" panose="02010600030101010101" pitchFamily="2" charset="-122"/>
              </a:rPr>
              <a:t> </a:t>
            </a:r>
            <a:r>
              <a:rPr lang="en-US" altLang="zh-CN" dirty="0">
                <a:ea typeface="等线" panose="02010600030101010101" pitchFamily="2" charset="-122"/>
              </a:rPr>
              <a:t>layer</a:t>
            </a:r>
            <a:r>
              <a:rPr lang="zh-CN" altLang="en-US" dirty="0">
                <a:ea typeface="等线" panose="02010600030101010101" pitchFamily="2" charset="-122"/>
              </a:rPr>
              <a:t> </a:t>
            </a:r>
            <a:r>
              <a:rPr lang="en-US" altLang="zh-CN" dirty="0">
                <a:ea typeface="等线" panose="02010600030101010101" pitchFamily="2" charset="-122"/>
              </a:rPr>
              <a:t>7:</a:t>
            </a:r>
            <a:r>
              <a:rPr lang="zh-CN" altLang="en-US" dirty="0">
                <a:ea typeface="等线" panose="02010600030101010101" pitchFamily="2" charset="-122"/>
              </a:rPr>
              <a:t> </a:t>
            </a:r>
            <a:r>
              <a:rPr lang="en-US" altLang="zh-CN" dirty="0">
                <a:solidFill>
                  <a:srgbClr val="BE384B"/>
                </a:solidFill>
                <a:ea typeface="等线" panose="02010600030101010101" pitchFamily="2" charset="-122"/>
              </a:rPr>
              <a:t>soft link (symbolic link)</a:t>
            </a:r>
          </a:p>
          <a:p>
            <a:pPr lvl="1"/>
            <a:r>
              <a:rPr lang="en-US" altLang="zh-CN" dirty="0">
                <a:ea typeface="等线" panose="02010600030101010101" pitchFamily="2" charset="-122"/>
              </a:rPr>
              <a:t>SYMLINK</a:t>
            </a:r>
          </a:p>
          <a:p>
            <a:pPr lvl="1"/>
            <a:r>
              <a:rPr lang="en-US" altLang="zh-CN" dirty="0">
                <a:ea typeface="等线" panose="02010600030101010101" pitchFamily="2" charset="-122"/>
              </a:rPr>
              <a:t>Add another type of </a:t>
            </a:r>
            <a:r>
              <a:rPr lang="en-US" altLang="zh-CN" dirty="0" err="1">
                <a:ea typeface="等线" panose="02010600030101010101" pitchFamily="2" charset="-122"/>
              </a:rPr>
              <a:t>inode</a:t>
            </a:r>
            <a:endParaRPr lang="en-US" altLang="zh-CN" dirty="0">
              <a:ea typeface="等线" panose="02010600030101010101" pitchFamily="2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EC47CA-5E80-A042-88BC-4873C4C7C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E961329C-61BF-A344-A2A3-5D7F0F354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747" y="14355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Symbolic link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6DD577C6-8B87-B24F-A95E-673C50020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69B6AEF0-9426-7B4A-A44F-9C76EDDAD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(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)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5A3ED0B6-16D3-0A49-9220-50545D648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87E621-384B-704A-8720-02241C433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F442BD70-FD0C-0041-A21F-8FB95BD59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747" y="322596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Absolute path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3DE90398-0836-8443-AB13-888C06B88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747" y="629636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Path 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58670DCA-FBE4-3142-A386-D88CE23DF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</a:rPr>
              <a:t>Disk</a:t>
            </a:r>
          </a:p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</a:rPr>
              <a:t>Block</a:t>
            </a:r>
            <a:endParaRPr lang="zh-CN" altLang="en-US" sz="16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92934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AC268-FBF9-054E-B97F-56096079D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Directly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Dump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0D8AA8-9633-A240-85E3-6F4050B4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2A4E74-54B1-5A45-B34D-CDFB98AA71A5}"/>
              </a:ext>
            </a:extLst>
          </p:cNvPr>
          <p:cNvSpPr/>
          <p:nvPr/>
        </p:nvSpPr>
        <p:spPr>
          <a:xfrm>
            <a:off x="457412" y="1273324"/>
            <a:ext cx="8229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ln -s "/</a:t>
            </a:r>
            <a:r>
              <a:rPr lang="en-US" altLang="zh-CN" sz="16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zh-CN" sz="16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" s-link</a:t>
            </a:r>
            <a:endParaRPr lang="zh-CN" alt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zh-CN" altLang="en-US" sz="1600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ls</a:t>
            </a:r>
            <a:r>
              <a:rPr lang="zh-CN" altLang="en-US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l</a:t>
            </a:r>
            <a:r>
              <a:rPr lang="zh-CN" altLang="en-US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s-link</a:t>
            </a:r>
            <a:endParaRPr lang="zh-CN" alt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7536945 </a:t>
            </a:r>
            <a:r>
              <a:rPr lang="en-US" altLang="zh-CN" sz="1600" dirty="0" err="1">
                <a:latin typeface="Courier" charset="0"/>
                <a:ea typeface="Courier" charset="0"/>
                <a:cs typeface="Courier" charset="0"/>
              </a:rPr>
              <a:t>lrwxrwxrwx</a:t>
            </a:r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 1 </a:t>
            </a:r>
            <a:r>
              <a:rPr lang="en-US" altLang="zh-CN" sz="1600" dirty="0" err="1">
                <a:latin typeface="Courier" charset="0"/>
                <a:ea typeface="Courier" charset="0"/>
                <a:cs typeface="Courier" charset="0"/>
              </a:rPr>
              <a:t>xiayubin</a:t>
            </a:r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8</a:t>
            </a:r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 Sep 20 08:01 s-link -&gt; /</a:t>
            </a:r>
            <a:r>
              <a:rPr lang="en-US" altLang="zh-CN" sz="1600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zh-CN" sz="1600" dirty="0" err="1">
                <a:latin typeface="Courier" charset="0"/>
                <a:ea typeface="Courier" charset="0"/>
                <a:cs typeface="Courier" charset="0"/>
              </a:rPr>
              <a:t>abc</a:t>
            </a:r>
            <a:endParaRPr lang="zh-CN" alt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zh-CN" altLang="en-US" sz="1600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readlink</a:t>
            </a:r>
            <a:r>
              <a:rPr lang="zh-CN" altLang="en-US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s-link</a:t>
            </a:r>
            <a:endParaRPr lang="zh-CN" altLang="en-US" sz="1600" b="1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zh-CN" sz="1600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zh-CN" sz="1600" dirty="0" err="1">
                <a:latin typeface="Courier" charset="0"/>
                <a:ea typeface="Courier" charset="0"/>
                <a:cs typeface="Courier" charset="0"/>
              </a:rPr>
              <a:t>abc</a:t>
            </a:r>
            <a:endParaRPr lang="zh-CN" alt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zh-CN" alt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cat</a:t>
            </a:r>
            <a:r>
              <a:rPr lang="zh-CN" altLang="en-US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s-link</a:t>
            </a:r>
            <a:endParaRPr lang="zh-CN" altLang="en-US" sz="1600" b="1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cat: slink: No such file or directory</a:t>
            </a:r>
            <a:endParaRPr lang="zh-CN" alt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zh-CN" alt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echo "hello, world" &gt; /</a:t>
            </a:r>
            <a:r>
              <a:rPr lang="en-US" altLang="zh-CN" sz="16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zh-CN" sz="16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abc</a:t>
            </a:r>
            <a:endParaRPr lang="zh-CN" altLang="en-US" sz="1600" b="1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zh-CN" altLang="en-US" sz="1600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cat</a:t>
            </a:r>
            <a:r>
              <a:rPr lang="zh-CN" altLang="en-US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s-link</a:t>
            </a:r>
            <a:endParaRPr lang="zh-CN" altLang="en-US" sz="1600" b="1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fi-FI" altLang="zh-CN" sz="1600" dirty="0" err="1">
                <a:latin typeface="Courier" charset="0"/>
                <a:ea typeface="Courier" charset="0"/>
                <a:cs typeface="Courier" charset="0"/>
              </a:rPr>
              <a:t>hello</a:t>
            </a:r>
            <a:r>
              <a:rPr lang="fi-FI" altLang="zh-CN" sz="16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fi-FI" altLang="zh-CN" sz="1600" dirty="0" err="1">
                <a:latin typeface="Courier" charset="0"/>
                <a:ea typeface="Courier" charset="0"/>
                <a:cs typeface="Courier" charset="0"/>
              </a:rPr>
              <a:t>world</a:t>
            </a:r>
            <a:endParaRPr lang="fi-FI" altLang="zh-CN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6A86C9-E625-1240-B303-893D985888DD}"/>
              </a:ext>
            </a:extLst>
          </p:cNvPr>
          <p:cNvSpPr txBox="1"/>
          <p:nvPr/>
        </p:nvSpPr>
        <p:spPr>
          <a:xfrm>
            <a:off x="4427984" y="2741060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BE384B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What</a:t>
            </a:r>
            <a:r>
              <a:rPr lang="zh-CN" altLang="en-US" sz="2000" dirty="0">
                <a:solidFill>
                  <a:srgbClr val="BE384B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BE384B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does "8" means? </a:t>
            </a:r>
            <a:endParaRPr lang="zh-CN" altLang="en-US" sz="2000" dirty="0">
              <a:solidFill>
                <a:srgbClr val="BE384B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7" name="直接连接符 5">
            <a:extLst>
              <a:ext uri="{FF2B5EF4-FFF2-40B4-BE49-F238E27FC236}">
                <a16:creationId xmlns:a16="http://schemas.microsoft.com/office/drawing/2014/main" id="{49297DD9-11CE-E349-A9CD-C1CB11C56838}"/>
              </a:ext>
            </a:extLst>
          </p:cNvPr>
          <p:cNvCxnSpPr/>
          <p:nvPr/>
        </p:nvCxnSpPr>
        <p:spPr>
          <a:xfrm>
            <a:off x="4319972" y="2353444"/>
            <a:ext cx="216024" cy="3600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3E63CF55-0941-A646-B108-C1BADCD2E84E}"/>
              </a:ext>
            </a:extLst>
          </p:cNvPr>
          <p:cNvSpPr/>
          <p:nvPr/>
        </p:nvSpPr>
        <p:spPr>
          <a:xfrm>
            <a:off x="6963400" y="2741060"/>
            <a:ext cx="10871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BE384B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File size</a:t>
            </a:r>
            <a:endParaRPr lang="zh-CN" altLang="en-US" sz="2000" b="1" dirty="0">
              <a:solidFill>
                <a:srgbClr val="BE384B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93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 Types of Links (Synonyms)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633364"/>
            <a:ext cx="6045200" cy="2921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67944" y="451368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By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file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name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9592" y="228143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By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inode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number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51920" y="265076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By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inode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number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9036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532C2-9C13-9C46-B502-5AB922732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Sidebar: Notice the Context Change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AD236E-77D6-3147-9583-9D780F654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167654"/>
          </a:xfrm>
        </p:spPr>
        <p:txBody>
          <a:bodyPr>
            <a:normAutofit/>
          </a:bodyPr>
          <a:lstStyle/>
          <a:p>
            <a:r>
              <a:rPr kumimoji="1" lang="en" altLang="zh-CN" b="0" dirty="0"/>
              <a:t>Another </a:t>
            </a:r>
            <a:r>
              <a:rPr kumimoji="1" lang="en" altLang="zh-CN" dirty="0">
                <a:solidFill>
                  <a:srgbClr val="BE384B"/>
                </a:solidFill>
              </a:rPr>
              <a:t>interesting behavior </a:t>
            </a:r>
            <a:r>
              <a:rPr kumimoji="1" lang="en" altLang="zh-CN" b="0" dirty="0"/>
              <a:t>of soft link</a:t>
            </a:r>
          </a:p>
          <a:p>
            <a:pPr lvl="1"/>
            <a:r>
              <a:rPr kumimoji="1" lang="en" altLang="zh-CN" dirty="0"/>
              <a:t>There is a directory: "/Scholarly/programs/www"</a:t>
            </a:r>
          </a:p>
          <a:p>
            <a:pPr lvl="1"/>
            <a:r>
              <a:rPr kumimoji="1" lang="en" altLang="zh-CN" dirty="0"/>
              <a:t>The root directory contains a soft link</a:t>
            </a:r>
          </a:p>
          <a:p>
            <a:pPr lvl="2"/>
            <a:r>
              <a:rPr kumimoji="1" lang="en" altLang="zh-CN" dirty="0"/>
              <a:t>"/CSE-web" -&gt; "/Scholarly/programs/www"</a:t>
            </a:r>
          </a:p>
          <a:p>
            <a:pPr lvl="1"/>
            <a:r>
              <a:rPr kumimoji="1" lang="en" altLang="zh-CN" dirty="0"/>
              <a:t>Run following commands</a:t>
            </a:r>
          </a:p>
          <a:p>
            <a:pPr lvl="2"/>
            <a:r>
              <a:rPr kumimoji="1"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cd CSE-web</a:t>
            </a:r>
          </a:p>
          <a:p>
            <a:pPr lvl="2"/>
            <a:r>
              <a:rPr kumimoji="1"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cd ..</a:t>
            </a:r>
          </a:p>
          <a:p>
            <a:pPr lvl="1"/>
            <a:r>
              <a:rPr kumimoji="1" lang="en" altLang="zh-CN" dirty="0"/>
              <a:t>What is the current directory? Why?</a:t>
            </a:r>
          </a:p>
          <a:p>
            <a:pPr lvl="2"/>
            <a:r>
              <a:rPr kumimoji="1" lang="en" altLang="zh-CN" dirty="0"/>
              <a:t>".." is resolved in a new default context: by bash, not file system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6667F7-2EDD-8443-81EF-0D25E1B0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46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A8033-7709-6345-BD01-23165B69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Sidebar: Notice the Context Change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0E470-6C79-5E4D-AE00-EF263076B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000" b="0" dirty="0"/>
              <a:t>The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bash tries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to be </a:t>
            </a:r>
            <a:r>
              <a:rPr kumimoji="1" lang="en-US" altLang="zh-CN" sz="2000" dirty="0">
                <a:solidFill>
                  <a:srgbClr val="BE384B"/>
                </a:solidFill>
              </a:rPr>
              <a:t>"human-friendly"</a:t>
            </a:r>
          </a:p>
          <a:p>
            <a:pPr lvl="1"/>
            <a:r>
              <a:rPr kumimoji="1" lang="en-US" altLang="zh-CN" dirty="0"/>
              <a:t>When you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cd /into/a/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symlink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1" lang="en-US" altLang="zh-CN" dirty="0"/>
              <a:t>, the shell remembers the old location (in </a:t>
            </a:r>
            <a:r>
              <a:rPr kumimoji="1" lang="en-US" altLang="zh-CN" b="1" dirty="0"/>
              <a:t>$OLDPWD</a:t>
            </a:r>
            <a:r>
              <a:rPr kumimoji="1" lang="en-US" altLang="zh-CN" dirty="0"/>
              <a:t>) and will use that directory when you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cd .. </a:t>
            </a:r>
            <a:r>
              <a:rPr kumimoji="1" lang="en-US" altLang="zh-CN" dirty="0"/>
              <a:t>under the assumption that you want to return to the directory you were just in</a:t>
            </a:r>
          </a:p>
          <a:p>
            <a:pPr lvl="1"/>
            <a:endParaRPr kumimoji="1" lang="en-US" altLang="zh-CN" dirty="0"/>
          </a:p>
          <a:p>
            <a:r>
              <a:rPr kumimoji="1" lang="en" altLang="zh-CN" b="0" dirty="0"/>
              <a:t>If you want to use the real .., then you must also use </a:t>
            </a:r>
            <a:r>
              <a:rPr kumimoji="1" lang="en" altLang="zh-CN" dirty="0">
                <a:solidFill>
                  <a:srgbClr val="BE384B"/>
                </a:solidFill>
              </a:rPr>
              <a:t>"cd -P .."</a:t>
            </a:r>
            <a:br>
              <a:rPr kumimoji="1" lang="en" altLang="zh-CN" b="0" dirty="0"/>
            </a:br>
            <a:r>
              <a:rPr kumimoji="1" lang="en" altLang="zh-CN" b="0" i="1" dirty="0"/>
              <a:t>        The -P option says to use the physical directory</a:t>
            </a:r>
            <a:br>
              <a:rPr kumimoji="1" lang="en" altLang="zh-CN" b="0" i="1" dirty="0"/>
            </a:br>
            <a:r>
              <a:rPr kumimoji="1" lang="en" altLang="zh-CN" b="0" i="1" dirty="0"/>
              <a:t>        structure instead of following symbolic links (see</a:t>
            </a:r>
            <a:br>
              <a:rPr kumimoji="1" lang="en" altLang="zh-CN" b="0" i="1" dirty="0"/>
            </a:br>
            <a:r>
              <a:rPr kumimoji="1" lang="en" altLang="zh-CN" b="0" i="1" dirty="0"/>
              <a:t>        also the -P option to the set built</a:t>
            </a:r>
            <a:r>
              <a:rPr kumimoji="1" lang="en-US" altLang="zh-CN" b="0" i="1" dirty="0"/>
              <a:t>-</a:t>
            </a:r>
            <a:r>
              <a:rPr kumimoji="1" lang="en" altLang="zh-CN" b="0" i="1" dirty="0"/>
              <a:t>in command);</a:t>
            </a:r>
            <a:br>
              <a:rPr kumimoji="1" lang="en" altLang="zh-CN" b="0" i="1" dirty="0"/>
            </a:br>
            <a:r>
              <a:rPr kumimoji="1" lang="en" altLang="zh-CN" b="0" i="1" dirty="0"/>
              <a:t>        the -L option forces symbolic links to be followed.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6D17AF-5A45-3A47-B55A-2B72BB05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572B327-3E52-F748-83B5-FC6007B00221}"/>
              </a:ext>
            </a:extLst>
          </p:cNvPr>
          <p:cNvSpPr/>
          <p:nvPr/>
        </p:nvSpPr>
        <p:spPr>
          <a:xfrm>
            <a:off x="6553200" y="3542636"/>
            <a:ext cx="2376264" cy="175432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 cd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 cd a/b/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symlink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 cd -P ..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-P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sarnold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4939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8C334-948B-754E-83EB-EBF51642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 of File System's</a:t>
            </a:r>
            <a:r>
              <a:rPr kumimoji="1" lang="zh-CN" altLang="en-US" dirty="0"/>
              <a:t> </a:t>
            </a:r>
            <a:r>
              <a:rPr kumimoji="1" lang="en-US" altLang="zh-CN" dirty="0"/>
              <a:t>7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C7627-CCD9-2B43-8659-9E952F80C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5332"/>
            <a:ext cx="8229600" cy="3951630"/>
          </a:xfrm>
        </p:spPr>
        <p:txBody>
          <a:bodyPr>
            <a:normAutofit/>
          </a:bodyPr>
          <a:lstStyle/>
          <a:p>
            <a:r>
              <a:rPr kumimoji="1" lang="en" altLang="zh-CN" dirty="0">
                <a:solidFill>
                  <a:schemeClr val="accent1"/>
                </a:solidFill>
              </a:rPr>
              <a:t>File name is </a:t>
            </a:r>
            <a:r>
              <a:rPr kumimoji="1" lang="en" altLang="zh-CN" dirty="0">
                <a:solidFill>
                  <a:schemeClr val="accent1"/>
                </a:solidFill>
                <a:highlight>
                  <a:srgbClr val="FFFF00"/>
                </a:highlight>
              </a:rPr>
              <a:t>not</a:t>
            </a:r>
            <a:r>
              <a:rPr kumimoji="1" lang="en" altLang="zh-CN" dirty="0">
                <a:solidFill>
                  <a:schemeClr val="accent1"/>
                </a:solidFill>
              </a:rPr>
              <a:t> part of a file</a:t>
            </a:r>
          </a:p>
          <a:p>
            <a:pPr lvl="1"/>
            <a:r>
              <a:rPr kumimoji="1" lang="en" altLang="zh-CN" dirty="0"/>
              <a:t>Name is </a:t>
            </a:r>
            <a:r>
              <a:rPr kumimoji="1" lang="en" altLang="zh-CN" b="1" dirty="0">
                <a:solidFill>
                  <a:srgbClr val="BE384B"/>
                </a:solidFill>
              </a:rPr>
              <a:t>not</a:t>
            </a:r>
            <a:r>
              <a:rPr kumimoji="1" lang="en" altLang="zh-CN" dirty="0"/>
              <a:t> a part of an </a:t>
            </a:r>
            <a:r>
              <a:rPr kumimoji="1" lang="en" altLang="zh-CN" dirty="0" err="1"/>
              <a:t>inode</a:t>
            </a:r>
            <a:endParaRPr kumimoji="1" lang="en" altLang="zh-CN" dirty="0"/>
          </a:p>
          <a:p>
            <a:pPr lvl="1"/>
            <a:r>
              <a:rPr kumimoji="1" lang="en" altLang="zh-CN" dirty="0"/>
              <a:t>Name is </a:t>
            </a:r>
            <a:r>
              <a:rPr kumimoji="1" lang="en" altLang="zh-CN" u="sng" dirty="0"/>
              <a:t>data of a directory</a:t>
            </a:r>
            <a:r>
              <a:rPr kumimoji="1" lang="en" altLang="zh-CN" dirty="0"/>
              <a:t>, and </a:t>
            </a:r>
            <a:r>
              <a:rPr kumimoji="1" lang="en" altLang="zh-CN" u="sng" dirty="0"/>
              <a:t>metadata of a file system</a:t>
            </a:r>
          </a:p>
          <a:p>
            <a:pPr lvl="1"/>
            <a:r>
              <a:rPr kumimoji="1" lang="en-US" altLang="zh-CN" dirty="0"/>
              <a:t>One</a:t>
            </a:r>
            <a:r>
              <a:rPr kumimoji="1" lang="en" altLang="zh-CN" dirty="0"/>
              <a:t> </a:t>
            </a:r>
            <a:r>
              <a:rPr kumimoji="1" lang="en" altLang="zh-CN" dirty="0" err="1"/>
              <a:t>inode</a:t>
            </a:r>
            <a:r>
              <a:rPr kumimoji="1" lang="en" altLang="zh-CN" dirty="0"/>
              <a:t> can have several names (hard links)</a:t>
            </a:r>
          </a:p>
          <a:p>
            <a:r>
              <a:rPr kumimoji="1" lang="en" altLang="zh-CN" dirty="0">
                <a:solidFill>
                  <a:srgbClr val="BE384B"/>
                </a:solidFill>
              </a:rPr>
              <a:t>Hard links are equal</a:t>
            </a:r>
          </a:p>
          <a:p>
            <a:pPr lvl="1"/>
            <a:r>
              <a:rPr kumimoji="1" lang="en" altLang="zh-CN" dirty="0"/>
              <a:t>If a file has two names, both are links (instead of "a link and a name")</a:t>
            </a:r>
          </a:p>
          <a:p>
            <a:r>
              <a:rPr kumimoji="1" lang="en" altLang="zh-CN" dirty="0">
                <a:solidFill>
                  <a:schemeClr val="accent1"/>
                </a:solidFill>
              </a:rPr>
              <a:t>Directory size is small</a:t>
            </a:r>
          </a:p>
          <a:p>
            <a:pPr lvl="1"/>
            <a:r>
              <a:rPr kumimoji="1" lang="en" altLang="zh-CN" dirty="0"/>
              <a:t>Only mapping from name to </a:t>
            </a:r>
            <a:r>
              <a:rPr kumimoji="1" lang="en" altLang="zh-CN" dirty="0" err="1"/>
              <a:t>inode</a:t>
            </a:r>
            <a:r>
              <a:rPr kumimoji="1" lang="en" altLang="zh-CN" dirty="0"/>
              <a:t> number</a:t>
            </a:r>
          </a:p>
          <a:p>
            <a:pPr lvl="1"/>
            <a:r>
              <a:rPr kumimoji="1" lang="en" altLang="zh-CN" dirty="0"/>
              <a:t>The term "folder" is somewhat misleading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DA4F9C-0FB6-A442-8DDA-C1AEED06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754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38BC4-7FCE-D84A-865F-FA68B484E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is a file?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639BDB-14D3-4D44-B29E-123C171A4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2245"/>
            <a:ext cx="8229600" cy="3771636"/>
          </a:xfrm>
        </p:spPr>
        <p:txBody>
          <a:bodyPr>
            <a:normAutofit fontScale="92500"/>
          </a:bodyPr>
          <a:lstStyle/>
          <a:p>
            <a:r>
              <a:rPr lang="en-US" altLang="zh-CN" sz="2200" b="0" dirty="0"/>
              <a:t>A file has </a:t>
            </a:r>
            <a:r>
              <a:rPr lang="en-US" altLang="zh-CN" sz="2200" dirty="0">
                <a:solidFill>
                  <a:srgbClr val="C00000"/>
                </a:solidFill>
              </a:rPr>
              <a:t>two key properties:</a:t>
            </a:r>
          </a:p>
          <a:p>
            <a:pPr lvl="1"/>
            <a:r>
              <a:rPr lang="en-US" altLang="zh-CN" sz="2200" u="sng" dirty="0"/>
              <a:t>It is </a:t>
            </a:r>
            <a:r>
              <a:rPr lang="en-US" altLang="zh-CN" sz="2200" b="1" u="sng" dirty="0">
                <a:solidFill>
                  <a:srgbClr val="C00000"/>
                </a:solidFill>
              </a:rPr>
              <a:t>durable</a:t>
            </a:r>
            <a:r>
              <a:rPr lang="en-US" altLang="zh-CN" sz="2200" dirty="0"/>
              <a:t> &amp; </a:t>
            </a:r>
            <a:r>
              <a:rPr lang="en-US" altLang="zh-CN" sz="2200" u="sng" dirty="0"/>
              <a:t>has a </a:t>
            </a:r>
            <a:r>
              <a:rPr lang="en-US" altLang="zh-CN" sz="2200" b="1" u="sng" dirty="0">
                <a:solidFill>
                  <a:srgbClr val="C00000"/>
                </a:solidFill>
              </a:rPr>
              <a:t>name</a:t>
            </a:r>
          </a:p>
          <a:p>
            <a:pPr lvl="1"/>
            <a:r>
              <a:rPr lang="en-US" altLang="zh-CN" sz="2200" dirty="0"/>
              <a:t>It is a high-level version of the memory abstraction</a:t>
            </a:r>
          </a:p>
          <a:p>
            <a:r>
              <a:rPr lang="en-US" altLang="zh-CN" sz="2200" b="0" dirty="0"/>
              <a:t>System layer implements files using </a:t>
            </a:r>
            <a:r>
              <a:rPr lang="en-US" altLang="zh-CN" sz="2200" dirty="0">
                <a:solidFill>
                  <a:srgbClr val="C00000"/>
                </a:solidFill>
              </a:rPr>
              <a:t>modules from hardware layer</a:t>
            </a:r>
          </a:p>
          <a:p>
            <a:pPr lvl="1"/>
            <a:r>
              <a:rPr lang="en-US" altLang="zh-CN" sz="2200" b="1" dirty="0"/>
              <a:t>Divide-and-conquer</a:t>
            </a:r>
            <a:r>
              <a:rPr lang="en-US" altLang="zh-CN" sz="2200" dirty="0"/>
              <a:t> strategy</a:t>
            </a:r>
          </a:p>
          <a:p>
            <a:pPr lvl="1"/>
            <a:r>
              <a:rPr lang="en-US" altLang="zh-CN" sz="2200" dirty="0"/>
              <a:t>Makes use of several hidden layers of machine-oriented names (addresses), one on another, to implement files</a:t>
            </a:r>
          </a:p>
          <a:p>
            <a:pPr lvl="1"/>
            <a:r>
              <a:rPr lang="en-US" altLang="zh-CN" sz="2200" dirty="0"/>
              <a:t>Maps user-friendly names to these files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4D224C-6DEC-014C-B5BB-085EF557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08070A-2CA4-4742-9168-370A73D3769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2978" y="362723"/>
            <a:ext cx="2344216" cy="153316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55DA473-72CA-164B-8A07-63A63753B4AC}"/>
              </a:ext>
            </a:extLst>
          </p:cNvPr>
          <p:cNvSpPr/>
          <p:nvPr/>
        </p:nvSpPr>
        <p:spPr>
          <a:xfrm>
            <a:off x="4211960" y="773147"/>
            <a:ext cx="17846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4003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Storage</a:t>
            </a:r>
            <a:r>
              <a:rPr lang="zh-CN" altLang="en-US" dirty="0">
                <a:solidFill>
                  <a:srgbClr val="F4003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4003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as files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E658437B-51E7-C042-B506-B5D41992F35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996641" y="957813"/>
            <a:ext cx="371609" cy="31358"/>
          </a:xfrm>
          <a:prstGeom prst="line">
            <a:avLst/>
          </a:prstGeom>
          <a:ln>
            <a:solidFill>
              <a:srgbClr val="F4003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593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Big Picture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907704" y="2355068"/>
            <a:ext cx="45365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907704" y="4299284"/>
            <a:ext cx="45365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095836" y="2571092"/>
            <a:ext cx="2160240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File System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95836" y="3432246"/>
            <a:ext cx="2160240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Disk Driver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644008" y="4729708"/>
            <a:ext cx="1478598" cy="288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646442" y="4585692"/>
            <a:ext cx="1478598" cy="288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644008" y="4441676"/>
            <a:ext cx="1478598" cy="288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15548" y="5048987"/>
            <a:ext cx="6848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Disk</a:t>
            </a:r>
            <a:endParaRPr lang="zh-CN" altLang="en-US" sz="2000" dirty="0"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76212" y="1345332"/>
            <a:ext cx="1199644" cy="7907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App-1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576134" y="1345332"/>
            <a:ext cx="1199644" cy="7907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App-2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76056" y="1345332"/>
            <a:ext cx="1199644" cy="7907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App-3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8535" y="2983189"/>
            <a:ext cx="9829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Kernel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364244" y="4523300"/>
            <a:ext cx="216024" cy="50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80268" y="4523300"/>
            <a:ext cx="216024" cy="50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96292" y="4523300"/>
            <a:ext cx="216024" cy="50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012316" y="4523300"/>
            <a:ext cx="216024" cy="50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28340" y="4523300"/>
            <a:ext cx="216024" cy="50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444364" y="4523300"/>
            <a:ext cx="216024" cy="50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60388" y="4523300"/>
            <a:ext cx="216024" cy="50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76412" y="4523300"/>
            <a:ext cx="216024" cy="50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673541" y="5022613"/>
            <a:ext cx="11095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Memory</a:t>
            </a:r>
            <a:endParaRPr lang="zh-CN" altLang="en-US" sz="2000" dirty="0"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8424" y="4445830"/>
            <a:ext cx="13532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Hardware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36161" y="1448329"/>
            <a:ext cx="7553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User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523837" y="1679161"/>
            <a:ext cx="1912703" cy="1339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OPEN("</a:t>
            </a:r>
            <a:r>
              <a:rPr lang="en-US" altLang="zh-CN" sz="1600" dirty="0" err="1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a.txt</a:t>
            </a:r>
            <a:r>
              <a:rPr lang="en-US" altLang="zh-CN" sz="1600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", "</a:t>
            </a:r>
            <a:r>
              <a:rPr lang="en-US" altLang="zh-CN" sz="1600" dirty="0" err="1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rw</a:t>
            </a:r>
            <a:r>
              <a:rPr lang="en-US" altLang="zh-CN" sz="1600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")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READ(…)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WRITE(…)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…</a:t>
            </a:r>
            <a:endParaRPr lang="zh-CN" altLang="en-US" sz="1600" dirty="0"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522391" y="3972208"/>
            <a:ext cx="2329356" cy="699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READ(block-</a:t>
            </a:r>
            <a:r>
              <a:rPr lang="en-US" altLang="zh-CN" sz="1600" dirty="0" err="1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addr</a:t>
            </a:r>
            <a:r>
              <a:rPr lang="en-US" altLang="zh-CN" sz="1600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buf</a:t>
            </a:r>
            <a:r>
              <a:rPr lang="en-US" altLang="zh-CN" sz="1600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WRITE(block-</a:t>
            </a:r>
            <a:r>
              <a:rPr lang="en-US" altLang="zh-CN" sz="1600" dirty="0" err="1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addr</a:t>
            </a:r>
            <a:r>
              <a:rPr lang="en-US" altLang="zh-CN" sz="1600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buf</a:t>
            </a:r>
            <a:r>
              <a:rPr lang="en-US" altLang="zh-CN" sz="1600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)</a:t>
            </a:r>
            <a:endParaRPr lang="zh-CN" altLang="en-US" sz="1600" dirty="0"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z="1050" smtClean="0"/>
              <a:t>6</a:t>
            </a:fld>
            <a:endParaRPr lang="zh-CN" altLang="en-US" sz="105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D1A94B-8476-264A-8DF3-10C1F6A3EEB4}"/>
              </a:ext>
            </a:extLst>
          </p:cNvPr>
          <p:cNvSpPr/>
          <p:nvPr/>
        </p:nvSpPr>
        <p:spPr>
          <a:xfrm>
            <a:off x="6209648" y="5017740"/>
            <a:ext cx="2720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(4TB</a:t>
            </a:r>
            <a:r>
              <a:rPr lang="zh-CN" altLang="en-US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=</a:t>
            </a:r>
            <a:r>
              <a:rPr lang="zh-CN" altLang="en-US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2</a:t>
            </a:r>
            <a:r>
              <a:rPr lang="en-US" altLang="zh-CN" baseline="30000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30</a:t>
            </a:r>
            <a:r>
              <a:rPr lang="zh-CN" altLang="en-US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x</a:t>
            </a:r>
            <a:r>
              <a:rPr lang="zh-CN" altLang="en-US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4KB</a:t>
            </a:r>
            <a:r>
              <a:rPr lang="zh-CN" altLang="en-US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blocks)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0842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Abstraction: API of UNIX File System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OPEN, READ, WRITE</a:t>
            </a:r>
            <a:r>
              <a:rPr lang="en-US" altLang="zh-CN" sz="2000" b="0">
                <a:latin typeface="Courier New" panose="02070309020205020404" pitchFamily="49" charset="0"/>
                <a:cs typeface="Courier New" panose="02070309020205020404" pitchFamily="49" charset="0"/>
              </a:rPr>
              <a:t>, APPEND, SEEK</a:t>
            </a:r>
            <a:r>
              <a:rPr lang="en-US" altLang="zh-CN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CLOSE</a:t>
            </a:r>
          </a:p>
          <a:p>
            <a:r>
              <a:rPr lang="en-US" altLang="zh-CN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FSYNC</a:t>
            </a:r>
          </a:p>
          <a:p>
            <a:r>
              <a:rPr lang="en-US" altLang="zh-CN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STAT, CHMOD, CHOWN</a:t>
            </a:r>
          </a:p>
          <a:p>
            <a:r>
              <a:rPr lang="en-US" altLang="zh-CN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RENAME, LINK, UNLINK, SYMLINK</a:t>
            </a:r>
          </a:p>
          <a:p>
            <a:r>
              <a:rPr lang="en-US" altLang="zh-CN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MKDIR, CHDIR, CHROOT</a:t>
            </a:r>
          </a:p>
          <a:p>
            <a:r>
              <a:rPr lang="en-US" altLang="zh-CN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MOUNT, UNMOUNT</a:t>
            </a:r>
          </a:p>
          <a:p>
            <a:r>
              <a:rPr lang="en-US" altLang="zh-CN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….</a:t>
            </a:r>
            <a:endParaRPr lang="zh-CN" alt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E315FA61-8901-B549-B657-C9EAE3269AB0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7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63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94EBC-F2B8-6C41-87C9-43295A9E8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Naive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750721-3A91-1A40-B6BA-40BFAFD04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032448"/>
          </a:xfrm>
        </p:spPr>
        <p:txBody>
          <a:bodyPr>
            <a:normAutofit/>
          </a:bodyPr>
          <a:lstStyle/>
          <a:p>
            <a:r>
              <a:rPr kumimoji="1" lang="en-US" altLang="zh-CN" sz="2000" b="0" dirty="0"/>
              <a:t>Each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file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occupies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one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continuous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range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of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blocks</a:t>
            </a:r>
          </a:p>
          <a:p>
            <a:pPr lvl="1"/>
            <a:r>
              <a:rPr kumimoji="1" lang="en-US" altLang="zh-CN" sz="2000" b="0" dirty="0"/>
              <a:t>Use</a:t>
            </a:r>
            <a:r>
              <a:rPr kumimoji="1" lang="zh-CN" altLang="en-US" sz="2000" b="0" dirty="0"/>
              <a:t> </a:t>
            </a:r>
            <a:r>
              <a:rPr kumimoji="1" lang="en-US" altLang="zh-CN" sz="2000" b="1" dirty="0">
                <a:solidFill>
                  <a:srgbClr val="C00000"/>
                </a:solidFill>
              </a:rPr>
              <a:t>block</a:t>
            </a:r>
            <a:r>
              <a:rPr kumimoji="1" lang="zh-CN" altLang="en-US" sz="20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000" b="1" dirty="0">
                <a:solidFill>
                  <a:srgbClr val="C00000"/>
                </a:solidFill>
              </a:rPr>
              <a:t>index</a:t>
            </a:r>
            <a:r>
              <a:rPr kumimoji="1" lang="zh-CN" altLang="en-US" sz="20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000" b="0" dirty="0"/>
              <a:t>as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file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name,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e.g.,</a:t>
            </a:r>
            <a:r>
              <a:rPr kumimoji="1" lang="zh-CN" altLang="en-US" sz="2000" b="0" dirty="0"/>
              <a:t> </a:t>
            </a:r>
            <a:r>
              <a:rPr kumimoji="1" lang="en-US" altLang="zh-CN" sz="2000" dirty="0"/>
              <a:t>107,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113</a:t>
            </a:r>
            <a:endParaRPr kumimoji="1" lang="en-US" altLang="zh-CN" sz="2000" b="0" dirty="0"/>
          </a:p>
          <a:p>
            <a:pPr lvl="1"/>
            <a:r>
              <a:rPr kumimoji="1" lang="en-US" altLang="zh-CN" sz="2000" b="0" dirty="0"/>
              <a:t>Every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file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write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will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either</a:t>
            </a:r>
            <a:r>
              <a:rPr kumimoji="1" lang="zh-CN" altLang="en-US" sz="2000" b="0" dirty="0"/>
              <a:t> </a:t>
            </a:r>
            <a:r>
              <a:rPr kumimoji="1" lang="en-US" altLang="zh-CN" sz="2000" b="1" dirty="0">
                <a:solidFill>
                  <a:srgbClr val="C00000"/>
                </a:solidFill>
              </a:rPr>
              <a:t>append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or</a:t>
            </a:r>
            <a:r>
              <a:rPr kumimoji="1" lang="zh-CN" altLang="en-US" sz="2000" b="0" dirty="0"/>
              <a:t> </a:t>
            </a:r>
            <a:r>
              <a:rPr kumimoji="1" lang="en-US" altLang="zh-CN" sz="2000" b="1" dirty="0">
                <a:solidFill>
                  <a:srgbClr val="C00000"/>
                </a:solidFill>
              </a:rPr>
              <a:t>reallocate</a:t>
            </a:r>
          </a:p>
          <a:p>
            <a:endParaRPr kumimoji="1" lang="en-US" altLang="zh-CN" sz="2000" b="0" dirty="0"/>
          </a:p>
          <a:p>
            <a:endParaRPr kumimoji="1" lang="en-US" altLang="zh-CN" sz="2000" b="0" dirty="0"/>
          </a:p>
          <a:p>
            <a:endParaRPr kumimoji="1" lang="en-US" altLang="zh-CN" sz="2000" b="0" dirty="0"/>
          </a:p>
          <a:p>
            <a:endParaRPr kumimoji="1" lang="en-US" altLang="zh-CN" sz="2000" b="0" dirty="0"/>
          </a:p>
          <a:p>
            <a:r>
              <a:rPr kumimoji="1" lang="en-US" altLang="zh-CN" sz="2000" b="0" dirty="0"/>
              <a:t>What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are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the</a:t>
            </a:r>
            <a:r>
              <a:rPr kumimoji="1" lang="zh-CN" altLang="en-US" sz="2000" b="0" dirty="0"/>
              <a:t> </a:t>
            </a:r>
            <a:r>
              <a:rPr kumimoji="1" lang="en-US" altLang="zh-CN" sz="2000" dirty="0">
                <a:solidFill>
                  <a:srgbClr val="C00000"/>
                </a:solidFill>
              </a:rPr>
              <a:t>problems</a:t>
            </a:r>
            <a:r>
              <a:rPr kumimoji="1" lang="en-US" altLang="zh-CN" sz="2000" b="0" dirty="0"/>
              <a:t>?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497D09E-06AA-AC43-B1AC-B518196937CA}"/>
              </a:ext>
            </a:extLst>
          </p:cNvPr>
          <p:cNvSpPr/>
          <p:nvPr/>
        </p:nvSpPr>
        <p:spPr>
          <a:xfrm>
            <a:off x="251520" y="2893162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AFAD4B-6D85-D443-81F1-ED089B8CC69B}"/>
              </a:ext>
            </a:extLst>
          </p:cNvPr>
          <p:cNvSpPr/>
          <p:nvPr/>
        </p:nvSpPr>
        <p:spPr>
          <a:xfrm>
            <a:off x="683568" y="2893162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DC9D2E-4AF2-B54E-AF9A-B8006D0CEEAE}"/>
              </a:ext>
            </a:extLst>
          </p:cNvPr>
          <p:cNvSpPr/>
          <p:nvPr/>
        </p:nvSpPr>
        <p:spPr>
          <a:xfrm>
            <a:off x="1115616" y="2893162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02A5E1-807F-3B41-BE76-ED3A5DEF9E95}"/>
              </a:ext>
            </a:extLst>
          </p:cNvPr>
          <p:cNvSpPr/>
          <p:nvPr/>
        </p:nvSpPr>
        <p:spPr>
          <a:xfrm>
            <a:off x="1547664" y="2893162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36831A-3676-8A4B-AC3D-5F0D0FCF5ADD}"/>
              </a:ext>
            </a:extLst>
          </p:cNvPr>
          <p:cNvSpPr/>
          <p:nvPr/>
        </p:nvSpPr>
        <p:spPr>
          <a:xfrm>
            <a:off x="1979712" y="289316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4C1225-4E76-8C40-91F0-F0C17C87B526}"/>
              </a:ext>
            </a:extLst>
          </p:cNvPr>
          <p:cNvSpPr/>
          <p:nvPr/>
        </p:nvSpPr>
        <p:spPr>
          <a:xfrm>
            <a:off x="2411760" y="289316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7B3BAF9-3542-2748-B94C-A85A98EF57FC}"/>
              </a:ext>
            </a:extLst>
          </p:cNvPr>
          <p:cNvSpPr/>
          <p:nvPr/>
        </p:nvSpPr>
        <p:spPr>
          <a:xfrm>
            <a:off x="2843808" y="2893162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C73F2F-94C3-1A43-A0F2-AE856FE0D5C6}"/>
              </a:ext>
            </a:extLst>
          </p:cNvPr>
          <p:cNvSpPr/>
          <p:nvPr/>
        </p:nvSpPr>
        <p:spPr>
          <a:xfrm>
            <a:off x="3275856" y="2893162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6FE3B0B-062F-574B-BBCE-703B2A61A139}"/>
              </a:ext>
            </a:extLst>
          </p:cNvPr>
          <p:cNvSpPr/>
          <p:nvPr/>
        </p:nvSpPr>
        <p:spPr>
          <a:xfrm>
            <a:off x="3707904" y="289316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721A7CD-9E90-4149-8B96-A1AB07A59A23}"/>
              </a:ext>
            </a:extLst>
          </p:cNvPr>
          <p:cNvSpPr/>
          <p:nvPr/>
        </p:nvSpPr>
        <p:spPr>
          <a:xfrm>
            <a:off x="4139952" y="289316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FA742D8-2018-2542-B5A7-5F793B564F2F}"/>
              </a:ext>
            </a:extLst>
          </p:cNvPr>
          <p:cNvSpPr/>
          <p:nvPr/>
        </p:nvSpPr>
        <p:spPr>
          <a:xfrm>
            <a:off x="4572000" y="289316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69B2191-3A38-D640-A21A-874F52BF75A7}"/>
              </a:ext>
            </a:extLst>
          </p:cNvPr>
          <p:cNvSpPr/>
          <p:nvPr/>
        </p:nvSpPr>
        <p:spPr>
          <a:xfrm>
            <a:off x="5004048" y="289316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F099E14-3BE1-6C47-9A92-3973733DFEF5}"/>
              </a:ext>
            </a:extLst>
          </p:cNvPr>
          <p:cNvSpPr/>
          <p:nvPr/>
        </p:nvSpPr>
        <p:spPr>
          <a:xfrm>
            <a:off x="5436096" y="2893162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6E50C2E-7894-0F4E-896E-F7AB51D36F9F}"/>
              </a:ext>
            </a:extLst>
          </p:cNvPr>
          <p:cNvSpPr/>
          <p:nvPr/>
        </p:nvSpPr>
        <p:spPr>
          <a:xfrm>
            <a:off x="5868144" y="2893162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3F525B5-F158-C94C-A990-AA7080D6B9C7}"/>
              </a:ext>
            </a:extLst>
          </p:cNvPr>
          <p:cNvSpPr/>
          <p:nvPr/>
        </p:nvSpPr>
        <p:spPr>
          <a:xfrm>
            <a:off x="6300192" y="2893162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19E590-FCE5-2D4A-B911-594FEE8D85A3}"/>
              </a:ext>
            </a:extLst>
          </p:cNvPr>
          <p:cNvSpPr/>
          <p:nvPr/>
        </p:nvSpPr>
        <p:spPr>
          <a:xfrm>
            <a:off x="6732240" y="2893162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BC2045A-1A7D-3C43-BA5C-0AD6747E7310}"/>
              </a:ext>
            </a:extLst>
          </p:cNvPr>
          <p:cNvSpPr/>
          <p:nvPr/>
        </p:nvSpPr>
        <p:spPr>
          <a:xfrm>
            <a:off x="7164288" y="289316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1083335-D3A6-034B-B4A2-49D40AB9E97C}"/>
              </a:ext>
            </a:extLst>
          </p:cNvPr>
          <p:cNvSpPr/>
          <p:nvPr/>
        </p:nvSpPr>
        <p:spPr>
          <a:xfrm>
            <a:off x="7596336" y="289316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5416F00-883D-6D4F-9A84-9DC05B100A5B}"/>
              </a:ext>
            </a:extLst>
          </p:cNvPr>
          <p:cNvSpPr/>
          <p:nvPr/>
        </p:nvSpPr>
        <p:spPr>
          <a:xfrm>
            <a:off x="8028384" y="289316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4F50CA6-4ACA-8449-841A-9FB4BDEBC33B}"/>
              </a:ext>
            </a:extLst>
          </p:cNvPr>
          <p:cNvSpPr/>
          <p:nvPr/>
        </p:nvSpPr>
        <p:spPr>
          <a:xfrm>
            <a:off x="8460432" y="289316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4355D74-9DE3-0C40-8270-E326C07DC58E}"/>
              </a:ext>
            </a:extLst>
          </p:cNvPr>
          <p:cNvSpPr/>
          <p:nvPr/>
        </p:nvSpPr>
        <p:spPr>
          <a:xfrm>
            <a:off x="251520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rgbClr val="009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101</a:t>
            </a:r>
            <a:endParaRPr kumimoji="1" lang="zh-CN" altLang="en-US" sz="1100" b="1" dirty="0">
              <a:solidFill>
                <a:srgbClr val="009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5614D45-6DA5-6845-8AA4-C522786597F2}"/>
              </a:ext>
            </a:extLst>
          </p:cNvPr>
          <p:cNvSpPr/>
          <p:nvPr/>
        </p:nvSpPr>
        <p:spPr>
          <a:xfrm>
            <a:off x="683568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102</a:t>
            </a:r>
            <a:endParaRPr kumimoji="1"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A499FB2-6A74-2841-90B8-1A8034A30085}"/>
              </a:ext>
            </a:extLst>
          </p:cNvPr>
          <p:cNvSpPr/>
          <p:nvPr/>
        </p:nvSpPr>
        <p:spPr>
          <a:xfrm>
            <a:off x="1115616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103</a:t>
            </a:r>
            <a:endParaRPr kumimoji="1"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CC138F0-7CBF-1C46-AE3D-420220CA8120}"/>
              </a:ext>
            </a:extLst>
          </p:cNvPr>
          <p:cNvSpPr/>
          <p:nvPr/>
        </p:nvSpPr>
        <p:spPr>
          <a:xfrm>
            <a:off x="1547664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104</a:t>
            </a:r>
            <a:endParaRPr kumimoji="1"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1F93BD5-0DF7-A54D-B457-75E960C6A339}"/>
              </a:ext>
            </a:extLst>
          </p:cNvPr>
          <p:cNvSpPr/>
          <p:nvPr/>
        </p:nvSpPr>
        <p:spPr>
          <a:xfrm>
            <a:off x="1979712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105</a:t>
            </a:r>
            <a:endParaRPr kumimoji="1"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EC0D6F4-1695-C64E-AFB0-BFEA662CC5C7}"/>
              </a:ext>
            </a:extLst>
          </p:cNvPr>
          <p:cNvSpPr/>
          <p:nvPr/>
        </p:nvSpPr>
        <p:spPr>
          <a:xfrm>
            <a:off x="2411760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106</a:t>
            </a:r>
            <a:endParaRPr kumimoji="1"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04EB832-1F1B-0D46-9F74-271F09F3EF2A}"/>
              </a:ext>
            </a:extLst>
          </p:cNvPr>
          <p:cNvSpPr/>
          <p:nvPr/>
        </p:nvSpPr>
        <p:spPr>
          <a:xfrm>
            <a:off x="2843808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rgbClr val="009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</a:t>
            </a:r>
            <a:endParaRPr kumimoji="1" lang="zh-CN" altLang="en-US" sz="1100" b="1" dirty="0">
              <a:solidFill>
                <a:srgbClr val="009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9AF26D6-84B9-AC4B-9294-12EB76369420}"/>
              </a:ext>
            </a:extLst>
          </p:cNvPr>
          <p:cNvSpPr/>
          <p:nvPr/>
        </p:nvSpPr>
        <p:spPr>
          <a:xfrm>
            <a:off x="3275856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108</a:t>
            </a:r>
            <a:endParaRPr kumimoji="1"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9110E15-B47F-7E44-B849-60293639E328}"/>
              </a:ext>
            </a:extLst>
          </p:cNvPr>
          <p:cNvSpPr/>
          <p:nvPr/>
        </p:nvSpPr>
        <p:spPr>
          <a:xfrm>
            <a:off x="3707904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109</a:t>
            </a:r>
            <a:endParaRPr kumimoji="1"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290F796-DD8A-9E4D-8A91-12B5C973ABB7}"/>
              </a:ext>
            </a:extLst>
          </p:cNvPr>
          <p:cNvSpPr/>
          <p:nvPr/>
        </p:nvSpPr>
        <p:spPr>
          <a:xfrm>
            <a:off x="4139952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110</a:t>
            </a:r>
            <a:endParaRPr kumimoji="1"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18DBC97-20E9-794C-AD21-567D6CCDE8A4}"/>
              </a:ext>
            </a:extLst>
          </p:cNvPr>
          <p:cNvSpPr/>
          <p:nvPr/>
        </p:nvSpPr>
        <p:spPr>
          <a:xfrm>
            <a:off x="4572000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kumimoji="1"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664D213-8E1F-2D4A-B346-C79CB9DB28F7}"/>
              </a:ext>
            </a:extLst>
          </p:cNvPr>
          <p:cNvSpPr/>
          <p:nvPr/>
        </p:nvSpPr>
        <p:spPr>
          <a:xfrm>
            <a:off x="5004048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112</a:t>
            </a:r>
            <a:endParaRPr kumimoji="1"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F5B90BC-26AC-6E45-9B0D-44B5166A4D4D}"/>
              </a:ext>
            </a:extLst>
          </p:cNvPr>
          <p:cNvSpPr/>
          <p:nvPr/>
        </p:nvSpPr>
        <p:spPr>
          <a:xfrm>
            <a:off x="5436096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rgbClr val="009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113</a:t>
            </a:r>
            <a:endParaRPr kumimoji="1" lang="zh-CN" altLang="en-US" sz="1100" b="1" dirty="0">
              <a:solidFill>
                <a:srgbClr val="009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5443D5D-941A-EC46-8994-D5A3EC8BA9D9}"/>
              </a:ext>
            </a:extLst>
          </p:cNvPr>
          <p:cNvSpPr/>
          <p:nvPr/>
        </p:nvSpPr>
        <p:spPr>
          <a:xfrm>
            <a:off x="5868144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114</a:t>
            </a:r>
            <a:endParaRPr kumimoji="1"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9BBC7D5-2AFE-8F4F-BF40-72BFE5131C9F}"/>
              </a:ext>
            </a:extLst>
          </p:cNvPr>
          <p:cNvSpPr/>
          <p:nvPr/>
        </p:nvSpPr>
        <p:spPr>
          <a:xfrm>
            <a:off x="6300192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115</a:t>
            </a:r>
            <a:endParaRPr kumimoji="1"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247E595-A2DD-F14E-AEF6-5A5F53D5FCBB}"/>
              </a:ext>
            </a:extLst>
          </p:cNvPr>
          <p:cNvSpPr/>
          <p:nvPr/>
        </p:nvSpPr>
        <p:spPr>
          <a:xfrm>
            <a:off x="6732240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116</a:t>
            </a:r>
            <a:endParaRPr kumimoji="1"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2BBCFCF-6543-9F43-B8A2-84C2CF624FE1}"/>
              </a:ext>
            </a:extLst>
          </p:cNvPr>
          <p:cNvSpPr/>
          <p:nvPr/>
        </p:nvSpPr>
        <p:spPr>
          <a:xfrm>
            <a:off x="7164288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117</a:t>
            </a:r>
            <a:endParaRPr kumimoji="1"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8C52544-E0CF-7841-8042-DBBF20AF3179}"/>
              </a:ext>
            </a:extLst>
          </p:cNvPr>
          <p:cNvSpPr/>
          <p:nvPr/>
        </p:nvSpPr>
        <p:spPr>
          <a:xfrm>
            <a:off x="7596336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118</a:t>
            </a:r>
            <a:endParaRPr kumimoji="1"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B7DCA26-A0AA-394F-8992-72E8B856D2A8}"/>
              </a:ext>
            </a:extLst>
          </p:cNvPr>
          <p:cNvSpPr/>
          <p:nvPr/>
        </p:nvSpPr>
        <p:spPr>
          <a:xfrm>
            <a:off x="8028384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119</a:t>
            </a:r>
            <a:endParaRPr kumimoji="1"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FCA0A3E-B228-3A47-921D-9C3F8F9DCFFD}"/>
              </a:ext>
            </a:extLst>
          </p:cNvPr>
          <p:cNvSpPr/>
          <p:nvPr/>
        </p:nvSpPr>
        <p:spPr>
          <a:xfrm>
            <a:off x="8460432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120</a:t>
            </a:r>
            <a:endParaRPr kumimoji="1"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BB4D53C6-FE21-0146-B7B9-E9C4BBB57FED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467544" y="3757258"/>
            <a:ext cx="0" cy="32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EFB1A4D4-DB28-9145-85D0-D03E625F8A32}"/>
              </a:ext>
            </a:extLst>
          </p:cNvPr>
          <p:cNvCxnSpPr>
            <a:cxnSpLocks/>
          </p:cNvCxnSpPr>
          <p:nvPr/>
        </p:nvCxnSpPr>
        <p:spPr>
          <a:xfrm flipV="1">
            <a:off x="3059832" y="3757258"/>
            <a:ext cx="0" cy="32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F837C0F0-A1AA-794E-AF60-2C2D78B7B7FF}"/>
              </a:ext>
            </a:extLst>
          </p:cNvPr>
          <p:cNvCxnSpPr>
            <a:cxnSpLocks/>
          </p:cNvCxnSpPr>
          <p:nvPr/>
        </p:nvCxnSpPr>
        <p:spPr>
          <a:xfrm flipV="1">
            <a:off x="5652120" y="3757258"/>
            <a:ext cx="0" cy="32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415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7F3EC12-9226-5242-B2D9-0F81A2D15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600" kern="0" cap="none" dirty="0" err="1">
                <a:solidFill>
                  <a:srgbClr val="C00000"/>
                </a:solidFill>
                <a:latin typeface="Arial" panose="020B0604020202020204"/>
                <a:cs typeface="+mn-cs"/>
              </a:rPr>
              <a:t>inode</a:t>
            </a:r>
            <a:r>
              <a:rPr lang="en-US" altLang="zh-CN" sz="3600" kern="0" cap="none" dirty="0">
                <a:solidFill>
                  <a:srgbClr val="C00000"/>
                </a:solidFill>
                <a:latin typeface="Arial" panose="020B0604020202020204"/>
                <a:cs typeface="+mn-cs"/>
              </a:rPr>
              <a:t>: 7 software layers</a:t>
            </a:r>
            <a:endParaRPr lang="zh-CN" altLang="en-US" sz="66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FC1CEF-0203-4844-8DD2-4FF9DE5A2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7977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39023</TotalTime>
  <Words>3257</Words>
  <Application>Microsoft Macintosh PowerPoint</Application>
  <PresentationFormat>全屏显示(16:10)</PresentationFormat>
  <Paragraphs>733</Paragraphs>
  <Slides>46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5" baseType="lpstr">
      <vt:lpstr>DengXian</vt:lpstr>
      <vt:lpstr>DengXian</vt:lpstr>
      <vt:lpstr>Arial</vt:lpstr>
      <vt:lpstr>Calibri</vt:lpstr>
      <vt:lpstr>Consolas</vt:lpstr>
      <vt:lpstr>Courier</vt:lpstr>
      <vt:lpstr>Courier New</vt:lpstr>
      <vt:lpstr>Times New Roman</vt:lpstr>
      <vt:lpstr>1_Office 主题​​</vt:lpstr>
      <vt:lpstr>inode-based File System</vt:lpstr>
      <vt:lpstr>Large-scale websites are built from distributed systems </vt:lpstr>
      <vt:lpstr>Large-scale websites are built from distributed systems </vt:lpstr>
      <vt:lpstr>iNode-based File System</vt:lpstr>
      <vt:lpstr>What is a file? </vt:lpstr>
      <vt:lpstr>The Big Picture</vt:lpstr>
      <vt:lpstr>Abstraction: API of UNIX File System</vt:lpstr>
      <vt:lpstr>A Naive File System</vt:lpstr>
      <vt:lpstr>inode: 7 software layers</vt:lpstr>
      <vt:lpstr>The Naming Layers of the UNIX FS (version 6)</vt:lpstr>
      <vt:lpstr>L1: Block Layer</vt:lpstr>
      <vt:lpstr>Super Block</vt:lpstr>
      <vt:lpstr>L1: Block Layer</vt:lpstr>
      <vt:lpstr>L1: Block Layer</vt:lpstr>
      <vt:lpstr>L2: File Layer</vt:lpstr>
      <vt:lpstr>inode for Larger Files</vt:lpstr>
      <vt:lpstr>L2: File Layer</vt:lpstr>
      <vt:lpstr>L3: inode Number Layer</vt:lpstr>
      <vt:lpstr>Put Layers so far Together</vt:lpstr>
      <vt:lpstr>L4: File Name Layer</vt:lpstr>
      <vt:lpstr>LOOKUP in a Directory</vt:lpstr>
      <vt:lpstr>L5: Path Name Layer</vt:lpstr>
      <vt:lpstr>Links</vt:lpstr>
      <vt:lpstr>Links</vt:lpstr>
      <vt:lpstr>No Cycle for LINK</vt:lpstr>
      <vt:lpstr>Renaming - 1</vt:lpstr>
      <vt:lpstr>Renaming - 2</vt:lpstr>
      <vt:lpstr>L6: Absolute Path  Name Layer</vt:lpstr>
      <vt:lpstr>An Example: Find Blocks of "/programs/pong.c"</vt:lpstr>
      <vt:lpstr>An Example: Find Blocks of "/programs/pong.c"</vt:lpstr>
      <vt:lpstr>An Example: Find Blocks of "/programs/pong.c"</vt:lpstr>
      <vt:lpstr>An Example: Find Blocks of "/programs/pong.c"</vt:lpstr>
      <vt:lpstr>An Example: Find Blocks of "/programs/pong.c"</vt:lpstr>
      <vt:lpstr>An Example: Find Blocks of "/programs/pong.c"</vt:lpstr>
      <vt:lpstr>An Example: Find Blocks of "/programs/pong.c"</vt:lpstr>
      <vt:lpstr>An Example: Find Blocks of "/programs/pong.c"</vt:lpstr>
      <vt:lpstr>An Example: Find Blocks of "/programs/pong.c"</vt:lpstr>
      <vt:lpstr>An Example: Find Blocks of "/programs/pong.c"</vt:lpstr>
      <vt:lpstr>Directly Dump a Directory</vt:lpstr>
      <vt:lpstr>Directly Dump a Directory</vt:lpstr>
      <vt:lpstr>L7: Symbolic  Link Layer</vt:lpstr>
      <vt:lpstr>Directly Dump a Symbolic Link</vt:lpstr>
      <vt:lpstr>Two Types of Links (Synonyms)</vt:lpstr>
      <vt:lpstr>Sidebar: Notice the Context Change</vt:lpstr>
      <vt:lpstr>Sidebar: Notice the Context Change</vt:lpstr>
      <vt:lpstr>Summary of File System's 7 Layers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Xia Yubin</cp:lastModifiedBy>
  <cp:revision>1570</cp:revision>
  <cp:lastPrinted>2020-03-02T13:38:09Z</cp:lastPrinted>
  <dcterms:created xsi:type="dcterms:W3CDTF">2017-11-24T09:35:45Z</dcterms:created>
  <dcterms:modified xsi:type="dcterms:W3CDTF">2023-09-19T06:40:30Z</dcterms:modified>
</cp:coreProperties>
</file>