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9" r:id="rId1"/>
  </p:sldMasterIdLst>
  <p:notesMasterIdLst>
    <p:notesMasterId r:id="rId24"/>
  </p:notesMasterIdLst>
  <p:handoutMasterIdLst>
    <p:handoutMasterId r:id="rId25"/>
  </p:handoutMasterIdLst>
  <p:sldIdLst>
    <p:sldId id="256" r:id="rId2"/>
    <p:sldId id="283" r:id="rId3"/>
    <p:sldId id="286" r:id="rId4"/>
    <p:sldId id="334" r:id="rId5"/>
    <p:sldId id="335" r:id="rId6"/>
    <p:sldId id="336" r:id="rId7"/>
    <p:sldId id="338" r:id="rId8"/>
    <p:sldId id="337" r:id="rId9"/>
    <p:sldId id="339" r:id="rId10"/>
    <p:sldId id="340" r:id="rId11"/>
    <p:sldId id="341" r:id="rId12"/>
    <p:sldId id="342" r:id="rId13"/>
    <p:sldId id="343" r:id="rId14"/>
    <p:sldId id="344" r:id="rId15"/>
    <p:sldId id="328" r:id="rId16"/>
    <p:sldId id="346" r:id="rId17"/>
    <p:sldId id="345" r:id="rId18"/>
    <p:sldId id="347" r:id="rId19"/>
    <p:sldId id="348" r:id="rId20"/>
    <p:sldId id="329" r:id="rId21"/>
    <p:sldId id="350" r:id="rId22"/>
    <p:sldId id="349" r:id="rId23"/>
  </p:sldIdLst>
  <p:sldSz cx="9144000" cy="6858000" type="screen4x3"/>
  <p:notesSz cx="7315200" cy="9601200"/>
  <p:custDataLst>
    <p:tags r:id="rId2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3300"/>
    <a:srgbClr val="EC14A4"/>
    <a:srgbClr val="003399"/>
    <a:srgbClr val="777777"/>
    <a:srgbClr val="C0C0C0"/>
    <a:srgbClr val="DDDDDD"/>
    <a:srgbClr val="EAEAEA"/>
    <a:srgbClr val="FFFF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23" autoAdjust="0"/>
    <p:restoredTop sz="92317" autoAdjust="0"/>
  </p:normalViewPr>
  <p:slideViewPr>
    <p:cSldViewPr>
      <p:cViewPr varScale="1">
        <p:scale>
          <a:sx n="93" d="100"/>
          <a:sy n="93" d="100"/>
        </p:scale>
        <p:origin x="728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1244" y="-9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tags" Target="tags/tag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78EEAE-7569-413A-85CF-1AB00F64B063}" type="datetimeFigureOut">
              <a:rPr lang="vi-VN" smtClean="0"/>
              <a:pPr/>
              <a:t>07/03/2022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565A3B-FCB7-450E-A086-F6A324F33AD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320381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BD166996-482C-4B32-8B73-26CA6458B3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428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Fig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19201"/>
            <a:ext cx="5715000" cy="4279956"/>
          </a:xfrm>
          <a:prstGeom prst="rect">
            <a:avLst/>
          </a:prstGeom>
        </p:spPr>
      </p:pic>
      <p:pic>
        <p:nvPicPr>
          <p:cNvPr id="16" name="Picture 15" descr="325px-Beta_distribution_pdf.svg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91001" y="1991826"/>
            <a:ext cx="2438399" cy="1868188"/>
          </a:xfrm>
          <a:prstGeom prst="rect">
            <a:avLst/>
          </a:prstGeom>
        </p:spPr>
      </p:pic>
      <p:pic>
        <p:nvPicPr>
          <p:cNvPr id="15" name="Picture 14" descr="Normal_Distribution_PDF.svg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4572000"/>
            <a:ext cx="3019245" cy="1932317"/>
          </a:xfrm>
          <a:prstGeom prst="rect">
            <a:avLst/>
          </a:prstGeom>
        </p:spPr>
      </p:pic>
      <p:pic>
        <p:nvPicPr>
          <p:cNvPr id="23" name="Picture 22" descr="images1.jp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419600" y="3124200"/>
            <a:ext cx="2424023" cy="1544128"/>
          </a:xfrm>
          <a:prstGeom prst="rect">
            <a:avLst/>
          </a:prstGeom>
        </p:spPr>
      </p:pic>
      <p:pic>
        <p:nvPicPr>
          <p:cNvPr id="22" name="Picture 21" descr="images2.jp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133600" y="4648200"/>
            <a:ext cx="2846717" cy="1319842"/>
          </a:xfrm>
          <a:prstGeom prst="rect">
            <a:avLst/>
          </a:prstGeom>
        </p:spPr>
      </p:pic>
      <p:sp>
        <p:nvSpPr>
          <p:cNvPr id="16396" name="Rectangle 12"/>
          <p:cNvSpPr>
            <a:spLocks noChangeArrowheads="1"/>
          </p:cNvSpPr>
          <p:nvPr userDrawn="1"/>
        </p:nvSpPr>
        <p:spPr bwMode="auto">
          <a:xfrm>
            <a:off x="0" y="990600"/>
            <a:ext cx="9144000" cy="1524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6452" name="Rectangle 68"/>
          <p:cNvSpPr>
            <a:spLocks noChangeArrowheads="1"/>
          </p:cNvSpPr>
          <p:nvPr userDrawn="1"/>
        </p:nvSpPr>
        <p:spPr bwMode="auto">
          <a:xfrm>
            <a:off x="0" y="0"/>
            <a:ext cx="9144000" cy="990600"/>
          </a:xfrm>
          <a:prstGeom prst="rect">
            <a:avLst/>
          </a:prstGeom>
          <a:gradFill rotWithShape="1">
            <a:gsLst>
              <a:gs pos="0">
                <a:srgbClr val="000066">
                  <a:gamma/>
                  <a:shade val="87843"/>
                  <a:invGamma/>
                  <a:alpha val="70000"/>
                </a:srgbClr>
              </a:gs>
              <a:gs pos="50000">
                <a:srgbClr val="000066"/>
              </a:gs>
              <a:gs pos="100000">
                <a:srgbClr val="000066">
                  <a:gamma/>
                  <a:shade val="87843"/>
                  <a:invGamma/>
                  <a:alpha val="70000"/>
                </a:srgbClr>
              </a:gs>
            </a:gsLst>
            <a:lin ang="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 sz="1600">
              <a:solidFill>
                <a:schemeClr val="bg1"/>
              </a:solidFill>
            </a:endParaRPr>
          </a:p>
        </p:txBody>
      </p:sp>
      <p:sp>
        <p:nvSpPr>
          <p:cNvPr id="16462" name="Rectangle 78"/>
          <p:cNvSpPr>
            <a:spLocks noChangeArrowheads="1"/>
          </p:cNvSpPr>
          <p:nvPr userDrawn="1"/>
        </p:nvSpPr>
        <p:spPr bwMode="auto">
          <a:xfrm>
            <a:off x="0" y="6553200"/>
            <a:ext cx="9144000" cy="304800"/>
          </a:xfrm>
          <a:prstGeom prst="rect">
            <a:avLst/>
          </a:prstGeom>
          <a:gradFill rotWithShape="1">
            <a:gsLst>
              <a:gs pos="0">
                <a:srgbClr val="000066"/>
              </a:gs>
              <a:gs pos="50000">
                <a:srgbClr val="00002F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baseline="0" smtClean="0">
                <a:solidFill>
                  <a:schemeClr val="bg1"/>
                </a:solidFill>
              </a:rPr>
              <a:t>Ta Quang Hung, Ph.D.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6464" name="WordArt 80"/>
          <p:cNvSpPr>
            <a:spLocks noChangeArrowheads="1" noChangeShapeType="1" noTextEdit="1"/>
          </p:cNvSpPr>
          <p:nvPr userDrawn="1"/>
        </p:nvSpPr>
        <p:spPr bwMode="auto">
          <a:xfrm>
            <a:off x="914400" y="228600"/>
            <a:ext cx="73914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vi-VN" sz="3600" b="1" kern="10">
              <a:ln w="9525">
                <a:solidFill>
                  <a:srgbClr val="FFFF00"/>
                </a:solidFill>
                <a:round/>
                <a:headEnd/>
                <a:tailEnd/>
              </a:ln>
              <a:solidFill>
                <a:srgbClr val="FFFF00"/>
              </a:solidFill>
              <a:latin typeface="Arial"/>
              <a:cs typeface="Arial"/>
            </a:endParaRPr>
          </a:p>
        </p:txBody>
      </p:sp>
      <p:sp>
        <p:nvSpPr>
          <p:cNvPr id="16466" name="Text Box 82"/>
          <p:cNvSpPr txBox="1">
            <a:spLocks noChangeArrowheads="1"/>
          </p:cNvSpPr>
          <p:nvPr userDrawn="1"/>
        </p:nvSpPr>
        <p:spPr bwMode="auto">
          <a:xfrm>
            <a:off x="3641725" y="58277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vi-VN"/>
          </a:p>
        </p:txBody>
      </p:sp>
      <p:sp>
        <p:nvSpPr>
          <p:cNvPr id="11" name="Rectangle 10"/>
          <p:cNvSpPr/>
          <p:nvPr userDrawn="1"/>
        </p:nvSpPr>
        <p:spPr>
          <a:xfrm>
            <a:off x="1117445" y="228600"/>
            <a:ext cx="764555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all" spc="0" smtClean="0">
                <a:ln w="9000" cmpd="sng">
                  <a:solidFill>
                    <a:schemeClr val="bg1"/>
                  </a:solidFill>
                  <a:prstDash val="solid"/>
                </a:ln>
                <a:gradFill>
                  <a:gsLst>
                    <a:gs pos="0">
                      <a:srgbClr val="FFEFD1"/>
                    </a:gs>
                    <a:gs pos="64999">
                      <a:srgbClr val="F0EBD5"/>
                    </a:gs>
                    <a:gs pos="100000">
                      <a:srgbClr val="D1C39F"/>
                    </a:gs>
                  </a:gsLst>
                  <a:lin ang="5400000" scaled="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Faculty of information technology</a:t>
            </a:r>
            <a:endParaRPr lang="en-US" sz="2800" b="1" cap="all" spc="0" dirty="0">
              <a:ln w="9000" cmpd="sng">
                <a:solidFill>
                  <a:schemeClr val="bg1"/>
                </a:solidFill>
                <a:prstDash val="solid"/>
              </a:ln>
              <a:gradFill>
                <a:gsLst>
                  <a:gs pos="0">
                    <a:srgbClr val="FFEFD1"/>
                  </a:gs>
                  <a:gs pos="64999">
                    <a:srgbClr val="F0EBD5"/>
                  </a:gs>
                  <a:gs pos="100000">
                    <a:srgbClr val="D1C39F"/>
                  </a:gs>
                </a:gsLst>
                <a:lin ang="5400000" scaled="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6397" name="Rectangle 13"/>
          <p:cNvSpPr>
            <a:spLocks noChangeArrowheads="1"/>
          </p:cNvSpPr>
          <p:nvPr userDrawn="1"/>
        </p:nvSpPr>
        <p:spPr bwMode="auto">
          <a:xfrm flipV="1">
            <a:off x="0" y="6410325"/>
            <a:ext cx="9144000" cy="1524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1" name="Rectangle 20"/>
          <p:cNvSpPr/>
          <p:nvPr userDrawn="1"/>
        </p:nvSpPr>
        <p:spPr>
          <a:xfrm>
            <a:off x="0" y="2678654"/>
            <a:ext cx="1219200" cy="1204857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000"/>
                </a:schemeClr>
              </a:gs>
              <a:gs pos="100000">
                <a:schemeClr val="bg2">
                  <a:lumMod val="20000"/>
                  <a:lumOff val="80000"/>
                  <a:alpha val="51000"/>
                </a:schemeClr>
              </a:gs>
              <a:gs pos="100000">
                <a:srgbClr val="D1C39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137160" y="116840"/>
            <a:ext cx="762000" cy="762000"/>
            <a:chOff x="137160" y="116840"/>
            <a:chExt cx="762000" cy="762000"/>
          </a:xfrm>
        </p:grpSpPr>
        <p:sp>
          <p:nvSpPr>
            <p:cNvPr id="20" name="Rounded Rectangle 19"/>
            <p:cNvSpPr/>
            <p:nvPr/>
          </p:nvSpPr>
          <p:spPr>
            <a:xfrm>
              <a:off x="137160" y="116840"/>
              <a:ext cx="762000" cy="762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  <a:effectLst>
              <a:glow rad="101600">
                <a:schemeClr val="accent2">
                  <a:lumMod val="60000"/>
                  <a:lumOff val="40000"/>
                  <a:alpha val="6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pic>
          <p:nvPicPr>
            <p:cNvPr id="17" name="Picture 16" descr="logo_hanu_red_1.pn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231140" y="202477"/>
              <a:ext cx="574040" cy="590727"/>
            </a:xfrm>
            <a:prstGeom prst="rect">
              <a:avLst/>
            </a:prstGeom>
          </p:spPr>
        </p:pic>
      </p:grpSp>
      <p:sp>
        <p:nvSpPr>
          <p:cNvPr id="27" name="Rectangle 26"/>
          <p:cNvSpPr/>
          <p:nvPr userDrawn="1"/>
        </p:nvSpPr>
        <p:spPr>
          <a:xfrm>
            <a:off x="1" y="1981200"/>
            <a:ext cx="6629399" cy="740485"/>
          </a:xfrm>
          <a:prstGeom prst="rect">
            <a:avLst/>
          </a:prstGeom>
          <a:gradFill flip="none" rotWithShape="1">
            <a:gsLst>
              <a:gs pos="10000">
                <a:schemeClr val="bg1">
                  <a:alpha val="90000"/>
                </a:schemeClr>
              </a:gs>
              <a:gs pos="100000">
                <a:schemeClr val="bg2">
                  <a:lumMod val="20000"/>
                  <a:lumOff val="80000"/>
                  <a:alpha val="51000"/>
                </a:schemeClr>
              </a:gs>
              <a:gs pos="100000">
                <a:srgbClr val="D1C39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           </a:t>
            </a:r>
            <a:endParaRPr lang="vi-VN"/>
          </a:p>
        </p:txBody>
      </p:sp>
      <p:sp>
        <p:nvSpPr>
          <p:cNvPr id="32" name="Rectangle 31"/>
          <p:cNvSpPr/>
          <p:nvPr userDrawn="1"/>
        </p:nvSpPr>
        <p:spPr>
          <a:xfrm>
            <a:off x="0" y="1240716"/>
            <a:ext cx="5867399" cy="740485"/>
          </a:xfrm>
          <a:prstGeom prst="rect">
            <a:avLst/>
          </a:prstGeom>
          <a:gradFill flip="none" rotWithShape="1">
            <a:gsLst>
              <a:gs pos="10000">
                <a:schemeClr val="bg1">
                  <a:alpha val="90000"/>
                </a:schemeClr>
              </a:gs>
              <a:gs pos="100000">
                <a:schemeClr val="bg2">
                  <a:lumMod val="20000"/>
                  <a:lumOff val="80000"/>
                  <a:alpha val="51000"/>
                </a:schemeClr>
              </a:gs>
              <a:gs pos="100000">
                <a:srgbClr val="D1C39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           </a:t>
            </a:r>
            <a:endParaRPr lang="vi-VN"/>
          </a:p>
        </p:txBody>
      </p:sp>
      <p:sp>
        <p:nvSpPr>
          <p:cNvPr id="33" name="Rectangle 32"/>
          <p:cNvSpPr/>
          <p:nvPr userDrawn="1"/>
        </p:nvSpPr>
        <p:spPr>
          <a:xfrm>
            <a:off x="0" y="3886200"/>
            <a:ext cx="6906409" cy="740485"/>
          </a:xfrm>
          <a:prstGeom prst="rect">
            <a:avLst/>
          </a:prstGeom>
          <a:gradFill flip="none" rotWithShape="1">
            <a:gsLst>
              <a:gs pos="10000">
                <a:schemeClr val="bg1">
                  <a:alpha val="90000"/>
                </a:schemeClr>
              </a:gs>
              <a:gs pos="100000">
                <a:schemeClr val="bg2">
                  <a:lumMod val="20000"/>
                  <a:lumOff val="80000"/>
                  <a:alpha val="51000"/>
                </a:schemeClr>
              </a:gs>
              <a:gs pos="100000">
                <a:srgbClr val="D1C39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           </a:t>
            </a:r>
            <a:endParaRPr lang="vi-VN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914400" y="2743200"/>
            <a:ext cx="7305675" cy="1143000"/>
            <a:chOff x="914400" y="2514600"/>
            <a:chExt cx="7305675" cy="1143000"/>
          </a:xfrm>
        </p:grpSpPr>
        <p:sp>
          <p:nvSpPr>
            <p:cNvPr id="16398" name="AutoShape 14"/>
            <p:cNvSpPr>
              <a:spLocks noChangeArrowheads="1"/>
            </p:cNvSpPr>
            <p:nvPr userDrawn="1"/>
          </p:nvSpPr>
          <p:spPr bwMode="auto">
            <a:xfrm>
              <a:off x="914400" y="2514600"/>
              <a:ext cx="7305675" cy="1143000"/>
            </a:xfrm>
            <a:prstGeom prst="roundRect">
              <a:avLst>
                <a:gd name="adj" fmla="val 16667"/>
              </a:avLst>
            </a:prstGeom>
            <a:solidFill>
              <a:srgbClr val="003399"/>
            </a:solidFill>
            <a:ln w="9525">
              <a:noFill/>
              <a:round/>
              <a:headEnd/>
              <a:tailEnd/>
            </a:ln>
            <a:effectLst>
              <a:prstShdw prst="shdw17" dist="17961" dir="2700000">
                <a:srgbClr val="003399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pPr algn="ctr"/>
              <a:endParaRPr lang="vi-VN" sz="2800" b="1">
                <a:solidFill>
                  <a:schemeClr val="bg1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028701" y="2667000"/>
              <a:ext cx="7086599" cy="76944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pPr algn="ctr"/>
              <a:r>
                <a:rPr lang="en-US" sz="4400" b="1" cap="none" spc="150" smtClean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Probability &amp; Statistics</a:t>
              </a:r>
              <a:endParaRPr lang="vi-VN" sz="4400" b="1" cap="none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34" name="Rectangle 33"/>
          <p:cNvSpPr/>
          <p:nvPr userDrawn="1"/>
        </p:nvSpPr>
        <p:spPr>
          <a:xfrm>
            <a:off x="0" y="4604274"/>
            <a:ext cx="5791201" cy="892884"/>
          </a:xfrm>
          <a:prstGeom prst="rect">
            <a:avLst/>
          </a:prstGeom>
          <a:gradFill flip="none" rotWithShape="1">
            <a:gsLst>
              <a:gs pos="10000">
                <a:schemeClr val="bg1">
                  <a:alpha val="77000"/>
                </a:schemeClr>
              </a:gs>
              <a:gs pos="100000">
                <a:schemeClr val="bg2">
                  <a:lumMod val="20000"/>
                  <a:lumOff val="80000"/>
                  <a:alpha val="51000"/>
                </a:schemeClr>
              </a:gs>
              <a:gs pos="100000">
                <a:srgbClr val="D1C39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           </a:t>
            </a:r>
            <a:endParaRPr lang="vi-VN"/>
          </a:p>
        </p:txBody>
      </p:sp>
      <p:sp>
        <p:nvSpPr>
          <p:cNvPr id="35" name="Rectangle 34"/>
          <p:cNvSpPr/>
          <p:nvPr userDrawn="1"/>
        </p:nvSpPr>
        <p:spPr>
          <a:xfrm>
            <a:off x="0" y="5499289"/>
            <a:ext cx="4724399" cy="892885"/>
          </a:xfrm>
          <a:prstGeom prst="rect">
            <a:avLst/>
          </a:prstGeom>
          <a:gradFill flip="none" rotWithShape="1">
            <a:gsLst>
              <a:gs pos="10000">
                <a:schemeClr val="bg1">
                  <a:alpha val="90000"/>
                </a:schemeClr>
              </a:gs>
              <a:gs pos="100000">
                <a:schemeClr val="bg2">
                  <a:lumMod val="20000"/>
                  <a:lumOff val="80000"/>
                  <a:alpha val="51000"/>
                </a:schemeClr>
              </a:gs>
              <a:gs pos="100000">
                <a:srgbClr val="D1C39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           </a:t>
            </a:r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Page </a:t>
            </a:r>
            <a:fld id="{259D7837-47EA-4667-8030-E6D1E16C72FE}" type="slidenum">
              <a:rPr lang="en-US" smtClean="0"/>
              <a:pPr/>
              <a:t>‹#›</a:t>
            </a:fld>
            <a:r>
              <a:rPr lang="en-US" smtClean="0"/>
              <a:t> 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914400"/>
            <a:ext cx="22479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914400"/>
            <a:ext cx="65913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Page </a:t>
            </a:r>
            <a:fld id="{7FC664F0-A13C-45D5-8E5C-38C21356A83C}" type="slidenum">
              <a:rPr lang="en-US" smtClean="0"/>
              <a:pPr/>
              <a:t>‹#›</a:t>
            </a:fld>
            <a:r>
              <a:rPr lang="en-US" smtClean="0"/>
              <a:t> 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Page </a:t>
            </a:r>
            <a:fld id="{F27CB3B6-75DE-4D3E-9506-11903635C686}" type="slidenum">
              <a:rPr lang="en-US" smtClean="0"/>
              <a:pPr/>
              <a:t>‹#›</a:t>
            </a:fld>
            <a:r>
              <a:rPr lang="en-US" smtClean="0"/>
              <a:t>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Page </a:t>
            </a:r>
            <a:fld id="{B80DFE4F-5F97-4DF1-9575-34F2E33B1CCB}" type="slidenum">
              <a:rPr lang="en-US" smtClean="0"/>
              <a:pPr/>
              <a:t>‹#›</a:t>
            </a:fld>
            <a:r>
              <a:rPr lang="en-US" smtClean="0"/>
              <a:t> 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43434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Page </a:t>
            </a:r>
            <a:fld id="{4024067E-5673-4873-AE5F-D1E165AF4A84}" type="slidenum">
              <a:rPr lang="en-US" smtClean="0"/>
              <a:pPr/>
              <a:t>‹#›</a:t>
            </a:fld>
            <a:r>
              <a:rPr lang="en-US" smtClean="0"/>
              <a:t> 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Page </a:t>
            </a:r>
            <a:fld id="{E449EDA3-932E-48ED-A0B5-97D1EAA15C39}" type="slidenum">
              <a:rPr lang="en-US" smtClean="0"/>
              <a:pPr/>
              <a:t>‹#›</a:t>
            </a:fld>
            <a:r>
              <a:rPr lang="en-US" smtClean="0"/>
              <a:t> 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Page </a:t>
            </a:r>
            <a:fld id="{3B05E4FD-EF65-42B9-B766-74D8BBF16C71}" type="slidenum">
              <a:rPr lang="en-US" smtClean="0"/>
              <a:pPr/>
              <a:t>‹#›</a:t>
            </a:fld>
            <a:r>
              <a:rPr lang="en-US" smtClean="0"/>
              <a:t> 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Page </a:t>
            </a:r>
            <a:fld id="{1FD33ED1-1831-4BD2-90F2-06A26034712F}" type="slidenum">
              <a:rPr lang="en-US" smtClean="0"/>
              <a:pPr/>
              <a:t>‹#›</a:t>
            </a:fld>
            <a:r>
              <a:rPr lang="en-US" smtClean="0"/>
              <a:t> 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Page </a:t>
            </a:r>
            <a:fld id="{85E734B5-ED78-40C3-8EDF-CCB4B7087BF7}" type="slidenum">
              <a:rPr lang="en-US" smtClean="0"/>
              <a:pPr/>
              <a:t>‹#›</a:t>
            </a:fld>
            <a:r>
              <a:rPr lang="en-US" smtClean="0"/>
              <a:t> 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Page </a:t>
            </a:r>
            <a:fld id="{6662A41D-9CCF-4D43-ACEF-3EF073443FAF}" type="slidenum">
              <a:rPr lang="en-US" smtClean="0"/>
              <a:pPr/>
              <a:t>‹#›</a:t>
            </a:fld>
            <a:r>
              <a:rPr lang="en-US" smtClean="0"/>
              <a:t> 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685800"/>
            <a:ext cx="88392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5369" name="Rectangle 9"/>
          <p:cNvSpPr>
            <a:spLocks noChangeArrowheads="1"/>
          </p:cNvSpPr>
          <p:nvPr userDrawn="1"/>
        </p:nvSpPr>
        <p:spPr bwMode="auto">
          <a:xfrm>
            <a:off x="0" y="6553200"/>
            <a:ext cx="45720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en-US" sz="1600" b="1" smtClean="0">
                <a:solidFill>
                  <a:schemeClr val="bg1"/>
                </a:solidFill>
              </a:rPr>
              <a:t>Lecture 5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5370" name="Rectangle 10"/>
          <p:cNvSpPr>
            <a:spLocks noChangeArrowheads="1"/>
          </p:cNvSpPr>
          <p:nvPr userDrawn="1"/>
        </p:nvSpPr>
        <p:spPr bwMode="auto">
          <a:xfrm>
            <a:off x="0" y="533400"/>
            <a:ext cx="9144000" cy="1524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5371" name="Rectangle 11"/>
          <p:cNvSpPr>
            <a:spLocks noChangeArrowheads="1"/>
          </p:cNvSpPr>
          <p:nvPr userDrawn="1"/>
        </p:nvSpPr>
        <p:spPr bwMode="auto">
          <a:xfrm flipV="1">
            <a:off x="0" y="6400800"/>
            <a:ext cx="9144000" cy="1524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5372" name="Text Box 12"/>
          <p:cNvSpPr txBox="1">
            <a:spLocks noChangeArrowheads="1"/>
          </p:cNvSpPr>
          <p:nvPr userDrawn="1"/>
        </p:nvSpPr>
        <p:spPr bwMode="auto">
          <a:xfrm>
            <a:off x="4648200" y="6562725"/>
            <a:ext cx="449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The University of New South Wales</a:t>
            </a:r>
          </a:p>
        </p:txBody>
      </p:sp>
      <p:sp>
        <p:nvSpPr>
          <p:cNvPr id="15373" name="Rectangle 13"/>
          <p:cNvSpPr>
            <a:spLocks noChangeArrowheads="1"/>
          </p:cNvSpPr>
          <p:nvPr userDrawn="1"/>
        </p:nvSpPr>
        <p:spPr bwMode="auto">
          <a:xfrm>
            <a:off x="4572000" y="6553200"/>
            <a:ext cx="4572000" cy="304800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1" smtClean="0">
                <a:solidFill>
                  <a:schemeClr val="bg1"/>
                </a:solidFill>
              </a:rPr>
              <a:t>Probability &amp; Statistics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5374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533400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76200"/>
            <a:ext cx="899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5376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3400" y="6553200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Page </a:t>
            </a:r>
            <a:fld id="{E585A1DF-CEA6-45EB-B657-5FCFF027AE0D}" type="slidenum">
              <a:rPr lang="en-US" smtClean="0"/>
              <a:pPr/>
              <a:t>‹#›</a:t>
            </a:fld>
            <a:r>
              <a:rPr lang="en-US" smtClean="0"/>
              <a:t> 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003399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3399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26.png"/><Relationship Id="rId13" Type="http://schemas.openxmlformats.org/officeDocument/2006/relationships/image" Target="../media/image27.png"/><Relationship Id="rId14" Type="http://schemas.openxmlformats.org/officeDocument/2006/relationships/image" Target="../media/image28.png"/><Relationship Id="rId15" Type="http://schemas.openxmlformats.org/officeDocument/2006/relationships/image" Target="../media/image29.png"/><Relationship Id="rId1" Type="http://schemas.openxmlformats.org/officeDocument/2006/relationships/tags" Target="../tags/tag26.xml"/><Relationship Id="rId2" Type="http://schemas.openxmlformats.org/officeDocument/2006/relationships/tags" Target="../tags/tag27.xml"/><Relationship Id="rId3" Type="http://schemas.openxmlformats.org/officeDocument/2006/relationships/tags" Target="../tags/tag28.xml"/><Relationship Id="rId4" Type="http://schemas.openxmlformats.org/officeDocument/2006/relationships/tags" Target="../tags/tag29.xml"/><Relationship Id="rId5" Type="http://schemas.openxmlformats.org/officeDocument/2006/relationships/tags" Target="../tags/tag30.xml"/><Relationship Id="rId6" Type="http://schemas.openxmlformats.org/officeDocument/2006/relationships/tags" Target="../tags/tag31.xml"/><Relationship Id="rId7" Type="http://schemas.openxmlformats.org/officeDocument/2006/relationships/tags" Target="../tags/tag32.xml"/><Relationship Id="rId8" Type="http://schemas.openxmlformats.org/officeDocument/2006/relationships/tags" Target="../tags/tag33.xml"/><Relationship Id="rId9" Type="http://schemas.openxmlformats.org/officeDocument/2006/relationships/slideLayout" Target="../slideLayouts/slideLayout2.xml"/><Relationship Id="rId10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tags" Target="../tags/tag44.xml"/><Relationship Id="rId12" Type="http://schemas.openxmlformats.org/officeDocument/2006/relationships/slideLayout" Target="../slideLayouts/slideLayout2.xml"/><Relationship Id="rId13" Type="http://schemas.openxmlformats.org/officeDocument/2006/relationships/image" Target="../media/image8.png"/><Relationship Id="rId14" Type="http://schemas.openxmlformats.org/officeDocument/2006/relationships/image" Target="../media/image30.png"/><Relationship Id="rId15" Type="http://schemas.openxmlformats.org/officeDocument/2006/relationships/image" Target="../media/image31.png"/><Relationship Id="rId16" Type="http://schemas.openxmlformats.org/officeDocument/2006/relationships/image" Target="../media/image32.png"/><Relationship Id="rId17" Type="http://schemas.openxmlformats.org/officeDocument/2006/relationships/image" Target="../media/image33.png"/><Relationship Id="rId18" Type="http://schemas.openxmlformats.org/officeDocument/2006/relationships/image" Target="../media/image34.png"/><Relationship Id="rId19" Type="http://schemas.openxmlformats.org/officeDocument/2006/relationships/image" Target="../media/image35.png"/><Relationship Id="rId1" Type="http://schemas.openxmlformats.org/officeDocument/2006/relationships/tags" Target="../tags/tag34.xml"/><Relationship Id="rId2" Type="http://schemas.openxmlformats.org/officeDocument/2006/relationships/tags" Target="../tags/tag35.xml"/><Relationship Id="rId3" Type="http://schemas.openxmlformats.org/officeDocument/2006/relationships/tags" Target="../tags/tag36.xml"/><Relationship Id="rId4" Type="http://schemas.openxmlformats.org/officeDocument/2006/relationships/tags" Target="../tags/tag37.xml"/><Relationship Id="rId5" Type="http://schemas.openxmlformats.org/officeDocument/2006/relationships/tags" Target="../tags/tag38.xml"/><Relationship Id="rId6" Type="http://schemas.openxmlformats.org/officeDocument/2006/relationships/tags" Target="../tags/tag39.xml"/><Relationship Id="rId7" Type="http://schemas.openxmlformats.org/officeDocument/2006/relationships/tags" Target="../tags/tag40.xml"/><Relationship Id="rId8" Type="http://schemas.openxmlformats.org/officeDocument/2006/relationships/tags" Target="../tags/tag41.xml"/><Relationship Id="rId9" Type="http://schemas.openxmlformats.org/officeDocument/2006/relationships/tags" Target="../tags/tag42.xml"/><Relationship Id="rId10" Type="http://schemas.openxmlformats.org/officeDocument/2006/relationships/tags" Target="../tags/tag43.xml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7.png"/><Relationship Id="rId12" Type="http://schemas.openxmlformats.org/officeDocument/2006/relationships/image" Target="../media/image38.png"/><Relationship Id="rId13" Type="http://schemas.openxmlformats.org/officeDocument/2006/relationships/image" Target="../media/image39.png"/><Relationship Id="rId14" Type="http://schemas.openxmlformats.org/officeDocument/2006/relationships/image" Target="../media/image40.png"/><Relationship Id="rId15" Type="http://schemas.openxmlformats.org/officeDocument/2006/relationships/image" Target="../media/image41.png"/><Relationship Id="rId1" Type="http://schemas.openxmlformats.org/officeDocument/2006/relationships/tags" Target="../tags/tag45.xml"/><Relationship Id="rId2" Type="http://schemas.openxmlformats.org/officeDocument/2006/relationships/tags" Target="../tags/tag46.xml"/><Relationship Id="rId3" Type="http://schemas.openxmlformats.org/officeDocument/2006/relationships/tags" Target="../tags/tag47.xml"/><Relationship Id="rId4" Type="http://schemas.openxmlformats.org/officeDocument/2006/relationships/tags" Target="../tags/tag48.xml"/><Relationship Id="rId5" Type="http://schemas.openxmlformats.org/officeDocument/2006/relationships/tags" Target="../tags/tag49.xml"/><Relationship Id="rId6" Type="http://schemas.openxmlformats.org/officeDocument/2006/relationships/tags" Target="../tags/tag50.xml"/><Relationship Id="rId7" Type="http://schemas.openxmlformats.org/officeDocument/2006/relationships/tags" Target="../tags/tag51.xml"/><Relationship Id="rId8" Type="http://schemas.openxmlformats.org/officeDocument/2006/relationships/tags" Target="../tags/tag52.xml"/><Relationship Id="rId9" Type="http://schemas.openxmlformats.org/officeDocument/2006/relationships/slideLayout" Target="../slideLayouts/slideLayout2.xml"/><Relationship Id="rId10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4.png"/><Relationship Id="rId12" Type="http://schemas.openxmlformats.org/officeDocument/2006/relationships/image" Target="../media/image45.png"/><Relationship Id="rId13" Type="http://schemas.openxmlformats.org/officeDocument/2006/relationships/image" Target="../media/image46.png"/><Relationship Id="rId1" Type="http://schemas.openxmlformats.org/officeDocument/2006/relationships/tags" Target="../tags/tag53.xml"/><Relationship Id="rId2" Type="http://schemas.openxmlformats.org/officeDocument/2006/relationships/tags" Target="../tags/tag54.xml"/><Relationship Id="rId3" Type="http://schemas.openxmlformats.org/officeDocument/2006/relationships/tags" Target="../tags/tag55.xml"/><Relationship Id="rId4" Type="http://schemas.openxmlformats.org/officeDocument/2006/relationships/tags" Target="../tags/tag56.xml"/><Relationship Id="rId5" Type="http://schemas.openxmlformats.org/officeDocument/2006/relationships/tags" Target="../tags/tag57.xml"/><Relationship Id="rId6" Type="http://schemas.openxmlformats.org/officeDocument/2006/relationships/tags" Target="../tags/tag58.xml"/><Relationship Id="rId7" Type="http://schemas.openxmlformats.org/officeDocument/2006/relationships/slideLayout" Target="../slideLayouts/slideLayout2.xml"/><Relationship Id="rId8" Type="http://schemas.openxmlformats.org/officeDocument/2006/relationships/image" Target="../media/image8.png"/><Relationship Id="rId9" Type="http://schemas.openxmlformats.org/officeDocument/2006/relationships/image" Target="../media/image42.png"/><Relationship Id="rId10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47.jpe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1" Type="http://schemas.openxmlformats.org/officeDocument/2006/relationships/tags" Target="../tags/tag59.xml"/><Relationship Id="rId2" Type="http://schemas.openxmlformats.org/officeDocument/2006/relationships/tags" Target="../tags/tag6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69.xml"/><Relationship Id="rId20" Type="http://schemas.openxmlformats.org/officeDocument/2006/relationships/image" Target="../media/image9.png"/><Relationship Id="rId10" Type="http://schemas.openxmlformats.org/officeDocument/2006/relationships/tags" Target="../tags/tag70.xml"/><Relationship Id="rId11" Type="http://schemas.openxmlformats.org/officeDocument/2006/relationships/tags" Target="../tags/tag71.xml"/><Relationship Id="rId12" Type="http://schemas.openxmlformats.org/officeDocument/2006/relationships/tags" Target="../tags/tag72.xml"/><Relationship Id="rId13" Type="http://schemas.openxmlformats.org/officeDocument/2006/relationships/slideLayout" Target="../slideLayouts/slideLayout2.xml"/><Relationship Id="rId14" Type="http://schemas.openxmlformats.org/officeDocument/2006/relationships/image" Target="../media/image50.png"/><Relationship Id="rId15" Type="http://schemas.openxmlformats.org/officeDocument/2006/relationships/image" Target="../media/image8.png"/><Relationship Id="rId16" Type="http://schemas.openxmlformats.org/officeDocument/2006/relationships/image" Target="../media/image14.png"/><Relationship Id="rId17" Type="http://schemas.openxmlformats.org/officeDocument/2006/relationships/image" Target="../media/image51.png"/><Relationship Id="rId18" Type="http://schemas.openxmlformats.org/officeDocument/2006/relationships/image" Target="../media/image52.png"/><Relationship Id="rId19" Type="http://schemas.openxmlformats.org/officeDocument/2006/relationships/image" Target="../media/image53.png"/><Relationship Id="rId1" Type="http://schemas.openxmlformats.org/officeDocument/2006/relationships/tags" Target="../tags/tag61.xml"/><Relationship Id="rId2" Type="http://schemas.openxmlformats.org/officeDocument/2006/relationships/tags" Target="../tags/tag62.xml"/><Relationship Id="rId3" Type="http://schemas.openxmlformats.org/officeDocument/2006/relationships/tags" Target="../tags/tag63.xml"/><Relationship Id="rId4" Type="http://schemas.openxmlformats.org/officeDocument/2006/relationships/tags" Target="../tags/tag64.xml"/><Relationship Id="rId5" Type="http://schemas.openxmlformats.org/officeDocument/2006/relationships/tags" Target="../tags/tag65.xml"/><Relationship Id="rId6" Type="http://schemas.openxmlformats.org/officeDocument/2006/relationships/tags" Target="../tags/tag66.xml"/><Relationship Id="rId7" Type="http://schemas.openxmlformats.org/officeDocument/2006/relationships/tags" Target="../tags/tag67.xml"/><Relationship Id="rId8" Type="http://schemas.openxmlformats.org/officeDocument/2006/relationships/tags" Target="../tags/tag6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6" Type="http://schemas.openxmlformats.org/officeDocument/2006/relationships/image" Target="../media/image55.png"/><Relationship Id="rId7" Type="http://schemas.openxmlformats.org/officeDocument/2006/relationships/image" Target="../media/image56.jpeg"/><Relationship Id="rId8" Type="http://schemas.openxmlformats.org/officeDocument/2006/relationships/image" Target="../media/image57.png"/><Relationship Id="rId1" Type="http://schemas.openxmlformats.org/officeDocument/2006/relationships/tags" Target="../tags/tag73.xml"/><Relationship Id="rId2" Type="http://schemas.openxmlformats.org/officeDocument/2006/relationships/tags" Target="../tags/tag7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4" Type="http://schemas.openxmlformats.org/officeDocument/2006/relationships/tags" Target="../tags/tag79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58.jpeg"/><Relationship Id="rId7" Type="http://schemas.openxmlformats.org/officeDocument/2006/relationships/image" Target="../media/image59.png"/><Relationship Id="rId8" Type="http://schemas.openxmlformats.org/officeDocument/2006/relationships/image" Target="../media/image60.png"/><Relationship Id="rId9" Type="http://schemas.openxmlformats.org/officeDocument/2006/relationships/image" Target="../media/image61.png"/><Relationship Id="rId10" Type="http://schemas.openxmlformats.org/officeDocument/2006/relationships/image" Target="../media/image62.png"/><Relationship Id="rId1" Type="http://schemas.openxmlformats.org/officeDocument/2006/relationships/tags" Target="../tags/tag76.xml"/><Relationship Id="rId2" Type="http://schemas.openxmlformats.org/officeDocument/2006/relationships/tags" Target="../tags/tag7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3.jpeg"/><Relationship Id="rId3" Type="http://schemas.openxmlformats.org/officeDocument/2006/relationships/image" Target="../media/image6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88.xml"/><Relationship Id="rId20" Type="http://schemas.openxmlformats.org/officeDocument/2006/relationships/image" Target="../media/image70.png"/><Relationship Id="rId21" Type="http://schemas.openxmlformats.org/officeDocument/2006/relationships/image" Target="../media/image71.png"/><Relationship Id="rId22" Type="http://schemas.openxmlformats.org/officeDocument/2006/relationships/image" Target="../media/image72.png"/><Relationship Id="rId10" Type="http://schemas.openxmlformats.org/officeDocument/2006/relationships/tags" Target="../tags/tag89.xml"/><Relationship Id="rId11" Type="http://schemas.openxmlformats.org/officeDocument/2006/relationships/tags" Target="../tags/tag90.xml"/><Relationship Id="rId12" Type="http://schemas.openxmlformats.org/officeDocument/2006/relationships/tags" Target="../tags/tag91.xml"/><Relationship Id="rId13" Type="http://schemas.openxmlformats.org/officeDocument/2006/relationships/slideLayout" Target="../slideLayouts/slideLayout2.xml"/><Relationship Id="rId14" Type="http://schemas.openxmlformats.org/officeDocument/2006/relationships/image" Target="../media/image8.png"/><Relationship Id="rId15" Type="http://schemas.openxmlformats.org/officeDocument/2006/relationships/image" Target="../media/image65.png"/><Relationship Id="rId16" Type="http://schemas.openxmlformats.org/officeDocument/2006/relationships/image" Target="../media/image66.png"/><Relationship Id="rId17" Type="http://schemas.openxmlformats.org/officeDocument/2006/relationships/image" Target="../media/image67.png"/><Relationship Id="rId18" Type="http://schemas.openxmlformats.org/officeDocument/2006/relationships/image" Target="../media/image68.png"/><Relationship Id="rId19" Type="http://schemas.openxmlformats.org/officeDocument/2006/relationships/image" Target="../media/image69.png"/><Relationship Id="rId1" Type="http://schemas.openxmlformats.org/officeDocument/2006/relationships/tags" Target="../tags/tag80.xml"/><Relationship Id="rId2" Type="http://schemas.openxmlformats.org/officeDocument/2006/relationships/tags" Target="../tags/tag81.xml"/><Relationship Id="rId3" Type="http://schemas.openxmlformats.org/officeDocument/2006/relationships/tags" Target="../tags/tag82.xml"/><Relationship Id="rId4" Type="http://schemas.openxmlformats.org/officeDocument/2006/relationships/tags" Target="../tags/tag83.xml"/><Relationship Id="rId5" Type="http://schemas.openxmlformats.org/officeDocument/2006/relationships/tags" Target="../tags/tag84.xml"/><Relationship Id="rId6" Type="http://schemas.openxmlformats.org/officeDocument/2006/relationships/tags" Target="../tags/tag85.xml"/><Relationship Id="rId7" Type="http://schemas.openxmlformats.org/officeDocument/2006/relationships/tags" Target="../tags/tag86.xml"/><Relationship Id="rId8" Type="http://schemas.openxmlformats.org/officeDocument/2006/relationships/tags" Target="../tags/tag8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1" Type="http://schemas.openxmlformats.org/officeDocument/2006/relationships/tags" Target="../tags/tag2.xml"/><Relationship Id="rId2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tags" Target="../tags/tag15.xml"/><Relationship Id="rId12" Type="http://schemas.openxmlformats.org/officeDocument/2006/relationships/slideLayout" Target="../slideLayouts/slideLayout2.xml"/><Relationship Id="rId13" Type="http://schemas.openxmlformats.org/officeDocument/2006/relationships/image" Target="../media/image8.png"/><Relationship Id="rId14" Type="http://schemas.openxmlformats.org/officeDocument/2006/relationships/image" Target="../media/image9.png"/><Relationship Id="rId15" Type="http://schemas.openxmlformats.org/officeDocument/2006/relationships/image" Target="../media/image10.png"/><Relationship Id="rId16" Type="http://schemas.openxmlformats.org/officeDocument/2006/relationships/image" Target="../media/image11.png"/><Relationship Id="rId17" Type="http://schemas.openxmlformats.org/officeDocument/2006/relationships/image" Target="../media/image12.png"/><Relationship Id="rId18" Type="http://schemas.openxmlformats.org/officeDocument/2006/relationships/image" Target="../media/image13.png"/><Relationship Id="rId19" Type="http://schemas.openxmlformats.org/officeDocument/2006/relationships/image" Target="../media/image14.png"/><Relationship Id="rId1" Type="http://schemas.openxmlformats.org/officeDocument/2006/relationships/tags" Target="../tags/tag5.xml"/><Relationship Id="rId2" Type="http://schemas.openxmlformats.org/officeDocument/2006/relationships/tags" Target="../tags/tag6.xml"/><Relationship Id="rId3" Type="http://schemas.openxmlformats.org/officeDocument/2006/relationships/tags" Target="../tags/tag7.xml"/><Relationship Id="rId4" Type="http://schemas.openxmlformats.org/officeDocument/2006/relationships/tags" Target="../tags/tag8.xml"/><Relationship Id="rId5" Type="http://schemas.openxmlformats.org/officeDocument/2006/relationships/tags" Target="../tags/tag9.xml"/><Relationship Id="rId6" Type="http://schemas.openxmlformats.org/officeDocument/2006/relationships/tags" Target="../tags/tag10.xml"/><Relationship Id="rId7" Type="http://schemas.openxmlformats.org/officeDocument/2006/relationships/tags" Target="../tags/tag11.xml"/><Relationship Id="rId8" Type="http://schemas.openxmlformats.org/officeDocument/2006/relationships/tags" Target="../tags/tag12.xml"/><Relationship Id="rId9" Type="http://schemas.openxmlformats.org/officeDocument/2006/relationships/tags" Target="../tags/tag13.xml"/><Relationship Id="rId10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1.png"/><Relationship Id="rId1" Type="http://schemas.openxmlformats.org/officeDocument/2006/relationships/tags" Target="../tags/tag16.xml"/><Relationship Id="rId2" Type="http://schemas.openxmlformats.org/officeDocument/2006/relationships/tags" Target="../tags/tag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7.jpeg"/><Relationship Id="rId5" Type="http://schemas.openxmlformats.org/officeDocument/2006/relationships/image" Target="../media/image18.jpe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1" Type="http://schemas.openxmlformats.org/officeDocument/2006/relationships/tags" Target="../tags/tag19.xml"/><Relationship Id="rId2" Type="http://schemas.openxmlformats.org/officeDocument/2006/relationships/tags" Target="../tags/tag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5" Type="http://schemas.openxmlformats.org/officeDocument/2006/relationships/image" Target="../media/image21.png"/><Relationship Id="rId1" Type="http://schemas.openxmlformats.org/officeDocument/2006/relationships/tags" Target="../tags/tag21.xml"/><Relationship Id="rId2" Type="http://schemas.openxmlformats.org/officeDocument/2006/relationships/tags" Target="../tags/tag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6" Type="http://schemas.openxmlformats.org/officeDocument/2006/relationships/image" Target="../media/image23.jpe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1" Type="http://schemas.openxmlformats.org/officeDocument/2006/relationships/tags" Target="../tags/tag23.xml"/><Relationship Id="rId2" Type="http://schemas.openxmlformats.org/officeDocument/2006/relationships/tags" Target="../tags/tag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robability_dice.jpg"/>
          <p:cNvPicPr>
            <a:picLocks noChangeAspect="1"/>
          </p:cNvPicPr>
          <p:nvPr/>
        </p:nvPicPr>
        <p:blipFill>
          <a:blip r:embed="rId2"/>
          <a:srcRect r="4839" b="6452"/>
          <a:stretch>
            <a:fillRect/>
          </a:stretch>
        </p:blipFill>
        <p:spPr>
          <a:xfrm>
            <a:off x="6146800" y="4191000"/>
            <a:ext cx="2997200" cy="22098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629400" y="1143000"/>
            <a:ext cx="239841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Spring, </a:t>
            </a:r>
            <a:r>
              <a:rPr 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2022</a:t>
            </a:r>
            <a:endParaRPr lang="en-US" sz="2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466125" y="3962400"/>
            <a:ext cx="6211751" cy="762000"/>
            <a:chOff x="1179648" y="3962400"/>
            <a:chExt cx="6211751" cy="762000"/>
          </a:xfrm>
        </p:grpSpPr>
        <p:sp>
          <p:nvSpPr>
            <p:cNvPr id="9" name="Rounded Rectangle 8"/>
            <p:cNvSpPr/>
            <p:nvPr/>
          </p:nvSpPr>
          <p:spPr>
            <a:xfrm>
              <a:off x="1179648" y="3962400"/>
              <a:ext cx="6211751" cy="762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" name="Rectangle 1"/>
            <p:cNvSpPr/>
            <p:nvPr/>
          </p:nvSpPr>
          <p:spPr>
            <a:xfrm>
              <a:off x="1202327" y="4028182"/>
              <a:ext cx="6166393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1" cap="none" spc="0" dirty="0" smtClean="0">
                  <a:ln w="1905"/>
                  <a:solidFill>
                    <a:srgbClr val="003399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Lecture 5</a:t>
              </a:r>
              <a:r>
                <a:rPr lang="en-US" sz="3200" b="1" cap="none" spc="0" smtClean="0">
                  <a:ln w="1905"/>
                  <a:solidFill>
                    <a:srgbClr val="003399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: Expectation – Part 1</a:t>
              </a:r>
              <a:endParaRPr lang="en-US" sz="3200" b="1" cap="none" spc="0" dirty="0">
                <a:ln w="1905"/>
                <a:solidFill>
                  <a:srgbClr val="00339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Expectation of 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Theorem: </a:t>
            </a:r>
            <a:r>
              <a:rPr lang="en-US" smtClean="0"/>
              <a:t>Let     be a random variable with </a:t>
            </a:r>
            <a:r>
              <a:rPr lang="en-US" smtClean="0">
                <a:solidFill>
                  <a:srgbClr val="0000CC"/>
                </a:solidFill>
              </a:rPr>
              <a:t>m.f. </a:t>
            </a:r>
            <a:r>
              <a:rPr lang="en-US" smtClean="0"/>
              <a:t>(</a:t>
            </a:r>
            <a:r>
              <a:rPr lang="en-US" smtClean="0">
                <a:solidFill>
                  <a:srgbClr val="0000CC"/>
                </a:solidFill>
              </a:rPr>
              <a:t>p.f.</a:t>
            </a:r>
            <a:r>
              <a:rPr lang="en-US" smtClean="0"/>
              <a:t>) or </a:t>
            </a:r>
            <a:r>
              <a:rPr lang="en-US" smtClean="0">
                <a:solidFill>
                  <a:srgbClr val="0000CC"/>
                </a:solidFill>
              </a:rPr>
              <a:t>p.d.f.</a:t>
            </a:r>
            <a:r>
              <a:rPr lang="en-US" smtClean="0"/>
              <a:t>        ,        be a real-valued function. Then</a:t>
            </a:r>
          </a:p>
          <a:p>
            <a:r>
              <a:rPr lang="en-US" smtClean="0"/>
              <a:t>    is discrete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    is continuous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27CB3B6-75DE-4D3E-9506-11903635C686}" type="slidenum">
              <a:rPr lang="en-US" smtClean="0"/>
              <a:pPr/>
              <a:t>10</a:t>
            </a:fld>
            <a:r>
              <a:rPr lang="en-US" smtClean="0"/>
              <a:t> </a:t>
            </a:r>
            <a:endParaRPr lang="en-US"/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3113442" y="848958"/>
            <a:ext cx="322628" cy="266901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794818" y="1295400"/>
            <a:ext cx="700982" cy="393020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4800082" y="1295400"/>
            <a:ext cx="686318" cy="393020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641874" y="2427642"/>
            <a:ext cx="322628" cy="266901"/>
          </a:xfrm>
          <a:prstGeom prst="rect">
            <a:avLst/>
          </a:prstGeom>
        </p:spPr>
      </p:pic>
      <p:pic>
        <p:nvPicPr>
          <p:cNvPr id="12" name="Picture 11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641874" y="4162563"/>
            <a:ext cx="322628" cy="266901"/>
          </a:xfrm>
          <a:prstGeom prst="rect">
            <a:avLst/>
          </a:prstGeom>
        </p:spPr>
      </p:pic>
      <p:pic>
        <p:nvPicPr>
          <p:cNvPr id="19" name="Picture 18" descr="addin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2535046" y="3048000"/>
            <a:ext cx="4205895" cy="923889"/>
          </a:xfrm>
          <a:prstGeom prst="rect">
            <a:avLst/>
          </a:prstGeom>
        </p:spPr>
      </p:pic>
      <p:pic>
        <p:nvPicPr>
          <p:cNvPr id="20" name="Picture 19" descr="addin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2275477" y="4648200"/>
            <a:ext cx="4725033" cy="915090"/>
          </a:xfrm>
          <a:prstGeom prst="rect">
            <a:avLst/>
          </a:prstGeom>
        </p:spPr>
      </p:pic>
      <p:pic>
        <p:nvPicPr>
          <p:cNvPr id="18" name="Picture 17" descr="addin_tmp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2863326" y="77094"/>
            <a:ext cx="815369" cy="3930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Expectation of 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Theorem: </a:t>
            </a:r>
            <a:r>
              <a:rPr lang="en-US" smtClean="0"/>
              <a:t>Let     and    be random variables wit joint </a:t>
            </a:r>
            <a:r>
              <a:rPr lang="en-US" smtClean="0">
                <a:solidFill>
                  <a:srgbClr val="0000CC"/>
                </a:solidFill>
              </a:rPr>
              <a:t>p.d.f.</a:t>
            </a:r>
            <a:r>
              <a:rPr lang="en-US" smtClean="0"/>
              <a:t>            , and let            be a real-valued function. Then</a:t>
            </a:r>
          </a:p>
          <a:p>
            <a:r>
              <a:rPr lang="en-US" smtClean="0"/>
              <a:t>    and     are discrete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     and     are continuous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27CB3B6-75DE-4D3E-9506-11903635C686}" type="slidenum">
              <a:rPr lang="en-US" smtClean="0"/>
              <a:pPr/>
              <a:t>11</a:t>
            </a:fld>
            <a:r>
              <a:rPr lang="en-US" smtClean="0"/>
              <a:t> </a:t>
            </a:r>
            <a:endParaRPr lang="en-US"/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113442" y="848958"/>
            <a:ext cx="322628" cy="266901"/>
          </a:xfrm>
          <a:prstGeom prst="rect">
            <a:avLst/>
          </a:prstGeom>
        </p:spPr>
      </p:pic>
      <p:pic>
        <p:nvPicPr>
          <p:cNvPr id="16" name="Picture 15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124200" y="1295400"/>
            <a:ext cx="1079337" cy="393020"/>
          </a:xfrm>
          <a:prstGeom prst="rect">
            <a:avLst/>
          </a:prstGeom>
        </p:spPr>
      </p:pic>
      <p:pic>
        <p:nvPicPr>
          <p:cNvPr id="23" name="Picture 22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5866881" y="1295400"/>
            <a:ext cx="1064672" cy="393020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41874" y="2422710"/>
            <a:ext cx="322628" cy="266901"/>
          </a:xfrm>
          <a:prstGeom prst="rect">
            <a:avLst/>
          </a:prstGeom>
        </p:spPr>
      </p:pic>
      <p:pic>
        <p:nvPicPr>
          <p:cNvPr id="12" name="Picture 11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41874" y="4178248"/>
            <a:ext cx="322628" cy="266901"/>
          </a:xfrm>
          <a:prstGeom prst="rect">
            <a:avLst/>
          </a:prstGeom>
        </p:spPr>
      </p:pic>
      <p:pic>
        <p:nvPicPr>
          <p:cNvPr id="22" name="Picture 21" descr="addin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1728475" y="3048001"/>
            <a:ext cx="5687051" cy="976683"/>
          </a:xfrm>
          <a:prstGeom prst="rect">
            <a:avLst/>
          </a:prstGeom>
        </p:spPr>
      </p:pic>
      <p:pic>
        <p:nvPicPr>
          <p:cNvPr id="24" name="Picture 23" descr="addin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965900" y="4724400"/>
            <a:ext cx="7212201" cy="915090"/>
          </a:xfrm>
          <a:prstGeom prst="rect">
            <a:avLst/>
          </a:prstGeom>
        </p:spPr>
      </p:pic>
      <p:pic>
        <p:nvPicPr>
          <p:cNvPr id="13" name="Picture 12" descr="addin_tmp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2863326" y="77093"/>
            <a:ext cx="1281713" cy="393020"/>
          </a:xfrm>
          <a:prstGeom prst="rect">
            <a:avLst/>
          </a:prstGeom>
        </p:spPr>
      </p:pic>
      <p:pic>
        <p:nvPicPr>
          <p:cNvPr id="15" name="Picture 14" descr="addin_tmp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4343400" y="848957"/>
            <a:ext cx="287432" cy="269834"/>
          </a:xfrm>
          <a:prstGeom prst="rect">
            <a:avLst/>
          </a:prstGeom>
        </p:spPr>
      </p:pic>
      <p:pic>
        <p:nvPicPr>
          <p:cNvPr id="17" name="Picture 16" descr="addin_tmp.pn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861074" y="2421243"/>
            <a:ext cx="287432" cy="269834"/>
          </a:xfrm>
          <a:prstGeom prst="rect">
            <a:avLst/>
          </a:prstGeom>
        </p:spPr>
      </p:pic>
      <p:pic>
        <p:nvPicPr>
          <p:cNvPr id="21" name="Picture 20" descr="addin_tmp.pn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981200" y="4176781"/>
            <a:ext cx="287432" cy="2698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Properties of Expectation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                                        for constants</a:t>
            </a:r>
          </a:p>
          <a:p>
            <a:r>
              <a:rPr lang="en-US" smtClean="0"/>
              <a:t>Let                   be n random variables and </a:t>
            </a:r>
          </a:p>
          <a:p>
            <a:pPr>
              <a:buNone/>
            </a:pPr>
            <a:r>
              <a:rPr lang="en-US" smtClean="0"/>
              <a:t>             are all finite. Then</a:t>
            </a:r>
          </a:p>
          <a:p>
            <a:pPr>
              <a:buNone/>
            </a:pPr>
            <a:r>
              <a:rPr lang="en-US" smtClean="0"/>
              <a:t> </a:t>
            </a:r>
          </a:p>
          <a:p>
            <a:endParaRPr lang="en-US" smtClean="0"/>
          </a:p>
          <a:p>
            <a:r>
              <a:rPr lang="en-US" smtClean="0"/>
              <a:t>Let                   be n independent random variables and and           are all finite. Then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27CB3B6-75DE-4D3E-9506-11903635C686}" type="slidenum">
              <a:rPr lang="en-US" smtClean="0"/>
              <a:pPr/>
              <a:t>12</a:t>
            </a:fld>
            <a:r>
              <a:rPr lang="en-US" smtClean="0"/>
              <a:t> </a:t>
            </a:r>
            <a:endParaRPr lang="en-US"/>
          </a:p>
        </p:txBody>
      </p:sp>
      <p:pic>
        <p:nvPicPr>
          <p:cNvPr id="34" name="Picture 3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2497059" y="4724400"/>
            <a:ext cx="4117906" cy="1170260"/>
          </a:xfrm>
          <a:prstGeom prst="rect">
            <a:avLst/>
          </a:prstGeom>
        </p:spPr>
      </p:pic>
      <p:pic>
        <p:nvPicPr>
          <p:cNvPr id="19" name="Picture 1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685801" y="826180"/>
            <a:ext cx="4135503" cy="393020"/>
          </a:xfrm>
          <a:prstGeom prst="rect">
            <a:avLst/>
          </a:prstGeom>
        </p:spPr>
      </p:pic>
      <p:pic>
        <p:nvPicPr>
          <p:cNvPr id="27" name="Picture 26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2438400" y="2487340"/>
            <a:ext cx="4235225" cy="1170260"/>
          </a:xfrm>
          <a:prstGeom prst="rect">
            <a:avLst/>
          </a:prstGeom>
        </p:spPr>
      </p:pic>
      <p:pic>
        <p:nvPicPr>
          <p:cNvPr id="29" name="Picture 28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295400" y="1426284"/>
            <a:ext cx="1859510" cy="343159"/>
          </a:xfrm>
          <a:prstGeom prst="rect">
            <a:avLst/>
          </a:prstGeom>
        </p:spPr>
      </p:pic>
      <p:pic>
        <p:nvPicPr>
          <p:cNvPr id="31" name="Picture 30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609600" y="1969180"/>
            <a:ext cx="1014812" cy="393020"/>
          </a:xfrm>
          <a:prstGeom prst="rect">
            <a:avLst/>
          </a:prstGeom>
        </p:spPr>
      </p:pic>
      <p:pic>
        <p:nvPicPr>
          <p:cNvPr id="32" name="Picture 31" descr="addin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295400" y="3810000"/>
            <a:ext cx="1859510" cy="343159"/>
          </a:xfrm>
          <a:prstGeom prst="rect">
            <a:avLst/>
          </a:prstGeom>
        </p:spPr>
      </p:pic>
      <p:pic>
        <p:nvPicPr>
          <p:cNvPr id="33" name="Picture 32" descr="addin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886200" y="4191000"/>
            <a:ext cx="1014812" cy="393020"/>
          </a:xfrm>
          <a:prstGeom prst="rect">
            <a:avLst/>
          </a:prstGeom>
        </p:spPr>
      </p:pic>
      <p:pic>
        <p:nvPicPr>
          <p:cNvPr id="36" name="Picture 35" descr="addin_tmp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7620000" y="848958"/>
            <a:ext cx="527937" cy="349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Median of Random Variables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median of a continuous random variable  with a cumulative distribution function         is the value    in the state space for which</a:t>
            </a:r>
          </a:p>
          <a:p>
            <a:endParaRPr lang="en-US" smtClean="0"/>
          </a:p>
          <a:p>
            <a:r>
              <a:rPr lang="en-US" smtClean="0"/>
              <a:t>The random variable is hence equally likely to fall above or below the median value.</a:t>
            </a:r>
          </a:p>
          <a:p>
            <a:r>
              <a:rPr lang="en-US" smtClean="0">
                <a:solidFill>
                  <a:srgbClr val="0000CC"/>
                </a:solidFill>
              </a:rPr>
              <a:t>Example:</a:t>
            </a:r>
            <a:r>
              <a:rPr lang="en-US" smtClean="0"/>
              <a:t> Recall the Metal cylinder production example, the </a:t>
            </a:r>
            <a:r>
              <a:rPr lang="en-US" smtClean="0">
                <a:solidFill>
                  <a:srgbClr val="0000CC"/>
                </a:solidFill>
              </a:rPr>
              <a:t>median value </a:t>
            </a:r>
            <a:r>
              <a:rPr lang="en-US" smtClean="0"/>
              <a:t>of the metal cylinder diameters is the solution to</a:t>
            </a:r>
          </a:p>
          <a:p>
            <a:endParaRPr lang="en-US" smtClean="0"/>
          </a:p>
          <a:p>
            <a:pPr>
              <a:buNone/>
            </a:pPr>
            <a:r>
              <a:rPr lang="en-US" smtClean="0"/>
              <a:t>   then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27CB3B6-75DE-4D3E-9506-11903635C686}" type="slidenum">
              <a:rPr lang="en-US" smtClean="0"/>
              <a:pPr/>
              <a:t>13</a:t>
            </a:fld>
            <a:r>
              <a:rPr lang="en-US" smtClean="0"/>
              <a:t> </a:t>
            </a:r>
            <a:endParaRPr lang="en-US"/>
          </a:p>
        </p:txBody>
      </p:sp>
      <p:pic>
        <p:nvPicPr>
          <p:cNvPr id="13" name="Picture 12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8686800" y="838200"/>
            <a:ext cx="322628" cy="266901"/>
          </a:xfrm>
          <a:prstGeom prst="rect">
            <a:avLst/>
          </a:prstGeom>
        </p:spPr>
      </p:pic>
      <p:pic>
        <p:nvPicPr>
          <p:cNvPr id="15" name="Picture 14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7424568" y="1306158"/>
            <a:ext cx="780173" cy="393020"/>
          </a:xfrm>
          <a:prstGeom prst="rect">
            <a:avLst/>
          </a:prstGeom>
        </p:spPr>
      </p:pic>
      <p:pic>
        <p:nvPicPr>
          <p:cNvPr id="17" name="Picture 16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2362200" y="1881421"/>
            <a:ext cx="196510" cy="175979"/>
          </a:xfrm>
          <a:prstGeom prst="rect">
            <a:avLst/>
          </a:prstGeom>
        </p:spPr>
      </p:pic>
      <p:pic>
        <p:nvPicPr>
          <p:cNvPr id="20" name="Picture 19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505200" y="2362200"/>
            <a:ext cx="1812583" cy="393020"/>
          </a:xfrm>
          <a:prstGeom prst="rect">
            <a:avLst/>
          </a:prstGeom>
        </p:spPr>
      </p:pic>
      <p:pic>
        <p:nvPicPr>
          <p:cNvPr id="22" name="Picture 21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143000" y="5562600"/>
            <a:ext cx="6763454" cy="442880"/>
          </a:xfrm>
          <a:prstGeom prst="rect">
            <a:avLst/>
          </a:prstGeom>
        </p:spPr>
      </p:pic>
      <p:pic>
        <p:nvPicPr>
          <p:cNvPr id="24" name="Picture 23" descr="addin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524000" y="6172200"/>
            <a:ext cx="1410764" cy="2698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"/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8200" y="2500640"/>
            <a:ext cx="4114800" cy="3926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Median of Random Variables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0000CC"/>
                </a:solidFill>
              </a:rPr>
              <a:t>Example:</a:t>
            </a:r>
            <a:r>
              <a:rPr lang="en-US" smtClean="0"/>
              <a:t> Battery Failure Times. The median of the battery failure times is the solution to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which 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27CB3B6-75DE-4D3E-9506-11903635C686}" type="slidenum">
              <a:rPr lang="en-US" smtClean="0"/>
              <a:pPr/>
              <a:t>14</a:t>
            </a:fld>
            <a:r>
              <a:rPr lang="en-US" smtClean="0"/>
              <a:t> </a:t>
            </a:r>
            <a:endParaRPr lang="en-US"/>
          </a:p>
        </p:txBody>
      </p:sp>
      <p:pic>
        <p:nvPicPr>
          <p:cNvPr id="12" name="Picture 11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06937" y="1828800"/>
            <a:ext cx="4469863" cy="888693"/>
          </a:xfrm>
          <a:prstGeom prst="rect">
            <a:avLst/>
          </a:prstGeom>
        </p:spPr>
      </p:pic>
      <p:pic>
        <p:nvPicPr>
          <p:cNvPr id="16" name="Picture 15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62000" y="3657600"/>
            <a:ext cx="3317202" cy="3930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fld id="{F27CB3B6-75DE-4D3E-9506-11903635C686}" type="slidenum">
              <a:rPr lang="en-US" smtClean="0"/>
              <a:pPr/>
              <a:t>15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2948226"/>
            <a:ext cx="9144000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0" b="1" cap="all" spc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3399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variance</a:t>
            </a:r>
            <a:endParaRPr lang="vi-VN" sz="5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3399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Definition of Variance 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80DFE4F-5F97-4DF1-9575-34F2E33B1CCB}" type="slidenum">
              <a:rPr lang="en-US" smtClean="0"/>
              <a:pPr/>
              <a:t>16</a:t>
            </a:fld>
            <a:r>
              <a:rPr lang="en-US" smtClean="0"/>
              <a:t> </a:t>
            </a:r>
            <a:endParaRPr lang="en-US"/>
          </a:p>
        </p:txBody>
      </p:sp>
      <p:pic>
        <p:nvPicPr>
          <p:cNvPr id="11" name="Content Placeholder 10" descr="addin_tmp.png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4038600" y="77091"/>
            <a:ext cx="2144009" cy="442880"/>
          </a:xfrm>
        </p:spPr>
      </p:pic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152400" y="685800"/>
            <a:ext cx="88392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Definition: </a:t>
            </a:r>
            <a:r>
              <a:rPr lang="en-US" sz="3200" kern="0" smtClean="0">
                <a:latin typeface="+mn-lt"/>
              </a:rPr>
              <a:t>Let     be a random variable (discrete or continuous) with a finite mean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              . The </a:t>
            </a: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variance of</a:t>
            </a: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 is defined</a:t>
            </a:r>
            <a:r>
              <a:rPr kumimoji="0" lang="en-US" sz="3200" b="0" i="0" u="none" strike="noStrike" kern="0" cap="none" spc="0" normalizeH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as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•"/>
              <a:tabLst/>
              <a:defRPr/>
            </a:pPr>
            <a:endParaRPr lang="en-US" sz="3200" kern="0" smtClean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•"/>
              <a:tabLst/>
              <a:defRPr/>
            </a:pPr>
            <a:r>
              <a:rPr lang="en-US" sz="3200" kern="0" noProof="0" smtClean="0">
                <a:latin typeface="+mn-lt"/>
              </a:rPr>
              <a:t>The </a:t>
            </a:r>
            <a:r>
              <a:rPr lang="en-US" sz="3200" kern="0" noProof="0" smtClean="0">
                <a:solidFill>
                  <a:srgbClr val="0000CC"/>
                </a:solidFill>
                <a:latin typeface="+mn-lt"/>
              </a:rPr>
              <a:t>standard deviation of</a:t>
            </a:r>
            <a:r>
              <a:rPr lang="en-US" sz="3200" kern="0" noProof="0" smtClean="0">
                <a:latin typeface="+mn-lt"/>
              </a:rPr>
              <a:t>     is defined as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•"/>
              <a:tabLst/>
              <a:defRPr/>
            </a:pPr>
            <a:endParaRPr lang="en-US" sz="3200" kern="0" smtClean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•"/>
              <a:tabLst/>
              <a:defRPr/>
            </a:pPr>
            <a:r>
              <a:rPr lang="en-US" sz="3200" kern="0" smtClean="0">
                <a:solidFill>
                  <a:srgbClr val="0000CC"/>
                </a:solidFill>
                <a:latin typeface="+mn-lt"/>
              </a:rPr>
              <a:t>Theorem</a:t>
            </a:r>
            <a:r>
              <a:rPr lang="en-US" sz="3200" kern="0" smtClean="0">
                <a:latin typeface="+mn-lt"/>
              </a:rPr>
              <a:t>. For any random variable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tabLst/>
              <a:defRPr/>
            </a:pPr>
            <a:r>
              <a:rPr lang="en-US" sz="3200" kern="0" smtClean="0">
                <a:latin typeface="+mn-lt"/>
              </a:rPr>
              <a:t> </a:t>
            </a:r>
            <a:r>
              <a:rPr lang="en-US" sz="3200" kern="0" noProof="0" smtClean="0">
                <a:latin typeface="+mn-lt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•"/>
              <a:tabLst/>
              <a:defRPr/>
            </a:pPr>
            <a:r>
              <a:rPr lang="en-US" sz="3200" kern="0" smtClean="0">
                <a:latin typeface="+mn-lt"/>
              </a:rPr>
              <a:t>Expectation measure the average value of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•"/>
              <a:tabLst/>
              <a:defRPr/>
            </a:pPr>
            <a:r>
              <a:rPr lang="en-US" sz="3200" kern="0" smtClean="0">
                <a:latin typeface="+mn-lt"/>
              </a:rPr>
              <a:t>Variance measures the deviation of    about 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•"/>
              <a:tabLst/>
              <a:defRPr/>
            </a:pPr>
            <a:endParaRPr lang="en-US" sz="3200" kern="0" noProof="0" smtClean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tabLst/>
              <a:defRPr/>
            </a:pPr>
            <a:r>
              <a:rPr lang="en-US" sz="3200" kern="0" noProof="0" smtClean="0">
                <a:latin typeface="+mn-lt"/>
              </a:rPr>
              <a:t> </a:t>
            </a:r>
            <a:r>
              <a:rPr kumimoji="0" lang="en-US" sz="3200" b="0" i="0" u="none" strike="noStrike" kern="0" cap="none" spc="0" normalizeH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pic>
        <p:nvPicPr>
          <p:cNvPr id="13" name="Picture 12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189642" y="848958"/>
            <a:ext cx="322628" cy="266901"/>
          </a:xfrm>
          <a:prstGeom prst="rect">
            <a:avLst/>
          </a:prstGeom>
        </p:spPr>
      </p:pic>
      <p:pic>
        <p:nvPicPr>
          <p:cNvPr id="16" name="Picture 15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546790" y="1892980"/>
            <a:ext cx="1674732" cy="393020"/>
          </a:xfrm>
          <a:prstGeom prst="rect">
            <a:avLst/>
          </a:prstGeom>
        </p:spPr>
      </p:pic>
      <p:pic>
        <p:nvPicPr>
          <p:cNvPr id="17" name="Picture 16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5421852" y="1915758"/>
            <a:ext cx="322628" cy="266901"/>
          </a:xfrm>
          <a:prstGeom prst="rect">
            <a:avLst/>
          </a:prstGeom>
        </p:spPr>
      </p:pic>
      <p:pic>
        <p:nvPicPr>
          <p:cNvPr id="21" name="Picture 20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2112696" y="2438400"/>
            <a:ext cx="4918609" cy="481009"/>
          </a:xfrm>
          <a:prstGeom prst="rect">
            <a:avLst/>
          </a:prstGeom>
        </p:spPr>
      </p:pic>
      <p:pic>
        <p:nvPicPr>
          <p:cNvPr id="20" name="Picture 19" descr="addin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5257800" y="3085899"/>
            <a:ext cx="322628" cy="266901"/>
          </a:xfrm>
          <a:prstGeom prst="rect">
            <a:avLst/>
          </a:prstGeom>
        </p:spPr>
      </p:pic>
      <p:pic>
        <p:nvPicPr>
          <p:cNvPr id="18" name="Picture 17" descr="addin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3373877" y="3581401"/>
            <a:ext cx="2396246" cy="469277"/>
          </a:xfrm>
          <a:prstGeom prst="rect">
            <a:avLst/>
          </a:prstGeom>
        </p:spPr>
      </p:pic>
      <p:pic>
        <p:nvPicPr>
          <p:cNvPr id="23" name="Picture 22" descr="addin_tmp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6978126" y="4228899"/>
            <a:ext cx="322628" cy="266901"/>
          </a:xfrm>
          <a:prstGeom prst="rect">
            <a:avLst/>
          </a:prstGeom>
        </p:spPr>
      </p:pic>
      <p:pic>
        <p:nvPicPr>
          <p:cNvPr id="25" name="Picture 24" descr="addin_tmp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2286000" y="4724400"/>
            <a:ext cx="4716234" cy="442880"/>
          </a:xfrm>
          <a:prstGeom prst="rect">
            <a:avLst/>
          </a:prstGeom>
        </p:spPr>
      </p:pic>
      <p:pic>
        <p:nvPicPr>
          <p:cNvPr id="26" name="Picture 25" descr="addin_tmp.pn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8338968" y="5431716"/>
            <a:ext cx="322628" cy="266901"/>
          </a:xfrm>
          <a:prstGeom prst="rect">
            <a:avLst/>
          </a:prstGeom>
        </p:spPr>
      </p:pic>
      <p:pic>
        <p:nvPicPr>
          <p:cNvPr id="27" name="Picture 26" descr="addin_tmp.pn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7010400" y="6019800"/>
            <a:ext cx="322628" cy="266901"/>
          </a:xfrm>
          <a:prstGeom prst="rect">
            <a:avLst/>
          </a:prstGeom>
        </p:spPr>
      </p:pic>
      <p:pic>
        <p:nvPicPr>
          <p:cNvPr id="29" name="Picture 28" descr="addin_tmp.pn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8534400" y="6096000"/>
            <a:ext cx="214108" cy="2581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of Variance Calulations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80DFE4F-5F97-4DF1-9575-34F2E33B1CCB}" type="slidenum">
              <a:rPr lang="en-US" smtClean="0"/>
              <a:pPr/>
              <a:t>17</a:t>
            </a:fld>
            <a:r>
              <a:rPr lang="en-US" smtClean="0"/>
              <a:t> </a:t>
            </a:r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152400" y="685800"/>
            <a:ext cx="88392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tabLst/>
              <a:defRPr/>
            </a:pPr>
            <a:r>
              <a:rPr lang="en-US" sz="2800" kern="0" smtClean="0">
                <a:solidFill>
                  <a:srgbClr val="0000CC"/>
                </a:solidFill>
                <a:latin typeface="+mn-lt"/>
              </a:rPr>
              <a:t>Machine Breakdowns. </a:t>
            </a:r>
            <a:r>
              <a:rPr lang="en-US" sz="2800" kern="0" smtClean="0">
                <a:latin typeface="+mn-lt"/>
              </a:rPr>
              <a:t>Recall that the repair cost are  </a:t>
            </a:r>
            <a:r>
              <a:rPr lang="en-US" sz="2800" kern="0" smtClean="0">
                <a:solidFill>
                  <a:srgbClr val="0000CC"/>
                </a:solidFill>
                <a:latin typeface="+mn-lt"/>
              </a:rPr>
              <a:t>$50</a:t>
            </a:r>
            <a:r>
              <a:rPr lang="en-US" sz="2800" kern="0" smtClean="0">
                <a:latin typeface="+mn-lt"/>
              </a:rPr>
              <a:t>, </a:t>
            </a:r>
            <a:r>
              <a:rPr lang="en-US" sz="2800" kern="0" smtClean="0">
                <a:solidFill>
                  <a:srgbClr val="0000CC"/>
                </a:solidFill>
                <a:latin typeface="+mn-lt"/>
              </a:rPr>
              <a:t>$200</a:t>
            </a:r>
            <a:r>
              <a:rPr lang="en-US" sz="2800" kern="0" smtClean="0">
                <a:latin typeface="+mn-lt"/>
              </a:rPr>
              <a:t>, and </a:t>
            </a:r>
            <a:r>
              <a:rPr lang="en-US" sz="2800" kern="0" smtClean="0">
                <a:solidFill>
                  <a:srgbClr val="0000CC"/>
                </a:solidFill>
                <a:latin typeface="+mn-lt"/>
              </a:rPr>
              <a:t>$350 </a:t>
            </a:r>
            <a:r>
              <a:rPr lang="en-US" sz="2800" kern="0" smtClean="0">
                <a:latin typeface="+mn-lt"/>
              </a:rPr>
              <a:t>with respecively probability values of </a:t>
            </a:r>
            <a:r>
              <a:rPr lang="en-US" sz="2800" kern="0" smtClean="0">
                <a:solidFill>
                  <a:srgbClr val="0000CC"/>
                </a:solidFill>
                <a:latin typeface="+mn-lt"/>
              </a:rPr>
              <a:t>0.3, 0.2, 0.5</a:t>
            </a:r>
            <a:r>
              <a:rPr lang="en-US" sz="2800" kern="0" smtClean="0">
                <a:latin typeface="+mn-lt"/>
              </a:rPr>
              <a:t>, and that the expected repair cost is                             . The variance of the repair cost can be calculated from  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tabLst/>
              <a:defRPr/>
            </a:pPr>
            <a:endParaRPr kumimoji="0" lang="en-US" sz="2800" b="0" i="0" u="none" strike="noStrike" kern="0" cap="none" spc="0" normalizeH="0" noProof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tabLst/>
              <a:defRPr/>
            </a:pPr>
            <a:r>
              <a:rPr kumimoji="0" lang="en-US" sz="2800" b="0" i="0" u="none" strike="noStrike" kern="0" cap="none" spc="0" normalizeH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and the calculations are shown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•"/>
              <a:tabLst/>
              <a:defRPr/>
            </a:pPr>
            <a:endParaRPr lang="en-US" sz="2800" kern="0" smtClean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•"/>
              <a:tabLst/>
              <a:defRPr/>
            </a:pPr>
            <a:endParaRPr lang="en-US" sz="2800" kern="0" noProof="0" smtClean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tabLst/>
              <a:defRPr/>
            </a:pPr>
            <a:r>
              <a:rPr lang="en-US" sz="2800" kern="0" noProof="0" smtClean="0">
                <a:latin typeface="+mn-lt"/>
              </a:rPr>
              <a:t> </a:t>
            </a:r>
            <a:r>
              <a:rPr kumimoji="0" lang="en-US" sz="2800" b="0" i="0" u="none" strike="noStrike" kern="0" cap="none" spc="0" normalizeH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pic>
        <p:nvPicPr>
          <p:cNvPr id="35" name="Picture 3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371601" y="2091618"/>
            <a:ext cx="2642271" cy="346782"/>
          </a:xfrm>
          <a:prstGeom prst="rect">
            <a:avLst/>
          </a:prstGeom>
        </p:spPr>
      </p:pic>
      <p:pic>
        <p:nvPicPr>
          <p:cNvPr id="36" name="Picture 35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140213" y="2971800"/>
            <a:ext cx="6089387" cy="734971"/>
          </a:xfrm>
          <a:prstGeom prst="rect">
            <a:avLst/>
          </a:prstGeom>
        </p:spPr>
      </p:pic>
      <p:pic>
        <p:nvPicPr>
          <p:cNvPr id="37" name="Picture 1"/>
          <p:cNvPicPr>
            <a:picLocks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200" y="3905474"/>
            <a:ext cx="4267200" cy="2485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Content Placeholder 2"/>
          <p:cNvSpPr txBox="1">
            <a:spLocks/>
          </p:cNvSpPr>
          <p:nvPr/>
        </p:nvSpPr>
        <p:spPr bwMode="auto">
          <a:xfrm>
            <a:off x="4572000" y="3886200"/>
            <a:ext cx="4572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variance is 17100</a:t>
            </a:r>
            <a:r>
              <a:rPr kumimoji="0" lang="en-US" sz="2800" b="0" i="0" u="none" strike="noStrike" kern="0" cap="none" spc="0" normalizeH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so the 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0" name="Picture 39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800600" y="4876800"/>
            <a:ext cx="3830473" cy="3930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"/>
          <p:cNvPicPr>
            <a:picLocks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2400" y="3629748"/>
            <a:ext cx="3276600" cy="2725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of Variance Calulations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80DFE4F-5F97-4DF1-9575-34F2E33B1CCB}" type="slidenum">
              <a:rPr lang="en-US" smtClean="0"/>
              <a:pPr/>
              <a:t>18</a:t>
            </a:fld>
            <a:r>
              <a:rPr lang="en-US" smtClean="0"/>
              <a:t> </a:t>
            </a:r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152400" y="685800"/>
            <a:ext cx="88392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tabLst/>
              <a:defRPr/>
            </a:pPr>
            <a:r>
              <a:rPr lang="en-US" sz="2800" kern="0" smtClean="0">
                <a:solidFill>
                  <a:srgbClr val="0000CC"/>
                </a:solidFill>
                <a:latin typeface="+mn-lt"/>
              </a:rPr>
              <a:t>Concrete slab breaking strength. </a:t>
            </a:r>
            <a:r>
              <a:rPr lang="en-US" sz="2800" kern="0" smtClean="0">
                <a:latin typeface="+mn-lt"/>
              </a:rPr>
              <a:t>The expected squared breaking strength is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tabLst/>
              <a:defRPr/>
            </a:pPr>
            <a:endParaRPr kumimoji="0" lang="en-US" sz="2800" b="0" i="0" u="none" strike="noStrike" kern="0" cap="none" spc="0" normalizeH="0" noProof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tabLst/>
              <a:defRPr/>
            </a:pPr>
            <a:endParaRPr lang="en-US" sz="2800" kern="0" smtClean="0">
              <a:latin typeface="+mn-lt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tabLst/>
              <a:defRPr/>
            </a:pPr>
            <a:endParaRPr kumimoji="0" lang="en-US" sz="2800" b="0" i="0" u="none" strike="noStrike" kern="0" cap="none" spc="0" normalizeH="0" noProof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tabLst/>
              <a:defRPr/>
            </a:pPr>
            <a:r>
              <a:rPr kumimoji="0" lang="en-US" sz="2800" b="0" i="0" u="none" strike="noStrike" kern="0" cap="none" spc="0" normalizeH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Since the mean breaking strength is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•"/>
              <a:tabLst/>
              <a:defRPr/>
            </a:pPr>
            <a:endParaRPr lang="en-US" sz="2800" kern="0" smtClean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•"/>
              <a:tabLst/>
              <a:defRPr/>
            </a:pPr>
            <a:endParaRPr lang="en-US" sz="2800" kern="0" noProof="0" smtClean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tabLst/>
              <a:defRPr/>
            </a:pPr>
            <a:r>
              <a:rPr lang="en-US" sz="2800" kern="0" noProof="0" smtClean="0">
                <a:latin typeface="+mn-lt"/>
              </a:rPr>
              <a:t> </a:t>
            </a:r>
            <a:r>
              <a:rPr kumimoji="0" lang="en-US" sz="2800" b="0" i="0" u="none" strike="noStrike" kern="0" cap="none" spc="0" normalizeH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pic>
        <p:nvPicPr>
          <p:cNvPr id="21" name="Picture 20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120398" y="1643562"/>
            <a:ext cx="6903202" cy="1480638"/>
          </a:xfrm>
          <a:prstGeom prst="rect">
            <a:avLst/>
          </a:prstGeom>
        </p:spPr>
      </p:pic>
      <p:sp>
        <p:nvSpPr>
          <p:cNvPr id="38" name="Content Placeholder 2"/>
          <p:cNvSpPr txBox="1">
            <a:spLocks/>
          </p:cNvSpPr>
          <p:nvPr/>
        </p:nvSpPr>
        <p:spPr bwMode="auto">
          <a:xfrm>
            <a:off x="3048000" y="3810000"/>
            <a:ext cx="60960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variance of the breaking strength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tabLst/>
              <a:defRPr/>
            </a:pPr>
            <a:endParaRPr lang="en-US" sz="2800" kern="0" smtClean="0">
              <a:solidFill>
                <a:srgbClr val="0000CC"/>
              </a:solidFill>
              <a:latin typeface="+mn-lt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tabLst/>
              <a:defRPr/>
            </a:pP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tabLst/>
              <a:defRPr/>
            </a:pPr>
            <a:r>
              <a:rPr lang="en-US" sz="2800" kern="0" smtClean="0">
                <a:latin typeface="+mn-lt"/>
              </a:rPr>
              <a:t>the </a:t>
            </a:r>
            <a:r>
              <a:rPr lang="en-US" sz="2800" kern="0" smtClean="0">
                <a:solidFill>
                  <a:srgbClr val="0000CC"/>
                </a:solidFill>
                <a:latin typeface="+mn-lt"/>
              </a:rPr>
              <a:t>standard deviation </a:t>
            </a:r>
            <a:r>
              <a:rPr lang="en-US" sz="2800" kern="0" smtClean="0">
                <a:latin typeface="+mn-lt"/>
              </a:rPr>
              <a:t>is</a:t>
            </a:r>
            <a:endParaRPr lang="en-US" sz="2800" kern="0" smtClean="0">
              <a:solidFill>
                <a:srgbClr val="0000CC"/>
              </a:solidFill>
              <a:latin typeface="+mn-lt"/>
            </a:endParaRPr>
          </a:p>
        </p:txBody>
      </p:sp>
      <p:pic>
        <p:nvPicPr>
          <p:cNvPr id="25" name="Picture 24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124200" y="4419600"/>
            <a:ext cx="5795571" cy="800704"/>
          </a:xfrm>
          <a:prstGeom prst="rect">
            <a:avLst/>
          </a:prstGeom>
        </p:spPr>
      </p:pic>
      <p:pic>
        <p:nvPicPr>
          <p:cNvPr id="19" name="Picture 18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019800" y="3264580"/>
            <a:ext cx="2325854" cy="393020"/>
          </a:xfrm>
          <a:prstGeom prst="rect">
            <a:avLst/>
          </a:prstGeom>
        </p:spPr>
      </p:pic>
      <p:pic>
        <p:nvPicPr>
          <p:cNvPr id="28" name="Picture 27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4343400" y="5931580"/>
            <a:ext cx="3340666" cy="3930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Measures of location and scales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mean is a measure of location, and the variance is a measure of scale.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27CB3B6-75DE-4D3E-9506-11903635C686}" type="slidenum">
              <a:rPr lang="en-US" smtClean="0"/>
              <a:pPr/>
              <a:t>19</a:t>
            </a:fld>
            <a:r>
              <a:rPr lang="en-US" smtClean="0"/>
              <a:t> </a:t>
            </a:r>
            <a:endParaRPr lang="en-US"/>
          </a:p>
        </p:txBody>
      </p:sp>
      <p:pic>
        <p:nvPicPr>
          <p:cNvPr id="5" name="Picture 1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104" y="1720103"/>
            <a:ext cx="5257800" cy="2242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"/>
          <p:cNvPicPr>
            <a:picLocks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3886200"/>
            <a:ext cx="4953000" cy="2512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257800" y="2438400"/>
            <a:ext cx="3886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Different</a:t>
            </a:r>
            <a:r>
              <a:rPr kumimoji="0" lang="en-US" sz="2800" b="0" i="0" u="none" strike="noStrike" kern="0" cap="none" spc="0" normalizeH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mean, same variance</a:t>
            </a:r>
            <a:endParaRPr lang="en-US" sz="2800" kern="0" smtClean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257800" y="4800600"/>
            <a:ext cx="3886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Same</a:t>
            </a:r>
            <a:r>
              <a:rPr kumimoji="0" lang="en-US" sz="2800" b="0" i="0" u="none" strike="noStrike" kern="0" cap="none" spc="0" normalizeH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mean, different variance</a:t>
            </a:r>
            <a:endParaRPr lang="en-US" sz="2800" kern="0" smtClean="0">
              <a:solidFill>
                <a:srgbClr val="0000CC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Contents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27CB3B6-75DE-4D3E-9506-11903635C686}" type="slidenum">
              <a:rPr lang="en-US" smtClean="0"/>
              <a:pPr/>
              <a:t>2</a:t>
            </a:fld>
            <a:r>
              <a:rPr lang="en-US" smtClean="0"/>
              <a:t> </a:t>
            </a:r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609600" y="2000248"/>
            <a:ext cx="2111378" cy="523876"/>
            <a:chOff x="240" y="1632"/>
            <a:chExt cx="1330" cy="330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240" y="1700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0000CC">
                    <a:alpha val="25999"/>
                  </a:srgbClr>
                </a:gs>
                <a:gs pos="100000">
                  <a:srgbClr val="0000CC">
                    <a:gamma/>
                    <a:shade val="46275"/>
                    <a:invGamma/>
                    <a:alpha val="85001"/>
                  </a:srgb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576" y="1632"/>
              <a:ext cx="99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smtClean="0"/>
                <a:t>Variance</a:t>
              </a:r>
              <a:endParaRPr lang="en-US" sz="2800" dirty="0"/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09600" y="3676648"/>
            <a:ext cx="2257427" cy="523874"/>
            <a:chOff x="240" y="2880"/>
            <a:chExt cx="1422" cy="330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240" y="2947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0000CC">
                    <a:alpha val="25999"/>
                  </a:srgbClr>
                </a:gs>
                <a:gs pos="100000">
                  <a:srgbClr val="0000CC">
                    <a:gamma/>
                    <a:shade val="46275"/>
                    <a:invGamma/>
                    <a:alpha val="85001"/>
                  </a:srgb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4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576" y="2880"/>
              <a:ext cx="108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smtClean="0"/>
                <a:t>Summary</a:t>
              </a:r>
              <a:endParaRPr lang="en-US" sz="2800" dirty="0"/>
            </a:p>
          </p:txBody>
        </p:sp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609600" y="2838448"/>
            <a:ext cx="2197102" cy="523876"/>
            <a:chOff x="240" y="1632"/>
            <a:chExt cx="1384" cy="330"/>
          </a:xfrm>
        </p:grpSpPr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240" y="1700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0000CC">
                    <a:alpha val="25999"/>
                  </a:srgbClr>
                </a:gs>
                <a:gs pos="100000">
                  <a:srgbClr val="0000CC">
                    <a:gamma/>
                    <a:shade val="46275"/>
                    <a:invGamma/>
                    <a:alpha val="85001"/>
                  </a:srgb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4" name="Text Box 6"/>
            <p:cNvSpPr txBox="1">
              <a:spLocks noChangeArrowheads="1"/>
            </p:cNvSpPr>
            <p:nvPr/>
          </p:nvSpPr>
          <p:spPr bwMode="auto">
            <a:xfrm>
              <a:off x="576" y="1632"/>
              <a:ext cx="104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smtClean="0"/>
                <a:t>Moments</a:t>
              </a:r>
              <a:endParaRPr lang="en-US" sz="2800" dirty="0"/>
            </a:p>
          </p:txBody>
        </p:sp>
      </p:grpSp>
      <p:grpSp>
        <p:nvGrpSpPr>
          <p:cNvPr id="19" name="Group 16"/>
          <p:cNvGrpSpPr>
            <a:grpSpLocks/>
          </p:cNvGrpSpPr>
          <p:nvPr/>
        </p:nvGrpSpPr>
        <p:grpSpPr bwMode="auto">
          <a:xfrm>
            <a:off x="609600" y="1076324"/>
            <a:ext cx="2597153" cy="523876"/>
            <a:chOff x="240" y="2304"/>
            <a:chExt cx="1636" cy="330"/>
          </a:xfrm>
        </p:grpSpPr>
        <p:sp>
          <p:nvSpPr>
            <p:cNvPr id="20" name="Oval 17"/>
            <p:cNvSpPr>
              <a:spLocks noChangeArrowheads="1"/>
            </p:cNvSpPr>
            <p:nvPr/>
          </p:nvSpPr>
          <p:spPr bwMode="auto">
            <a:xfrm>
              <a:off x="240" y="2371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0000CC">
                    <a:alpha val="25999"/>
                  </a:srgbClr>
                </a:gs>
                <a:gs pos="100000">
                  <a:srgbClr val="0000CC">
                    <a:gamma/>
                    <a:shade val="46275"/>
                    <a:invGamma/>
                    <a:alpha val="85001"/>
                  </a:srgb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1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 Box 18"/>
            <p:cNvSpPr txBox="1">
              <a:spLocks noChangeArrowheads="1"/>
            </p:cNvSpPr>
            <p:nvPr/>
          </p:nvSpPr>
          <p:spPr bwMode="auto">
            <a:xfrm>
              <a:off x="576" y="2304"/>
              <a:ext cx="130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smtClean="0"/>
                <a:t>Expectation</a:t>
              </a:r>
              <a:endParaRPr lang="en-US" sz="2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fld id="{F27CB3B6-75DE-4D3E-9506-11903635C686}" type="slidenum">
              <a:rPr lang="en-US" smtClean="0"/>
              <a:pPr/>
              <a:t>20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2872026"/>
            <a:ext cx="9144000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0" b="1" cap="all" spc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3399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moments</a:t>
            </a:r>
            <a:endParaRPr lang="vi-VN" sz="5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3399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Moments and Central Moments</a:t>
            </a:r>
            <a:endParaRPr lang="vi-VN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867400"/>
          </a:xfrm>
        </p:spPr>
        <p:txBody>
          <a:bodyPr/>
          <a:lstStyle/>
          <a:p>
            <a:r>
              <a:rPr lang="en-US" smtClean="0">
                <a:solidFill>
                  <a:srgbClr val="0000CC"/>
                </a:solidFill>
              </a:rPr>
              <a:t>Definition:</a:t>
            </a:r>
            <a:r>
              <a:rPr lang="en-US" smtClean="0"/>
              <a:t> Let     be a random variable and  be a positive integer.</a:t>
            </a:r>
          </a:p>
          <a:p>
            <a:pPr lvl="1"/>
            <a:r>
              <a:rPr lang="en-US" smtClean="0"/>
              <a:t>The expectation             is called the         </a:t>
            </a:r>
            <a:r>
              <a:rPr lang="en-US" smtClean="0">
                <a:solidFill>
                  <a:srgbClr val="0000CC"/>
                </a:solidFill>
              </a:rPr>
              <a:t>moment of </a:t>
            </a:r>
            <a:r>
              <a:rPr lang="en-US" smtClean="0"/>
              <a:t>    .</a:t>
            </a:r>
          </a:p>
          <a:p>
            <a:pPr lvl="1"/>
            <a:r>
              <a:rPr lang="en-US" smtClean="0"/>
              <a:t>Let                    . The expectation</a:t>
            </a:r>
          </a:p>
          <a:p>
            <a:pPr lvl="1">
              <a:buNone/>
            </a:pPr>
            <a:r>
              <a:rPr lang="en-US" smtClean="0"/>
              <a:t>is called the         </a:t>
            </a:r>
            <a:r>
              <a:rPr lang="en-US" smtClean="0">
                <a:solidFill>
                  <a:srgbClr val="0000CC"/>
                </a:solidFill>
              </a:rPr>
              <a:t>central moment of    .</a:t>
            </a:r>
          </a:p>
          <a:p>
            <a:r>
              <a:rPr lang="en-US" smtClean="0"/>
              <a:t>The first moment is the mean: </a:t>
            </a:r>
          </a:p>
          <a:p>
            <a:r>
              <a:rPr lang="en-US" smtClean="0"/>
              <a:t>The first central moment is zero:</a:t>
            </a:r>
          </a:p>
          <a:p>
            <a:endParaRPr lang="en-US" smtClean="0"/>
          </a:p>
          <a:p>
            <a:r>
              <a:rPr lang="en-US" smtClean="0"/>
              <a:t>The second central moment is the variance</a:t>
            </a:r>
          </a:p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80DFE4F-5F97-4DF1-9575-34F2E33B1CCB}" type="slidenum">
              <a:rPr lang="en-US" smtClean="0"/>
              <a:pPr/>
              <a:t>21</a:t>
            </a:fld>
            <a:r>
              <a:rPr lang="en-US" smtClean="0"/>
              <a:t> </a:t>
            </a:r>
            <a:endParaRPr lang="en-US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189642" y="848958"/>
            <a:ext cx="322628" cy="266901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8355488" y="838200"/>
            <a:ext cx="178912" cy="275700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581400" y="1780672"/>
            <a:ext cx="1105734" cy="448746"/>
          </a:xfrm>
          <a:prstGeom prst="rect">
            <a:avLst/>
          </a:prstGeom>
        </p:spPr>
      </p:pic>
      <p:pic>
        <p:nvPicPr>
          <p:cNvPr id="18" name="Picture 17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6857999" y="1778709"/>
            <a:ext cx="481009" cy="354891"/>
          </a:xfrm>
          <a:prstGeom prst="rect">
            <a:avLst/>
          </a:prstGeom>
        </p:spPr>
      </p:pic>
      <p:pic>
        <p:nvPicPr>
          <p:cNvPr id="15" name="Picture 14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1447800" y="2286000"/>
            <a:ext cx="322628" cy="266901"/>
          </a:xfrm>
          <a:prstGeom prst="rect">
            <a:avLst/>
          </a:prstGeom>
        </p:spPr>
      </p:pic>
      <p:pic>
        <p:nvPicPr>
          <p:cNvPr id="17" name="Picture 16" descr="addin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1676400" y="2755231"/>
            <a:ext cx="1692330" cy="393020"/>
          </a:xfrm>
          <a:prstGeom prst="rect">
            <a:avLst/>
          </a:prstGeom>
        </p:spPr>
      </p:pic>
      <p:pic>
        <p:nvPicPr>
          <p:cNvPr id="20" name="Picture 19" descr="addin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6304546" y="2731167"/>
            <a:ext cx="2220267" cy="486875"/>
          </a:xfrm>
          <a:prstGeom prst="rect">
            <a:avLst/>
          </a:prstGeom>
        </p:spPr>
      </p:pic>
      <p:pic>
        <p:nvPicPr>
          <p:cNvPr id="19" name="Picture 18" descr="addin_tmp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2755233" y="3202445"/>
            <a:ext cx="481009" cy="354891"/>
          </a:xfrm>
          <a:prstGeom prst="rect">
            <a:avLst/>
          </a:prstGeom>
        </p:spPr>
      </p:pic>
      <p:pic>
        <p:nvPicPr>
          <p:cNvPr id="22" name="Picture 21" descr="addin_tmp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6400800" y="3300664"/>
            <a:ext cx="322628" cy="266901"/>
          </a:xfrm>
          <a:prstGeom prst="rect">
            <a:avLst/>
          </a:prstGeom>
        </p:spPr>
      </p:pic>
      <p:pic>
        <p:nvPicPr>
          <p:cNvPr id="29" name="Picture 28" descr="addin_tmp.pn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6096001" y="3810000"/>
            <a:ext cx="1850711" cy="442880"/>
          </a:xfrm>
          <a:prstGeom prst="rect">
            <a:avLst/>
          </a:prstGeom>
        </p:spPr>
      </p:pic>
      <p:pic>
        <p:nvPicPr>
          <p:cNvPr id="26" name="Picture 25" descr="addin_tmp.pn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1924985" y="5017180"/>
            <a:ext cx="5294031" cy="393020"/>
          </a:xfrm>
          <a:prstGeom prst="rect">
            <a:avLst/>
          </a:prstGeom>
        </p:spPr>
      </p:pic>
      <p:pic>
        <p:nvPicPr>
          <p:cNvPr id="28" name="Picture 27" descr="addin_tmp.pn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3004322" y="5995991"/>
            <a:ext cx="3135357" cy="4810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27CB3B6-75DE-4D3E-9506-11903635C686}" type="slidenum">
              <a:rPr lang="en-US" smtClean="0"/>
              <a:pPr/>
              <a:t>22</a:t>
            </a:fld>
            <a:r>
              <a:rPr lang="en-US" smtClean="0"/>
              <a:t> </a:t>
            </a:r>
            <a:endParaRPr lang="en-US"/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609600" y="2000248"/>
            <a:ext cx="2111378" cy="523876"/>
            <a:chOff x="240" y="1632"/>
            <a:chExt cx="1330" cy="330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240" y="1700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0000CC">
                    <a:alpha val="25999"/>
                  </a:srgbClr>
                </a:gs>
                <a:gs pos="100000">
                  <a:srgbClr val="0000CC">
                    <a:gamma/>
                    <a:shade val="46275"/>
                    <a:invGamma/>
                    <a:alpha val="85001"/>
                  </a:srgb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576" y="1632"/>
              <a:ext cx="99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smtClean="0"/>
                <a:t>Variance</a:t>
              </a:r>
              <a:endParaRPr lang="en-US" sz="2800" dirty="0"/>
            </a:p>
          </p:txBody>
        </p:sp>
      </p:grpSp>
      <p:grpSp>
        <p:nvGrpSpPr>
          <p:cNvPr id="5" name="Group 10"/>
          <p:cNvGrpSpPr>
            <a:grpSpLocks/>
          </p:cNvGrpSpPr>
          <p:nvPr/>
        </p:nvGrpSpPr>
        <p:grpSpPr bwMode="auto">
          <a:xfrm>
            <a:off x="609600" y="3676648"/>
            <a:ext cx="2257427" cy="523874"/>
            <a:chOff x="240" y="2880"/>
            <a:chExt cx="1422" cy="330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240" y="2947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0000CC">
                    <a:alpha val="25999"/>
                  </a:srgbClr>
                </a:gs>
                <a:gs pos="100000">
                  <a:srgbClr val="0000CC">
                    <a:gamma/>
                    <a:shade val="46275"/>
                    <a:invGamma/>
                    <a:alpha val="85001"/>
                  </a:srgb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4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576" y="2880"/>
              <a:ext cx="108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smtClean="0"/>
                <a:t>Summary</a:t>
              </a:r>
              <a:endParaRPr lang="en-US" sz="2800" dirty="0"/>
            </a:p>
          </p:txBody>
        </p:sp>
      </p:grpSp>
      <p:grpSp>
        <p:nvGrpSpPr>
          <p:cNvPr id="8" name="Group 20"/>
          <p:cNvGrpSpPr>
            <a:grpSpLocks/>
          </p:cNvGrpSpPr>
          <p:nvPr/>
        </p:nvGrpSpPr>
        <p:grpSpPr bwMode="auto">
          <a:xfrm>
            <a:off x="609600" y="2838448"/>
            <a:ext cx="2197102" cy="523876"/>
            <a:chOff x="240" y="1632"/>
            <a:chExt cx="1384" cy="330"/>
          </a:xfrm>
        </p:grpSpPr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240" y="1700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0000CC">
                    <a:alpha val="25999"/>
                  </a:srgbClr>
                </a:gs>
                <a:gs pos="100000">
                  <a:srgbClr val="0000CC">
                    <a:gamma/>
                    <a:shade val="46275"/>
                    <a:invGamma/>
                    <a:alpha val="85001"/>
                  </a:srgb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4" name="Text Box 6"/>
            <p:cNvSpPr txBox="1">
              <a:spLocks noChangeArrowheads="1"/>
            </p:cNvSpPr>
            <p:nvPr/>
          </p:nvSpPr>
          <p:spPr bwMode="auto">
            <a:xfrm>
              <a:off x="576" y="1632"/>
              <a:ext cx="104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smtClean="0"/>
                <a:t>Moments</a:t>
              </a:r>
              <a:endParaRPr lang="en-US" sz="2800" dirty="0"/>
            </a:p>
          </p:txBody>
        </p:sp>
      </p:grpSp>
      <p:grpSp>
        <p:nvGrpSpPr>
          <p:cNvPr id="9" name="Group 16"/>
          <p:cNvGrpSpPr>
            <a:grpSpLocks/>
          </p:cNvGrpSpPr>
          <p:nvPr/>
        </p:nvGrpSpPr>
        <p:grpSpPr bwMode="auto">
          <a:xfrm>
            <a:off x="609600" y="1076324"/>
            <a:ext cx="2597153" cy="523876"/>
            <a:chOff x="240" y="2304"/>
            <a:chExt cx="1636" cy="330"/>
          </a:xfrm>
        </p:grpSpPr>
        <p:sp>
          <p:nvSpPr>
            <p:cNvPr id="20" name="Oval 17"/>
            <p:cNvSpPr>
              <a:spLocks noChangeArrowheads="1"/>
            </p:cNvSpPr>
            <p:nvPr/>
          </p:nvSpPr>
          <p:spPr bwMode="auto">
            <a:xfrm>
              <a:off x="240" y="2371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0000CC">
                    <a:alpha val="25999"/>
                  </a:srgbClr>
                </a:gs>
                <a:gs pos="100000">
                  <a:srgbClr val="0000CC">
                    <a:gamma/>
                    <a:shade val="46275"/>
                    <a:invGamma/>
                    <a:alpha val="85001"/>
                  </a:srgb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1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 Box 18"/>
            <p:cNvSpPr txBox="1">
              <a:spLocks noChangeArrowheads="1"/>
            </p:cNvSpPr>
            <p:nvPr/>
          </p:nvSpPr>
          <p:spPr bwMode="auto">
            <a:xfrm>
              <a:off x="576" y="2304"/>
              <a:ext cx="130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smtClean="0"/>
                <a:t>Expectation</a:t>
              </a:r>
              <a:endParaRPr lang="en-US" sz="2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fld id="{F27CB3B6-75DE-4D3E-9506-11903635C686}" type="slidenum">
              <a:rPr lang="en-US" smtClean="0"/>
              <a:pPr/>
              <a:t>3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2483584"/>
            <a:ext cx="9144000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0" b="1" cap="all" spc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3399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The expectation of a random variable</a:t>
            </a:r>
            <a:endParaRPr lang="vi-VN" sz="5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3399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Why?</a:t>
            </a:r>
            <a:endParaRPr lang="vi-VN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</a:t>
            </a:r>
            <a:r>
              <a:rPr lang="en-US" smtClean="0">
                <a:solidFill>
                  <a:srgbClr val="0000CC"/>
                </a:solidFill>
              </a:rPr>
              <a:t>distribution</a:t>
            </a:r>
            <a:r>
              <a:rPr lang="en-US" smtClean="0"/>
              <a:t> of variable     contains everything about the probabilistic properties of</a:t>
            </a:r>
          </a:p>
          <a:p>
            <a:pPr>
              <a:buNone/>
            </a:pPr>
            <a:r>
              <a:rPr lang="en-US" smtClean="0"/>
              <a:t>      .</a:t>
            </a:r>
          </a:p>
          <a:p>
            <a:r>
              <a:rPr lang="en-US" smtClean="0"/>
              <a:t> However, when we want to summarize quickly the distributrion of     in a few numbers</a:t>
            </a:r>
          </a:p>
          <a:p>
            <a:r>
              <a:rPr lang="en-US" smtClean="0"/>
              <a:t>There are some discriptive quantities:</a:t>
            </a:r>
          </a:p>
          <a:p>
            <a:pPr lvl="1"/>
            <a:r>
              <a:rPr lang="en-US" smtClean="0">
                <a:solidFill>
                  <a:srgbClr val="0000CC"/>
                </a:solidFill>
              </a:rPr>
              <a:t>Mean</a:t>
            </a:r>
            <a:r>
              <a:rPr lang="en-US" smtClean="0"/>
              <a:t> (</a:t>
            </a:r>
            <a:r>
              <a:rPr lang="en-US" smtClean="0">
                <a:solidFill>
                  <a:srgbClr val="0000CC"/>
                </a:solidFill>
              </a:rPr>
              <a:t>Expectation</a:t>
            </a:r>
            <a:r>
              <a:rPr lang="en-US" smtClean="0"/>
              <a:t>)</a:t>
            </a:r>
          </a:p>
          <a:p>
            <a:pPr lvl="1"/>
            <a:r>
              <a:rPr lang="en-US" smtClean="0">
                <a:solidFill>
                  <a:srgbClr val="0000CC"/>
                </a:solidFill>
              </a:rPr>
              <a:t>Median</a:t>
            </a:r>
            <a:r>
              <a:rPr lang="en-US" smtClean="0"/>
              <a:t>, </a:t>
            </a:r>
            <a:r>
              <a:rPr lang="en-US" smtClean="0">
                <a:solidFill>
                  <a:srgbClr val="0000CC"/>
                </a:solidFill>
              </a:rPr>
              <a:t>Moments</a:t>
            </a:r>
            <a:r>
              <a:rPr lang="en-US" smtClean="0"/>
              <a:t>.</a:t>
            </a:r>
          </a:p>
          <a:p>
            <a:pPr lvl="1"/>
            <a:r>
              <a:rPr lang="en-US" smtClean="0">
                <a:solidFill>
                  <a:srgbClr val="0000CC"/>
                </a:solidFill>
              </a:rPr>
              <a:t>Variance</a:t>
            </a:r>
            <a:r>
              <a:rPr lang="en-US" smtClean="0"/>
              <a:t>, </a:t>
            </a:r>
            <a:r>
              <a:rPr lang="en-US" smtClean="0">
                <a:solidFill>
                  <a:srgbClr val="0000CC"/>
                </a:solidFill>
              </a:rPr>
              <a:t>Interquarile Range (IQR), Covariance, Correlation.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80DFE4F-5F97-4DF1-9575-34F2E33B1CCB}" type="slidenum">
              <a:rPr lang="en-US" smtClean="0"/>
              <a:pPr/>
              <a:t>4</a:t>
            </a:fld>
            <a:r>
              <a:rPr lang="en-US" smtClean="0"/>
              <a:t> </a:t>
            </a:r>
            <a:endParaRPr lang="en-US"/>
          </a:p>
        </p:txBody>
      </p:sp>
      <p:pic>
        <p:nvPicPr>
          <p:cNvPr id="8" name="Picture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468572" y="849852"/>
            <a:ext cx="322628" cy="266901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97948" y="1926516"/>
            <a:ext cx="322628" cy="266901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262382" y="2993316"/>
            <a:ext cx="322628" cy="2669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Expectation</a:t>
            </a:r>
            <a:endParaRPr lang="vi-VN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867400"/>
          </a:xfrm>
        </p:spPr>
        <p:txBody>
          <a:bodyPr/>
          <a:lstStyle/>
          <a:p>
            <a:r>
              <a:rPr lang="en-US" smtClean="0"/>
              <a:t>Use     to denote an expectation of variable    .</a:t>
            </a:r>
          </a:p>
          <a:p>
            <a:endParaRPr lang="en-US" smtClean="0"/>
          </a:p>
          <a:p>
            <a:r>
              <a:rPr lang="en-US" smtClean="0"/>
              <a:t>Let     be a random variable with </a:t>
            </a:r>
            <a:r>
              <a:rPr lang="en-US" smtClean="0">
                <a:solidFill>
                  <a:srgbClr val="0000CC"/>
                </a:solidFill>
              </a:rPr>
              <a:t>m.f.</a:t>
            </a:r>
            <a:r>
              <a:rPr lang="en-US" smtClean="0"/>
              <a:t> or </a:t>
            </a:r>
            <a:r>
              <a:rPr lang="en-US" smtClean="0">
                <a:solidFill>
                  <a:srgbClr val="0000CC"/>
                </a:solidFill>
              </a:rPr>
              <a:t>p.d.f.</a:t>
            </a:r>
            <a:r>
              <a:rPr lang="en-US" smtClean="0"/>
              <a:t> function         . The mean, or expected value of    , denoted          , is defined as follows:</a:t>
            </a:r>
          </a:p>
          <a:p>
            <a:pPr lvl="1"/>
            <a:r>
              <a:rPr lang="en-US" smtClean="0"/>
              <a:t>If      is a discrete random variable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r>
              <a:rPr lang="en-US" smtClean="0"/>
              <a:t>If     is a continuous random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80DFE4F-5F97-4DF1-9575-34F2E33B1CCB}" type="slidenum">
              <a:rPr lang="en-US" smtClean="0"/>
              <a:pPr/>
              <a:t>5</a:t>
            </a:fld>
            <a:r>
              <a:rPr lang="en-US" smtClean="0"/>
              <a:t> </a:t>
            </a:r>
            <a:endParaRPr lang="en-US"/>
          </a:p>
        </p:txBody>
      </p:sp>
      <p:pic>
        <p:nvPicPr>
          <p:cNvPr id="8" name="Picture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8414274" y="859716"/>
            <a:ext cx="322628" cy="266901"/>
          </a:xfrm>
          <a:prstGeom prst="rect">
            <a:avLst/>
          </a:prstGeom>
        </p:spPr>
      </p:pic>
      <p:pic>
        <p:nvPicPr>
          <p:cNvPr id="28" name="Picture 27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1492620" y="912612"/>
            <a:ext cx="214108" cy="258103"/>
          </a:xfrm>
          <a:prstGeom prst="rect">
            <a:avLst/>
          </a:prstGeom>
        </p:spPr>
      </p:pic>
      <p:pic>
        <p:nvPicPr>
          <p:cNvPr id="13" name="Picture 12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295400" y="2025126"/>
            <a:ext cx="322628" cy="266901"/>
          </a:xfrm>
          <a:prstGeom prst="rect">
            <a:avLst/>
          </a:prstGeom>
        </p:spPr>
      </p:pic>
      <p:pic>
        <p:nvPicPr>
          <p:cNvPr id="15" name="Picture 14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2209800" y="2480170"/>
            <a:ext cx="700982" cy="393020"/>
          </a:xfrm>
          <a:prstGeom prst="rect">
            <a:avLst/>
          </a:prstGeom>
        </p:spPr>
      </p:pic>
      <p:pic>
        <p:nvPicPr>
          <p:cNvPr id="16" name="Picture 15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066800" y="2998047"/>
            <a:ext cx="322628" cy="266901"/>
          </a:xfrm>
          <a:prstGeom prst="rect">
            <a:avLst/>
          </a:prstGeom>
        </p:spPr>
      </p:pic>
      <p:pic>
        <p:nvPicPr>
          <p:cNvPr id="18" name="Picture 17" descr="addin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190536" y="2965773"/>
            <a:ext cx="915090" cy="393020"/>
          </a:xfrm>
          <a:prstGeom prst="rect">
            <a:avLst/>
          </a:prstGeom>
        </p:spPr>
      </p:pic>
      <p:pic>
        <p:nvPicPr>
          <p:cNvPr id="19" name="Picture 18" descr="addin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295400" y="3543322"/>
            <a:ext cx="322628" cy="266901"/>
          </a:xfrm>
          <a:prstGeom prst="rect">
            <a:avLst/>
          </a:prstGeom>
        </p:spPr>
      </p:pic>
      <p:pic>
        <p:nvPicPr>
          <p:cNvPr id="22" name="Picture 21" descr="addin_tmp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2972059" y="4026948"/>
            <a:ext cx="3199882" cy="923889"/>
          </a:xfrm>
          <a:prstGeom prst="rect">
            <a:avLst/>
          </a:prstGeom>
        </p:spPr>
      </p:pic>
      <p:pic>
        <p:nvPicPr>
          <p:cNvPr id="23" name="Picture 22" descr="addin_tmp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295400" y="5069516"/>
            <a:ext cx="322628" cy="266901"/>
          </a:xfrm>
          <a:prstGeom prst="rect">
            <a:avLst/>
          </a:prstGeom>
        </p:spPr>
      </p:pic>
      <p:pic>
        <p:nvPicPr>
          <p:cNvPr id="26" name="Picture 25" descr="addin_tmp.pn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2712490" y="5442474"/>
            <a:ext cx="3719020" cy="915090"/>
          </a:xfrm>
          <a:prstGeom prst="rect">
            <a:avLst/>
          </a:prstGeom>
        </p:spPr>
      </p:pic>
      <p:pic>
        <p:nvPicPr>
          <p:cNvPr id="27" name="Picture 26" descr="addin_tmp.pn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3734634" y="1371600"/>
            <a:ext cx="1674732" cy="3930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Expected value of a discrete random variable</a:t>
            </a:r>
            <a:endParaRPr lang="vi-VN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expected value or expectation of a discrete random variable with probability mass function                          is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          provides a summary measure of the average value taken by the random variable and is also known as the mean of the random variable.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80DFE4F-5F97-4DF1-9575-34F2E33B1CCB}" type="slidenum">
              <a:rPr lang="en-US" smtClean="0"/>
              <a:pPr/>
              <a:t>6</a:t>
            </a:fld>
            <a:r>
              <a:rPr lang="en-US" smtClean="0"/>
              <a:t> </a:t>
            </a:r>
            <a:endParaRPr lang="en-US"/>
          </a:p>
        </p:txBody>
      </p:sp>
      <p:pic>
        <p:nvPicPr>
          <p:cNvPr id="20" name="Picture 19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590800" y="2519833"/>
            <a:ext cx="3507845" cy="832967"/>
          </a:xfrm>
          <a:prstGeom prst="rect">
            <a:avLst/>
          </a:prstGeom>
        </p:spPr>
      </p:pic>
      <p:pic>
        <p:nvPicPr>
          <p:cNvPr id="32" name="Picture 31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245220" y="1795264"/>
            <a:ext cx="2633817" cy="393020"/>
          </a:xfrm>
          <a:prstGeom prst="rect">
            <a:avLst/>
          </a:prstGeom>
        </p:spPr>
      </p:pic>
      <p:pic>
        <p:nvPicPr>
          <p:cNvPr id="34" name="Picture 33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09600" y="3569380"/>
            <a:ext cx="915090" cy="3930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Expected value of a discrete random variable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80DFE4F-5F97-4DF1-9575-34F2E33B1CCB}" type="slidenum">
              <a:rPr lang="en-US" smtClean="0"/>
              <a:pPr/>
              <a:t>7</a:t>
            </a:fld>
            <a:r>
              <a:rPr lang="en-US" smtClean="0"/>
              <a:t> </a:t>
            </a:r>
            <a:endParaRPr lang="en-US"/>
          </a:p>
        </p:txBody>
      </p:sp>
      <p:pic>
        <p:nvPicPr>
          <p:cNvPr id="8" name="Picture 1"/>
          <p:cNvPicPr>
            <a:picLocks noGrp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1143000"/>
            <a:ext cx="3504086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"/>
          <p:cNvPicPr>
            <a:picLocks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925" y="762001"/>
            <a:ext cx="4598275" cy="254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5"/>
          <p:cNvSpPr txBox="1">
            <a:spLocks/>
          </p:cNvSpPr>
          <p:nvPr/>
        </p:nvSpPr>
        <p:spPr bwMode="auto">
          <a:xfrm>
            <a:off x="152400" y="3733800"/>
            <a:ext cx="8991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Recall the example of machine breakdown. The expected repair cost is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•"/>
              <a:tabLst/>
              <a:defRPr/>
            </a:pPr>
            <a:endParaRPr lang="en-US" sz="3200" kern="0" smtClean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Over a long period</a:t>
            </a:r>
            <a:r>
              <a:rPr kumimoji="0" lang="en-US" sz="3200" b="0" i="0" u="none" strike="noStrike" kern="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time, the repairs will cost an average of about        </a:t>
            </a:r>
            <a:r>
              <a:rPr kumimoji="0" lang="en-US" sz="3200" b="0" i="0" u="none" strike="noStrike" kern="0" cap="none" spc="0" normalizeH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3200" b="0" i="0" u="none" strike="noStrike" kern="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each.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•"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Content Placeholder 5"/>
          <p:cNvSpPr txBox="1">
            <a:spLocks/>
          </p:cNvSpPr>
          <p:nvPr/>
        </p:nvSpPr>
        <p:spPr bwMode="auto">
          <a:xfrm>
            <a:off x="228600" y="3276600"/>
            <a:ext cx="5410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tabLst/>
              <a:defRPr/>
            </a:pPr>
            <a:r>
              <a:rPr kumimoji="0" lang="en-US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Expected value of the machine breakdown</a:t>
            </a:r>
            <a:r>
              <a:rPr kumimoji="0" lang="en-US" b="0" i="0" u="none" strike="noStrike" kern="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costs</a:t>
            </a:r>
            <a:endParaRPr kumimoji="0" lang="en-US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7" name="Picture 1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52400" y="4953000"/>
            <a:ext cx="8827411" cy="346782"/>
          </a:xfrm>
          <a:prstGeom prst="rect">
            <a:avLst/>
          </a:prstGeom>
        </p:spPr>
      </p:pic>
      <p:pic>
        <p:nvPicPr>
          <p:cNvPr id="21" name="Picture 20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410722" y="6018470"/>
            <a:ext cx="744977" cy="3167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Expected value of a continuous random variable</a:t>
            </a:r>
            <a:endParaRPr lang="vi-VN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expected value or expectation of a continuous random variable with a probability density function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The expected value provides a summary measure of the average value take by the random variable, and it is also known as the mean of the random variable.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80DFE4F-5F97-4DF1-9575-34F2E33B1CCB}" type="slidenum">
              <a:rPr lang="en-US" smtClean="0"/>
              <a:pPr/>
              <a:t>8</a:t>
            </a:fld>
            <a:r>
              <a:rPr lang="en-US" smtClean="0"/>
              <a:t> </a:t>
            </a:r>
            <a:endParaRPr lang="en-US"/>
          </a:p>
        </p:txBody>
      </p:sp>
      <p:pic>
        <p:nvPicPr>
          <p:cNvPr id="21" name="Picture 20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559884" y="1774116"/>
            <a:ext cx="700982" cy="393020"/>
          </a:xfrm>
          <a:prstGeom prst="rect">
            <a:avLst/>
          </a:prstGeom>
        </p:spPr>
      </p:pic>
      <p:pic>
        <p:nvPicPr>
          <p:cNvPr id="20" name="Picture 19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056969" y="2387849"/>
            <a:ext cx="5030063" cy="9649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Expected value of a continuous random variable</a:t>
            </a:r>
            <a:endParaRPr lang="vi-VN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1251474"/>
            <a:ext cx="5029200" cy="5181600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Recall the example of metal cylinder production. The expected diameter of a metal cylinder is </a:t>
            </a:r>
          </a:p>
          <a:p>
            <a:endParaRPr lang="en-US" smtClean="0"/>
          </a:p>
          <a:p>
            <a:endParaRPr lang="en-US" smtClean="0"/>
          </a:p>
          <a:p>
            <a:pPr>
              <a:buNone/>
            </a:pPr>
            <a:r>
              <a:rPr lang="en-US" smtClean="0"/>
              <a:t>change variable 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B80DFE4F-5F97-4DF1-9575-34F2E33B1CCB}" type="slidenum">
              <a:rPr lang="en-US" smtClean="0"/>
              <a:pPr/>
              <a:t>9</a:t>
            </a:fld>
            <a:r>
              <a:rPr lang="en-US" smtClean="0"/>
              <a:t> </a:t>
            </a:r>
            <a:endParaRPr lang="en-US"/>
          </a:p>
        </p:txBody>
      </p:sp>
      <p:pic>
        <p:nvPicPr>
          <p:cNvPr id="23" name="Picture 22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83079" y="5088791"/>
            <a:ext cx="8177842" cy="1275847"/>
          </a:xfrm>
          <a:prstGeom prst="rect">
            <a:avLst/>
          </a:prstGeom>
        </p:spPr>
      </p:pic>
      <p:pic>
        <p:nvPicPr>
          <p:cNvPr id="7" name="Picture 1"/>
          <p:cNvPicPr>
            <a:picLocks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76800" y="676741"/>
            <a:ext cx="4114800" cy="3057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28600" y="3505200"/>
            <a:ext cx="5716726" cy="864367"/>
          </a:xfrm>
          <a:prstGeom prst="rect">
            <a:avLst/>
          </a:prstGeom>
        </p:spPr>
      </p:pic>
      <p:pic>
        <p:nvPicPr>
          <p:cNvPr id="16" name="Picture 15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276600" y="4612774"/>
            <a:ext cx="2094148" cy="340226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7391400" y="4038600"/>
            <a:ext cx="1295400" cy="1752600"/>
            <a:chOff x="7391400" y="4038600"/>
            <a:chExt cx="1295400" cy="1752600"/>
          </a:xfrm>
        </p:grpSpPr>
        <p:sp>
          <p:nvSpPr>
            <p:cNvPr id="24" name="Content Placeholder 5"/>
            <p:cNvSpPr txBox="1">
              <a:spLocks/>
            </p:cNvSpPr>
            <p:nvPr/>
          </p:nvSpPr>
          <p:spPr bwMode="auto">
            <a:xfrm>
              <a:off x="7391400" y="4038600"/>
              <a:ext cx="1295400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3399"/>
                </a:buClr>
                <a:buSzTx/>
                <a:buFontTx/>
                <a:buNone/>
                <a:tabLst/>
                <a:defRPr/>
              </a:pPr>
              <a:r>
                <a:rPr lang="en-US" sz="2000" kern="0" smtClean="0">
                  <a:solidFill>
                    <a:srgbClr val="FF0000"/>
                  </a:solidFill>
                  <a:latin typeface="+mn-lt"/>
                </a:rPr>
                <a:t>average diameter</a:t>
              </a: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26" name="Straight Arrow Connector 25"/>
            <p:cNvCxnSpPr>
              <a:stCxn id="24" idx="2"/>
            </p:cNvCxnSpPr>
            <p:nvPr/>
          </p:nvCxnSpPr>
          <p:spPr>
            <a:xfrm rot="16200000" flipH="1">
              <a:off x="7639050" y="5200650"/>
              <a:ext cx="990600" cy="1905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usepackage{latexsym}&#10;\usepackage{amsbsy}&#10;\usepackage{amssymb}&#10;\newcommand{\Tr}{\mbox{Trace}}&#10;\newcommand{\tr}{\mbox{Tr}}&#10;\newcommand{\stl}{\mbox{subject to}}&#10;\newcommand{\sts}{\mbox{s.t.}}&#10;\newcommand{\boldsym}[1]{\mbox{\boldmath$#1$}}&#10;\newcommand{\ugamma}{\underline{\gamma}}&#10;\newcommand{\bgamma}{\bar{\gamma}}&#10;\newcommand{\clL}{{\cal L}}&#10;\newcommand{\R}{\mbox{\boldmath$R$}}&#10;\newcommand{\bE}{{\bf E}}&#10;\newcommand{\req}[1]{(\ref{#1})}&#10;\newcommand{\wh}[1]{\widehat{#1}}&#10;\newcommand{\V}{\mbox{vert}}&#10;\newcommand{\bR}{\widehat{R}}&#10;\newcommand{\bS}{\widehat{S}}&#10;\def\bmatrix#1{\left[\matrix{#1}\right]}&#10;\newcommand{\tL}{\tilde{L}}&#10;\newcommand{\tD}{\tilde{D}}&#10;\newcommand{\clD}{{\cal D}}&#10;\newcommand{\clE}{{\cal E}}&#10;\newcommand{\lm}{\lambda_{\min}}&#10;\newcommand{\ds}{\displaystyle}&#10;\newcommand{\n}{\noindent}&#10;\newcommand{\clA}{{\cal A}}&#10;\newcommand{\tclA}{\tilde{\cal A}}&#10;\newcommand{\clM}{{\cal M}}&#10;\newcommand{\clF}{{\cal F}}&#10;\newcommand{\clN}{{\cal N}}&#10;\newcommand{\clH}{{\cal H}}&#10;\newcommand{\clC}{{\cal C}}&#10;\newcommand{\clB}{{\cal B}}&#10;\newcommand{\clP}{{\cal P}}&#10;\newcommand{\clS}{{\cal S}}&#10;\newcommand{\clR}{{\cal R}}&#10;\newcommand{\clT}{{\cal T}}&#10;\newcommand{\clK}{{\cal K}}&#10;\newcommand{\non}{\nonumber}&#10;\newcommand{\qed}{\mbox{}\hfill$\Box$&#10;\vskip 3mm}&#10;\newcommand{\qedb}{\mbox{}\hfill$\blacksquare$&#10;\vskip 3mm}&#10;%\end{flushright}&#10;\newtheorem{myth}{Theorem}&#10;\newtheorem{mypro}{Proposition}&#10;\newtheorem{mylem}{Lemma}&#10;\newtheorem{mycor}{Corollary}&#10;\newcommand{\co}{\mbox{conv}}&#10;\newcommand{\cone}{\mbox{cone}}&#10;\newcommand{\all}{\forall}&#10;\newcommand{\clV}{{\cal V}}&#10;\newcommand{\varep}{\varepsilon}&#10;\newcommand{\la}{\langle}&#10;\newcommand{\ra}{\rangle}&#10;\newcommand{\basig}{\bar{\Sigma}}&#10;\newcommand{\Prf}{{\it Proof: \ }}&#10;\newcommand{\vs}{\\ \vskip 1pt \noindent}&#10;%\newcommand{\clP}{{\cal P}}&#10;\newcommand{\bp}{\bar{p}}&#10;\newcommand{\bq}{\bar{q}}&#10;\newcommand{\dist}{{\rm dist}}&#10;\newcommand{\acos}{{\sf arc cos}}&#10;&#10;\begin{document}&#10;&#10;\end{document}&#10;"/>
  <p:tag name="TEX2PS" val="latex $(base).tex; dvips -D $(res) -E -o $(base).ps $(base).dvi"/>
  <p:tag name="EXTERNALEDITCOMMAND" val="notepad %"/>
  <p:tag name="GHOSTSCRIPTCOMMAND" val="C:\gs\gs8.14\bin\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785"/>
  <p:tag name="DEFAULTHEIGHT" val="41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E(X)&#10;\]&#10;\end{document}"/>
  <p:tag name="IGUANATEXSIZE" val="3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X&#10;\]&#10;\end{document}"/>
  <p:tag name="IGUANATEXSIZE" val="3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E(X) = \sum_{\mbox{all }x}xf(x)&#10;\]&#10;\end{document}"/>
  <p:tag name="IGUANATEXSIZE" val="3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X&#10;\]&#10;\end{document}"/>
  <p:tag name="IGUANATEXSIZE" val="3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E(X) = \int_{-\infty}^{\infty}xf(x)dx&#10;\]&#10;\end{document}"/>
  <p:tag name="IGUANATEXSIZE" val="3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\mu = E(X)&#10;\]&#10;\end{document}"/>
  <p:tag name="IGUANATEXSIZE" val="3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\mu = E(X) = \sum_i x_ip_i&#10;\]&#10;\end{document}"/>
  <p:tag name="IGUANATEXSIZE" val="3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P(X=x_i) = p_i&#10;\]&#10;\end{document}"/>
  <p:tag name="IGUANATEXSIZE" val="3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E(X)&#10;\]&#10;\end{document}"/>
  <p:tag name="IGUANATEXSIZE" val="3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E(\mbox{cost}) = (\mbox{\$}50 \times 0.3)+(\mbox{\$}200\times 0.2)+(\mbox{\$}350\times 0.5)&#10;               =\mbox{\$}230&#10;\]&#10;\end{document}"/>
  <p:tag name="IGUANATEXSIZE" val="3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X&#10;\]&#10;\end{document}"/>
  <p:tag name="IGUANATEXSIZE" val="3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\mbox{\$}230&#10;\]&#10;\end{document}"/>
  <p:tag name="IGUANATEXSIZE" val="3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f(x)&#10;\]&#10;\end{document}"/>
  <p:tag name="IGUANATEXSIZE" val="3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E(X) = \int_{\mbox{state space}}xf(x)dx&#10;\]&#10;\end{document}"/>
  <p:tag name="IGUANATEXSIZE" val="3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begin{equation}\nonumber&#10;\begin{array}{rl}&#10;E(X) &amp;= \displaystyle \int_{-0.5}^{0.5}(-6y^3-300y^2+1.5y+75)dy \\&#10;&amp;=\displaystyle[-3y^4/2-100y^3+0.75y^2+75y]|_{-0.5}^{0.5}=50.0&#10;\end{array}&#10;\end{equation}&#10;\end{document}"/>
  <p:tag name="IGUANATEXSIZE" val="3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begin{equation}\nonumber&#10;E(X) = \displaystyle \int_{49.5}^{50.5}x(1.5-6(x-50.0)^2)dx &#10;\end{equation}&#10;\end{document}"/>
  <p:tag name="IGUANATEXSIZE" val="3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y=x-50.0&#10;\]&#10;\end{document}"/>
  <p:tag name="IGUANATEXSIZE" val="3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X&#10;\]&#10;\end{document}"/>
  <p:tag name="IGUANATEXSIZE" val="3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f(x)&#10;\]&#10;\end{document}"/>
  <p:tag name="IGUANATEXSIZE" val="3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g(x)&#10;\]&#10;\end{document}"/>
  <p:tag name="IGUANATEXSIZE" val="3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X&#10;\]&#10;\end{document}"/>
  <p:tag name="IGUANATEXSIZE" val="3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X&#10;\]&#10;\end{document}"/>
  <p:tag name="IGUANATEXSIZE" val="3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X&#10;\]&#10;\end{document}"/>
  <p:tag name="IGUANATEXSIZE" val="3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E(g(X)) = \sum_{\mbox{all }x}g(x)f(x)&#10;\]&#10;\end{document}"/>
  <p:tag name="IGUANATEXSIZE" val="3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E(g(X)) = \int_{-\infty}^{\infty}g(x)f(x)dx&#10;\]&#10;\end{document}"/>
  <p:tag name="IGUANATEXSIZE" val="3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white}&#10;\[&#10;g(X)&#10;\]&#10;\end{document}"/>
  <p:tag name="IGUANATEXSIZE" val="3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X&#10;\]&#10;\end{document}"/>
  <p:tag name="IGUANATEXSIZE" val="3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f(x,y)&#10;\]&#10;\end{document}"/>
  <p:tag name="IGUANATEXSIZE" val="3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g(x,y)&#10;\]&#10;\end{document}"/>
  <p:tag name="IGUANATEXSIZE" val="3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X&#10;\]&#10;\end{document}"/>
  <p:tag name="IGUANATEXSIZE" val="3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X&#10;\]&#10;\end{document}"/>
  <p:tag name="IGUANATEXSIZE" val="3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E(g(X,Y)) = \sum_{\mbox{all }x,y}g(x,y)f(x,y)&#10;\]&#10;\end{document}"/>
  <p:tag name="IGUANATEXSIZE" val="3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X&#10;\]&#10;\end{document}"/>
  <p:tag name="IGUANATEXSIZE" val="3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E(g(X,Y)) = \int_{-\infty}^{\infty}\int_{-\infty}^{\infty}g(x,y)f(x,y)dxdy&#10;\]&#10;\end{document}"/>
  <p:tag name="IGUANATEXSIZE" val="3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white}&#10;\[&#10;g(X,Y)&#10;\]&#10;\end{document}"/>
  <p:tag name="IGUANATEXSIZE" val="3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Y&#10;\]&#10;\end{document}"/>
  <p:tag name="IGUANATEXSIZE" val="3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Y&#10;\]&#10;\end{document}"/>
  <p:tag name="IGUANATEXSIZE" val="3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Y&#10;\]&#10;\end{document}"/>
  <p:tag name="IGUANATEXSIZE" val="3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E\left(\prod_{i=1}^nX_i\right) = \prod_{i=1}^nE(X_i)&#10;\]&#10;\end{document}"/>
  <p:tag name="IGUANATEXSIZE" val="3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E(aX+b) = aE(X)+b&#10;\]&#10;\end{document}"/>
  <p:tag name="IGUANATEXSIZE" val="3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E\left(\sum_{i=1}^nX_i\right) = \sum_{i=1}^nE(X_i)&#10;\]&#10;\end{document}"/>
  <p:tag name="IGUANATEXSIZE" val="3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X_1,\hdots,X_n&#10;\]&#10;\end{document}"/>
  <p:tag name="IGUANATEXSIZE" val="3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E(X_i)&#10;\]&#10;\end{document}"/>
  <p:tag name="IGUANATEXSIZE" val="3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X&#10;\]&#10;\end{document}"/>
  <p:tag name="IGUANATEXSIZE" val="3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X_1,\hdots,X_n&#10;\]&#10;\end{document}"/>
  <p:tag name="IGUANATEXSIZE" val="3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E(X_i)&#10;\]&#10;\end{document}"/>
  <p:tag name="IGUANATEXSIZE" val="3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a,b&#10;\]&#10;\end{document}"/>
  <p:tag name="IGUANATEXSIZE" val="3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X&#10;\]&#10;\end{document}"/>
  <p:tag name="IGUANATEXSIZE" val="3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F(x)&#10;\]&#10;\end{document}"/>
  <p:tag name="IGUANATEXSIZE" val="3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x&#10;\]&#10;\end{document}"/>
  <p:tag name="IGUANATEXSIZE" val="3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F(x)=0.5&#10;\]&#10;\end{document}"/>
  <p:tag name="IGUANATEXSIZE" val="3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F(x)=1.5x-2(x-50.0)^3-74.5=0.5&#10;\]&#10;\end{document}"/>
  <p:tag name="IGUANATEXSIZE" val="3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x=50.0&#10;\]&#10;\end{document}"/>
  <p:tag name="IGUANATEXSIZE" val="3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F(x)=1- \frac{1}{(x+1)^2}=0.5&#10;\]&#10;\end{document}"/>
  <p:tag name="IGUANATEXSIZE" val="3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\mu&#10;\]&#10;\end{document}"/>
  <p:tag name="IGUANATEXSIZE" val="3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x=\sqrt{2}-1=0.414&#10;\]&#10;\end{document}"/>
  <p:tag name="IGUANATEXSIZE" val="3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white}&#10;\[&#10;\sigma^2 = \mbox{Var}(X)&#10;\]&#10;\end{document}"/>
  <p:tag name="IGUANATEXSIZE" val="3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X&#10;\]&#10;\end{document}"/>
  <p:tag name="IGUANATEXSIZE" val="3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\mu = E(X)&#10;\]&#10;\end{document}"/>
  <p:tag name="IGUANATEXSIZE" val="3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X&#10;\]&#10;\end{document}"/>
  <p:tag name="IGUANATEXSIZE" val="3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\sigma^2 = \mbox{Var}(X)=E\left((X-\mu)^2\right)&#10;\]&#10;\end{document}"/>
  <p:tag name="IGUANATEXSIZE" val="3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X&#10;\]&#10;\end{document}"/>
  <p:tag name="IGUANATEXSIZE" val="3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\sigma = \displaystyle\sqrt{\mbox{Var}(X)}&#10;\]&#10;\end{document}"/>
  <p:tag name="IGUANATEXSIZE" val="3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X&#10;\]&#10;\end{document}"/>
  <p:tag name="IGUANATEXSIZE" val="3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\mbox{Var}(X)=E(X^2) - [E(X)]^2&#10;\]&#10;\end{document}"/>
  <p:tag name="IGUANATEXSIZE" val="3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X&#10;\]&#10;\end{document}"/>
  <p:tag name="IGUANATEXSIZE" val="3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X&#10;\]&#10;\end{document}"/>
  <p:tag name="IGUANATEXSIZE" val="3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X&#10;\]&#10;\end{document}"/>
  <p:tag name="IGUANATEXSIZE" val="3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\mu&#10;\]&#10;\end{document}"/>
  <p:tag name="IGUANATEXSIZE" val="3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\mu = E(X) = \$230&#10;\]&#10;\end{document}"/>
  <p:tag name="IGUANATEXSIZE" val="3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\sigma^2 = E\left((X-\mu)^2\right) = \sum_{i}p_i(x_i-E(X))^2&#10;\]&#10;\end{document}"/>
  <p:tag name="IGUANATEXSIZE" val="3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\sigma=\sqrt{17100}=\$130.77&#10;\]&#10;\end{document}"/>
  <p:tag name="IGUANATEXSIZE" val="3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begin{equation}\nonumber&#10;\begin{array}{rl}&#10;E(X^2) &amp;= \displaystyle \int x^f(f)dx =\displaystyle  \int_{120}^{150}x^0.128e^{-x/100}dx \\&#10;&amp;=[-12.8(20000+200x+x^2)e^{-x/100}]|_{120}^{150}\\&#10;&amp;=18083.91&#10;\end{array}&#10;\end{equation}&#10;\end{document}"/>
  <p:tag name="IGUANATEXSIZE" val="28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begin{equation}\nonumber&#10;\begin{array}{rl}&#10;\sigma^2 &amp;= E(X^2)-(E(X))^2 \\&#10;&amp;= 18083.91-134.1^2 =101.10&#10;\end{array}&#10;\end{equation}&#10;\end{document}"/>
  <p:tag name="IGUANATEXSIZE" val="3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E(X) = 134.1&#10;\]&#10;\end{document}"/>
  <p:tag name="IGUANATEXSIZE" val="3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\sigma = \sqrt{101.1} = 10.05&#10;\]&#10;\end{document}"/>
  <p:tag name="IGUANATEXSIZE" val="3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f(x)&#10;\]&#10;\end{document}"/>
  <p:tag name="IGUANATEXSIZE" val="3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X&#10;\]&#10;\end{document}"/>
  <p:tag name="IGUANATEXSIZE" val="3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k&#10;\]&#10;\end{document}"/>
  <p:tag name="IGUANATEXSIZE" val="3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E(X^k)&#10;\]&#10;\end{document}"/>
  <p:tag name="IGUANATEXSIZE" val="3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k^{th}&#10;\]&#10;\end{document}"/>
  <p:tag name="IGUANATEXSIZE" val="3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X&#10;\]&#10;\end{document}"/>
  <p:tag name="IGUANATEXSIZE" val="3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E(X) = \mu&#10;\]&#10;\end{document}"/>
  <p:tag name="IGUANATEXSIZE" val="3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E\left((X-\mu)^k\right)&#10;\]&#10;\end{document}"/>
  <p:tag name="IGUANATEXSIZE" val="3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k^{th}&#10;\]&#10;\end{document}"/>
  <p:tag name="IGUANATEXSIZE" val="3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X&#10;\]&#10;\end{document}"/>
  <p:tag name="IGUANATEXSIZE" val="3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 \mu = E(X^1)&#10;\]&#10;\end{document}"/>
  <p:tag name="IGUANATEXSIZE" val="3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X&#10;\]&#10;\end{document}"/>
  <p:tag name="IGUANATEXSIZE" val="3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E(X-\mu) = E(X) - E(X) = 0&#10;\]&#10;\end{document}"/>
  <p:tag name="IGUANATEXSIZE" val="3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{blue}&#10;\[&#10;\sigma^2 = E\left((X-\mu)^2\right)&#10;\]&#10;\end{document}"/>
  <p:tag name="IGUANATEXSIZE" val="34"/>
</p:tagLst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16943</TotalTime>
  <Words>771</Words>
  <Application>Microsoft Macintosh PowerPoint</Application>
  <PresentationFormat>On-screen Show (4:3)</PresentationFormat>
  <Paragraphs>159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Arial</vt:lpstr>
      <vt:lpstr>Custom Design</vt:lpstr>
      <vt:lpstr>PowerPoint Presentation</vt:lpstr>
      <vt:lpstr>Contents</vt:lpstr>
      <vt:lpstr>PowerPoint Presentation</vt:lpstr>
      <vt:lpstr>Why?</vt:lpstr>
      <vt:lpstr>Expectation</vt:lpstr>
      <vt:lpstr>Expected value of a discrete random variable</vt:lpstr>
      <vt:lpstr>Expected value of a discrete random variable</vt:lpstr>
      <vt:lpstr>Expected value of a continuous random variable</vt:lpstr>
      <vt:lpstr>Expected value of a continuous random variable</vt:lpstr>
      <vt:lpstr>Expectation of </vt:lpstr>
      <vt:lpstr>Expectation of </vt:lpstr>
      <vt:lpstr>Properties of Expectation</vt:lpstr>
      <vt:lpstr>Median of Random Variables</vt:lpstr>
      <vt:lpstr>Median of Random Variables</vt:lpstr>
      <vt:lpstr>PowerPoint Presentation</vt:lpstr>
      <vt:lpstr>Definition of Variance </vt:lpstr>
      <vt:lpstr>Example of Variance Calulations</vt:lpstr>
      <vt:lpstr>Example of Variance Calulations</vt:lpstr>
      <vt:lpstr>Measures of location and scales</vt:lpstr>
      <vt:lpstr>PowerPoint Presentation</vt:lpstr>
      <vt:lpstr>Moments and Central Moments</vt:lpstr>
      <vt:lpstr>Summary</vt:lpstr>
    </vt:vector>
  </TitlesOfParts>
  <Company>unsw-EET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hungta</dc:creator>
  <cp:lastModifiedBy>Microsoft Office User</cp:lastModifiedBy>
  <cp:revision>3234</cp:revision>
  <dcterms:created xsi:type="dcterms:W3CDTF">2007-03-29T01:06:11Z</dcterms:created>
  <dcterms:modified xsi:type="dcterms:W3CDTF">2022-03-07T03:06:41Z</dcterms:modified>
</cp:coreProperties>
</file>