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3" r:id="rId3"/>
    <p:sldId id="286" r:id="rId4"/>
    <p:sldId id="334" r:id="rId5"/>
    <p:sldId id="356" r:id="rId6"/>
    <p:sldId id="363" r:id="rId7"/>
    <p:sldId id="359" r:id="rId8"/>
    <p:sldId id="360" r:id="rId9"/>
    <p:sldId id="362" r:id="rId10"/>
    <p:sldId id="361" r:id="rId11"/>
    <p:sldId id="364" r:id="rId12"/>
    <p:sldId id="365" r:id="rId13"/>
    <p:sldId id="366" r:id="rId14"/>
    <p:sldId id="367" r:id="rId15"/>
    <p:sldId id="369" r:id="rId16"/>
    <p:sldId id="354" r:id="rId17"/>
    <p:sldId id="355" r:id="rId18"/>
    <p:sldId id="358" r:id="rId19"/>
    <p:sldId id="368" r:id="rId20"/>
    <p:sldId id="350" r:id="rId21"/>
  </p:sldIdLst>
  <p:sldSz cx="9144000" cy="6858000" type="screen4x3"/>
  <p:notesSz cx="7315200" cy="9601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EC14A4"/>
    <a:srgbClr val="003399"/>
    <a:srgbClr val="777777"/>
    <a:srgbClr val="C0C0C0"/>
    <a:srgbClr val="DDDDDD"/>
    <a:srgbClr val="EAEAEA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3" autoAdjust="0"/>
    <p:restoredTop sz="92317" autoAdjust="0"/>
  </p:normalViewPr>
  <p:slideViewPr>
    <p:cSldViewPr>
      <p:cViewPr varScale="1">
        <p:scale>
          <a:sx n="93" d="100"/>
          <a:sy n="93" d="100"/>
        </p:scale>
        <p:origin x="10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244" y="-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8EEAE-7569-413A-85CF-1AB00F64B063}" type="datetimeFigureOut">
              <a:rPr lang="vi-VN" smtClean="0"/>
              <a:pPr/>
              <a:t>07/03/2022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65A3B-FCB7-450E-A086-F6A324F33AD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0776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D166996-482C-4B32-8B73-26CA6458B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4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Fig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19201"/>
            <a:ext cx="5715000" cy="4279956"/>
          </a:xfrm>
          <a:prstGeom prst="rect">
            <a:avLst/>
          </a:prstGeom>
        </p:spPr>
      </p:pic>
      <p:pic>
        <p:nvPicPr>
          <p:cNvPr id="16" name="Picture 15" descr="325px-Beta_distribution_pdf.sv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1001" y="1991826"/>
            <a:ext cx="2438399" cy="1868188"/>
          </a:xfrm>
          <a:prstGeom prst="rect">
            <a:avLst/>
          </a:prstGeom>
        </p:spPr>
      </p:pic>
      <p:pic>
        <p:nvPicPr>
          <p:cNvPr id="15" name="Picture 14" descr="Normal_Distribution_PDF.sv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72000"/>
            <a:ext cx="3019245" cy="1932317"/>
          </a:xfrm>
          <a:prstGeom prst="rect">
            <a:avLst/>
          </a:prstGeom>
        </p:spPr>
      </p:pic>
      <p:pic>
        <p:nvPicPr>
          <p:cNvPr id="23" name="Picture 22" descr="images1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19600" y="3124200"/>
            <a:ext cx="2424023" cy="1544128"/>
          </a:xfrm>
          <a:prstGeom prst="rect">
            <a:avLst/>
          </a:prstGeom>
        </p:spPr>
      </p:pic>
      <p:pic>
        <p:nvPicPr>
          <p:cNvPr id="22" name="Picture 21" descr="images2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133600" y="4648200"/>
            <a:ext cx="2846717" cy="1319842"/>
          </a:xfrm>
          <a:prstGeom prst="rect">
            <a:avLst/>
          </a:prstGeom>
        </p:spPr>
      </p:pic>
      <p:sp>
        <p:nvSpPr>
          <p:cNvPr id="16396" name="Rectangle 12"/>
          <p:cNvSpPr>
            <a:spLocks noChangeArrowheads="1"/>
          </p:cNvSpPr>
          <p:nvPr userDrawn="1"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52" name="Rectangle 68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shade val="87843"/>
                  <a:invGamma/>
                  <a:alpha val="70000"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87843"/>
                  <a:invGamma/>
                  <a:alpha val="70000"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 sz="1600">
              <a:solidFill>
                <a:schemeClr val="bg1"/>
              </a:solidFill>
            </a:endParaRPr>
          </a:p>
        </p:txBody>
      </p:sp>
      <p:sp>
        <p:nvSpPr>
          <p:cNvPr id="16462" name="Rectangle 7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50000">
                <a:srgbClr val="00002F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baseline="0" smtClean="0">
                <a:solidFill>
                  <a:schemeClr val="bg1"/>
                </a:solidFill>
              </a:rPr>
              <a:t>Ta Quang Hung, Ph.D.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464" name="WordArt 80"/>
          <p:cNvSpPr>
            <a:spLocks noChangeArrowheads="1" noChangeShapeType="1" noTextEdit="1"/>
          </p:cNvSpPr>
          <p:nvPr userDrawn="1"/>
        </p:nvSpPr>
        <p:spPr bwMode="auto">
          <a:xfrm>
            <a:off x="914400" y="228600"/>
            <a:ext cx="7391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vi-VN" sz="3600" b="1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6466" name="Text Box 82"/>
          <p:cNvSpPr txBox="1">
            <a:spLocks noChangeArrowheads="1"/>
          </p:cNvSpPr>
          <p:nvPr userDrawn="1"/>
        </p:nvSpPr>
        <p:spPr bwMode="auto">
          <a:xfrm>
            <a:off x="3641725" y="5827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vi-VN"/>
          </a:p>
        </p:txBody>
      </p:sp>
      <p:sp>
        <p:nvSpPr>
          <p:cNvPr id="11" name="Rectangle 10"/>
          <p:cNvSpPr/>
          <p:nvPr userDrawn="1"/>
        </p:nvSpPr>
        <p:spPr>
          <a:xfrm>
            <a:off x="1117445" y="228600"/>
            <a:ext cx="76455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smtClean="0">
                <a:ln w="90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Faculty of information technology</a:t>
            </a:r>
            <a:endParaRPr lang="en-US" sz="2800" b="1" cap="all" spc="0" dirty="0">
              <a:ln w="9000" cmpd="sng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397" name="Rectangle 13"/>
          <p:cNvSpPr>
            <a:spLocks noChangeArrowheads="1"/>
          </p:cNvSpPr>
          <p:nvPr userDrawn="1"/>
        </p:nvSpPr>
        <p:spPr bwMode="auto">
          <a:xfrm flipV="1">
            <a:off x="0" y="6410325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Rectangle 20"/>
          <p:cNvSpPr/>
          <p:nvPr userDrawn="1"/>
        </p:nvSpPr>
        <p:spPr>
          <a:xfrm>
            <a:off x="0" y="2678654"/>
            <a:ext cx="1219200" cy="120485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"/>
                </a:schemeClr>
              </a:gs>
              <a:gs pos="100000">
                <a:schemeClr val="bg2">
                  <a:lumMod val="20000"/>
                  <a:lumOff val="80000"/>
                  <a:alpha val="51000"/>
                </a:schemeClr>
              </a:gs>
              <a:gs pos="100000">
                <a:srgbClr val="D1C39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37160" y="116840"/>
            <a:ext cx="762000" cy="762000"/>
            <a:chOff x="137160" y="116840"/>
            <a:chExt cx="762000" cy="762000"/>
          </a:xfrm>
        </p:grpSpPr>
        <p:sp>
          <p:nvSpPr>
            <p:cNvPr id="20" name="Rounded Rectangle 19"/>
            <p:cNvSpPr/>
            <p:nvPr/>
          </p:nvSpPr>
          <p:spPr>
            <a:xfrm>
              <a:off x="137160" y="116840"/>
              <a:ext cx="7620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glow rad="101600">
                <a:schemeClr val="accent2">
                  <a:lumMod val="60000"/>
                  <a:lumOff val="40000"/>
                  <a:alpha val="6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7" name="Picture 16" descr="logo_hanu_red_1.pn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231140" y="202477"/>
              <a:ext cx="574040" cy="590727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 userDrawn="1"/>
        </p:nvSpPr>
        <p:spPr>
          <a:xfrm>
            <a:off x="1" y="1981200"/>
            <a:ext cx="6629399" cy="740485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90000"/>
                </a:schemeClr>
              </a:gs>
              <a:gs pos="100000">
                <a:schemeClr val="bg2">
                  <a:lumMod val="20000"/>
                  <a:lumOff val="80000"/>
                  <a:alpha val="51000"/>
                </a:schemeClr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</a:t>
            </a:r>
            <a:endParaRPr lang="vi-VN"/>
          </a:p>
        </p:txBody>
      </p:sp>
      <p:sp>
        <p:nvSpPr>
          <p:cNvPr id="32" name="Rectangle 31"/>
          <p:cNvSpPr/>
          <p:nvPr userDrawn="1"/>
        </p:nvSpPr>
        <p:spPr>
          <a:xfrm>
            <a:off x="0" y="1240716"/>
            <a:ext cx="5867399" cy="740485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90000"/>
                </a:schemeClr>
              </a:gs>
              <a:gs pos="100000">
                <a:schemeClr val="bg2">
                  <a:lumMod val="20000"/>
                  <a:lumOff val="80000"/>
                  <a:alpha val="51000"/>
                </a:schemeClr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</a:t>
            </a:r>
            <a:endParaRPr lang="vi-VN"/>
          </a:p>
        </p:txBody>
      </p:sp>
      <p:sp>
        <p:nvSpPr>
          <p:cNvPr id="33" name="Rectangle 32"/>
          <p:cNvSpPr/>
          <p:nvPr userDrawn="1"/>
        </p:nvSpPr>
        <p:spPr>
          <a:xfrm>
            <a:off x="0" y="3886200"/>
            <a:ext cx="6906409" cy="740485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90000"/>
                </a:schemeClr>
              </a:gs>
              <a:gs pos="100000">
                <a:schemeClr val="bg2">
                  <a:lumMod val="20000"/>
                  <a:lumOff val="80000"/>
                  <a:alpha val="51000"/>
                </a:schemeClr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</a:t>
            </a:r>
            <a:endParaRPr lang="vi-VN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4400" y="2743200"/>
            <a:ext cx="7305675" cy="1143000"/>
            <a:chOff x="914400" y="2514600"/>
            <a:chExt cx="7305675" cy="1143000"/>
          </a:xfrm>
        </p:grpSpPr>
        <p:sp>
          <p:nvSpPr>
            <p:cNvPr id="16398" name="AutoShape 14"/>
            <p:cNvSpPr>
              <a:spLocks noChangeArrowheads="1"/>
            </p:cNvSpPr>
            <p:nvPr userDrawn="1"/>
          </p:nvSpPr>
          <p:spPr bwMode="auto">
            <a:xfrm>
              <a:off x="914400" y="2514600"/>
              <a:ext cx="7305675" cy="1143000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339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/>
              <a:endParaRPr lang="vi-VN" sz="2800" b="1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28701" y="2667000"/>
              <a:ext cx="7086599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sz="4400" b="1" cap="none" spc="15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Probability &amp; Statistics</a:t>
              </a:r>
              <a:endParaRPr lang="vi-VN" sz="4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4604274"/>
            <a:ext cx="5791201" cy="89288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77000"/>
                </a:schemeClr>
              </a:gs>
              <a:gs pos="100000">
                <a:schemeClr val="bg2">
                  <a:lumMod val="20000"/>
                  <a:lumOff val="80000"/>
                  <a:alpha val="51000"/>
                </a:schemeClr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</a:t>
            </a:r>
            <a:endParaRPr lang="vi-VN"/>
          </a:p>
        </p:txBody>
      </p:sp>
      <p:sp>
        <p:nvSpPr>
          <p:cNvPr id="35" name="Rectangle 34"/>
          <p:cNvSpPr/>
          <p:nvPr userDrawn="1"/>
        </p:nvSpPr>
        <p:spPr>
          <a:xfrm>
            <a:off x="0" y="5499289"/>
            <a:ext cx="4724399" cy="892885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90000"/>
                </a:schemeClr>
              </a:gs>
              <a:gs pos="100000">
                <a:schemeClr val="bg2">
                  <a:lumMod val="20000"/>
                  <a:lumOff val="80000"/>
                  <a:alpha val="51000"/>
                </a:schemeClr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259D7837-47EA-4667-8030-E6D1E16C72FE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914400"/>
            <a:ext cx="22479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914400"/>
            <a:ext cx="6591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7FC664F0-A13C-45D5-8E5C-38C21356A83C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4024067E-5673-4873-AE5F-D1E165AF4A84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E449EDA3-932E-48ED-A0B5-97D1EAA15C3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3B05E4FD-EF65-42B9-B766-74D8BBF16C71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1FD33ED1-1831-4BD2-90F2-06A26034712F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85E734B5-ED78-40C3-8EDF-CCB4B7087BF7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6662A41D-9CCF-4D43-ACEF-3EF073443FAF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369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457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600" b="1" smtClean="0">
                <a:solidFill>
                  <a:schemeClr val="bg1"/>
                </a:solidFill>
              </a:rPr>
              <a:t>Lecture 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370" name="Rectangle 10"/>
          <p:cNvSpPr>
            <a:spLocks noChangeArrowheads="1"/>
          </p:cNvSpPr>
          <p:nvPr userDrawn="1"/>
        </p:nvSpPr>
        <p:spPr bwMode="auto">
          <a:xfrm>
            <a:off x="0" y="5334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5371" name="Rectangle 11"/>
          <p:cNvSpPr>
            <a:spLocks noChangeArrowheads="1"/>
          </p:cNvSpPr>
          <p:nvPr userDrawn="1"/>
        </p:nvSpPr>
        <p:spPr bwMode="auto">
          <a:xfrm flipV="1">
            <a:off x="0" y="64008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5372" name="Text Box 12"/>
          <p:cNvSpPr txBox="1">
            <a:spLocks noChangeArrowheads="1"/>
          </p:cNvSpPr>
          <p:nvPr userDrawn="1"/>
        </p:nvSpPr>
        <p:spPr bwMode="auto">
          <a:xfrm>
            <a:off x="4648200" y="6562725"/>
            <a:ext cx="449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The University of New South Wales</a:t>
            </a:r>
          </a:p>
        </p:txBody>
      </p:sp>
      <p:sp>
        <p:nvSpPr>
          <p:cNvPr id="15373" name="Rectangle 13"/>
          <p:cNvSpPr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 smtClean="0">
                <a:solidFill>
                  <a:schemeClr val="bg1"/>
                </a:solidFill>
              </a:rPr>
              <a:t>Probability &amp; Statistics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374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Page </a:t>
            </a:r>
            <a:fld id="{E585A1DF-CEA6-45EB-B657-5FCFF027AE0D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14.png"/><Relationship Id="rId15" Type="http://schemas.openxmlformats.org/officeDocument/2006/relationships/image" Target="../media/image45.png"/><Relationship Id="rId1" Type="http://schemas.openxmlformats.org/officeDocument/2006/relationships/tags" Target="../tags/tag58.xml"/><Relationship Id="rId2" Type="http://schemas.openxmlformats.org/officeDocument/2006/relationships/tags" Target="../tags/tag59.xml"/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tags" Target="../tags/tag63.xml"/><Relationship Id="rId7" Type="http://schemas.openxmlformats.org/officeDocument/2006/relationships/tags" Target="../tags/tag64.xml"/><Relationship Id="rId8" Type="http://schemas.openxmlformats.org/officeDocument/2006/relationships/tags" Target="../tags/tag65.xml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tags" Target="../tags/tag76.xml"/><Relationship Id="rId12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14" Type="http://schemas.openxmlformats.org/officeDocument/2006/relationships/image" Target="../media/image8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tags" Target="../tags/tag73.xml"/><Relationship Id="rId9" Type="http://schemas.openxmlformats.org/officeDocument/2006/relationships/tags" Target="../tags/tag74.xml"/><Relationship Id="rId10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20" Type="http://schemas.openxmlformats.org/officeDocument/2006/relationships/image" Target="../media/image53.png"/><Relationship Id="rId21" Type="http://schemas.openxmlformats.org/officeDocument/2006/relationships/image" Target="../media/image54.png"/><Relationship Id="rId22" Type="http://schemas.openxmlformats.org/officeDocument/2006/relationships/image" Target="../media/image55.png"/><Relationship Id="rId23" Type="http://schemas.openxmlformats.org/officeDocument/2006/relationships/image" Target="../media/image56.png"/><Relationship Id="rId10" Type="http://schemas.openxmlformats.org/officeDocument/2006/relationships/tags" Target="../tags/tag86.xml"/><Relationship Id="rId11" Type="http://schemas.openxmlformats.org/officeDocument/2006/relationships/tags" Target="../tags/tag87.xml"/><Relationship Id="rId12" Type="http://schemas.openxmlformats.org/officeDocument/2006/relationships/tags" Target="../tags/tag88.xml"/><Relationship Id="rId13" Type="http://schemas.openxmlformats.org/officeDocument/2006/relationships/tags" Target="../tags/tag89.xml"/><Relationship Id="rId14" Type="http://schemas.openxmlformats.org/officeDocument/2006/relationships/tags" Target="../tags/tag90.xml"/><Relationship Id="rId15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tags" Target="../tags/tag77.xml"/><Relationship Id="rId2" Type="http://schemas.openxmlformats.org/officeDocument/2006/relationships/tags" Target="../tags/tag78.xml"/><Relationship Id="rId3" Type="http://schemas.openxmlformats.org/officeDocument/2006/relationships/tags" Target="../tags/tag79.xml"/><Relationship Id="rId4" Type="http://schemas.openxmlformats.org/officeDocument/2006/relationships/tags" Target="../tags/tag80.xml"/><Relationship Id="rId5" Type="http://schemas.openxmlformats.org/officeDocument/2006/relationships/tags" Target="../tags/tag81.xml"/><Relationship Id="rId6" Type="http://schemas.openxmlformats.org/officeDocument/2006/relationships/tags" Target="../tags/tag82.xml"/><Relationship Id="rId7" Type="http://schemas.openxmlformats.org/officeDocument/2006/relationships/tags" Target="../tags/tag83.xml"/><Relationship Id="rId8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10" Type="http://schemas.openxmlformats.org/officeDocument/2006/relationships/tags" Target="../tags/tag100.xml"/><Relationship Id="rId11" Type="http://schemas.openxmlformats.org/officeDocument/2006/relationships/tags" Target="../tags/tag101.xml"/><Relationship Id="rId12" Type="http://schemas.openxmlformats.org/officeDocument/2006/relationships/tags" Target="../tags/tag102.xml"/><Relationship Id="rId13" Type="http://schemas.openxmlformats.org/officeDocument/2006/relationships/slideLayout" Target="../slideLayouts/slideLayout2.xml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51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1" Type="http://schemas.openxmlformats.org/officeDocument/2006/relationships/tags" Target="../tags/tag91.xml"/><Relationship Id="rId2" Type="http://schemas.openxmlformats.org/officeDocument/2006/relationships/tags" Target="../tags/tag92.xml"/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tags" Target="../tags/tag95.xml"/><Relationship Id="rId6" Type="http://schemas.openxmlformats.org/officeDocument/2006/relationships/tags" Target="../tags/tag96.xml"/><Relationship Id="rId7" Type="http://schemas.openxmlformats.org/officeDocument/2006/relationships/tags" Target="../tags/tag97.xml"/><Relationship Id="rId8" Type="http://schemas.openxmlformats.org/officeDocument/2006/relationships/tags" Target="../tags/tag9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10" Type="http://schemas.openxmlformats.org/officeDocument/2006/relationships/tags" Target="../tags/tag112.xml"/><Relationship Id="rId11" Type="http://schemas.openxmlformats.org/officeDocument/2006/relationships/tags" Target="../tags/tag113.xml"/><Relationship Id="rId12" Type="http://schemas.openxmlformats.org/officeDocument/2006/relationships/slideLayout" Target="../slideLayouts/slideLayout2.xml"/><Relationship Id="rId13" Type="http://schemas.openxmlformats.org/officeDocument/2006/relationships/image" Target="../media/image62.png"/><Relationship Id="rId14" Type="http://schemas.openxmlformats.org/officeDocument/2006/relationships/image" Target="../media/image8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tags" Target="../tags/tag107.xml"/><Relationship Id="rId6" Type="http://schemas.openxmlformats.org/officeDocument/2006/relationships/tags" Target="../tags/tag108.xml"/><Relationship Id="rId7" Type="http://schemas.openxmlformats.org/officeDocument/2006/relationships/tags" Target="../tags/tag109.xml"/><Relationship Id="rId8" Type="http://schemas.openxmlformats.org/officeDocument/2006/relationships/tags" Target="../tags/tag11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10" Type="http://schemas.openxmlformats.org/officeDocument/2006/relationships/tags" Target="../tags/tag123.xml"/><Relationship Id="rId11" Type="http://schemas.openxmlformats.org/officeDocument/2006/relationships/tags" Target="../tags/tag124.xml"/><Relationship Id="rId12" Type="http://schemas.openxmlformats.org/officeDocument/2006/relationships/slideLayout" Target="../slideLayouts/slideLayout2.xml"/><Relationship Id="rId13" Type="http://schemas.openxmlformats.org/officeDocument/2006/relationships/image" Target="../media/image62.png"/><Relationship Id="rId14" Type="http://schemas.openxmlformats.org/officeDocument/2006/relationships/image" Target="../media/image8.png"/><Relationship Id="rId15" Type="http://schemas.openxmlformats.org/officeDocument/2006/relationships/image" Target="../media/image63.png"/><Relationship Id="rId16" Type="http://schemas.openxmlformats.org/officeDocument/2006/relationships/image" Target="../media/image70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1" Type="http://schemas.openxmlformats.org/officeDocument/2006/relationships/tags" Target="../tags/tag114.xml"/><Relationship Id="rId2" Type="http://schemas.openxmlformats.org/officeDocument/2006/relationships/tags" Target="../tags/tag115.xml"/><Relationship Id="rId3" Type="http://schemas.openxmlformats.org/officeDocument/2006/relationships/tags" Target="../tags/tag116.xml"/><Relationship Id="rId4" Type="http://schemas.openxmlformats.org/officeDocument/2006/relationships/tags" Target="../tags/tag117.xml"/><Relationship Id="rId5" Type="http://schemas.openxmlformats.org/officeDocument/2006/relationships/tags" Target="../tags/tag118.xml"/><Relationship Id="rId6" Type="http://schemas.openxmlformats.org/officeDocument/2006/relationships/tags" Target="../tags/tag119.xml"/><Relationship Id="rId7" Type="http://schemas.openxmlformats.org/officeDocument/2006/relationships/tags" Target="../tags/tag120.xml"/><Relationship Id="rId8" Type="http://schemas.openxmlformats.org/officeDocument/2006/relationships/tags" Target="../tags/tag121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" Type="http://schemas.openxmlformats.org/officeDocument/2006/relationships/tags" Target="../tags/tag125.xml"/><Relationship Id="rId2" Type="http://schemas.openxmlformats.org/officeDocument/2006/relationships/tags" Target="../tags/tag126.xml"/><Relationship Id="rId3" Type="http://schemas.openxmlformats.org/officeDocument/2006/relationships/tags" Target="../tags/tag127.xml"/><Relationship Id="rId4" Type="http://schemas.openxmlformats.org/officeDocument/2006/relationships/tags" Target="../tags/tag128.xml"/><Relationship Id="rId5" Type="http://schemas.openxmlformats.org/officeDocument/2006/relationships/tags" Target="../tags/tag129.xml"/><Relationship Id="rId6" Type="http://schemas.openxmlformats.org/officeDocument/2006/relationships/tags" Target="../tags/tag130.xml"/><Relationship Id="rId7" Type="http://schemas.openxmlformats.org/officeDocument/2006/relationships/tags" Target="../tags/tag131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73.png"/><Relationship Id="rId10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20" Type="http://schemas.openxmlformats.org/officeDocument/2006/relationships/image" Target="../media/image13.png"/><Relationship Id="rId21" Type="http://schemas.openxmlformats.org/officeDocument/2006/relationships/image" Target="../media/image14.png"/><Relationship Id="rId10" Type="http://schemas.openxmlformats.org/officeDocument/2006/relationships/tags" Target="../tags/tag11.xml"/><Relationship Id="rId11" Type="http://schemas.openxmlformats.org/officeDocument/2006/relationships/tags" Target="../tags/tag12.xml"/><Relationship Id="rId12" Type="http://schemas.openxmlformats.org/officeDocument/2006/relationships/tags" Target="../tags/tag13.xml"/><Relationship Id="rId13" Type="http://schemas.openxmlformats.org/officeDocument/2006/relationships/tags" Target="../tags/tag14.xml"/><Relationship Id="rId14" Type="http://schemas.openxmlformats.org/officeDocument/2006/relationships/slideLayout" Target="../slideLayouts/slideLayout2.xml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7" Type="http://schemas.openxmlformats.org/officeDocument/2006/relationships/image" Target="../media/image10.png"/><Relationship Id="rId18" Type="http://schemas.openxmlformats.org/officeDocument/2006/relationships/image" Target="../media/image11.png"/><Relationship Id="rId19" Type="http://schemas.openxmlformats.org/officeDocument/2006/relationships/image" Target="../media/image12.pn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tags" Target="../tags/tag24.xml"/><Relationship Id="rId11" Type="http://schemas.openxmlformats.org/officeDocument/2006/relationships/tags" Target="../tags/tag25.xml"/><Relationship Id="rId12" Type="http://schemas.openxmlformats.org/officeDocument/2006/relationships/tags" Target="../tags/tag26.xml"/><Relationship Id="rId13" Type="http://schemas.openxmlformats.org/officeDocument/2006/relationships/tags" Target="../tags/tag27.xml"/><Relationship Id="rId14" Type="http://schemas.openxmlformats.org/officeDocument/2006/relationships/slideLayout" Target="../slideLayouts/slideLayout2.xml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tags" Target="../tags/tag32.xml"/><Relationship Id="rId6" Type="http://schemas.openxmlformats.org/officeDocument/2006/relationships/tags" Target="../tags/tag33.xml"/><Relationship Id="rId7" Type="http://schemas.openxmlformats.org/officeDocument/2006/relationships/tags" Target="../tags/tag34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" Type="http://schemas.openxmlformats.org/officeDocument/2006/relationships/tags" Target="../tags/tag35.xml"/><Relationship Id="rId2" Type="http://schemas.openxmlformats.org/officeDocument/2006/relationships/tags" Target="../tags/tag36.xml"/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tags" Target="../tags/tag39.xml"/><Relationship Id="rId6" Type="http://schemas.openxmlformats.org/officeDocument/2006/relationships/tags" Target="../tags/tag40.xml"/><Relationship Id="rId7" Type="http://schemas.openxmlformats.org/officeDocument/2006/relationships/tags" Target="../tags/tag41.xml"/><Relationship Id="rId8" Type="http://schemas.openxmlformats.org/officeDocument/2006/relationships/tags" Target="../tags/tag42.xml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2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tags" Target="../tags/tag48.xml"/><Relationship Id="rId7" Type="http://schemas.openxmlformats.org/officeDocument/2006/relationships/tags" Target="../tags/tag49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bability_dice.jpg"/>
          <p:cNvPicPr>
            <a:picLocks noChangeAspect="1"/>
          </p:cNvPicPr>
          <p:nvPr/>
        </p:nvPicPr>
        <p:blipFill>
          <a:blip r:embed="rId2"/>
          <a:srcRect r="4839" b="6452"/>
          <a:stretch>
            <a:fillRect/>
          </a:stretch>
        </p:blipFill>
        <p:spPr>
          <a:xfrm>
            <a:off x="6146800" y="4191000"/>
            <a:ext cx="2997200" cy="2209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29400" y="1143000"/>
            <a:ext cx="23984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Spring</a:t>
            </a:r>
            <a:r>
              <a:rPr lang="en-US" sz="28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</a:t>
            </a:r>
            <a:r>
              <a:rPr lang="en-US" sz="28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2022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66125" y="3962400"/>
            <a:ext cx="6211751" cy="762000"/>
            <a:chOff x="1179648" y="3962400"/>
            <a:chExt cx="6211751" cy="762000"/>
          </a:xfrm>
        </p:grpSpPr>
        <p:sp>
          <p:nvSpPr>
            <p:cNvPr id="9" name="Rounded Rectangle 8"/>
            <p:cNvSpPr/>
            <p:nvPr/>
          </p:nvSpPr>
          <p:spPr>
            <a:xfrm>
              <a:off x="1179648" y="3962400"/>
              <a:ext cx="6211751" cy="762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202327" y="4028182"/>
              <a:ext cx="616639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none" spc="0" smtClean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Lecture 6: Expectation – Part 2</a:t>
              </a:r>
              <a:endParaRPr lang="en-US" sz="3200" b="1" cap="none" spc="0" dirty="0">
                <a:ln w="1905"/>
                <a:solidFill>
                  <a:srgbClr val="00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Continuous Case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 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10</a:t>
            </a:fld>
            <a:r>
              <a:rPr lang="en-US" smtClean="0"/>
              <a:t> 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8600" y="1534180"/>
            <a:ext cx="854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and to compute the covariance, we need to compute</a:t>
            </a:r>
            <a:endParaRPr lang="vi-VN" sz="280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8182" y="2053374"/>
            <a:ext cx="8907637" cy="2823426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7930" y="4800601"/>
            <a:ext cx="8628141" cy="706503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57930" y="5562600"/>
            <a:ext cx="8061385" cy="903186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8601" y="609600"/>
            <a:ext cx="8470277" cy="905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Covariance and Correlation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Theorem 1</a:t>
            </a:r>
            <a:r>
              <a:rPr lang="en-US" dirty="0" smtClean="0"/>
              <a:t>: If     and     have finite variances, </a:t>
            </a:r>
          </a:p>
          <a:p>
            <a:pPr>
              <a:buNone/>
            </a:pPr>
            <a:r>
              <a:rPr lang="en-US" dirty="0" smtClean="0"/>
              <a:t>                 and             , then the covariance</a:t>
            </a:r>
          </a:p>
          <a:p>
            <a:pPr>
              <a:buNone/>
            </a:pPr>
            <a:r>
              <a:rPr lang="en-US" dirty="0" smtClean="0"/>
              <a:t>                    exists.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Theorem 2</a:t>
            </a:r>
            <a:r>
              <a:rPr lang="en-US" dirty="0" smtClean="0"/>
              <a:t>: If     and     are independent random variables with finite variances then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Note that: the opposite is not true. Two random variables can be uncorrelated without being independent.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11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129536" y="849852"/>
            <a:ext cx="322628" cy="266901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48736" y="838200"/>
            <a:ext cx="287432" cy="269834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327613"/>
            <a:ext cx="1393166" cy="439947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14945" y="1327613"/>
            <a:ext cx="1366769" cy="439947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09601" y="1981200"/>
            <a:ext cx="1736325" cy="39302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128208" y="2614484"/>
            <a:ext cx="322628" cy="266901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47408" y="2602832"/>
            <a:ext cx="287432" cy="269834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414793" y="3657600"/>
            <a:ext cx="4314415" cy="39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covariance and correlation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Other properties:</a:t>
            </a:r>
          </a:p>
          <a:p>
            <a:r>
              <a:rPr lang="en-US" dirty="0" smtClean="0"/>
              <a:t>If      is a linear function of     then     and     are perfectly correlated,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Note that the term                        is zero if </a:t>
            </a:r>
          </a:p>
          <a:p>
            <a:pPr>
              <a:buNone/>
            </a:pPr>
            <a:r>
              <a:rPr lang="en-US" dirty="0" smtClean="0"/>
              <a:t>	and     are independent.     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12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90600" y="1423736"/>
            <a:ext cx="287432" cy="269834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334000" y="1423736"/>
            <a:ext cx="322628" cy="266901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629400" y="1423736"/>
            <a:ext cx="322628" cy="266901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924800" y="1423736"/>
            <a:ext cx="287432" cy="269834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939543" y="1905000"/>
            <a:ext cx="2299457" cy="393020"/>
          </a:xfrm>
          <a:prstGeom prst="rect">
            <a:avLst/>
          </a:prstGeom>
        </p:spPr>
      </p:pic>
      <p:pic>
        <p:nvPicPr>
          <p:cNvPr id="25" name="Picture 24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09600" y="2438400"/>
            <a:ext cx="3557706" cy="393020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9601" y="3048000"/>
            <a:ext cx="6141662" cy="393020"/>
          </a:xfrm>
          <a:prstGeom prst="rect">
            <a:avLst/>
          </a:prstGeom>
        </p:spPr>
      </p:pic>
      <p:pic>
        <p:nvPicPr>
          <p:cNvPr id="33" name="Picture 3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09602" y="3581400"/>
            <a:ext cx="7118345" cy="859364"/>
          </a:xfrm>
          <a:prstGeom prst="rect">
            <a:avLst/>
          </a:prstGeom>
        </p:spPr>
      </p:pic>
      <p:pic>
        <p:nvPicPr>
          <p:cNvPr id="35" name="Picture 34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962400" y="4800600"/>
            <a:ext cx="2331720" cy="393020"/>
          </a:xfrm>
          <a:prstGeom prst="rect">
            <a:avLst/>
          </a:prstGeom>
        </p:spPr>
      </p:pic>
      <p:pic>
        <p:nvPicPr>
          <p:cNvPr id="36" name="Picture 35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205536" y="4848728"/>
            <a:ext cx="322628" cy="266901"/>
          </a:xfrm>
          <a:prstGeom prst="rect">
            <a:avLst/>
          </a:prstGeom>
        </p:spPr>
      </p:pic>
      <p:pic>
        <p:nvPicPr>
          <p:cNvPr id="37" name="Picture 36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411704" y="5446296"/>
            <a:ext cx="287432" cy="26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27CB3B6-75DE-4D3E-9506-11903635C686}" type="slidenum">
              <a:rPr lang="en-US" smtClean="0"/>
              <a:pPr/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719626"/>
            <a:ext cx="91440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conditional expectation</a:t>
            </a:r>
            <a:endParaRPr lang="vi-VN" sz="5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Expectation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Definition</a:t>
            </a:r>
            <a:r>
              <a:rPr lang="en-US" dirty="0" smtClean="0"/>
              <a:t>: </a:t>
            </a:r>
            <a:r>
              <a:rPr lang="en-US" smtClean="0">
                <a:solidFill>
                  <a:srgbClr val="0000CC"/>
                </a:solidFill>
              </a:rPr>
              <a:t>Conditional Expectation/Mean</a:t>
            </a:r>
            <a:endParaRPr lang="en-US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dirty="0" smtClean="0"/>
              <a:t>	Let     and     be random variables where     has a finite mean. The </a:t>
            </a:r>
            <a:r>
              <a:rPr lang="en-US" dirty="0" smtClean="0">
                <a:solidFill>
                  <a:srgbClr val="FF0000"/>
                </a:solidFill>
              </a:rPr>
              <a:t>conditional expectation </a:t>
            </a:r>
            <a:r>
              <a:rPr lang="en-US" dirty="0" smtClean="0"/>
              <a:t>of     given           , denoted              or </a:t>
            </a:r>
          </a:p>
          <a:p>
            <a:pPr>
              <a:buNone/>
            </a:pPr>
            <a:r>
              <a:rPr lang="en-US" dirty="0" smtClean="0"/>
              <a:t>                      , is the mean of the conditional distribution of     given           . More explicitly: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/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sz="2800" dirty="0" smtClean="0"/>
              <a:t>is a          ,              is a random variable.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14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59304" y="1443792"/>
            <a:ext cx="322628" cy="266901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554704" y="1443792"/>
            <a:ext cx="287432" cy="269834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936832" y="1443792"/>
            <a:ext cx="287432" cy="269834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6800" y="2410328"/>
            <a:ext cx="287432" cy="269834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590800" y="2426367"/>
            <a:ext cx="1070538" cy="269834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562600" y="2410328"/>
            <a:ext cx="1205455" cy="393020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93560" y="2955760"/>
            <a:ext cx="2079484" cy="393020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124200" y="3477128"/>
            <a:ext cx="287432" cy="269834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608096" y="3493168"/>
            <a:ext cx="1070538" cy="269834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809213" y="3886200"/>
            <a:ext cx="7605220" cy="915090"/>
          </a:xfrm>
          <a:prstGeom prst="rect">
            <a:avLst/>
          </a:prstGeom>
        </p:spPr>
      </p:pic>
      <p:pic>
        <p:nvPicPr>
          <p:cNvPr id="25" name="Picture 24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62000" y="4877490"/>
            <a:ext cx="6698929" cy="9766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8" y="5896428"/>
            <a:ext cx="774002" cy="433959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71670" y="5931580"/>
            <a:ext cx="1205455" cy="393020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766458" y="5928349"/>
            <a:ext cx="1205455" cy="39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Variance</a:t>
            </a:r>
            <a:endParaRPr lang="vi-V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CC"/>
                </a:solidFill>
              </a:rPr>
              <a:t>Conditional Variance</a:t>
            </a:r>
          </a:p>
          <a:p>
            <a:pPr>
              <a:buNone/>
            </a:pPr>
            <a:r>
              <a:rPr lang="en-US" dirty="0" smtClean="0"/>
              <a:t>	Let     and     be random variables. The </a:t>
            </a:r>
            <a:r>
              <a:rPr lang="en-US" dirty="0" smtClean="0">
                <a:solidFill>
                  <a:srgbClr val="FF0000"/>
                </a:solidFill>
              </a:rPr>
              <a:t>conditional variance </a:t>
            </a:r>
            <a:r>
              <a:rPr lang="en-US" dirty="0" smtClean="0"/>
              <a:t>of     given           , denoted                  or                         , is the variance of the conditional distribution of     given           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               is a function of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is a </a:t>
            </a:r>
            <a:r>
              <a:rPr lang="en-US" smtClean="0"/>
              <a:t>random variable.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15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259304" y="1443792"/>
            <a:ext cx="322628" cy="266901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554704" y="1443792"/>
            <a:ext cx="287432" cy="269834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809439" y="1935996"/>
            <a:ext cx="287432" cy="269834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242817" y="1935996"/>
            <a:ext cx="1070538" cy="2698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05" y="2337812"/>
            <a:ext cx="2632901" cy="433959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985502" y="2885362"/>
            <a:ext cx="287432" cy="269834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648180" y="3389247"/>
            <a:ext cx="1070538" cy="269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47" y="3840690"/>
            <a:ext cx="6418707" cy="1055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47" y="2348338"/>
            <a:ext cx="1667828" cy="4339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7" y="5074032"/>
            <a:ext cx="1667828" cy="4339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7" y="5667829"/>
            <a:ext cx="1813560" cy="4339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86" y="5215890"/>
            <a:ext cx="216980" cy="1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27CB3B6-75DE-4D3E-9506-11903635C686}" type="slidenum">
              <a:rPr lang="en-US" smtClean="0"/>
              <a:pPr/>
              <a:t>16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719626"/>
            <a:ext cx="91440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all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large random samples</a:t>
            </a:r>
            <a:endParaRPr lang="vi-VN" sz="5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Concepts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495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Convergence in Probability</a:t>
            </a:r>
            <a:r>
              <a:rPr lang="en-US" smtClean="0"/>
              <a:t>: A sequence of random variables                  converges in probability to a random variable     if, for every</a:t>
            </a:r>
          </a:p>
          <a:p>
            <a:pPr>
              <a:buNone/>
            </a:pPr>
            <a:r>
              <a:rPr lang="en-US" smtClean="0"/>
              <a:t>           ,</a:t>
            </a:r>
          </a:p>
          <a:p>
            <a:pPr>
              <a:buNone/>
            </a:pPr>
            <a:r>
              <a:rPr lang="en-US" smtClean="0"/>
              <a:t>	or equivalently                                         .</a:t>
            </a:r>
          </a:p>
          <a:p>
            <a:r>
              <a:rPr lang="en-US" smtClean="0">
                <a:solidFill>
                  <a:srgbClr val="FF0000"/>
                </a:solidFill>
              </a:rPr>
              <a:t>Weak Law of Large Numbers</a:t>
            </a:r>
            <a:r>
              <a:rPr lang="en-US" smtClean="0"/>
              <a:t>: Let                   be a random sample (i.i.d.) with                   and                               . Then, for every               </a:t>
            </a:r>
          </a:p>
          <a:p>
            <a:pPr>
              <a:buNone/>
            </a:pPr>
            <a:r>
              <a:rPr lang="en-US" smtClean="0"/>
              <a:t>                                satisfies 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vi-VN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17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820758" y="1327674"/>
            <a:ext cx="1753923" cy="34315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324600" y="1828800"/>
            <a:ext cx="322628" cy="266901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79120" y="2414160"/>
            <a:ext cx="841766" cy="275700"/>
          </a:xfrm>
          <a:prstGeom prst="rect">
            <a:avLst/>
          </a:prstGeom>
        </p:spPr>
      </p:pic>
      <p:pic>
        <p:nvPicPr>
          <p:cNvPr id="32" name="Picture 3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657350" y="2354580"/>
            <a:ext cx="4434668" cy="533803"/>
          </a:xfrm>
          <a:prstGeom prst="rect">
            <a:avLst/>
          </a:prstGeom>
        </p:spPr>
      </p:pic>
      <p:pic>
        <p:nvPicPr>
          <p:cNvPr id="33" name="Picture 32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297935" y="2971397"/>
            <a:ext cx="4417070" cy="533803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81800" y="3574876"/>
            <a:ext cx="1753923" cy="343159"/>
          </a:xfrm>
          <a:prstGeom prst="rect">
            <a:avLst/>
          </a:prstGeom>
        </p:spPr>
      </p:pic>
      <p:pic>
        <p:nvPicPr>
          <p:cNvPr id="30" name="Picture 29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361348" y="4042833"/>
            <a:ext cx="1792052" cy="393020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95581" y="4475830"/>
            <a:ext cx="3176419" cy="442880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845034" y="4552030"/>
            <a:ext cx="841766" cy="275700"/>
          </a:xfrm>
          <a:prstGeom prst="rect">
            <a:avLst/>
          </a:prstGeom>
        </p:spPr>
      </p:pic>
      <p:pic>
        <p:nvPicPr>
          <p:cNvPr id="31" name="Picture 30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94964" y="5029200"/>
            <a:ext cx="3085496" cy="545534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72000" y="5752670"/>
            <a:ext cx="4317348" cy="57193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3400" y="57150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00CC"/>
                </a:solidFill>
              </a:rPr>
              <a:t>iid</a:t>
            </a:r>
            <a:r>
              <a:rPr lang="en-US" smtClean="0"/>
              <a:t>: Independent and identically </a:t>
            </a:r>
          </a:p>
          <a:p>
            <a:r>
              <a:rPr lang="en-US" smtClean="0"/>
              <a:t>distributed random variables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Almost Sure Convergence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Almost surely</a:t>
            </a:r>
            <a:r>
              <a:rPr lang="en-US" smtClean="0"/>
              <a:t>: A sequence of random variables                  converges almost surely to a random variable     if, for every </a:t>
            </a:r>
          </a:p>
          <a:p>
            <a:pPr>
              <a:buNone/>
            </a:pPr>
            <a:endParaRPr lang="en-US" smtClean="0"/>
          </a:p>
          <a:p>
            <a:r>
              <a:rPr lang="en-US" smtClean="0">
                <a:solidFill>
                  <a:srgbClr val="FF0000"/>
                </a:solidFill>
              </a:rPr>
              <a:t>Strong law of large numbers</a:t>
            </a:r>
            <a:r>
              <a:rPr lang="en-US" smtClean="0"/>
              <a:t>: Let                   be a random sample with                   and</a:t>
            </a:r>
          </a:p>
          <a:p>
            <a:pPr>
              <a:buNone/>
            </a:pPr>
            <a:r>
              <a:rPr lang="en-US" smtClean="0"/>
              <a:t>                               . Then, for every         ,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where                             . Hence              . </a:t>
            </a:r>
          </a:p>
          <a:p>
            <a:pPr>
              <a:buNone/>
            </a:pPr>
            <a:r>
              <a:rPr lang="en-US" smtClean="0"/>
              <a:t>                        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18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286000" y="1327674"/>
            <a:ext cx="1753923" cy="34315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43400" y="1828800"/>
            <a:ext cx="322628" cy="266901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010400" y="1828800"/>
            <a:ext cx="841766" cy="275700"/>
          </a:xfrm>
          <a:prstGeom prst="rect">
            <a:avLst/>
          </a:prstGeom>
        </p:spPr>
      </p:pic>
      <p:pic>
        <p:nvPicPr>
          <p:cNvPr id="25" name="Picture 2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241747" y="2209800"/>
            <a:ext cx="4660507" cy="703916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553200" y="2990260"/>
            <a:ext cx="1753923" cy="343159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283118" y="3458890"/>
            <a:ext cx="1792052" cy="393020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57200" y="3950970"/>
            <a:ext cx="3176419" cy="442880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0850" y="4057650"/>
            <a:ext cx="841766" cy="275700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790300" y="5715000"/>
            <a:ext cx="3085496" cy="545534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301873" y="4648200"/>
            <a:ext cx="4540255" cy="703916"/>
          </a:xfrm>
          <a:prstGeom prst="rect">
            <a:avLst/>
          </a:prstGeom>
        </p:spPr>
      </p:pic>
      <p:pic>
        <p:nvPicPr>
          <p:cNvPr id="31" name="Picture 30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485825" y="5753500"/>
            <a:ext cx="1357970" cy="419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Let                    be a random sample (</a:t>
            </a:r>
            <a:r>
              <a:rPr lang="en-US" sz="3000" err="1" smtClean="0"/>
              <a:t>iid</a:t>
            </a:r>
            <a:r>
              <a:rPr lang="en-US" sz="3000" smtClean="0"/>
              <a:t>) </a:t>
            </a:r>
            <a:r>
              <a:rPr lang="en-US" sz="3000" dirty="0" smtClean="0"/>
              <a:t>with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              and                                  . Suppose    </a:t>
            </a:r>
          </a:p>
          <a:p>
            <a:pPr marL="0" indent="0">
              <a:buNone/>
            </a:pPr>
            <a:r>
              <a:rPr lang="en-US" sz="3000" dirty="0" smtClean="0"/>
              <a:t>   that the </a:t>
            </a:r>
            <a:r>
              <a:rPr lang="en-US" sz="3000" dirty="0" err="1" smtClean="0"/>
              <a:t>m.g.f</a:t>
            </a:r>
            <a:r>
              <a:rPr lang="en-US" sz="3000" dirty="0" smtClean="0"/>
              <a:t>. exists in a neighborhood of </a:t>
            </a:r>
            <a:r>
              <a:rPr lang="en-US" sz="3000" smtClean="0"/>
              <a:t>zero </a:t>
            </a:r>
          </a:p>
          <a:p>
            <a:pPr marL="0" indent="0">
              <a:buNone/>
            </a:pPr>
            <a:r>
              <a:rPr lang="en-US" sz="3000" smtClean="0"/>
              <a:t>   (</a:t>
            </a:r>
            <a:r>
              <a:rPr lang="en-US" sz="3000" dirty="0" smtClean="0"/>
              <a:t>i.e.              </a:t>
            </a:r>
            <a:r>
              <a:rPr lang="en-US" sz="3000" dirty="0"/>
              <a:t>e</a:t>
            </a:r>
            <a:r>
              <a:rPr lang="en-US" sz="3000" dirty="0" smtClean="0"/>
              <a:t>xists for some           ).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Theorem 3</a:t>
            </a:r>
            <a:r>
              <a:rPr lang="en-US" sz="3000" dirty="0" smtClean="0"/>
              <a:t>: The sample mean converges in distribution to a normal random variable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3000" smtClean="0"/>
              <a:t>which </a:t>
            </a:r>
            <a:r>
              <a:rPr lang="en-US" sz="3000" dirty="0" smtClean="0"/>
              <a:t>is the </a:t>
            </a:r>
            <a:r>
              <a:rPr lang="en-US" sz="3000" dirty="0" err="1" smtClean="0"/>
              <a:t>d.f.</a:t>
            </a:r>
            <a:r>
              <a:rPr lang="en-US" sz="3000" dirty="0" smtClean="0"/>
              <a:t> of a standard             . 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19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22702"/>
            <a:ext cx="1822704" cy="3566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" y="1338484"/>
            <a:ext cx="1758696" cy="4084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25" y="1274029"/>
            <a:ext cx="3389376" cy="46024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2420593"/>
            <a:ext cx="1133856" cy="4084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25" y="2439200"/>
            <a:ext cx="914400" cy="30480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650061" y="4038600"/>
            <a:ext cx="5843879" cy="17501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96" y="5962850"/>
            <a:ext cx="1213104" cy="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2</a:t>
            </a:fld>
            <a:r>
              <a:rPr lang="en-US" smtClean="0"/>
              <a:t> </a:t>
            </a:r>
            <a:endParaRPr lang="en-US"/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609600" y="1076324"/>
            <a:ext cx="2538415" cy="523876"/>
            <a:chOff x="240" y="2304"/>
            <a:chExt cx="1599" cy="330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76" y="2304"/>
              <a:ext cx="12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Covariance</a:t>
              </a:r>
              <a:endParaRPr lang="en-US" sz="2800" dirty="0"/>
            </a:p>
          </p:txBody>
        </p:sp>
      </p:grp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609600" y="2000248"/>
            <a:ext cx="2479677" cy="523876"/>
            <a:chOff x="240" y="1632"/>
            <a:chExt cx="1562" cy="330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12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Correlation</a:t>
              </a:r>
              <a:endParaRPr lang="en-US" sz="2800" dirty="0"/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09600" y="2895600"/>
            <a:ext cx="4497393" cy="523876"/>
            <a:chOff x="240" y="1632"/>
            <a:chExt cx="2833" cy="330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24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Conditional Expectation</a:t>
              </a:r>
              <a:endParaRPr lang="en-US" sz="2800" dirty="0"/>
            </a:p>
          </p:txBody>
        </p: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609600" y="3892550"/>
            <a:ext cx="4598993" cy="523874"/>
            <a:chOff x="240" y="2880"/>
            <a:chExt cx="2897" cy="330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40" y="2947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576" y="2880"/>
              <a:ext cx="25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smtClean="0"/>
                <a:t>Large Random Samples</a:t>
              </a:r>
              <a:endParaRPr lang="en-US" sz="2800" dirty="0"/>
            </a:p>
          </p:txBody>
        </p:sp>
      </p:grp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609600" y="4876800"/>
            <a:ext cx="2257428" cy="523874"/>
            <a:chOff x="240" y="2880"/>
            <a:chExt cx="1422" cy="330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40" y="2947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576" y="2880"/>
              <a:ext cx="108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Summary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20</a:t>
            </a:fld>
            <a:r>
              <a:rPr lang="en-US" smtClean="0"/>
              <a:t> </a:t>
            </a:r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09600" y="2000248"/>
            <a:ext cx="2479677" cy="523876"/>
            <a:chOff x="240" y="1632"/>
            <a:chExt cx="1562" cy="33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12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Correlation</a:t>
              </a:r>
              <a:endParaRPr lang="en-US" sz="2800" dirty="0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609600" y="2838448"/>
            <a:ext cx="4497393" cy="523876"/>
            <a:chOff x="240" y="1632"/>
            <a:chExt cx="2833" cy="330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24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Conditional Expectation</a:t>
              </a:r>
              <a:endParaRPr lang="en-US" sz="2800" dirty="0"/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609600" y="1076324"/>
            <a:ext cx="2538415" cy="523876"/>
            <a:chOff x="240" y="2304"/>
            <a:chExt cx="1599" cy="330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76" y="2304"/>
              <a:ext cx="12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Covariance</a:t>
              </a:r>
              <a:endParaRPr lang="en-US" sz="2800" dirty="0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609600" y="3743326"/>
            <a:ext cx="4598993" cy="523874"/>
            <a:chOff x="240" y="2880"/>
            <a:chExt cx="2897" cy="330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40" y="2947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76" y="2880"/>
              <a:ext cx="25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smtClean="0"/>
                <a:t>Large Random Samples</a:t>
              </a:r>
              <a:endParaRPr lang="en-US" sz="2800" dirty="0"/>
            </a:p>
          </p:txBody>
        </p:sp>
      </p:grp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609600" y="4581526"/>
            <a:ext cx="2257427" cy="523874"/>
            <a:chOff x="240" y="2832"/>
            <a:chExt cx="1422" cy="330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40" y="2893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576" y="2832"/>
              <a:ext cx="108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smtClean="0"/>
                <a:t>Summary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27CB3B6-75DE-4D3E-9506-11903635C686}" type="slidenum">
              <a:rPr lang="en-US" smtClean="0"/>
              <a:pPr/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362200"/>
            <a:ext cx="914400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all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Covariance </a:t>
            </a:r>
          </a:p>
          <a:p>
            <a:pPr algn="ctr"/>
            <a:r>
              <a:rPr lang="en-US" sz="5000" b="1" cap="all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&amp;</a:t>
            </a:r>
          </a:p>
          <a:p>
            <a:pPr algn="ctr"/>
            <a:r>
              <a:rPr lang="en-US" sz="50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Correlation</a:t>
            </a:r>
            <a:endParaRPr lang="en-US" sz="5000" b="1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vi-VN" sz="5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Covariance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Let     and     be random variables with finite means       and     . The covariance of     and</a:t>
            </a:r>
          </a:p>
          <a:p>
            <a:pPr>
              <a:buNone/>
            </a:pPr>
            <a:r>
              <a:rPr lang="en-US" smtClean="0"/>
              <a:t>	is defined as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if the expectation exitsts.</a:t>
            </a:r>
          </a:p>
          <a:p>
            <a:r>
              <a:rPr lang="en-US" sz="2800" smtClean="0"/>
              <a:t>Another way of calculating the covariance:</a:t>
            </a:r>
          </a:p>
          <a:p>
            <a:pPr>
              <a:buNone/>
            </a:pPr>
            <a:endParaRPr lang="en-US" sz="2800" smtClean="0"/>
          </a:p>
          <a:p>
            <a:r>
              <a:rPr lang="en-US" sz="2800" smtClean="0"/>
              <a:t>A measure of how much     and     depend (linearly) on each other.</a:t>
            </a:r>
          </a:p>
          <a:p>
            <a:r>
              <a:rPr lang="en-US" sz="2800" smtClean="0"/>
              <a:t>Magnitude of                    depends on the </a:t>
            </a:r>
            <a:r>
              <a:rPr lang="en-US" sz="2800" smtClean="0">
                <a:solidFill>
                  <a:srgbClr val="0000CC"/>
                </a:solidFill>
              </a:rPr>
              <a:t>magnitude of      and  </a:t>
            </a:r>
            <a:r>
              <a:rPr lang="en-US" sz="2800" smtClean="0"/>
              <a:t>  .</a:t>
            </a:r>
          </a:p>
          <a:p>
            <a:pPr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4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95400" y="853239"/>
            <a:ext cx="322628" cy="266901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514600" y="850306"/>
            <a:ext cx="287432" cy="269834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981201" y="1414632"/>
            <a:ext cx="481009" cy="258103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360280" y="1425390"/>
            <a:ext cx="460478" cy="258103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377388" y="1333299"/>
            <a:ext cx="322628" cy="266901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618104" y="1332405"/>
            <a:ext cx="287432" cy="269834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507035" y="2481064"/>
            <a:ext cx="6129931" cy="393020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621421" y="4125956"/>
            <a:ext cx="5901158" cy="393020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495800" y="4648200"/>
            <a:ext cx="322628" cy="266901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613038" y="4648200"/>
            <a:ext cx="287432" cy="269834"/>
          </a:xfrm>
          <a:prstGeom prst="rect">
            <a:avLst/>
          </a:prstGeom>
        </p:spPr>
      </p:pic>
      <p:pic>
        <p:nvPicPr>
          <p:cNvPr id="25" name="Picture 24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764716" y="5551842"/>
            <a:ext cx="1736325" cy="393020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0600" y="6009936"/>
            <a:ext cx="322628" cy="266901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209800" y="5998284"/>
            <a:ext cx="287432" cy="26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Let     and     be random variables with finite variences       and     . The correlation of     and     is defined as </a:t>
            </a:r>
          </a:p>
          <a:p>
            <a:pPr>
              <a:buNone/>
            </a:pPr>
            <a:endParaRPr lang="en-US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 </a:t>
            </a:r>
          </a:p>
          <a:p>
            <a:r>
              <a:rPr lang="en-US" sz="2800" smtClean="0"/>
              <a:t>A measure of how much     and     depend (linearly) on each other.</a:t>
            </a:r>
          </a:p>
          <a:p>
            <a:r>
              <a:rPr lang="en-US" sz="2800" smtClean="0"/>
              <a:t>The correlation               is depends on the </a:t>
            </a:r>
            <a:r>
              <a:rPr lang="en-US" sz="2800" smtClean="0">
                <a:solidFill>
                  <a:srgbClr val="0000CC"/>
                </a:solidFill>
              </a:rPr>
              <a:t>scale of</a:t>
            </a:r>
            <a:r>
              <a:rPr lang="en-US" sz="2800" smtClean="0"/>
              <a:t>     </a:t>
            </a:r>
            <a:r>
              <a:rPr lang="en-US" sz="2800" smtClean="0">
                <a:solidFill>
                  <a:srgbClr val="0000CC"/>
                </a:solidFill>
              </a:rPr>
              <a:t>and</a:t>
            </a:r>
            <a:r>
              <a:rPr lang="en-US" sz="2800" smtClean="0"/>
              <a:t>    .</a:t>
            </a:r>
          </a:p>
          <a:p>
            <a:pPr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5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95400" y="849852"/>
            <a:ext cx="322628" cy="266901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514600" y="848710"/>
            <a:ext cx="287432" cy="269834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503843" y="1253490"/>
            <a:ext cx="463411" cy="439947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882921" y="1264920"/>
            <a:ext cx="442880" cy="439947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838652" y="1354319"/>
            <a:ext cx="322628" cy="266901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424150" y="1828800"/>
            <a:ext cx="287432" cy="269834"/>
          </a:xfrm>
          <a:prstGeom prst="rect">
            <a:avLst/>
          </a:prstGeom>
        </p:spPr>
      </p:pic>
      <p:pic>
        <p:nvPicPr>
          <p:cNvPr id="34" name="Picture 33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606756" y="2543240"/>
            <a:ext cx="5930488" cy="885760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495800" y="4487260"/>
            <a:ext cx="322628" cy="266901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603618" y="4480560"/>
            <a:ext cx="287432" cy="269834"/>
          </a:xfrm>
          <a:prstGeom prst="rect">
            <a:avLst/>
          </a:prstGeom>
        </p:spPr>
      </p:pic>
      <p:pic>
        <p:nvPicPr>
          <p:cNvPr id="31" name="Picture 30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034313" y="5363560"/>
            <a:ext cx="1275847" cy="393020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621751" y="5421351"/>
            <a:ext cx="322628" cy="266901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95400" y="5835804"/>
            <a:ext cx="287432" cy="269834"/>
          </a:xfrm>
          <a:prstGeom prst="rect">
            <a:avLst/>
          </a:prstGeom>
        </p:spPr>
      </p:pic>
      <p:pic>
        <p:nvPicPr>
          <p:cNvPr id="30" name="Picture 29" descr="addin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3212" y="3872323"/>
            <a:ext cx="2991641" cy="39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Case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1</a:t>
            </a:r>
            <a:r>
              <a:rPr lang="en-US" dirty="0" smtClean="0"/>
              <a:t>: Let     and     be discrete random variables with </a:t>
            </a:r>
            <a:r>
              <a:rPr lang="en-US" dirty="0" smtClean="0">
                <a:solidFill>
                  <a:srgbClr val="0000CC"/>
                </a:solidFill>
              </a:rPr>
              <a:t>joint mass function </a:t>
            </a:r>
            <a:r>
              <a:rPr lang="en-US" dirty="0" smtClean="0"/>
              <a:t>defined by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and zero otherwise. The </a:t>
            </a:r>
            <a:r>
              <a:rPr lang="en-US" dirty="0" smtClean="0">
                <a:solidFill>
                  <a:srgbClr val="0000CC"/>
                </a:solidFill>
              </a:rPr>
              <a:t>marginal mass functions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expectations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variances</a:t>
            </a:r>
            <a:r>
              <a:rPr lang="en-US" dirty="0" smtClean="0"/>
              <a:t> of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6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404458" y="849852"/>
            <a:ext cx="322628" cy="266901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623658" y="838200"/>
            <a:ext cx="287432" cy="269834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5158" y="1676400"/>
            <a:ext cx="7991511" cy="748083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924800" y="2983230"/>
            <a:ext cx="794838" cy="346092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81540" y="3505201"/>
            <a:ext cx="6898371" cy="100756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62177" y="4563661"/>
            <a:ext cx="8819647" cy="998939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48439" y="5625860"/>
            <a:ext cx="6374058" cy="698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Case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 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7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22" name="Picture 2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08256" y="642323"/>
            <a:ext cx="7127489" cy="957877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70869" y="1676400"/>
            <a:ext cx="8602262" cy="1042934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9174" y="2819399"/>
            <a:ext cx="6221371" cy="6987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2400" y="3505200"/>
            <a:ext cx="854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and to compute the </a:t>
            </a:r>
            <a:r>
              <a:rPr lang="en-US" sz="2800" smtClean="0">
                <a:solidFill>
                  <a:srgbClr val="0000CC"/>
                </a:solidFill>
              </a:rPr>
              <a:t>covariance</a:t>
            </a:r>
            <a:r>
              <a:rPr lang="en-US" sz="2800" smtClean="0"/>
              <a:t>, we need to compute</a:t>
            </a:r>
            <a:endParaRPr lang="vi-VN" sz="2800"/>
          </a:p>
        </p:txBody>
      </p:sp>
      <p:pic>
        <p:nvPicPr>
          <p:cNvPr id="19" name="Picture 1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52601" y="4157930"/>
            <a:ext cx="5804715" cy="771202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29174" y="5029201"/>
            <a:ext cx="8229600" cy="380425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9175" y="5562600"/>
            <a:ext cx="3214203" cy="3804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2400" y="5943600"/>
            <a:ext cx="7318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But note that      and      are not independent.</a:t>
            </a:r>
            <a:endParaRPr lang="vi-VN" sz="2800"/>
          </a:p>
        </p:txBody>
      </p:sp>
      <p:pic>
        <p:nvPicPr>
          <p:cNvPr id="32" name="Picture 31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58390" y="6065742"/>
            <a:ext cx="322628" cy="266901"/>
          </a:xfrm>
          <a:prstGeom prst="rect">
            <a:avLst/>
          </a:prstGeom>
        </p:spPr>
      </p:pic>
      <p:pic>
        <p:nvPicPr>
          <p:cNvPr id="33" name="Picture 3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77590" y="6054090"/>
            <a:ext cx="287432" cy="26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Continuous Case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2</a:t>
            </a:r>
            <a:r>
              <a:rPr lang="en-US" dirty="0" smtClean="0"/>
              <a:t>: Let     and     be continuous random variables with joint </a:t>
            </a:r>
            <a:r>
              <a:rPr lang="en-US" dirty="0" err="1" smtClean="0">
                <a:solidFill>
                  <a:srgbClr val="0000CC"/>
                </a:solidFill>
              </a:rPr>
              <a:t>p.d.f</a:t>
            </a:r>
            <a:r>
              <a:rPr lang="en-US" dirty="0" smtClean="0">
                <a:solidFill>
                  <a:srgbClr val="0000CC"/>
                </a:solidFill>
              </a:rPr>
              <a:t>. </a:t>
            </a:r>
            <a:r>
              <a:rPr lang="en-US" dirty="0" smtClean="0"/>
              <a:t>defined by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and zero otherwise.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</a:rPr>
              <a:t>marginal </a:t>
            </a:r>
            <a:r>
              <a:rPr lang="en-US" dirty="0" err="1" smtClean="0">
                <a:solidFill>
                  <a:srgbClr val="0000CC"/>
                </a:solidFill>
              </a:rPr>
              <a:t>pdfs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expectations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variances</a:t>
            </a:r>
            <a:r>
              <a:rPr lang="en-US" dirty="0" smtClean="0"/>
              <a:t> of         are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8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404458" y="849852"/>
            <a:ext cx="322628" cy="266901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623658" y="838200"/>
            <a:ext cx="287432" cy="269834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86212" y="1902297"/>
            <a:ext cx="4971576" cy="383703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85800" y="3581400"/>
            <a:ext cx="794838" cy="346092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09600" y="3962400"/>
            <a:ext cx="8289640" cy="756019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52401" y="4766095"/>
            <a:ext cx="8250994" cy="864712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52402" y="5638800"/>
            <a:ext cx="8683349" cy="864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Continuous Case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 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9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2400" y="609600"/>
            <a:ext cx="8449574" cy="905774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8347" y="1524000"/>
            <a:ext cx="7615744" cy="1548269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8601" y="3048001"/>
            <a:ext cx="7325897" cy="1685947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8601" y="4765176"/>
            <a:ext cx="7755837" cy="1685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latexsym}&#10;\usepackage{amsbsy}&#10;\usepackage{amssymb}&#10;\newcommand{\Tr}{\mbox{Trace}}&#10;\newcommand{\tr}{\mbox{Tr}}&#10;\newcommand{\stl}{\mbox{subject to}}&#10;\newcommand{\sts}{\mbox{s.t.}}&#10;\newcommand{\boldsym}[1]{\mbox{\boldmath$#1$}}&#10;\newcommand{\ugamma}{\underline{\gamma}}&#10;\newcommand{\bgamma}{\bar{\gamma}}&#10;\newcommand{\clL}{{\cal L}}&#10;\newcommand{\R}{\mbox{\boldmath$R$}}&#10;\newcommand{\bE}{{\bf E}}&#10;\newcommand{\req}[1]{(\ref{#1})}&#10;\newcommand{\wh}[1]{\widehat{#1}}&#10;\newcommand{\V}{\mbox{vert}}&#10;\newcommand{\bR}{\widehat{R}}&#10;\newcommand{\bS}{\widehat{S}}&#10;\def\bmatrix#1{\left[\matrix{#1}\right]}&#10;\newcommand{\tL}{\tilde{L}}&#10;\newcommand{\tD}{\tilde{D}}&#10;\newcommand{\clD}{{\cal D}}&#10;\newcommand{\clE}{{\cal E}}&#10;\newcommand{\lm}{\lambda_{\min}}&#10;\newcommand{\ds}{\displaystyle}&#10;\newcommand{\n}{\noindent}&#10;\newcommand{\clA}{{\cal A}}&#10;\newcommand{\tclA}{\tilde{\cal A}}&#10;\newcommand{\clM}{{\cal M}}&#10;\newcommand{\clF}{{\cal F}}&#10;\newcommand{\clN}{{\cal N}}&#10;\newcommand{\clH}{{\cal H}}&#10;\newcommand{\clC}{{\cal C}}&#10;\newcommand{\clB}{{\cal B}}&#10;\newcommand{\clP}{{\cal P}}&#10;\newcommand{\clS}{{\cal S}}&#10;\newcommand{\clR}{{\cal R}}&#10;\newcommand{\clT}{{\cal T}}&#10;\newcommand{\clK}{{\cal K}}&#10;\newcommand{\non}{\nonumber}&#10;\newcommand{\qed}{\mbox{}\hfill$\Box$&#10;\vskip 3mm}&#10;\newcommand{\qedb}{\mbox{}\hfill$\blacksquare$&#10;\vskip 3mm}&#10;%\end{flushright}&#10;\newtheorem{myth}{Theorem}&#10;\newtheorem{mypro}{Proposition}&#10;\newtheorem{mylem}{Lemma}&#10;\newtheorem{mycor}{Corollary}&#10;\newcommand{\co}{\mbox{conv}}&#10;\newcommand{\cone}{\mbox{cone}}&#10;\newcommand{\all}{\forall}&#10;\newcommand{\clV}{{\cal V}}&#10;\newcommand{\varep}{\varepsilon}&#10;\newcommand{\la}{\langle}&#10;\newcommand{\ra}{\rangle}&#10;\newcommand{\basig}{\bar{\Sigma}}&#10;\newcommand{\Prf}{{\it Proof: \ }}&#10;\newcommand{\vs}{\\ \vskip 1pt \noindent}&#10;%\newcommand{\clP}{{\cal P}}&#10;\newcommand{\bp}{\bar{p}}&#10;\newcommand{\bq}{\bar{q}}&#10;\newcommand{\dist}{{\rm dist}}&#10;\newcommand{\acos}{{\sf arc cos}}&#10;&#10;\begin{document}&#10;&#10;\end{document}&#10;"/>
  <p:tag name="TEX2PS" val="latex $(base).tex; dvips -D $(res) -E -o $(base).ps $(base).dvi"/>
  <p:tag name="EXTERNALEDITCOMMAND" val="notepad %"/>
  <p:tag name="GHOSTSCRIPTCOMMAND" val="C:\gs\gs8.14\bin\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785"/>
  <p:tag name="DEFAULTHEIGHT" val="4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Var}(Y|x)&#10;\]&#10;\end{document}"/>
  <p:tag name="IGUANATEXSIZE" val="3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Var}(Y|X)&#10;\]&#10;\end{document}"/>
  <p:tag name="IGUANATEXSIZE" val="3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_1,X_2,\hdots&#10;\]&#10;&#10;\end{document}"/>
  <p:tag name="IGUANATEXSIZE" val="3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&#10;\end{document}"/>
  <p:tag name="IGUANATEXSIZE" val="3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epsilon &gt; 0&#10;\]&#10;&#10;\end{document}"/>
  <p:tag name="IGUANATEXSIZE" val="3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amsthm,amssymb}&#10;\usepackage{color}&#10;\pagestyle{empty}&#10;\begin{document}&#10;\color{blue}&#10;\[&#10;\displaystyle \lim_{n\rightarrow \infty} P(|X_n-X|\geq \epsilon)=0&#10;\]&#10;&#10;\end{document}"/>
  <p:tag name="IGUANATEXSIZE" val="3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amsthm,amssymb}&#10;\usepackage{color}&#10;\pagestyle{empty}&#10;\begin{document}&#10;\color{blue}&#10;\[&#10;\displaystyle \lim_{n\rightarrow \infty} P(|X_n-X|\leq \epsilon)=1&#10;\]&#10;&#10;\end{document}"/>
  <p:tag name="IGUANATEXSIZE" val="3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_1,X_2,\hdots&#10;\]&#10;&#10;\end{document}"/>
  <p:tag name="IGUANATEXSIZE" val="3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X_i)= \mu&#10;\]&#10;&#10;\end{document}"/>
  <p:tag name="IGUANATEXSIZE" val="3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Var}(X_i) = \sigma^2 &lt; \infty&#10;\]&#10;&#10;\end{document}"/>
  <p:tag name="IGUANATEXSIZE" val="3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epsilon &gt; 0&#10;\]&#10;&#10;\end{document}"/>
  <p:tag name="IGUANATEXSIZE" val="3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bar{X}_n = (1/n)\sum X_i&#10;\]&#10;&#10;\end{document}"/>
  <p:tag name="IGUANATEXSIZE" val="3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amsthm,amssymb}&#10;\usepackage{color}&#10;\pagestyle{empty}&#10;\begin{document}&#10;\color{blue}&#10;\[&#10;\displaystyle \lim_{n\rightarrow \infty} P(|\bar{X}_n-\mu|\geq \epsilon)=0&#10;\]&#10;&#10;\end{document}"/>
  <p:tag name="IGUANATEXSIZE" val="3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_1,X_2,\hdots&#10;\]&#10;&#10;\end{document}"/>
  <p:tag name="IGUANATEXSIZE" val="3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&#10;\end{document}"/>
  <p:tag name="IGUANATEXSIZE" val="3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epsilon &gt; 0&#10;\]&#10;&#10;\end{document}"/>
  <p:tag name="IGUANATEXSIZE" val="3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amsthm,amssymb}&#10;\usepackage{color}&#10;\pagestyle{empty}&#10;\begin{document}&#10;\color{blue}&#10;\[&#10;\displaystyle P\left(\lim_{n\rightarrow \infty}|X_n-X|\geq \epsilon\right)=0&#10;\]&#10;&#10;\end{document}"/>
  <p:tag name="IGUANATEXSIZE" val="3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_1,X_2,\hdots&#10;\]&#10;&#10;\end{document}"/>
  <p:tag name="IGUANATEXSIZE" val="3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X_i)= \mu&#10;\]&#10;&#10;\end{document}"/>
  <p:tag name="IGUANATEXSIZE" val="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Cov}(X,Y)&#10;\]&#10;\end{document}"/>
  <p:tag name="IGUANATEXSIZE" val="3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Var}(X_i) = \sigma^2 &lt; \infty&#10;\]&#10;&#10;\end{document}"/>
  <p:tag name="IGUANATEXSIZE" val="3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epsilon &gt; 0&#10;\]&#10;&#10;\end{document}"/>
  <p:tag name="IGUANATEXSIZE" val="3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bar{X}_n = (1/n)\sum X_i&#10;\]&#10;&#10;\end{document}"/>
  <p:tag name="IGUANATEXSIZE" val="3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amsthm,amssymb}&#10;\usepackage{color}&#10;\pagestyle{empty}&#10;\begin{document}&#10;\color{blue}&#10;\[&#10;\displaystyle P\left(\lim_{n\rightarrow \infty} |\bar{X}_n-\mu|\geq \epsilon\right)=0&#10;\]&#10;&#10;\end{document}"/>
  <p:tag name="IGUANATEXSIZE" val="3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bar{X}_n \rightarrow \mu&#10;\]&#10;&#10;\end{document}"/>
  <p:tag name="IGUANATEXSIZE" val="3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_1,X_2,\hdots&#10;\]&#10;&#10;\end{document}"/>
  <p:tag name="IGUANATEXSIZE" val="3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x_i) = \mu&#10;\]&#10;&#10;\end{document}"/>
  <p:tag name="IGUANATEXSIZE" val="3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Var(X_i)=\sigma^2 &lt; \infty&#10;\]&#10;&#10;\end{document}"/>
  <p:tag name="IGUANATEXSIZE" val="3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m_X(\theta)&#10;\]&#10;&#10;\end{document}"/>
  <p:tag name="IGUANATEXSIZE" val="3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theta &gt;0&#10;\]&#10;&#10;\end{document}"/>
  <p:tag name="IGUANATEXSIZE" val="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begin{array}{l}&#10;\displaystyle \lim_{n\rightarrow \infty}P&#10;\left(&#10;\bigg{|}&#10;\frac{X_1+\hdots+X_n-n\mu}{\sigma\sqrt{n}}\leq x&#10;\bigg{|}&#10;\right)&#10;\\&#10;=\displaystyle \frac{1}{\sqrt{2}}\int_{-\infty}^xe^{-\frac{y^2}{2}}dy = \Phi(x)&#10;\end{array}&#10;\]&#10;&#10;\end{document}"/>
  <p:tag name="IGUANATEXSIZE" val="3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N(0,1)&#10;\]&#10;&#10;\end{document}"/>
  <p:tag name="IGUANATEXSIZE" val="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sigma^2_{X}&#10;\]&#10;\end{document}"/>
  <p:tag name="IGUANATEXSIZE" val="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sigma^2_{Y}&#10;\]&#10;\end{document}"/>
  <p:tag name="IGUANATEXSIZE" val="3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Cor}(X,Y)=\rho(X,Y)=\frac{\mbox{Cov}(X,Y)}{\sigma_X\sigma_Y}&#10;\]&#10;\end{document}"/>
  <p:tag name="IGUANATEXSIZE" val="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rho(X,Y)&#10;\]&#10;\end{document}"/>
  <p:tag name="IGUANATEXSIZE" val="3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-1 \leq \rho(X,Y)\leq 1&#10;\]&#10;\end{document}"/>
  <p:tag name="IGUANATEXSIZE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f_{X,Y}(x,y) = \frac{1}{4}, \ (x,y) \in\{(0,0),(1,1)(1,-1)(2,0)\}&#10;\]&#10;\end{document}"/>
  <p:tag name="IGUANATEXSIZE" val="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,Y&#10;\]&#10;\end{document}"/>
  <p:tag name="IGUANATEXSIZE" val="3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f_X(x)=\sum_y f_{X,Y}(x,y) = &#10;\left\{&#10;\begin{array}{ll}&#10;1/4, &amp; x =0,2, \\&#10;1/2, &amp; x=1, &#10;\end{array}&#10;\right.&#10;\]&#10;\end{document}"/>
  <p:tag name="IGUANATEXSIZE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rightarrow E_{f_X}(X)= \sum_{x=0}^2xf_X(x)=1,E_{f_X}(X^2)=\sum_{x=0}^2x^2f_X(x)=\frac{3}{2}&#10;\]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rightarrow \mbox{Var}_{f_X}(X) = E_{f_X}(X^2)-\left[E_{f_X}(X)\right]^2=\frac{1}{2}&#10;\]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f_Y(y)=\sum_x f_{X,Y}(x,y) = &#10;\left\{&#10;\begin{array}{ll}&#10;1/4, &amp; y =-1,1, \\&#10;1/2, &amp; y=0, &#10;\end{array}&#10;\right.&#10;\]&#10;\end{document}"/>
  <p:tag name="IGUANATEXSIZE" val="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rightarrow E_{f_Y}(Y)= \sum_{x=0}^2yf_Y(y)=0,E_{f_Y}(Y^2)=\sum_{y=0}^2y^2f_Y(y)=\frac{1}{2}&#10;\]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rightarrow \mbox{Var}_{f_Y}(Y) = E_{f_Y}(Y^2)-\left[E_{f_Y}(Y)\right]^2=\frac{1}{2}&#10;\]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_{f_{X,Y}}(XY)= \sum_x\sum_{y}xyf_{X,Y}(x,y)= 0&#10;\]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rightarrow \mbox{Cov}_{f_{X,Y}}(X,Y) = E_{f_{X,Y}}(XY)-E_{f_X}(X)E_{f_Y}(Y)=0&#10;\]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u_{X}&#10;\]&#10;\end{document}"/>
  <p:tag name="IGUANATEXSIZE" val="3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rightarrow \mbox{Cor}_{f_{X,Y}}(X,Y) = 0&#10;\]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f_{X,Y}(x,y) = 3x, \ 0 \leq y\leq x\leq 1&#10;\]&#10;\end{document}"/>
  <p:tag name="IGUANATEXSIZE" val="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,Y&#10;\]&#10;\end{document}"/>
  <p:tag name="IGUANATEXSIZE" val="3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f_X(x)= \int_{-\infty}^{\infty}f(X,Y)(x,y)dy = \int_{0}^{x}3xdy=3x^2, \ 0\leq x\leq 1&#10;\]&#10;\end{document}"/>
  <p:tag name="IGUANATEXSIZE" val="2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rightarrow E_{f_X}(X)= \int_{-\infty}^{\infty}xf_X(x)dx=\int_{0}^{1}x\times 3x^2dx =\frac{3}{4}x^4\bigg{|}_0^1=\frac{3}{4}&#10;\]&#10;\end{document}"/>
  <p:tag name="IGUANATEXSIZE" val="2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rightarrow E_{f_X}(X^2)= \int_{-\infty}^{\infty}x^2f_X(x)dx=\int_{0}^{1}x^2\times 3x^2dx =\frac{3}{5}x^5\bigg{|}_0^1=\frac{3}{5}&#10;\]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u_{Y}&#10;\]&#10;\end{document}"/>
  <p:tag name="IGUANATEXSIZE" val="3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rightarrow \mbox{Var}_{f_X}(X) = E_{f_X}(X^2)-\left[E_{f_X}(X)\right]^2=\frac{3}{5}-\left[\frac{3}{4}\right]^2=\frac{3}{80}&#10;\]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begin{array}{rl}&#10;f_Y(y)=&amp;\displaystyle \int_{-\infty}^{\infty}f(X,Y)(x,y)dx = \int_{y}^{1}3xdx=\left[\frac{3}{2}x^2\right]\bigg{|}_y^1\\&#10;=&amp;\displaystyle \frac{3}{2}(1-y^2), 0\leq y\leq 1&#10;&#10;\end{array}&#10;\]&#10;\end{document}"/>
  <p:tag name="IGUANATEXSIZE" val="2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begin{array}{rl}&#10;\rightarrow E_{f_Y}(Y)= &amp; \displaystyle \int_{-\infty}^{\infty}yf_Y(y)dy=&#10;\int_{0}^{1}y\times \frac{3}{2}(1-y^2)dy  \\&#10;=&amp; \displaystyle \left[\frac{3}{2}\left(\frac{y^2}{2}-\frac{y^4}{4}\right)\right]\bigg{|}_0^1=\frac{3}{8}&#10;\end{array}&#10;\]&#10;\end{document}"/>
  <p:tag name="IGUANATEXSIZE" val="2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begin{array}{rl}&#10;\rightarrow E_{f_Y}(Y^2)= &amp;\displaystyle \int_{-\infty}^{\infty}y^2f_Y(y)dy&#10;=\int_{0}^{1}y^2\times \frac{3}{2}(1-y^2)dy \\&#10;=&amp;\displaystyle \left[\frac{3}{2}\left(\frac{y^3}{3}-\frac{y^5}{5} \right)\right]\bigg{|}_0^1 = \frac{1}{5}&#10;\end{array}&#10;\]&#10;\end{document}"/>
  <p:tag name="IGUANATEXSIZE" val="2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begin{array}{rl}&#10;E_{f_{X,Y}}(XY)= &amp;\displaystyle \sum_x\sum_{y}xyf_{X,Y}(x,y)= \int_{0}^1\int_{0}^{x}xy\times 3xdydx \\&#10;=&amp; \displaystyle \int_{0}^{1}&#10;\left[&#10;\int_{0}^{x}ydy&#10;\right]3x^2dx = \int_{0}^{1}&#10;\left[&#10;\frac{y^2}{2}\bigg{|}_{0}^{x}&#10;\right]3x^2dx \\&#10;=&amp; \displaystyle \int_0^1\frac{x^2}{2}\times 3x^2dx = \frac{3}{2}\left[\frac{x^5}{5}\right]\bigg{|}_0^1=\frac{3}{10},&#10;\end{array}&#10;\]&#10;\end{document}"/>
  <p:tag name="IGUANATEXSIZE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rightarrow \mbox{Cov}_{f_{X,Y}}(X,Y) = E_{f_{X,Y}}(XY)-E_{f_X}(X)E_{f_Y}(Y)=\frac{3}{160}&#10;\]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rightarrow \mbox{Cor}_{f_{X,Y}}(X,Y) = &#10;\frac{\mbox{Cov}_{f_{X,Y}}(X,Y)}{\sqrt{\mbox{Var}_{f_X}(X)\times \mbox{Var}_{f_Y}(Y)}}=0.397&#10;\]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rightarrow \mbox{Var}_{f_Y}(Y) = E_{f_Y}(Y^2)-\left[E_{f_Y}(Y)\right]^2=\frac{1}{5}-\left[\frac{3}{8}\right]^2=\frac{19}{320}&#10;\]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sigma_X^2&lt;\infty&#10;\]&#10;\end{document}"/>
  <p:tag name="IGUANATEXSIZE" val="3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sigma_Y^2&lt;\infty&#10;\]&#10;\end{document}"/>
  <p:tag name="IGUANATEXSIZE" val="3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Cov}(X,Y)&#10;\]&#10;\end{document}"/>
  <p:tag name="IGUANATEXSIZE" val="3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Cov}(X,Y) = \rho(X,Y)=0&#10;\]&#10;\end{document}"/>
  <p:tag name="IGUANATEXSIZE" val="3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rho(X,Y)=\pm 1&#10;\]&#10;\end{document}"/>
  <p:tag name="IGUANATEXSIZE" val="3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Cov}(X,X) = \mbox{Var}(X)&#10;\]&#10;\end{document}"/>
  <p:tag name="IGUANATEXSIZE" val="3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Cov}(aX+b,cY+d) = ac\mbox{Cov}(X,Y)&#10;\]&#10;\end{document}"/>
  <p:tag name="IGUANATEXSIZE" val="3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begin{array}{l}&#10;\mbox{Var}(aX+bY + c) \\&#10;= a^2{Var}(X)+b^2{Var}(Y)+2ab{Cov}(X,Y)&#10;\end{array}&#10;\]&#10;\end{document}"/>
  <p:tag name="IGUANATEXSIZE" val="3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begin{array}{l}&#10;2ab{Cov}(X,Y)&#10;\end{array}&#10;\]&#10;\end{document}"/>
  <p:tag name="IGUANATEXSIZE" val="3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Cov}(X,Y) = E((X-\mu_X)(Y-\mu_Y))&#10;\]&#10;\end{document}"/>
  <p:tag name="IGUANATEXSIZE" val="3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 = x&#10;\]&#10;\end{document}"/>
  <p:tag name="IGUANATEXSIZE" val="3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Y|x)&#10;\]&#10;\end{document}"/>
  <p:tag name="IGUANATEXSIZE" val="3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Y|X=x)&#10;\]&#10;\end{document}"/>
  <p:tag name="IGUANATEXSIZE" val="3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 = x&#10;\]&#10;\end{document}"/>
  <p:tag name="IGUANATEXSIZE" val="3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Y|x)=\int_{-\infty}^{\infty}yf(y|x)dy, \ \mbox{if} \ Y \ \mbox{is continuous}&#10;\]&#10;\end{document}"/>
  <p:tag name="IGUANATEXSIZE" val="3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Y|x)=\sum_{\mbox{All} \ y}yf(y|x),  \ \mbox{if} \ Y \ \mbox{is discrete}&#10;\]&#10;\end{document}"/>
  <p:tag name="IGUANATEXSIZE" val="3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f(x)&#10;\]&#10;\end{document}"/>
  <p:tag name="IGUANATEXSIZE" val="3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Y|x)&#10;\]&#10;\end{document}"/>
  <p:tag name="IGUANATEXSIZE" val="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Cov}(X,Y) = E(XY)-E(X)E(Y)&#10;\]&#10;\end{document}"/>
  <p:tag name="IGUANATEXSIZE" val="3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Y|x)&#10;\]&#10;\end{document}"/>
  <p:tag name="IGUANATEXSIZE" val="3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 = x&#10;\]&#10;\end{document}"/>
  <p:tag name="IGUANATEXSIZE" val="3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Var}(Y|X=x)&#10;\]&#10;\end{document}"/>
  <p:tag name="IGUANATEXSIZE" val="3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 = x&#10;\]&#10;\end{document}"/>
  <p:tag name="IGUANATEXSIZE" val="3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Var}(Y|x)=E&#10;\left(&#10;(Y-E(Y|x))^2\bigg{|}x&#10;\right)&#10;\]&#10;\end{document}"/>
  <p:tag name="IGUANATEXSIZE" val="3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Var}(Y|x)&#10;\]&#10;\end{document}"/>
  <p:tag name="IGUANATEXSIZE" val="34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17799</TotalTime>
  <Words>415</Words>
  <Application>Microsoft Macintosh PowerPoint</Application>
  <PresentationFormat>On-screen Show (4:3)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Custom Design</vt:lpstr>
      <vt:lpstr>PowerPoint Presentation</vt:lpstr>
      <vt:lpstr>Contents</vt:lpstr>
      <vt:lpstr>PowerPoint Presentation</vt:lpstr>
      <vt:lpstr>Covariance</vt:lpstr>
      <vt:lpstr>Correlation</vt:lpstr>
      <vt:lpstr>Discrete Case</vt:lpstr>
      <vt:lpstr>Discrete Case</vt:lpstr>
      <vt:lpstr>Continuous Case</vt:lpstr>
      <vt:lpstr>Continuous Case</vt:lpstr>
      <vt:lpstr>Continuous Case</vt:lpstr>
      <vt:lpstr>Properties of Covariance and Correlation</vt:lpstr>
      <vt:lpstr>Properties of covariance and correlation</vt:lpstr>
      <vt:lpstr>PowerPoint Presentation</vt:lpstr>
      <vt:lpstr>Conditional Expectation</vt:lpstr>
      <vt:lpstr>Conditional Variance</vt:lpstr>
      <vt:lpstr>PowerPoint Presentation</vt:lpstr>
      <vt:lpstr>Convergence Concepts</vt:lpstr>
      <vt:lpstr>Almost Sure Convergence</vt:lpstr>
      <vt:lpstr>Central Limit Theorem</vt:lpstr>
      <vt:lpstr>Summary</vt:lpstr>
    </vt:vector>
  </TitlesOfParts>
  <Company>unsw-EET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hungta</dc:creator>
  <cp:lastModifiedBy>Microsoft Office User</cp:lastModifiedBy>
  <cp:revision>3408</cp:revision>
  <dcterms:created xsi:type="dcterms:W3CDTF">2007-03-29T01:06:11Z</dcterms:created>
  <dcterms:modified xsi:type="dcterms:W3CDTF">2022-03-07T03:15:13Z</dcterms:modified>
</cp:coreProperties>
</file>