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61" r:id="rId6"/>
    <p:sldId id="264" r:id="rId7"/>
    <p:sldId id="257" r:id="rId8"/>
    <p:sldId id="263" r:id="rId9"/>
    <p:sldId id="265" r:id="rId10"/>
    <p:sldId id="266" r:id="rId11"/>
  </p:sldIdLst>
  <p:sldSz cx="12192000" cy="36195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144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4707954" y="28088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従業者</a:t>
          </a:r>
        </a:p>
      </dsp:txBody>
      <dsp:txXfrm>
        <a:off x="4731522" y="304455"/>
        <a:ext cx="1159860" cy="757528"/>
      </dsp:txXfrm>
    </dsp:sp>
    <dsp:sp modelId="{33A98DF9-4A41-46A9-AF55-E1F9F46AFF8D}">
      <dsp:nvSpPr>
        <dsp:cNvPr id="0" name=""/>
        <dsp:cNvSpPr/>
      </dsp:nvSpPr>
      <dsp:spPr>
        <a:xfrm>
          <a:off x="2957810" y="108555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2354312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自営業主</a:t>
          </a:r>
        </a:p>
      </dsp:txBody>
      <dsp:txXfrm>
        <a:off x="2377880" y="1430985"/>
        <a:ext cx="1159860" cy="757528"/>
      </dsp:txXfrm>
    </dsp:sp>
    <dsp:sp modelId="{DE1EEFC2-8563-4A90-89BD-7DCD3472F41E}">
      <dsp:nvSpPr>
        <dsp:cNvPr id="0" name=""/>
        <dsp:cNvSpPr/>
      </dsp:nvSpPr>
      <dsp:spPr>
        <a:xfrm>
          <a:off x="4526905" y="108555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784547" y="0"/>
              </a:moveTo>
              <a:lnTo>
                <a:pt x="78454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3923407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家族従業者</a:t>
          </a:r>
        </a:p>
      </dsp:txBody>
      <dsp:txXfrm>
        <a:off x="3946975" y="1430985"/>
        <a:ext cx="1159860" cy="757528"/>
      </dsp:txXfrm>
    </dsp:sp>
    <dsp:sp modelId="{ECCC34F1-FE86-492E-96B7-2D24460905B4}">
      <dsp:nvSpPr>
        <dsp:cNvPr id="0" name=""/>
        <dsp:cNvSpPr/>
      </dsp:nvSpPr>
      <dsp:spPr>
        <a:xfrm>
          <a:off x="5311452" y="108555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784547" y="160932"/>
              </a:lnTo>
              <a:lnTo>
                <a:pt x="784547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5492501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雇用者</a:t>
          </a:r>
        </a:p>
      </dsp:txBody>
      <dsp:txXfrm>
        <a:off x="5516069" y="1430985"/>
        <a:ext cx="1159860" cy="757528"/>
      </dsp:txXfrm>
    </dsp:sp>
    <dsp:sp modelId="{ABE55E35-92DA-40BF-9AC8-4A56BC385057}">
      <dsp:nvSpPr>
        <dsp:cNvPr id="0" name=""/>
        <dsp:cNvSpPr/>
      </dsp:nvSpPr>
      <dsp:spPr>
        <a:xfrm>
          <a:off x="604167" y="2212081"/>
          <a:ext cx="5491832" cy="321865"/>
        </a:xfrm>
        <a:custGeom>
          <a:avLst/>
          <a:gdLst/>
          <a:ahLst/>
          <a:cxnLst/>
          <a:rect l="0" t="0" r="0" b="0"/>
          <a:pathLst>
            <a:path>
              <a:moveTo>
                <a:pt x="5491832" y="0"/>
              </a:moveTo>
              <a:lnTo>
                <a:pt x="549183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66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役員</a:t>
          </a:r>
        </a:p>
      </dsp:txBody>
      <dsp:txXfrm>
        <a:off x="24237" y="2557515"/>
        <a:ext cx="1159860" cy="757528"/>
      </dsp:txXfrm>
    </dsp:sp>
    <dsp:sp modelId="{C878BCBE-0E3B-46E8-A27C-6AA935A2CAA8}">
      <dsp:nvSpPr>
        <dsp:cNvPr id="0" name=""/>
        <dsp:cNvSpPr/>
      </dsp:nvSpPr>
      <dsp:spPr>
        <a:xfrm>
          <a:off x="2173262" y="2212081"/>
          <a:ext cx="3922737" cy="321865"/>
        </a:xfrm>
        <a:custGeom>
          <a:avLst/>
          <a:gdLst/>
          <a:ahLst/>
          <a:cxnLst/>
          <a:rect l="0" t="0" r="0" b="0"/>
          <a:pathLst>
            <a:path>
              <a:moveTo>
                <a:pt x="3922737" y="0"/>
              </a:moveTo>
              <a:lnTo>
                <a:pt x="392273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156976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正規の職員</a:t>
          </a:r>
          <a:endParaRPr lang="en-US" altLang="ja-JP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・従業員</a:t>
          </a:r>
        </a:p>
      </dsp:txBody>
      <dsp:txXfrm>
        <a:off x="1593332" y="2557515"/>
        <a:ext cx="1159860" cy="757528"/>
      </dsp:txXfrm>
    </dsp:sp>
    <dsp:sp modelId="{AFEA0EA9-BC65-48BE-8859-1A1FF4E5FE75}">
      <dsp:nvSpPr>
        <dsp:cNvPr id="0" name=""/>
        <dsp:cNvSpPr/>
      </dsp:nvSpPr>
      <dsp:spPr>
        <a:xfrm>
          <a:off x="3742357" y="221208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2353642" y="0"/>
              </a:moveTo>
              <a:lnTo>
                <a:pt x="2353642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313885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パート</a:t>
          </a:r>
        </a:p>
      </dsp:txBody>
      <dsp:txXfrm>
        <a:off x="3162427" y="2557515"/>
        <a:ext cx="1159860" cy="757528"/>
      </dsp:txXfrm>
    </dsp:sp>
    <dsp:sp modelId="{601D7309-6C11-4A81-827B-5CD99ABC76D7}">
      <dsp:nvSpPr>
        <dsp:cNvPr id="0" name=""/>
        <dsp:cNvSpPr/>
      </dsp:nvSpPr>
      <dsp:spPr>
        <a:xfrm>
          <a:off x="5311452" y="221208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784547" y="0"/>
              </a:moveTo>
              <a:lnTo>
                <a:pt x="784547" y="160932"/>
              </a:lnTo>
              <a:lnTo>
                <a:pt x="0" y="160932"/>
              </a:lnTo>
              <a:lnTo>
                <a:pt x="0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470795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アルバイト</a:t>
          </a:r>
        </a:p>
      </dsp:txBody>
      <dsp:txXfrm>
        <a:off x="4731522" y="2557515"/>
        <a:ext cx="1159860" cy="757528"/>
      </dsp:txXfrm>
    </dsp:sp>
    <dsp:sp modelId="{97E78879-433E-4EB5-B70B-CFA52BB99328}">
      <dsp:nvSpPr>
        <dsp:cNvPr id="0" name=""/>
        <dsp:cNvSpPr/>
      </dsp:nvSpPr>
      <dsp:spPr>
        <a:xfrm>
          <a:off x="6096000" y="2212081"/>
          <a:ext cx="78454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784547" y="160932"/>
              </a:lnTo>
              <a:lnTo>
                <a:pt x="784547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627704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派遣社員</a:t>
          </a:r>
        </a:p>
      </dsp:txBody>
      <dsp:txXfrm>
        <a:off x="6300617" y="2557515"/>
        <a:ext cx="1159860" cy="757528"/>
      </dsp:txXfrm>
    </dsp:sp>
    <dsp:sp modelId="{F1A329DD-6B79-465D-A7CB-94DACAC57E33}">
      <dsp:nvSpPr>
        <dsp:cNvPr id="0" name=""/>
        <dsp:cNvSpPr/>
      </dsp:nvSpPr>
      <dsp:spPr>
        <a:xfrm>
          <a:off x="6096000" y="221208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784614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契約社員</a:t>
          </a:r>
        </a:p>
      </dsp:txBody>
      <dsp:txXfrm>
        <a:off x="7869712" y="2557515"/>
        <a:ext cx="1159860" cy="757528"/>
      </dsp:txXfrm>
    </dsp:sp>
    <dsp:sp modelId="{E81EFA48-A1DE-41EC-A5B2-0E128D91701C}">
      <dsp:nvSpPr>
        <dsp:cNvPr id="0" name=""/>
        <dsp:cNvSpPr/>
      </dsp:nvSpPr>
      <dsp:spPr>
        <a:xfrm>
          <a:off x="6096000" y="2212081"/>
          <a:ext cx="3922737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3922737" y="160932"/>
              </a:lnTo>
              <a:lnTo>
                <a:pt x="3922737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9415239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嘱託</a:t>
          </a:r>
        </a:p>
      </dsp:txBody>
      <dsp:txXfrm>
        <a:off x="9438807" y="2557515"/>
        <a:ext cx="1159860" cy="757528"/>
      </dsp:txXfrm>
    </dsp:sp>
    <dsp:sp modelId="{237AC289-2D0A-40A8-ABF2-A9F79C95D2BE}">
      <dsp:nvSpPr>
        <dsp:cNvPr id="0" name=""/>
        <dsp:cNvSpPr/>
      </dsp:nvSpPr>
      <dsp:spPr>
        <a:xfrm>
          <a:off x="6096000" y="2212081"/>
          <a:ext cx="549183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5491832" y="160932"/>
              </a:lnTo>
              <a:lnTo>
                <a:pt x="5491832" y="3218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10984334" y="253394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その他</a:t>
          </a:r>
          <a:br>
            <a:rPr lang="en-US" altLang="ja-JP" sz="1400" kern="1200" dirty="0"/>
          </a:br>
          <a:r>
            <a:rPr lang="ja-JP" altLang="en-US" sz="1400" kern="1200" dirty="0"/>
            <a:t>雇用者</a:t>
          </a:r>
        </a:p>
      </dsp:txBody>
      <dsp:txXfrm>
        <a:off x="11007902" y="2557515"/>
        <a:ext cx="1159860" cy="757528"/>
      </dsp:txXfrm>
    </dsp:sp>
    <dsp:sp modelId="{CBBAEC07-B046-4693-8EB8-2EDB8E23F710}">
      <dsp:nvSpPr>
        <dsp:cNvPr id="0" name=""/>
        <dsp:cNvSpPr/>
      </dsp:nvSpPr>
      <dsp:spPr>
        <a:xfrm>
          <a:off x="5311452" y="1085551"/>
          <a:ext cx="2353642" cy="3218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0932"/>
              </a:lnTo>
              <a:lnTo>
                <a:pt x="2353642" y="160932"/>
              </a:lnTo>
              <a:lnTo>
                <a:pt x="2353642" y="32186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7061596" y="1407417"/>
          <a:ext cx="1206996" cy="80466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1400" kern="1200" dirty="0"/>
            <a:t>完全失業者</a:t>
          </a:r>
        </a:p>
      </dsp:txBody>
      <dsp:txXfrm>
        <a:off x="7085164" y="1430985"/>
        <a:ext cx="1159860" cy="75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768475" y="1143000"/>
            <a:ext cx="10394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468932" y="292265"/>
            <a:ext cx="9144000" cy="1652332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1200"/>
              </a:spcBef>
              <a:defRPr sz="4800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469572" y="1944598"/>
            <a:ext cx="9144000" cy="1373281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2" indent="0" algn="ctr">
              <a:buNone/>
              <a:defRPr sz="2000"/>
            </a:lvl2pPr>
            <a:lvl3pPr marL="914302" indent="0" algn="ctr">
              <a:buNone/>
              <a:defRPr sz="1800"/>
            </a:lvl3pPr>
            <a:lvl4pPr marL="1371454" indent="0" algn="ctr">
              <a:buNone/>
              <a:defRPr sz="1600"/>
            </a:lvl4pPr>
            <a:lvl5pPr marL="1828605" indent="0" algn="ctr">
              <a:buNone/>
              <a:defRPr sz="1600"/>
            </a:lvl5pPr>
            <a:lvl6pPr marL="2285756" indent="0" algn="ctr">
              <a:buNone/>
              <a:defRPr sz="1600"/>
            </a:lvl6pPr>
            <a:lvl7pPr marL="2742906" indent="0" algn="ctr">
              <a:buNone/>
              <a:defRPr sz="1600"/>
            </a:lvl7pPr>
            <a:lvl8pPr marL="3200058" indent="0" algn="ctr">
              <a:buNone/>
              <a:defRPr sz="1600"/>
            </a:lvl8pPr>
            <a:lvl9pPr marL="365721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200" y="575702"/>
            <a:ext cx="10533600" cy="2742175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200" y="575702"/>
            <a:ext cx="10533600" cy="2742175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90289" y="454217"/>
            <a:ext cx="10657169" cy="1953760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90289" y="2422221"/>
            <a:ext cx="10657169" cy="791766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0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0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9198" y="635214"/>
            <a:ext cx="5190603" cy="2624855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10" y="635214"/>
            <a:ext cx="5190597" cy="2624855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9200" y="598943"/>
            <a:ext cx="5174399" cy="452258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2" indent="0">
              <a:buNone/>
              <a:defRPr sz="1600" b="1"/>
            </a:lvl4pPr>
            <a:lvl5pPr marL="1828696" indent="0">
              <a:buNone/>
              <a:defRPr sz="1600" b="1"/>
            </a:lvl5pPr>
            <a:lvl6pPr marL="2285870" indent="0">
              <a:buNone/>
              <a:defRPr sz="1600" b="1"/>
            </a:lvl6pPr>
            <a:lvl7pPr marL="2743044" indent="0">
              <a:buNone/>
              <a:defRPr sz="1600" b="1"/>
            </a:lvl7pPr>
            <a:lvl8pPr marL="3200218" indent="0">
              <a:buNone/>
              <a:defRPr sz="1600" b="1"/>
            </a:lvl8pPr>
            <a:lvl9pPr marL="3657392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88407" y="598943"/>
            <a:ext cx="5174399" cy="452258"/>
          </a:xfrm>
        </p:spPr>
        <p:txBody>
          <a:bodyPr anchor="ctr">
            <a:normAutofit/>
          </a:bodyPr>
          <a:lstStyle>
            <a:lvl1pPr marL="0" indent="0">
              <a:buNone/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174" indent="0">
              <a:buNone/>
              <a:defRPr sz="2000" b="1"/>
            </a:lvl2pPr>
            <a:lvl3pPr marL="914348" indent="0">
              <a:buNone/>
              <a:defRPr sz="1800" b="1"/>
            </a:lvl3pPr>
            <a:lvl4pPr marL="1371522" indent="0">
              <a:buNone/>
              <a:defRPr sz="1600" b="1"/>
            </a:lvl4pPr>
            <a:lvl5pPr marL="1828696" indent="0">
              <a:buNone/>
              <a:defRPr sz="1600" b="1"/>
            </a:lvl5pPr>
            <a:lvl6pPr marL="2285870" indent="0">
              <a:buNone/>
              <a:defRPr sz="1600" b="1"/>
            </a:lvl6pPr>
            <a:lvl7pPr marL="2743044" indent="0">
              <a:buNone/>
              <a:defRPr sz="1600" b="1"/>
            </a:lvl7pPr>
            <a:lvl8pPr marL="3200218" indent="0">
              <a:buNone/>
              <a:defRPr sz="1600" b="1"/>
            </a:lvl8pPr>
            <a:lvl9pPr marL="3657392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829200" y="1072745"/>
            <a:ext cx="5161070" cy="224513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6188407" y="1072749"/>
            <a:ext cx="5174399" cy="2245129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29198" y="609616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4038600" y="3317878"/>
            <a:ext cx="4114800" cy="229570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829198" y="1963108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6172204" y="609616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6172204" y="1963108"/>
            <a:ext cx="5190603" cy="1307631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464801" y="3317878"/>
            <a:ext cx="1177472" cy="229570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42271" y="3317878"/>
            <a:ext cx="522516" cy="229570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29200" y="192710"/>
            <a:ext cx="10533600" cy="31251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29200" y="192711"/>
            <a:ext cx="10533600" cy="384691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29200" y="575702"/>
            <a:ext cx="10533600" cy="2742175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0464801" y="3317878"/>
            <a:ext cx="1177472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3317878"/>
            <a:ext cx="4114800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642271" y="3317878"/>
            <a:ext cx="522516" cy="2295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302" rtl="0" eaLnBrk="1" latinLnBrk="0" hangingPunct="1">
        <a:lnSpc>
          <a:spcPct val="90000"/>
        </a:lnSpc>
        <a:spcBef>
          <a:spcPct val="0"/>
        </a:spcBef>
        <a:buNone/>
        <a:defRPr kumimoji="1" sz="3200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228576" indent="-228576" algn="just" defTabSz="914302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Font typeface="Arial" panose="020B0604020202020204" pitchFamily="34" charset="0"/>
        <a:buChar char="•"/>
        <a:defRPr kumimoji="1" sz="28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685727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游ゴシック" panose="020B0400000000000000" pitchFamily="50" charset="-128"/>
        <a:buChar char="­"/>
        <a:defRPr kumimoji="1" sz="28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1142877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1600029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2057181" indent="-228576" algn="just" defTabSz="9143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2400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2514331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3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4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5" indent="-228576" algn="l" defTabSz="91430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2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4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5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6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6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58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0" algn="l" defTabSz="914302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0" y="1"/>
          <a:ext cx="12192000" cy="36194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006998" y="129170"/>
            <a:ext cx="9596105" cy="3361159"/>
            <a:chOff x="1006998" y="129170"/>
            <a:chExt cx="9596105" cy="336115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361159"/>
              <a:chOff x="3891716" y="203793"/>
              <a:chExt cx="7281190" cy="336115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361159"/>
                <a:chOff x="3891716" y="203793"/>
                <a:chExt cx="6756397" cy="336115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211915"/>
                  <a:chOff x="5300915" y="280736"/>
                  <a:chExt cx="4408569" cy="321191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賃金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1400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1400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1400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30777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en-US" altLang="ja-JP" sz="1400" b="0" dirty="0"/>
                  </a:p>
                </p:txBody>
              </p:sp>
            </mc:Choice>
            <mc:Fallback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9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361158"/>
              <a:chOff x="3891716" y="203793"/>
              <a:chExt cx="4408569" cy="336115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361158"/>
                <a:chOff x="3891716" y="203793"/>
                <a:chExt cx="4408569" cy="336115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211915"/>
                  <a:chOff x="5300915" y="280736"/>
                  <a:chExt cx="4408569" cy="321191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1400" dirty="0"/>
                      <a:t>賃金</a:t>
                    </a:r>
                    <a:endParaRPr kumimoji="1" lang="ja-JP" altLang="en-US" sz="1400" dirty="0"/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1400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1400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ja-JP" altLang="en-US" sz="1400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1" lang="en-US" altLang="ja-JP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ja-JP" altLang="en-US" sz="1400" dirty="0"/>
                    </a:p>
                  </p:txBody>
                </p:sp>
              </mc:Choice>
              <mc:Fallback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2977" y="0"/>
            <a:ext cx="4626046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241" y="0"/>
            <a:ext cx="3627517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013" y="0"/>
            <a:ext cx="3609975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3763963" y="890336"/>
            <a:ext cx="4662487" cy="272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3891716" y="203793"/>
            <a:ext cx="4408569" cy="3365803"/>
            <a:chOff x="3891716" y="203793"/>
            <a:chExt cx="4408569" cy="3365803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211915"/>
              <a:chOff x="5300915" y="280736"/>
              <a:chExt cx="4408569" cy="3211915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賃金</a:t>
                </a:r>
                <a:endParaRPr kumimoji="1" lang="ja-JP" altLang="en-US" sz="1400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供給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3194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319446"/>
                </a:xfrm>
                <a:prstGeom prst="rect">
                  <a:avLst/>
                </a:prstGeom>
                <a:blipFill>
                  <a:blip r:embed="rId3"/>
                  <a:stretch>
                    <a:fillRect l="-10714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999804" y="126848"/>
            <a:ext cx="9776658" cy="3369349"/>
            <a:chOff x="999804" y="126848"/>
            <a:chExt cx="9776658" cy="3369349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211915"/>
              <a:chOff x="3891716" y="203793"/>
              <a:chExt cx="4408569" cy="3211915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11915"/>
                <a:chOff x="5300915" y="280736"/>
                <a:chExt cx="4408569" cy="3211915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賃金</a:t>
                  </a:r>
                  <a:endParaRPr kumimoji="1" lang="ja-JP" altLang="en-US" sz="1400" dirty="0"/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400" dirty="0"/>
                  <a:t>失業</a:t>
                </a:r>
                <a:endParaRPr kumimoji="1" lang="ja-JP" altLang="en-US" sz="1400" dirty="0"/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365803"/>
              <a:chOff x="3891716" y="203793"/>
              <a:chExt cx="4408569" cy="3365803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11915"/>
                <a:chOff x="5300915" y="280736"/>
                <a:chExt cx="4408569" cy="3211915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賃金</a:t>
                  </a:r>
                  <a:endParaRPr kumimoji="1" lang="ja-JP" altLang="en-US" sz="1400" dirty="0"/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供給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319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3194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714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3486312" y="126848"/>
            <a:ext cx="5219375" cy="3368526"/>
            <a:chOff x="1206389" y="126848"/>
            <a:chExt cx="5219375" cy="3368526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65803"/>
              <a:chOff x="3891716" y="203793"/>
              <a:chExt cx="5219375" cy="3365803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211915"/>
                <a:chOff x="5300915" y="280736"/>
                <a:chExt cx="5188794" cy="3211915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賃金</a:t>
                  </a:r>
                  <a:endParaRPr kumimoji="1" lang="ja-JP" altLang="en-US" sz="1400" dirty="0"/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319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3194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>
                <a:off x="4242636" y="2696899"/>
                <a:ext cx="2686608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319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3194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929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需要</a:t>
                </a:r>
                <a:r>
                  <a:rPr lang="ja-JP" altLang="en-US" sz="1400" dirty="0"/>
                  <a:t>（シフト後）</a:t>
                </a:r>
                <a:endParaRPr kumimoji="1" lang="ja-JP" altLang="en-US" sz="1400" dirty="0"/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3720338" y="125407"/>
            <a:ext cx="4751324" cy="3368686"/>
            <a:chOff x="6299843" y="126848"/>
            <a:chExt cx="4751324" cy="3368686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68686"/>
              <a:chOff x="3891716" y="203793"/>
              <a:chExt cx="4751324" cy="3368686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211915"/>
                <a:chOff x="5300915" y="280736"/>
                <a:chExt cx="4751324" cy="3211915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1400" dirty="0"/>
                    <a:t>賃金</a:t>
                  </a:r>
                  <a:endParaRPr kumimoji="1" lang="ja-JP" altLang="en-US" sz="1400" dirty="0"/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ja-JP" altLang="en-US" sz="1400" dirty="0"/>
                    <a:t>供給</a:t>
                  </a:r>
                  <a:r>
                    <a:rPr lang="ja-JP" altLang="en-US" sz="1400" dirty="0"/>
                    <a:t>（シフト後）</a:t>
                  </a:r>
                  <a:endParaRPr kumimoji="1" lang="ja-JP" altLang="en-US" sz="1400" dirty="0"/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3194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3194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kumimoji="1" lang="ja-JP" altLang="en-US" sz="1400" dirty="0"/>
                  </a:p>
                </p:txBody>
              </p:sp>
            </mc:Choice>
            <mc:Fallback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7143"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sz="1400" dirty="0"/>
                  <a:t>供給</a:t>
                </a:r>
                <a:r>
                  <a:rPr lang="ja-JP" altLang="en-US" sz="1400" dirty="0"/>
                  <a:t>（シフト前）</a:t>
                </a:r>
                <a:endParaRPr kumimoji="1" lang="ja-JP" altLang="en-US" sz="1400" dirty="0"/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463</TotalTime>
  <Words>171</Words>
  <Application>Microsoft Office PowerPoint</Application>
  <PresentationFormat>ユーザー設定</PresentationFormat>
  <Paragraphs>66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中村　文香</cp:lastModifiedBy>
  <cp:revision>21</cp:revision>
  <dcterms:created xsi:type="dcterms:W3CDTF">2025-08-04T04:01:04Z</dcterms:created>
  <dcterms:modified xsi:type="dcterms:W3CDTF">2025-08-26T06:39:36Z</dcterms:modified>
</cp:coreProperties>
</file>