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81" r:id="rId2"/>
    <p:sldId id="256" r:id="rId3"/>
    <p:sldId id="258" r:id="rId4"/>
    <p:sldId id="259" r:id="rId5"/>
    <p:sldId id="260" r:id="rId6"/>
    <p:sldId id="261" r:id="rId7"/>
    <p:sldId id="264" r:id="rId8"/>
    <p:sldId id="257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2" r:id="rId27"/>
  </p:sldIdLst>
  <p:sldSz cx="23039388" cy="7199313"/>
  <p:notesSz cx="6858000" cy="9144000"/>
  <p:defaultTextStyle>
    <a:defPPr>
      <a:defRPr lang="ja-JP"/>
    </a:defPPr>
    <a:lvl1pPr marL="0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47</c:v>
                </c:pt>
                <c:pt idx="2">
                  <c:v>67</c:v>
                </c:pt>
                <c:pt idx="3">
                  <c:v>82</c:v>
                </c:pt>
                <c:pt idx="4">
                  <c:v>95</c:v>
                </c:pt>
                <c:pt idx="5">
                  <c:v>106</c:v>
                </c:pt>
                <c:pt idx="6">
                  <c:v>116</c:v>
                </c:pt>
                <c:pt idx="7">
                  <c:v>125</c:v>
                </c:pt>
                <c:pt idx="8">
                  <c:v>134</c:v>
                </c:pt>
                <c:pt idx="9">
                  <c:v>142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kern="1200" baseline="0" dirty="0">
                    <a:solidFill>
                      <a:srgbClr val="292929">
                        <a:lumMod val="65000"/>
                        <a:lumOff val="35000"/>
                      </a:srgbClr>
                    </a:solidFill>
                  </a:rPr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家庭内限界生産量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b="0" i="0" u="none" strike="noStrike" kern="1200" baseline="0" dirty="0">
                  <a:solidFill>
                    <a:srgbClr val="292929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市場財の購入量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市場労働の限界購入量</a:t>
                </a:r>
                <a:endParaRPr lang="ja-JP" altLang="en-US" sz="32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187</c:v>
                </c:pt>
                <c:pt idx="1">
                  <c:v>172</c:v>
                </c:pt>
                <c:pt idx="2">
                  <c:v>157</c:v>
                </c:pt>
                <c:pt idx="3">
                  <c:v>142</c:v>
                </c:pt>
                <c:pt idx="4">
                  <c:v>127</c:v>
                </c:pt>
                <c:pt idx="5">
                  <c:v>112</c:v>
                </c:pt>
                <c:pt idx="6">
                  <c:v>97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40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45</c:v>
                </c:pt>
                <c:pt idx="1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9167656" y="546964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従業者</a:t>
          </a:r>
        </a:p>
      </dsp:txBody>
      <dsp:txXfrm>
        <a:off x="9213549" y="592857"/>
        <a:ext cx="2258560" cy="1475111"/>
      </dsp:txXfrm>
    </dsp:sp>
    <dsp:sp modelId="{33A98DF9-4A41-46A9-AF55-E1F9F46AFF8D}">
      <dsp:nvSpPr>
        <dsp:cNvPr id="0" name=""/>
        <dsp:cNvSpPr/>
      </dsp:nvSpPr>
      <dsp:spPr>
        <a:xfrm>
          <a:off x="5759653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458448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自営業主</a:t>
          </a:r>
        </a:p>
      </dsp:txBody>
      <dsp:txXfrm>
        <a:off x="4630373" y="2786514"/>
        <a:ext cx="2258560" cy="1475111"/>
      </dsp:txXfrm>
    </dsp:sp>
    <dsp:sp modelId="{DE1EEFC2-8563-4A90-89BD-7DCD3472F41E}">
      <dsp:nvSpPr>
        <dsp:cNvPr id="0" name=""/>
        <dsp:cNvSpPr/>
      </dsp:nvSpPr>
      <dsp:spPr>
        <a:xfrm>
          <a:off x="8815104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763993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家族従業者</a:t>
          </a:r>
        </a:p>
      </dsp:txBody>
      <dsp:txXfrm>
        <a:off x="7685823" y="2786514"/>
        <a:ext cx="2258560" cy="1475111"/>
      </dsp:txXfrm>
    </dsp:sp>
    <dsp:sp modelId="{ECCC34F1-FE86-492E-96B7-2D24460905B4}">
      <dsp:nvSpPr>
        <dsp:cNvPr id="0" name=""/>
        <dsp:cNvSpPr/>
      </dsp:nvSpPr>
      <dsp:spPr>
        <a:xfrm>
          <a:off x="10342829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10695381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雇用者</a:t>
          </a:r>
        </a:p>
      </dsp:txBody>
      <dsp:txXfrm>
        <a:off x="10741274" y="2786514"/>
        <a:ext cx="2258560" cy="1475111"/>
      </dsp:txXfrm>
    </dsp:sp>
    <dsp:sp modelId="{ABE55E35-92DA-40BF-9AC8-4A56BC385057}">
      <dsp:nvSpPr>
        <dsp:cNvPr id="0" name=""/>
        <dsp:cNvSpPr/>
      </dsp:nvSpPr>
      <dsp:spPr>
        <a:xfrm>
          <a:off x="1176477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10694077" y="0"/>
              </a:moveTo>
              <a:lnTo>
                <a:pt x="10694077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130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役員</a:t>
          </a:r>
        </a:p>
      </dsp:txBody>
      <dsp:txXfrm>
        <a:off x="47197" y="4980171"/>
        <a:ext cx="2258560" cy="1475111"/>
      </dsp:txXfrm>
    </dsp:sp>
    <dsp:sp modelId="{C878BCBE-0E3B-46E8-A27C-6AA935A2CAA8}">
      <dsp:nvSpPr>
        <dsp:cNvPr id="0" name=""/>
        <dsp:cNvSpPr/>
      </dsp:nvSpPr>
      <dsp:spPr>
        <a:xfrm>
          <a:off x="4231928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7638626" y="0"/>
              </a:moveTo>
              <a:lnTo>
                <a:pt x="763862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305675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正規の職員</a:t>
          </a:r>
          <a:endParaRPr lang="en-US" altLang="ja-JP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・従業員</a:t>
          </a:r>
        </a:p>
      </dsp:txBody>
      <dsp:txXfrm>
        <a:off x="3102647" y="4980171"/>
        <a:ext cx="2258560" cy="1475111"/>
      </dsp:txXfrm>
    </dsp:sp>
    <dsp:sp modelId="{AFEA0EA9-BC65-48BE-8859-1A1FF4E5FE75}">
      <dsp:nvSpPr>
        <dsp:cNvPr id="0" name=""/>
        <dsp:cNvSpPr/>
      </dsp:nvSpPr>
      <dsp:spPr>
        <a:xfrm>
          <a:off x="7287378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6112205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パート</a:t>
          </a:r>
        </a:p>
      </dsp:txBody>
      <dsp:txXfrm>
        <a:off x="6158098" y="4980171"/>
        <a:ext cx="2258560" cy="1475111"/>
      </dsp:txXfrm>
    </dsp:sp>
    <dsp:sp modelId="{601D7309-6C11-4A81-827B-5CD99ABC76D7}">
      <dsp:nvSpPr>
        <dsp:cNvPr id="0" name=""/>
        <dsp:cNvSpPr/>
      </dsp:nvSpPr>
      <dsp:spPr>
        <a:xfrm>
          <a:off x="10342829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9167656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アルバイト</a:t>
          </a:r>
        </a:p>
      </dsp:txBody>
      <dsp:txXfrm>
        <a:off x="9213549" y="4980171"/>
        <a:ext cx="2258560" cy="1475111"/>
      </dsp:txXfrm>
    </dsp:sp>
    <dsp:sp modelId="{97E78879-433E-4EB5-B70B-CFA52BB99328}">
      <dsp:nvSpPr>
        <dsp:cNvPr id="0" name=""/>
        <dsp:cNvSpPr/>
      </dsp:nvSpPr>
      <dsp:spPr>
        <a:xfrm>
          <a:off x="11870555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1222310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派遣社員</a:t>
          </a:r>
        </a:p>
      </dsp:txBody>
      <dsp:txXfrm>
        <a:off x="12269000" y="4980171"/>
        <a:ext cx="2258560" cy="1475111"/>
      </dsp:txXfrm>
    </dsp:sp>
    <dsp:sp modelId="{F1A329DD-6B79-465D-A7CB-94DACAC57E33}">
      <dsp:nvSpPr>
        <dsp:cNvPr id="0" name=""/>
        <dsp:cNvSpPr/>
      </dsp:nvSpPr>
      <dsp:spPr>
        <a:xfrm>
          <a:off x="11870555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1527855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契約社員</a:t>
          </a:r>
        </a:p>
      </dsp:txBody>
      <dsp:txXfrm>
        <a:off x="15324450" y="4980171"/>
        <a:ext cx="2258560" cy="1475111"/>
      </dsp:txXfrm>
    </dsp:sp>
    <dsp:sp modelId="{E81EFA48-A1DE-41EC-A5B2-0E128D91701C}">
      <dsp:nvSpPr>
        <dsp:cNvPr id="0" name=""/>
        <dsp:cNvSpPr/>
      </dsp:nvSpPr>
      <dsp:spPr>
        <a:xfrm>
          <a:off x="11870555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7638626" y="313379"/>
              </a:lnTo>
              <a:lnTo>
                <a:pt x="763862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18334008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嘱託</a:t>
          </a:r>
        </a:p>
      </dsp:txBody>
      <dsp:txXfrm>
        <a:off x="18379901" y="4980171"/>
        <a:ext cx="2258560" cy="1475111"/>
      </dsp:txXfrm>
    </dsp:sp>
    <dsp:sp modelId="{237AC289-2D0A-40A8-ABF2-A9F79C95D2BE}">
      <dsp:nvSpPr>
        <dsp:cNvPr id="0" name=""/>
        <dsp:cNvSpPr/>
      </dsp:nvSpPr>
      <dsp:spPr>
        <a:xfrm>
          <a:off x="11870555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0694077" y="313379"/>
              </a:lnTo>
              <a:lnTo>
                <a:pt x="10694077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21389459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その他</a:t>
          </a:r>
          <a:br>
            <a:rPr lang="en-US" altLang="ja-JP" sz="2700" kern="1200" dirty="0"/>
          </a:br>
          <a:r>
            <a:rPr lang="ja-JP" altLang="en-US" sz="2700" kern="1200" dirty="0"/>
            <a:t>雇用者</a:t>
          </a:r>
        </a:p>
      </dsp:txBody>
      <dsp:txXfrm>
        <a:off x="21435352" y="4980171"/>
        <a:ext cx="2258560" cy="1475111"/>
      </dsp:txXfrm>
    </dsp:sp>
    <dsp:sp modelId="{CBBAEC07-B046-4693-8EB8-2EDB8E23F710}">
      <dsp:nvSpPr>
        <dsp:cNvPr id="0" name=""/>
        <dsp:cNvSpPr/>
      </dsp:nvSpPr>
      <dsp:spPr>
        <a:xfrm>
          <a:off x="10342829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13750832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完全失業者</a:t>
          </a:r>
        </a:p>
      </dsp:txBody>
      <dsp:txXfrm>
        <a:off x="13796725" y="2786514"/>
        <a:ext cx="2258560" cy="1475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509713" y="1143000"/>
            <a:ext cx="9877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2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75875" y="581325"/>
            <a:ext cx="17279542" cy="328654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2337"/>
              </a:spcBef>
              <a:defRPr sz="9345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7084" y="3867899"/>
            <a:ext cx="17279542" cy="2731504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54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 algn="ctr">
              <a:buNone/>
              <a:defRPr sz="3895"/>
            </a:lvl2pPr>
            <a:lvl3pPr marL="1780374" indent="0" algn="ctr">
              <a:buNone/>
              <a:defRPr sz="3505"/>
            </a:lvl3pPr>
            <a:lvl4pPr marL="2670562" indent="0" algn="ctr">
              <a:buNone/>
              <a:defRPr sz="3116"/>
            </a:lvl4pPr>
            <a:lvl5pPr marL="3560747" indent="0" algn="ctr">
              <a:buNone/>
              <a:defRPr sz="3116"/>
            </a:lvl5pPr>
            <a:lvl6pPr marL="4450932" indent="0" algn="ctr">
              <a:buNone/>
              <a:defRPr sz="3116"/>
            </a:lvl6pPr>
            <a:lvl7pPr marL="5341119" indent="0" algn="ctr">
              <a:buNone/>
              <a:defRPr sz="3116"/>
            </a:lvl7pPr>
            <a:lvl8pPr marL="6231305" indent="0" algn="ctr">
              <a:buNone/>
              <a:defRPr sz="3116"/>
            </a:lvl8pPr>
            <a:lvl9pPr marL="7121492" indent="0" algn="ctr">
              <a:buNone/>
              <a:defRPr sz="3116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4453" y="903455"/>
            <a:ext cx="20138996" cy="3886097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7793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04453" y="4817883"/>
            <a:ext cx="20138996" cy="1574850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467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>
              <a:buNone/>
              <a:defRPr sz="3895">
                <a:solidFill>
                  <a:schemeClr val="tx1">
                    <a:tint val="75000"/>
                  </a:schemeClr>
                </a:solidFill>
              </a:defRPr>
            </a:lvl2pPr>
            <a:lvl3pPr marL="1780374" indent="0">
              <a:buNone/>
              <a:defRPr sz="3505">
                <a:solidFill>
                  <a:schemeClr val="tx1">
                    <a:tint val="75000"/>
                  </a:schemeClr>
                </a:solidFill>
              </a:defRPr>
            </a:lvl3pPr>
            <a:lvl4pPr marL="267056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4pPr>
            <a:lvl5pPr marL="3560747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5pPr>
            <a:lvl6pPr marL="445093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6pPr>
            <a:lvl7pPr marL="5341119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7pPr>
            <a:lvl8pPr marL="6231305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8pPr>
            <a:lvl9pPr marL="712149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63469"/>
            <a:ext cx="980875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63734" y="1263469"/>
            <a:ext cx="980874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7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1694320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1566968" y="2133728"/>
            <a:ext cx="9752942" cy="4465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11694320" y="2133763"/>
            <a:ext cx="9778130" cy="44656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7631801" y="6599376"/>
            <a:ext cx="7775794" cy="45662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1566961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11663707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11663707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775485" y="6599376"/>
            <a:ext cx="2225083" cy="456623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00561" y="6599376"/>
            <a:ext cx="987406" cy="456623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383335"/>
            <a:ext cx="19905484" cy="62160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8" y="1145116"/>
            <a:ext cx="19905484" cy="5454283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9775485" y="6599376"/>
            <a:ext cx="2225083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6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631801" y="6599376"/>
            <a:ext cx="7775794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7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2000561" y="6599376"/>
            <a:ext cx="987406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6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1780374" rtl="0" eaLnBrk="1" latinLnBrk="0" hangingPunct="1">
        <a:lnSpc>
          <a:spcPct val="90000"/>
        </a:lnSpc>
        <a:spcBef>
          <a:spcPct val="0"/>
        </a:spcBef>
        <a:buNone/>
        <a:defRPr kumimoji="1" sz="6233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445094" indent="-445094" algn="just" defTabSz="1780374" rtl="0" eaLnBrk="1" latinLnBrk="0" hangingPunct="1">
        <a:lnSpc>
          <a:spcPct val="100000"/>
        </a:lnSpc>
        <a:spcBef>
          <a:spcPts val="1947"/>
        </a:spcBef>
        <a:spcAft>
          <a:spcPts val="1947"/>
        </a:spcAft>
        <a:buFont typeface="Arial" panose="020B0604020202020204" pitchFamily="34" charset="0"/>
        <a:buChar char="•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1335279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1947"/>
        </a:spcAft>
        <a:buFont typeface="游ゴシック" panose="020B0400000000000000" pitchFamily="50" charset="-128"/>
        <a:buChar char="­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2225464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3115655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4005838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4896028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786213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676400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566585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9018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2pPr>
      <a:lvl3pPr marL="1780374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3pPr>
      <a:lvl4pPr marL="267056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4pPr>
      <a:lvl5pPr marL="3560747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5pPr>
      <a:lvl6pPr marL="445093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34111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231305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12149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C9176-E221-0F49-A92D-6A0A9F1D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66" y="0"/>
            <a:ext cx="9139666" cy="72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8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6893649" y="319799"/>
            <a:ext cx="9252109" cy="6472223"/>
            <a:chOff x="6299843" y="126848"/>
            <a:chExt cx="4751324" cy="3323742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23742"/>
              <a:chOff x="3891716" y="203793"/>
              <a:chExt cx="4751324" cy="332374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166971"/>
                <a:chOff x="5300915" y="280736"/>
                <a:chExt cx="4751324" cy="3166971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供給（シフト後）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供給（シフト前）</a:t>
                </a:r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1610048" y="327116"/>
            <a:ext cx="18686203" cy="7723466"/>
            <a:chOff x="1006998" y="129170"/>
            <a:chExt cx="9596105" cy="327007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270079"/>
              <a:chOff x="3891716" y="203793"/>
              <a:chExt cx="7281190" cy="327007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270079"/>
                <a:chOff x="3891716" y="203793"/>
                <a:chExt cx="6756397" cy="327007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2726" dirty="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270078"/>
              <a:chOff x="3891716" y="203793"/>
              <a:chExt cx="4408569" cy="327007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70078"/>
                <a:chOff x="3891716" y="203793"/>
                <a:chExt cx="4408569" cy="327007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918E06-1E04-7BD3-998D-FAB3DAF16E2D}"/>
              </a:ext>
            </a:extLst>
          </p:cNvPr>
          <p:cNvGrpSpPr/>
          <p:nvPr/>
        </p:nvGrpSpPr>
        <p:grpSpPr>
          <a:xfrm>
            <a:off x="3668177" y="75599"/>
            <a:ext cx="12603154" cy="9167052"/>
            <a:chOff x="625652" y="0"/>
            <a:chExt cx="5210957" cy="342808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5A185BD-58E3-1A64-39B2-5E543A941426}"/>
                </a:ext>
              </a:extLst>
            </p:cNvPr>
            <p:cNvGrpSpPr/>
            <p:nvPr/>
          </p:nvGrpSpPr>
          <p:grpSpPr>
            <a:xfrm>
              <a:off x="625652" y="568167"/>
              <a:ext cx="3339319" cy="2859913"/>
              <a:chOff x="625652" y="568167"/>
              <a:chExt cx="3339319" cy="2859913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FD5680-FC6A-5653-FCB9-2DD3510724E8}"/>
                  </a:ext>
                </a:extLst>
              </p:cNvPr>
              <p:cNvSpPr txBox="1"/>
              <p:nvPr/>
            </p:nvSpPr>
            <p:spPr>
              <a:xfrm>
                <a:off x="2827941" y="3236686"/>
                <a:ext cx="1137030" cy="19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余暇時間数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B17E18-EE4D-D6A4-D132-B489938F5DC4}"/>
                  </a:ext>
                </a:extLst>
              </p:cNvPr>
              <p:cNvSpPr txBox="1"/>
              <p:nvPr/>
            </p:nvSpPr>
            <p:spPr>
              <a:xfrm>
                <a:off x="625652" y="568167"/>
                <a:ext cx="330650" cy="2102153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総収入（千円）</a:t>
                </a:r>
              </a:p>
            </p:txBody>
          </p:sp>
        </p:grpSp>
        <p:pic>
          <p:nvPicPr>
            <p:cNvPr id="8" name="図 7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D84954E-818D-7854-E600-B8263517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2" y="0"/>
              <a:ext cx="4880307" cy="32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0995FC-1F32-4D7F-6B44-0F2CE75D317F}"/>
              </a:ext>
            </a:extLst>
          </p:cNvPr>
          <p:cNvGrpSpPr/>
          <p:nvPr/>
        </p:nvGrpSpPr>
        <p:grpSpPr>
          <a:xfrm>
            <a:off x="5606430" y="75585"/>
            <a:ext cx="11826543" cy="7048142"/>
            <a:chOff x="359757" y="0"/>
            <a:chExt cx="6073398" cy="3619500"/>
          </a:xfrm>
        </p:grpSpPr>
        <p:pic>
          <p:nvPicPr>
            <p:cNvPr id="3" name="図 2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428A910-6FA2-88D9-D2A9-EFF0DDB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57" y="0"/>
              <a:ext cx="6073398" cy="3619500"/>
            </a:xfrm>
            <a:prstGeom prst="rect">
              <a:avLst/>
            </a:pr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422C2255-812B-6357-24BC-F05C1AD97D1D}"/>
                </a:ext>
              </a:extLst>
            </p:cNvPr>
            <p:cNvSpPr/>
            <p:nvPr/>
          </p:nvSpPr>
          <p:spPr>
            <a:xfrm>
              <a:off x="1611085" y="0"/>
              <a:ext cx="4513943" cy="1925562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2D8B016-7847-826F-AD4F-097F01018F17}"/>
                </a:ext>
              </a:extLst>
            </p:cNvPr>
            <p:cNvSpPr/>
            <p:nvPr/>
          </p:nvSpPr>
          <p:spPr>
            <a:xfrm>
              <a:off x="2491619" y="1045028"/>
              <a:ext cx="174171" cy="169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0A8EE3A-EE0A-0E42-D254-5E06A6500ECC}"/>
                </a:ext>
              </a:extLst>
            </p:cNvPr>
            <p:cNvSpPr txBox="1"/>
            <p:nvPr/>
          </p:nvSpPr>
          <p:spPr>
            <a:xfrm>
              <a:off x="5562187" y="1291670"/>
              <a:ext cx="562841" cy="47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54" b="1" dirty="0">
                  <a:latin typeface="+mj-lt"/>
                </a:rPr>
                <a:t>U</a:t>
              </a:r>
              <a:r>
                <a:rPr lang="en-US" altLang="ja-JP" sz="5454" b="1" baseline="30000" dirty="0">
                  <a:latin typeface="+mj-lt"/>
                </a:rPr>
                <a:t>∗</a:t>
              </a:r>
              <a:endParaRPr lang="ja-JP" altLang="en-US" sz="5454" b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673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0485-98E0-FCEB-E9A7-E09E8F1D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2DE67E5-1465-94A0-180A-42B3E6A6D226}"/>
              </a:ext>
            </a:extLst>
          </p:cNvPr>
          <p:cNvGrpSpPr/>
          <p:nvPr/>
        </p:nvGrpSpPr>
        <p:grpSpPr>
          <a:xfrm>
            <a:off x="7227377" y="472442"/>
            <a:ext cx="9888229" cy="6166946"/>
            <a:chOff x="1192173" y="203794"/>
            <a:chExt cx="5077997" cy="316697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DC1C37-5C22-6423-73AE-A14DF94B4062}"/>
                </a:ext>
              </a:extLst>
            </p:cNvPr>
            <p:cNvGrpSpPr/>
            <p:nvPr/>
          </p:nvGrpSpPr>
          <p:grpSpPr>
            <a:xfrm>
              <a:off x="1192173" y="203794"/>
              <a:ext cx="5077997" cy="3166971"/>
              <a:chOff x="5300915" y="280736"/>
              <a:chExt cx="5077997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43320743-BC93-B422-6C80-BF9B6A65E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B5C0B3B-4DC4-E108-A705-CD660D06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538C20A-C93D-BD69-4EE4-771B5C667C7F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0412A4D-DD78-79A8-DCB0-65EA7D75AF4E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1511639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労働供給時間数</a:t>
                </a:r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9A18852-2290-BCFE-4E9F-BCE407DABA9B}"/>
                </a:ext>
              </a:extLst>
            </p:cNvPr>
            <p:cNvSpPr/>
            <p:nvPr/>
          </p:nvSpPr>
          <p:spPr>
            <a:xfrm rot="21276155">
              <a:off x="1442281" y="784996"/>
              <a:ext cx="2789268" cy="1820144"/>
            </a:xfrm>
            <a:custGeom>
              <a:avLst/>
              <a:gdLst>
                <a:gd name="connsiteX0" fmla="*/ 0 w 2392933"/>
                <a:gd name="connsiteY0" fmla="*/ 1770743 h 1770743"/>
                <a:gd name="connsiteX1" fmla="*/ 2235200 w 2392933"/>
                <a:gd name="connsiteY1" fmla="*/ 1335314 h 1770743"/>
                <a:gd name="connsiteX2" fmla="*/ 2211009 w 2392933"/>
                <a:gd name="connsiteY2" fmla="*/ 0 h 1770743"/>
                <a:gd name="connsiteX3" fmla="*/ 2211009 w 2392933"/>
                <a:gd name="connsiteY3" fmla="*/ 0 h 17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933" h="1770743">
                  <a:moveTo>
                    <a:pt x="0" y="1770743"/>
                  </a:moveTo>
                  <a:cubicBezTo>
                    <a:pt x="933349" y="1700590"/>
                    <a:pt x="1866699" y="1630438"/>
                    <a:pt x="2235200" y="1335314"/>
                  </a:cubicBezTo>
                  <a:cubicBezTo>
                    <a:pt x="2603701" y="1040190"/>
                    <a:pt x="2211009" y="0"/>
                    <a:pt x="2211009" y="0"/>
                  </a:cubicBezTo>
                  <a:lnTo>
                    <a:pt x="2211009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388147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9DA09CB-4BEE-D9A1-6C11-1C98E4B73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886813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04346448-DFEB-872C-A903-9070C3FABA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727079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30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7074-2AFA-8A79-D8D7-01E322D3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75A5B98-F312-E466-10A5-3E203EDFC9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4878074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D239D23C-7399-44F4-22DB-9589318671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818648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688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34937F4A-8760-3E41-1904-9B78AC72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10423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6DECC0-0145-148D-6B17-B875B2B9D1A7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8D4AB4-356F-8DB6-DBAB-1B93A1EFB82F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1763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3808-0CFF-5EA1-FEAB-5A9EC62A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19273F-F974-BB32-E1D6-83F105A2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21620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5F18EAC-4386-B352-B678-B5B6B1FE74EB}"/>
              </a:ext>
            </a:extLst>
          </p:cNvPr>
          <p:cNvGrpSpPr/>
          <p:nvPr/>
        </p:nvGrpSpPr>
        <p:grpSpPr>
          <a:xfrm>
            <a:off x="6121745" y="122296"/>
            <a:ext cx="9606514" cy="5112926"/>
            <a:chOff x="6121745" y="122296"/>
            <a:chExt cx="9606514" cy="51129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B28CEA4B-BBDE-8BB5-59AB-4804C4F6660C}"/>
                </a:ext>
              </a:extLst>
            </p:cNvPr>
            <p:cNvSpPr/>
            <p:nvPr/>
          </p:nvSpPr>
          <p:spPr>
            <a:xfrm rot="21297273">
              <a:off x="8969613" y="122296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34D89E8-561C-BF56-0743-5C8D564DF407}"/>
                </a:ext>
              </a:extLst>
            </p:cNvPr>
            <p:cNvSpPr/>
            <p:nvPr/>
          </p:nvSpPr>
          <p:spPr>
            <a:xfrm>
              <a:off x="11907382" y="2742982"/>
              <a:ext cx="339158" cy="3297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59BCF8E3-1BFB-8EEF-E814-5DB13A96CFD6}"/>
                </a:ext>
              </a:extLst>
            </p:cNvPr>
            <p:cNvSpPr/>
            <p:nvPr/>
          </p:nvSpPr>
          <p:spPr>
            <a:xfrm rot="21297273">
              <a:off x="8528060" y="711464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EE7FAED-2CED-1523-2574-3C2B5721F38B}"/>
                </a:ext>
              </a:extLst>
            </p:cNvPr>
            <p:cNvSpPr/>
            <p:nvPr/>
          </p:nvSpPr>
          <p:spPr>
            <a:xfrm rot="21297273">
              <a:off x="7589597" y="126232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8DE88E3-2BDC-ED90-F025-F380EA665F69}"/>
                </a:ext>
              </a:extLst>
            </p:cNvPr>
            <p:cNvSpPr/>
            <p:nvPr/>
          </p:nvSpPr>
          <p:spPr>
            <a:xfrm rot="21297273">
              <a:off x="6121745" y="181318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64934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59921B2-656E-8530-F562-FFE98399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71" y="487378"/>
            <a:ext cx="15021846" cy="62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-350861" y="75604"/>
          <a:ext cx="23741110" cy="704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0039DA38-3CB0-E8FF-90DD-03598B37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1" y="615405"/>
            <a:ext cx="19905165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5290-4015-E1B6-F334-A3C9F40A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B396027C-1768-2D7D-997E-CE49F90F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263285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98CDA-5A55-DAED-2C44-D7353379588F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67F9D8-1B8B-1678-A71C-9259EE7CCE16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1619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1547F8-0C38-145D-15D5-F7CC9969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51" y="751284"/>
            <a:ext cx="867848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682B06D-9227-270D-3526-02801F880366}"/>
              </a:ext>
            </a:extLst>
          </p:cNvPr>
          <p:cNvGrpSpPr/>
          <p:nvPr/>
        </p:nvGrpSpPr>
        <p:grpSpPr>
          <a:xfrm>
            <a:off x="1983837" y="10085"/>
            <a:ext cx="19071713" cy="7189228"/>
            <a:chOff x="1755111" y="-1"/>
            <a:chExt cx="19071713" cy="7189228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2BBD0B2F-20DA-4063-6118-6D62408BDC11}"/>
                </a:ext>
              </a:extLst>
            </p:cNvPr>
            <p:cNvGrpSpPr/>
            <p:nvPr/>
          </p:nvGrpSpPr>
          <p:grpSpPr>
            <a:xfrm>
              <a:off x="1755111" y="0"/>
              <a:ext cx="8969770" cy="7189227"/>
              <a:chOff x="1755111" y="-364450"/>
              <a:chExt cx="8969770" cy="7287547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4B112FFC-0135-45E0-91C0-1F6F75C7E373}"/>
                  </a:ext>
                </a:extLst>
              </p:cNvPr>
              <p:cNvGrpSpPr/>
              <p:nvPr/>
            </p:nvGrpSpPr>
            <p:grpSpPr>
              <a:xfrm>
                <a:off x="1755111" y="276215"/>
                <a:ext cx="8969770" cy="6646882"/>
                <a:chOff x="1755111" y="597389"/>
                <a:chExt cx="8969770" cy="6646882"/>
              </a:xfrm>
            </p:grpSpPr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424931CF-5D29-6F0A-4C1A-B9F33BD9AEA3}"/>
                    </a:ext>
                  </a:extLst>
                </p:cNvPr>
                <p:cNvGrpSpPr/>
                <p:nvPr/>
              </p:nvGrpSpPr>
              <p:grpSpPr>
                <a:xfrm>
                  <a:off x="1755111" y="597389"/>
                  <a:ext cx="8969770" cy="6646882"/>
                  <a:chOff x="1755111" y="597389"/>
                  <a:chExt cx="8969770" cy="6646882"/>
                </a:xfrm>
              </p:grpSpPr>
              <p:grpSp>
                <p:nvGrpSpPr>
                  <p:cNvPr id="7" name="グループ化 6">
                    <a:extLst>
                      <a:ext uri="{FF2B5EF4-FFF2-40B4-BE49-F238E27FC236}">
                        <a16:creationId xmlns:a16="http://schemas.microsoft.com/office/drawing/2014/main" id="{54824DA0-9E3B-5B08-9006-C18F18D5CA67}"/>
                      </a:ext>
                    </a:extLst>
                  </p:cNvPr>
                  <p:cNvGrpSpPr/>
                  <p:nvPr/>
                </p:nvGrpSpPr>
                <p:grpSpPr>
                  <a:xfrm>
                    <a:off x="2275811" y="597389"/>
                    <a:ext cx="8449070" cy="6636655"/>
                    <a:chOff x="4233612" y="475140"/>
                    <a:chExt cx="4338932" cy="3014508"/>
                  </a:xfrm>
                </p:grpSpPr>
                <p:grpSp>
                  <p:nvGrpSpPr>
                    <p:cNvPr id="23" name="グループ化 22">
                      <a:extLst>
                        <a:ext uri="{FF2B5EF4-FFF2-40B4-BE49-F238E27FC236}">
                          <a16:creationId xmlns:a16="http://schemas.microsoft.com/office/drawing/2014/main" id="{0E75C91D-FC49-7AB4-3185-78A18BF812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3014508"/>
                      <a:chOff x="4233612" y="475140"/>
                      <a:chExt cx="4338932" cy="3014508"/>
                    </a:xfrm>
                  </p:grpSpPr>
                  <p:grpSp>
                    <p:nvGrpSpPr>
                      <p:cNvPr id="29" name="グループ化 28">
                        <a:extLst>
                          <a:ext uri="{FF2B5EF4-FFF2-40B4-BE49-F238E27FC236}">
                            <a16:creationId xmlns:a16="http://schemas.microsoft.com/office/drawing/2014/main" id="{52B42D80-10C1-B15F-5A66-EAA9805E47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33612" y="475140"/>
                        <a:ext cx="4338932" cy="2865264"/>
                        <a:chOff x="5642811" y="552083"/>
                        <a:chExt cx="4338932" cy="2865264"/>
                      </a:xfrm>
                    </p:grpSpPr>
                    <p:cxnSp>
                      <p:nvCxnSpPr>
                        <p:cNvPr id="34" name="直線矢印コネクタ 33">
                          <a:extLst>
                            <a:ext uri="{FF2B5EF4-FFF2-40B4-BE49-F238E27FC236}">
                              <a16:creationId xmlns:a16="http://schemas.microsoft.com/office/drawing/2014/main" id="{016D723F-5623-4534-7641-EDED276708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679802" y="552083"/>
                          <a:ext cx="0" cy="279132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直線矢印コネクタ 34">
                          <a:extLst>
                            <a:ext uri="{FF2B5EF4-FFF2-40B4-BE49-F238E27FC236}">
                              <a16:creationId xmlns:a16="http://schemas.microsoft.com/office/drawing/2014/main" id="{5628FBFC-AB09-6200-A119-CE6FCF00E7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42811" y="3338763"/>
                          <a:ext cx="322446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EE0B160D-4BF0-80A3-4E6C-0BFF95A7B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7274" y="3184874"/>
                          <a:ext cx="1114469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雇用調整量</a:t>
                          </a:r>
                        </a:p>
                      </p:txBody>
                    </p:sp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CB3C76BB-1112-374A-6628-DA6EE56EC4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08790" y="886400"/>
                          <a:ext cx="842210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調整費用</a:t>
                          </a:r>
                        </a:p>
                      </p:txBody>
                    </p:sp>
                  </p:grpSp>
                  <p:sp>
                    <p:nvSpPr>
                      <p:cNvPr id="30" name="テキスト ボックス 29">
                        <a:extLst>
                          <a:ext uri="{FF2B5EF4-FFF2-40B4-BE49-F238E27FC236}">
                            <a16:creationId xmlns:a16="http://schemas.microsoft.com/office/drawing/2014/main" id="{F17DD647-0AC8-4B82-2DC3-AF3A1A5CED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0150" y="3257175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2726" i="0" dirty="0">
                            <a:latin typeface="+mj-lt"/>
                          </a:rPr>
                          <a:t>0</a:t>
                        </a:r>
                        <a:endParaRPr lang="ja-JP" altLang="en-US" sz="2726" dirty="0"/>
                      </a:p>
                    </p:txBody>
                  </p: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F3F9094D-7849-B05D-0984-EA90D0FB90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584741" y="2866847"/>
                        <a:ext cx="195" cy="39961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B77A7A07-5D5A-D39B-219B-555C4EE603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4741" y="925693"/>
                      <a:ext cx="0" cy="1941154"/>
                    </a:xfrm>
                    <a:prstGeom prst="line">
                      <a:avLst/>
                    </a:prstGeom>
                    <a:ln w="38100">
                      <a:solidFill>
                        <a:srgbClr val="C00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フリーフォーム: 図形 41">
                    <a:extLst>
                      <a:ext uri="{FF2B5EF4-FFF2-40B4-BE49-F238E27FC236}">
                        <a16:creationId xmlns:a16="http://schemas.microsoft.com/office/drawing/2014/main" id="{0385CCD2-CD80-F0E2-8402-9854A8156B0B}"/>
                      </a:ext>
                    </a:extLst>
                  </p:cNvPr>
                  <p:cNvSpPr/>
                  <p:nvPr/>
                </p:nvSpPr>
                <p:spPr>
                  <a:xfrm>
                    <a:off x="2857449" y="1269709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E3EF2A85-51A5-3366-46DE-B5815A001E26}"/>
                      </a:ext>
                    </a:extLst>
                  </p:cNvPr>
                  <p:cNvSpPr/>
                  <p:nvPr/>
                </p:nvSpPr>
                <p:spPr>
                  <a:xfrm flipV="1">
                    <a:off x="1755111" y="606980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楕円 49">
                    <a:extLst>
                      <a:ext uri="{FF2B5EF4-FFF2-40B4-BE49-F238E27FC236}">
                        <a16:creationId xmlns:a16="http://schemas.microsoft.com/office/drawing/2014/main" id="{20465767-DF12-7516-F086-FBEB895DC1DE}"/>
                      </a:ext>
                    </a:extLst>
                  </p:cNvPr>
                  <p:cNvSpPr/>
                  <p:nvPr/>
                </p:nvSpPr>
                <p:spPr>
                  <a:xfrm>
                    <a:off x="4173478" y="6594556"/>
                    <a:ext cx="243267" cy="2553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1" name="楕円 50">
                    <a:extLst>
                      <a:ext uri="{FF2B5EF4-FFF2-40B4-BE49-F238E27FC236}">
                        <a16:creationId xmlns:a16="http://schemas.microsoft.com/office/drawing/2014/main" id="{58D07D31-C2ED-5517-BACA-1F138087E219}"/>
                      </a:ext>
                    </a:extLst>
                  </p:cNvPr>
                  <p:cNvSpPr/>
                  <p:nvPr/>
                </p:nvSpPr>
                <p:spPr>
                  <a:xfrm>
                    <a:off x="4173478" y="6180022"/>
                    <a:ext cx="243267" cy="25536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E6EF248-1E5D-188F-C963-4143416C8FC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7444" y="678179"/>
                    <a:ext cx="1640010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粗利潤</a:t>
                    </a:r>
                  </a:p>
                </p:txBody>
              </p:sp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1F111773-DD11-7B26-B61A-0BD49B59527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6745" y="6732464"/>
                    <a:ext cx="2015671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最適調整量</a:t>
                    </a:r>
                  </a:p>
                </p:txBody>
              </p:sp>
            </p:grp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543FB55-BC7A-D6C0-9CC8-8166AB7BA95B}"/>
                    </a:ext>
                  </a:extLst>
                </p:cNvPr>
                <p:cNvSpPr txBox="1"/>
                <p:nvPr/>
              </p:nvSpPr>
              <p:spPr>
                <a:xfrm>
                  <a:off x="7118362" y="3158234"/>
                  <a:ext cx="2015671" cy="9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最適調整量</a:t>
                  </a:r>
                  <a:br>
                    <a:rPr lang="en-US" altLang="ja-JP" sz="2726" dirty="0"/>
                  </a:br>
                  <a:r>
                    <a:rPr lang="ja-JP" altLang="en-US" sz="2726" dirty="0"/>
                    <a:t>での純利潤</a:t>
                  </a:r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81987A6C-A674-9DE9-1C6F-E5345615C536}"/>
                    </a:ext>
                  </a:extLst>
                </p:cNvPr>
                <p:cNvCxnSpPr>
                  <a:cxnSpLocks/>
                  <a:stCxn id="59" idx="1"/>
                </p:cNvCxnSpPr>
                <p:nvPr/>
              </p:nvCxnSpPr>
              <p:spPr>
                <a:xfrm flipH="1">
                  <a:off x="4906444" y="3623875"/>
                  <a:ext cx="2211918" cy="102233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C5F628B-2042-C837-C1BC-64EEF85517ED}"/>
                  </a:ext>
                </a:extLst>
              </p:cNvPr>
              <p:cNvSpPr txBox="1"/>
              <p:nvPr/>
            </p:nvSpPr>
            <p:spPr>
              <a:xfrm>
                <a:off x="3943400" y="-364450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低い調整費用</a:t>
                </a: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BAA21B48-E724-A39F-6C9F-33371B1F537A}"/>
                </a:ext>
              </a:extLst>
            </p:cNvPr>
            <p:cNvGrpSpPr/>
            <p:nvPr/>
          </p:nvGrpSpPr>
          <p:grpSpPr>
            <a:xfrm>
              <a:off x="12239890" y="-1"/>
              <a:ext cx="8586934" cy="7187758"/>
              <a:chOff x="12239890" y="-369428"/>
              <a:chExt cx="8586934" cy="7310883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8CF2CFCC-4239-6911-B5A1-C75A4F8E8529}"/>
                  </a:ext>
                </a:extLst>
              </p:cNvPr>
              <p:cNvGrpSpPr/>
              <p:nvPr/>
            </p:nvGrpSpPr>
            <p:grpSpPr>
              <a:xfrm>
                <a:off x="12239890" y="283045"/>
                <a:ext cx="8586934" cy="6658410"/>
                <a:chOff x="2137947" y="594627"/>
                <a:chExt cx="8586934" cy="6658411"/>
              </a:xfrm>
            </p:grpSpPr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46BDBB3D-26FE-7967-8B9D-B7682BA77B2E}"/>
                    </a:ext>
                  </a:extLst>
                </p:cNvPr>
                <p:cNvGrpSpPr/>
                <p:nvPr/>
              </p:nvGrpSpPr>
              <p:grpSpPr>
                <a:xfrm>
                  <a:off x="2275811" y="597389"/>
                  <a:ext cx="8449070" cy="6636655"/>
                  <a:chOff x="4233612" y="475140"/>
                  <a:chExt cx="4338932" cy="3014508"/>
                </a:xfrm>
              </p:grpSpPr>
              <p:grpSp>
                <p:nvGrpSpPr>
                  <p:cNvPr id="75" name="グループ化 74">
                    <a:extLst>
                      <a:ext uri="{FF2B5EF4-FFF2-40B4-BE49-F238E27FC236}">
                        <a16:creationId xmlns:a16="http://schemas.microsoft.com/office/drawing/2014/main" id="{6DF616EA-4D0E-50AB-3A9F-DC1DA7C4226C}"/>
                      </a:ext>
                    </a:extLst>
                  </p:cNvPr>
                  <p:cNvGrpSpPr/>
                  <p:nvPr/>
                </p:nvGrpSpPr>
                <p:grpSpPr>
                  <a:xfrm>
                    <a:off x="4233612" y="475140"/>
                    <a:ext cx="4338932" cy="3014508"/>
                    <a:chOff x="4233612" y="475140"/>
                    <a:chExt cx="4338932" cy="3014508"/>
                  </a:xfrm>
                </p:grpSpPr>
                <p:grpSp>
                  <p:nvGrpSpPr>
                    <p:cNvPr id="77" name="グループ化 76">
                      <a:extLst>
                        <a:ext uri="{FF2B5EF4-FFF2-40B4-BE49-F238E27FC236}">
                          <a16:creationId xmlns:a16="http://schemas.microsoft.com/office/drawing/2014/main" id="{5F363F97-5B65-E524-501D-DF2670B2E4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2865264"/>
                      <a:chOff x="5642811" y="552083"/>
                      <a:chExt cx="4338932" cy="2865264"/>
                    </a:xfrm>
                  </p:grpSpPr>
                  <p:cxnSp>
                    <p:nvCxnSpPr>
                      <p:cNvPr id="80" name="直線矢印コネクタ 79">
                        <a:extLst>
                          <a:ext uri="{FF2B5EF4-FFF2-40B4-BE49-F238E27FC236}">
                            <a16:creationId xmlns:a16="http://schemas.microsoft.com/office/drawing/2014/main" id="{BFB14C71-E1D0-AB22-F020-86570154A9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79802" y="552083"/>
                        <a:ext cx="0" cy="279132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直線矢印コネクタ 80">
                        <a:extLst>
                          <a:ext uri="{FF2B5EF4-FFF2-40B4-BE49-F238E27FC236}">
                            <a16:creationId xmlns:a16="http://schemas.microsoft.com/office/drawing/2014/main" id="{6CDFAB62-F9DA-C1DE-79D2-7682D7995B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42811" y="3338763"/>
                        <a:ext cx="32244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テキスト ボックス 81">
                        <a:extLst>
                          <a:ext uri="{FF2B5EF4-FFF2-40B4-BE49-F238E27FC236}">
                            <a16:creationId xmlns:a16="http://schemas.microsoft.com/office/drawing/2014/main" id="{AC94053C-5173-9930-76DA-94DDBF285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7274" y="3184874"/>
                        <a:ext cx="1114469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雇用調整量</a:t>
                        </a:r>
                      </a:p>
                    </p:txBody>
                  </p:sp>
                  <p:sp>
                    <p:nvSpPr>
                      <p:cNvPr id="83" name="テキスト ボックス 82">
                        <a:extLst>
                          <a:ext uri="{FF2B5EF4-FFF2-40B4-BE49-F238E27FC236}">
                            <a16:creationId xmlns:a16="http://schemas.microsoft.com/office/drawing/2014/main" id="{58FC5421-2713-A18B-69E2-27BBA99152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790" y="886400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調整費用</a:t>
                        </a:r>
                      </a:p>
                    </p:txBody>
                  </p:sp>
                </p:grpSp>
                <p:sp>
                  <p:nvSpPr>
                    <p:cNvPr id="78" name="テキスト ボックス 77">
                      <a:extLst>
                        <a:ext uri="{FF2B5EF4-FFF2-40B4-BE49-F238E27FC236}">
                          <a16:creationId xmlns:a16="http://schemas.microsoft.com/office/drawing/2014/main" id="{2B0A21BA-40AB-4DCC-2155-56D1DB7FB7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0150" y="3257175"/>
                      <a:ext cx="842210" cy="2324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2726" i="0" dirty="0">
                          <a:latin typeface="+mj-lt"/>
                        </a:rPr>
                        <a:t>0</a:t>
                      </a:r>
                      <a:endParaRPr lang="ja-JP" altLang="en-US" sz="2726" dirty="0"/>
                    </a:p>
                  </p:txBody>
                </p:sp>
              </p:grpSp>
              <p:cxnSp>
                <p:nvCxnSpPr>
                  <p:cNvPr id="76" name="直線コネクタ 75">
                    <a:extLst>
                      <a:ext uri="{FF2B5EF4-FFF2-40B4-BE49-F238E27FC236}">
                        <a16:creationId xmlns:a16="http://schemas.microsoft.com/office/drawing/2014/main" id="{3CA2BB77-1392-B1EB-8FB2-C024E21BA702}"/>
                      </a:ext>
                    </a:extLst>
                  </p:cNvPr>
                  <p:cNvCxnSpPr>
                    <a:cxnSpLocks/>
                    <a:endCxn id="71" idx="0"/>
                  </p:cNvCxnSpPr>
                  <p:nvPr/>
                </p:nvCxnSpPr>
                <p:spPr>
                  <a:xfrm flipH="1">
                    <a:off x="5270603" y="1403387"/>
                    <a:ext cx="4464" cy="1795792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フリーフォーム: 図形 68">
                  <a:extLst>
                    <a:ext uri="{FF2B5EF4-FFF2-40B4-BE49-F238E27FC236}">
                      <a16:creationId xmlns:a16="http://schemas.microsoft.com/office/drawing/2014/main" id="{776BBBC3-22A5-CBD7-89AD-B250BC8082A1}"/>
                    </a:ext>
                  </a:extLst>
                </p:cNvPr>
                <p:cNvSpPr/>
                <p:nvPr/>
              </p:nvSpPr>
              <p:spPr>
                <a:xfrm>
                  <a:off x="2857449" y="1269709"/>
                  <a:ext cx="5080000" cy="5718659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フリーフォーム: 図形 69">
                  <a:extLst>
                    <a:ext uri="{FF2B5EF4-FFF2-40B4-BE49-F238E27FC236}">
                      <a16:creationId xmlns:a16="http://schemas.microsoft.com/office/drawing/2014/main" id="{A47AC03A-9638-E593-D40F-70FC55E69298}"/>
                    </a:ext>
                  </a:extLst>
                </p:cNvPr>
                <p:cNvSpPr/>
                <p:nvPr/>
              </p:nvSpPr>
              <p:spPr>
                <a:xfrm flipV="1">
                  <a:off x="2137947" y="594627"/>
                  <a:ext cx="4294469" cy="3965095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84669560-ED6A-3EEF-EE52-9D5B293C5CD4}"/>
                    </a:ext>
                  </a:extLst>
                </p:cNvPr>
                <p:cNvSpPr/>
                <p:nvPr/>
              </p:nvSpPr>
              <p:spPr>
                <a:xfrm>
                  <a:off x="4173478" y="6594556"/>
                  <a:ext cx="243267" cy="2553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2E0E1DF0-7BEE-6792-A927-D796D9B61DB6}"/>
                    </a:ext>
                  </a:extLst>
                </p:cNvPr>
                <p:cNvSpPr/>
                <p:nvPr/>
              </p:nvSpPr>
              <p:spPr>
                <a:xfrm>
                  <a:off x="4182172" y="4449589"/>
                  <a:ext cx="243267" cy="255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3643E1A-1D42-28F3-BAB5-173C86A3ABCA}"/>
                    </a:ext>
                  </a:extLst>
                </p:cNvPr>
                <p:cNvSpPr txBox="1"/>
                <p:nvPr/>
              </p:nvSpPr>
              <p:spPr>
                <a:xfrm>
                  <a:off x="4577444" y="678179"/>
                  <a:ext cx="1640010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粗利潤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ja-JP" sz="2726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ja-JP" altLang="en-US" sz="2726" dirty="0"/>
                        <a:t>最適調整量</a:t>
                      </a:r>
                    </a:p>
                  </p:txBody>
                </p:sp>
              </mc:Choice>
              <mc:Fallback xmlns="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0714" r="-3815" b="-32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EF88D1-72A1-DD72-1F94-68FDA3372119}"/>
                  </a:ext>
                </a:extLst>
              </p:cNvPr>
              <p:cNvSpPr txBox="1"/>
              <p:nvPr/>
            </p:nvSpPr>
            <p:spPr>
              <a:xfrm>
                <a:off x="14045343" y="-369428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高い調整費用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79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93001-DF9E-DBBA-D5F6-45928AECE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A6B25BF-DDB1-7B90-DD3D-D7B5760B059E}"/>
              </a:ext>
            </a:extLst>
          </p:cNvPr>
          <p:cNvGrpSpPr/>
          <p:nvPr/>
        </p:nvGrpSpPr>
        <p:grpSpPr>
          <a:xfrm>
            <a:off x="6684457" y="474619"/>
            <a:ext cx="10297995" cy="6675677"/>
            <a:chOff x="6684457" y="474619"/>
            <a:chExt cx="10297995" cy="6675677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42DEED4C-6DA3-6C9E-B357-041CF1D96937}"/>
                </a:ext>
              </a:extLst>
            </p:cNvPr>
            <p:cNvGrpSpPr/>
            <p:nvPr/>
          </p:nvGrpSpPr>
          <p:grpSpPr>
            <a:xfrm>
              <a:off x="6684457" y="474619"/>
              <a:ext cx="8599086" cy="6164769"/>
              <a:chOff x="5022104" y="281854"/>
              <a:chExt cx="4415971" cy="3165853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0B7C4FB-1ED3-53EE-114E-E444B3DFB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2BBCC4BF-3007-3FF9-0ED6-F5BA89A99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30F8F3E-4164-008F-7CD5-A6EC02B93E20}"/>
                  </a:ext>
                </a:extLst>
              </p:cNvPr>
              <p:cNvSpPr txBox="1"/>
              <p:nvPr/>
            </p:nvSpPr>
            <p:spPr>
              <a:xfrm>
                <a:off x="5022104" y="281854"/>
                <a:ext cx="1241414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収入・費用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386AC8-98B7-4166-E87A-AC8173C6D51C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57080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年齢</a:t>
                </a:r>
              </a:p>
            </p:txBody>
          </p:sp>
        </p:grp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3C59771-D388-E7CB-61B6-402A52B7A8F8}"/>
                </a:ext>
              </a:extLst>
            </p:cNvPr>
            <p:cNvSpPr/>
            <p:nvPr/>
          </p:nvSpPr>
          <p:spPr>
            <a:xfrm>
              <a:off x="8501743" y="3973286"/>
              <a:ext cx="6063343" cy="158931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60E8E1B5-092B-D3C1-2E8D-A7279FCE03FE}"/>
                </a:ext>
              </a:extLst>
            </p:cNvPr>
            <p:cNvSpPr/>
            <p:nvPr/>
          </p:nvSpPr>
          <p:spPr>
            <a:xfrm>
              <a:off x="9644744" y="2799858"/>
              <a:ext cx="4920340" cy="248897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CC4D7B3-1D92-2304-05AD-BF586B48C6CD}"/>
                </a:ext>
              </a:extLst>
            </p:cNvPr>
            <p:cNvCxnSpPr>
              <a:cxnSpLocks/>
            </p:cNvCxnSpPr>
            <p:nvPr/>
          </p:nvCxnSpPr>
          <p:spPr>
            <a:xfrm>
              <a:off x="8501743" y="5823857"/>
              <a:ext cx="114300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11E422D-AB45-E217-46FE-39BCE427A1F5}"/>
                </a:ext>
              </a:extLst>
            </p:cNvPr>
            <p:cNvSpPr txBox="1"/>
            <p:nvPr/>
          </p:nvSpPr>
          <p:spPr>
            <a:xfrm>
              <a:off x="14499401" y="2543954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大卒の収入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0D5A335-02C6-5DC0-4A2B-6C53AEE65E5F}"/>
                </a:ext>
              </a:extLst>
            </p:cNvPr>
            <p:cNvSpPr txBox="1"/>
            <p:nvPr/>
          </p:nvSpPr>
          <p:spPr>
            <a:xfrm>
              <a:off x="14565084" y="3717382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高卒の収入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F753086-90BF-44E8-EFC6-078015A14DD6}"/>
                </a:ext>
              </a:extLst>
            </p:cNvPr>
            <p:cNvSpPr txBox="1"/>
            <p:nvPr/>
          </p:nvSpPr>
          <p:spPr>
            <a:xfrm>
              <a:off x="9987587" y="5562599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大学の費用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2A18569-19B8-C3DF-F65A-F695B8D381F6}"/>
                </a:ext>
              </a:extLst>
            </p:cNvPr>
            <p:cNvSpPr txBox="1"/>
            <p:nvPr/>
          </p:nvSpPr>
          <p:spPr>
            <a:xfrm>
              <a:off x="7945990" y="6638489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5BE5481-3DC1-FC76-2AAF-A7EE65DBCEE4}"/>
                </a:ext>
              </a:extLst>
            </p:cNvPr>
            <p:cNvSpPr txBox="1"/>
            <p:nvPr/>
          </p:nvSpPr>
          <p:spPr>
            <a:xfrm>
              <a:off x="9101825" y="6638488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E1CDB3E-8D11-EB58-0392-D76EB45A8DA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9644744" y="5288831"/>
              <a:ext cx="0" cy="1133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E1BC03A-CE11-8135-0051-0C19ED4B7E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8501743" y="5562599"/>
              <a:ext cx="0" cy="8208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70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9C56DC-14C1-C2D9-4D58-AFC9B4B5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06" y="2289786"/>
            <a:ext cx="4839375" cy="261974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6371E92-6660-213F-38FB-F3221009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14" y="1645216"/>
            <a:ext cx="4810796" cy="36390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E51C6AB-E558-AB96-29C3-3E4B3728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978" y="2289786"/>
            <a:ext cx="361047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5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61D2E-B6A9-1F0D-9423-C9011D77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8E68E62E-44E8-7D81-DC7E-F407934BAB26}"/>
              </a:ext>
            </a:extLst>
          </p:cNvPr>
          <p:cNvGrpSpPr/>
          <p:nvPr/>
        </p:nvGrpSpPr>
        <p:grpSpPr>
          <a:xfrm>
            <a:off x="5587597" y="578276"/>
            <a:ext cx="9248683" cy="6042760"/>
            <a:chOff x="6525084" y="991781"/>
            <a:chExt cx="9248683" cy="604276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DCEA1C6-8210-6FF1-4AFE-5C0CEE6CADDA}"/>
                </a:ext>
              </a:extLst>
            </p:cNvPr>
            <p:cNvSpPr/>
            <p:nvPr/>
          </p:nvSpPr>
          <p:spPr>
            <a:xfrm>
              <a:off x="8123423" y="4439809"/>
              <a:ext cx="2969119" cy="1384045"/>
            </a:xfrm>
            <a:prstGeom prst="rect">
              <a:avLst/>
            </a:prstGeom>
            <a:solidFill>
              <a:srgbClr val="C0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8700952A-2A9C-7FB5-8B0A-C6ADFC28DC50}"/>
                </a:ext>
              </a:extLst>
            </p:cNvPr>
            <p:cNvSpPr/>
            <p:nvPr/>
          </p:nvSpPr>
          <p:spPr>
            <a:xfrm>
              <a:off x="11062567" y="3051908"/>
              <a:ext cx="2928256" cy="1386616"/>
            </a:xfrm>
            <a:prstGeom prst="rect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15FAD0E4-A4D4-A986-C115-9BC52BD5D400}"/>
                </a:ext>
              </a:extLst>
            </p:cNvPr>
            <p:cNvGrpSpPr/>
            <p:nvPr/>
          </p:nvGrpSpPr>
          <p:grpSpPr>
            <a:xfrm>
              <a:off x="6525084" y="991781"/>
              <a:ext cx="9248683" cy="6042760"/>
              <a:chOff x="6525084" y="991781"/>
              <a:chExt cx="9248683" cy="6042760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7A877280-7E4D-BDA1-F8E3-C920254C27A4}"/>
                  </a:ext>
                </a:extLst>
              </p:cNvPr>
              <p:cNvGrpSpPr/>
              <p:nvPr/>
            </p:nvGrpSpPr>
            <p:grpSpPr>
              <a:xfrm>
                <a:off x="6525084" y="991781"/>
                <a:ext cx="9248683" cy="5647607"/>
                <a:chOff x="4940260" y="547437"/>
                <a:chExt cx="4749565" cy="2900270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8272040F-A992-9F5A-C5CD-7FE579BEB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3C9D776-1F69-20E6-2FF6-A8B74396F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076C4437-05BF-0598-4618-6199FDD515A5}"/>
                    </a:ext>
                  </a:extLst>
                </p:cNvPr>
                <p:cNvSpPr txBox="1"/>
                <p:nvPr/>
              </p:nvSpPr>
              <p:spPr>
                <a:xfrm>
                  <a:off x="4940260" y="1135366"/>
                  <a:ext cx="310250" cy="1927338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賃金・労働の限界収入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1D2D12AF-0B0A-E741-3F4F-9FCD8B0C1018}"/>
                    </a:ext>
                  </a:extLst>
                </p:cNvPr>
                <p:cNvSpPr txBox="1"/>
                <p:nvPr/>
              </p:nvSpPr>
              <p:spPr>
                <a:xfrm>
                  <a:off x="8867273" y="3184874"/>
                  <a:ext cx="82255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経験年数</a:t>
                  </a:r>
                </a:p>
              </p:txBody>
            </p:sp>
          </p:grp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2E64D6-65EB-7287-FB73-18049A472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3423" y="5823854"/>
                <a:ext cx="2969120" cy="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8548645-A187-1B55-FEDF-CB9144272666}"/>
                  </a:ext>
                </a:extLst>
              </p:cNvPr>
              <p:cNvSpPr txBox="1"/>
              <p:nvPr/>
            </p:nvSpPr>
            <p:spPr>
              <a:xfrm>
                <a:off x="8588458" y="6522734"/>
                <a:ext cx="2417368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訓練期間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57681DB-8443-C171-D42A-E47C73DD5021}"/>
                  </a:ext>
                </a:extLst>
              </p:cNvPr>
              <p:cNvSpPr txBox="1"/>
              <p:nvPr/>
            </p:nvSpPr>
            <p:spPr>
              <a:xfrm>
                <a:off x="11318011" y="6522734"/>
                <a:ext cx="2417368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訓練後の期間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494380FA-9541-B288-5D29-22DED1A97CC0}"/>
                      </a:ext>
                    </a:extLst>
                  </p:cNvPr>
                  <p:cNvSpPr txBox="1"/>
                  <p:nvPr/>
                </p:nvSpPr>
                <p:spPr>
                  <a:xfrm>
                    <a:off x="7244365" y="4177478"/>
                    <a:ext cx="763918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494380FA-9541-B288-5D29-22DED1A97C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4365" y="4177478"/>
                    <a:ext cx="763918" cy="51180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CDD8A50-D6C7-2E0C-3F40-4F86493F8C92}"/>
                </a:ext>
              </a:extLst>
            </p:cNvPr>
            <p:cNvCxnSpPr>
              <a:cxnSpLocks/>
            </p:cNvCxnSpPr>
            <p:nvPr/>
          </p:nvCxnSpPr>
          <p:spPr>
            <a:xfrm>
              <a:off x="11046237" y="3055761"/>
              <a:ext cx="46305" cy="27680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203C4376-0538-837D-837F-10BBFBE98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062567" y="3055761"/>
              <a:ext cx="29691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49D08BEB-0D6D-C65E-4E71-99E361996F5F}"/>
                </a:ext>
              </a:extLst>
            </p:cNvPr>
            <p:cNvCxnSpPr>
              <a:cxnSpLocks/>
            </p:cNvCxnSpPr>
            <p:nvPr/>
          </p:nvCxnSpPr>
          <p:spPr>
            <a:xfrm>
              <a:off x="7893141" y="4438523"/>
              <a:ext cx="6138545" cy="12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F168F8C-164E-B5A8-38F3-88B2DDB5B7F7}"/>
                  </a:ext>
                </a:extLst>
              </p:cNvPr>
              <p:cNvSpPr txBox="1"/>
              <p:nvPr/>
            </p:nvSpPr>
            <p:spPr>
              <a:xfrm>
                <a:off x="6306878" y="2382499"/>
                <a:ext cx="763918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726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726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726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726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F168F8C-164E-B5A8-38F3-88B2DDB5B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78" y="2382499"/>
                <a:ext cx="763918" cy="5118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CFAF561-1E53-6A10-F31D-7508E6E8A47C}"/>
                  </a:ext>
                </a:extLst>
              </p:cNvPr>
              <p:cNvSpPr txBox="1"/>
              <p:nvPr/>
            </p:nvSpPr>
            <p:spPr>
              <a:xfrm>
                <a:off x="6306878" y="5151875"/>
                <a:ext cx="763918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726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726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2726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726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CFAF561-1E53-6A10-F31D-7508E6E8A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78" y="5151875"/>
                <a:ext cx="763918" cy="511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F1ED1E25-339E-C80B-F697-17DB8B293EF2}"/>
              </a:ext>
            </a:extLst>
          </p:cNvPr>
          <p:cNvCxnSpPr>
            <a:cxnSpLocks/>
          </p:cNvCxnSpPr>
          <p:nvPr/>
        </p:nvCxnSpPr>
        <p:spPr>
          <a:xfrm>
            <a:off x="6955654" y="5405206"/>
            <a:ext cx="230282" cy="128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46DFD3E-E513-3ABF-8218-41BFEED3FF45}"/>
              </a:ext>
            </a:extLst>
          </p:cNvPr>
          <p:cNvCxnSpPr>
            <a:cxnSpLocks/>
          </p:cNvCxnSpPr>
          <p:nvPr/>
        </p:nvCxnSpPr>
        <p:spPr>
          <a:xfrm flipV="1">
            <a:off x="6955654" y="2636480"/>
            <a:ext cx="3214391" cy="5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4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0" y="75585"/>
            <a:ext cx="9008159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35" y="75585"/>
            <a:ext cx="7063753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15" y="75585"/>
            <a:ext cx="7029594" cy="70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6978610" y="1809324"/>
            <a:ext cx="9079119" cy="53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7227376" y="472438"/>
            <a:ext cx="8584672" cy="6466608"/>
            <a:chOff x="3891716" y="203793"/>
            <a:chExt cx="4408569" cy="332085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166971"/>
              <a:chOff x="5300915" y="280736"/>
              <a:chExt cx="4408569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1596029" y="322595"/>
            <a:ext cx="19037788" cy="7971886"/>
            <a:chOff x="999804" y="126848"/>
            <a:chExt cx="9776658" cy="327161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114181"/>
              <a:chOff x="3891716" y="203793"/>
              <a:chExt cx="4408569" cy="311418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失業</a:t>
                </a: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268069"/>
              <a:chOff x="3891716" y="203793"/>
              <a:chExt cx="4408569" cy="326806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6437947" y="322601"/>
            <a:ext cx="10163530" cy="6471912"/>
            <a:chOff x="1206389" y="126848"/>
            <a:chExt cx="5219375" cy="332358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20859"/>
              <a:chOff x="3891716" y="203793"/>
              <a:chExt cx="5219375" cy="332085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166971"/>
                <a:chOff x="5300915" y="280736"/>
                <a:chExt cx="5188794" cy="316697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 flipV="1">
                <a:off x="4242636" y="2668593"/>
                <a:ext cx="2686608" cy="283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需要（シフト後）</a:t>
                </a:r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2788</TotalTime>
  <Words>225</Words>
  <Application>Microsoft Office PowerPoint</Application>
  <PresentationFormat>ユーザー設定</PresentationFormat>
  <Paragraphs>111</Paragraphs>
  <Slides>26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中村　文香</cp:lastModifiedBy>
  <cp:revision>45</cp:revision>
  <dcterms:created xsi:type="dcterms:W3CDTF">2025-08-04T04:01:04Z</dcterms:created>
  <dcterms:modified xsi:type="dcterms:W3CDTF">2025-10-08T05:09:26Z</dcterms:modified>
</cp:coreProperties>
</file>