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291" r:id="rId2"/>
    <p:sldId id="324" r:id="rId3"/>
    <p:sldId id="293" r:id="rId4"/>
    <p:sldId id="28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009260"/>
    <a:srgbClr val="CCCCCC"/>
    <a:srgbClr val="EAD1DC"/>
    <a:srgbClr val="000000"/>
    <a:srgbClr val="5B9BD5"/>
    <a:srgbClr val="BDBDBD"/>
    <a:srgbClr val="D1D7DC"/>
    <a:srgbClr val="A0A5A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5" autoAdjust="0"/>
    <p:restoredTop sz="94660"/>
  </p:normalViewPr>
  <p:slideViewPr>
    <p:cSldViewPr snapToGrid="0">
      <p:cViewPr varScale="1">
        <p:scale>
          <a:sx n="67" d="100"/>
          <a:sy n="67" d="100"/>
        </p:scale>
        <p:origin x="5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D8073-B32B-47E4-BB95-1B412D59968B}" type="datetimeFigureOut">
              <a:rPr kumimoji="1" lang="ja-JP" altLang="en-US" smtClean="0"/>
              <a:t>2023/3/15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EB742-8628-4C42-9D42-88DD0E41EEE3}" type="slidenum">
              <a:rPr kumimoji="1" lang="ja-JP" altLang="en-US" smtClean="0"/>
              <a:t>‹#›</a:t>
            </a:fld>
            <a:endParaRPr kumimoji="1" lang="ja-JP" altLang="en-US"/>
          </a:p>
        </p:txBody>
      </p:sp>
    </p:spTree>
    <p:extLst>
      <p:ext uri="{BB962C8B-B14F-4D97-AF65-F5344CB8AC3E}">
        <p14:creationId xmlns:p14="http://schemas.microsoft.com/office/powerpoint/2010/main" val="15432143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124292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79976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193670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78782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19474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174891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18664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365598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86313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89625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0BEA21A-62FE-4398-9318-BF1CDEE10C1C}" type="datetimeFigureOut">
              <a:rPr kumimoji="1" lang="ja-JP" altLang="en-US" smtClean="0"/>
              <a:t>2023/3/15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191025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EA21A-62FE-4398-9318-BF1CDEE10C1C}" type="datetimeFigureOut">
              <a:rPr kumimoji="1" lang="ja-JP" altLang="en-US" smtClean="0"/>
              <a:t>2023/3/15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91B4C-184E-4F87-8466-6B52E490F1BF}" type="slidenum">
              <a:rPr kumimoji="1" lang="ja-JP" altLang="en-US" smtClean="0"/>
              <a:t>‹#›</a:t>
            </a:fld>
            <a:endParaRPr kumimoji="1" lang="ja-JP" altLang="en-US"/>
          </a:p>
        </p:txBody>
      </p:sp>
    </p:spTree>
    <p:extLst>
      <p:ext uri="{BB962C8B-B14F-4D97-AF65-F5344CB8AC3E}">
        <p14:creationId xmlns:p14="http://schemas.microsoft.com/office/powerpoint/2010/main" val="52916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11EEAC-AB32-54A9-07EF-7AF09AFA397A}"/>
              </a:ext>
            </a:extLst>
          </p:cNvPr>
          <p:cNvSpPr txBox="1"/>
          <p:nvPr/>
        </p:nvSpPr>
        <p:spPr>
          <a:xfrm>
            <a:off x="147776" y="0"/>
            <a:ext cx="1005403" cy="584775"/>
          </a:xfrm>
          <a:prstGeom prst="rect">
            <a:avLst/>
          </a:prstGeom>
          <a:noFill/>
        </p:spPr>
        <p:txBody>
          <a:bodyPr wrap="none" rtlCol="0">
            <a:spAutoFit/>
          </a:bodyPr>
          <a:lstStyle/>
          <a:p>
            <a:r>
              <a:rPr kumimoji="1" lang="ja-JP" altLang="en-US" sz="3200" b="1" dirty="0"/>
              <a:t>目次</a:t>
            </a:r>
          </a:p>
        </p:txBody>
      </p:sp>
      <p:sp>
        <p:nvSpPr>
          <p:cNvPr id="3" name="テキスト ボックス 2">
            <a:extLst>
              <a:ext uri="{FF2B5EF4-FFF2-40B4-BE49-F238E27FC236}">
                <a16:creationId xmlns:a16="http://schemas.microsoft.com/office/drawing/2014/main" id="{74F39E1A-942C-E6D9-54B4-7429755DEF73}"/>
              </a:ext>
            </a:extLst>
          </p:cNvPr>
          <p:cNvSpPr txBox="1"/>
          <p:nvPr/>
        </p:nvSpPr>
        <p:spPr>
          <a:xfrm>
            <a:off x="147776" y="638972"/>
            <a:ext cx="11682980" cy="2062103"/>
          </a:xfrm>
          <a:prstGeom prst="rect">
            <a:avLst/>
          </a:prstGeom>
          <a:noFill/>
        </p:spPr>
        <p:txBody>
          <a:bodyPr wrap="square" rtlCol="0">
            <a:spAutoFit/>
          </a:bodyPr>
          <a:lstStyle/>
          <a:p>
            <a:r>
              <a:rPr kumimoji="1" lang="en-US" altLang="ja-JP" sz="1600" dirty="0"/>
              <a:t>1.</a:t>
            </a:r>
            <a:r>
              <a:rPr kumimoji="1" lang="ja-JP" altLang="en-US" sz="1600" dirty="0"/>
              <a:t>アプリフロー図</a:t>
            </a:r>
            <a:endParaRPr kumimoji="1" lang="en-US" altLang="ja-JP" sz="1600" dirty="0"/>
          </a:p>
          <a:p>
            <a:r>
              <a:rPr lang="en-US" altLang="ja-JP" sz="1600" dirty="0"/>
              <a:t>2.</a:t>
            </a:r>
            <a:r>
              <a:rPr lang="ja-JP" altLang="en-US" sz="1600" dirty="0"/>
              <a:t>アプリ画面設計</a:t>
            </a:r>
            <a:endParaRPr lang="en-US" altLang="ja-JP" sz="1600" dirty="0"/>
          </a:p>
          <a:p>
            <a:r>
              <a:rPr lang="en-US" altLang="ja-JP" sz="1600" dirty="0"/>
              <a:t>3.</a:t>
            </a:r>
            <a:r>
              <a:rPr lang="ja-JP" altLang="en-US" sz="1600" dirty="0"/>
              <a:t>家財の画像マッピング</a:t>
            </a:r>
            <a:endParaRPr lang="en-US" altLang="ja-JP" sz="1600" dirty="0"/>
          </a:p>
          <a:p>
            <a:r>
              <a:rPr lang="en-US" altLang="ja-JP" sz="1600" dirty="0"/>
              <a:t>4.</a:t>
            </a:r>
            <a:r>
              <a:rPr lang="ja-JP" altLang="en-US" sz="1600" dirty="0"/>
              <a:t>家財のコードマッピング</a:t>
            </a:r>
            <a:endParaRPr lang="en-US" altLang="ja-JP" sz="1600" dirty="0"/>
          </a:p>
          <a:p>
            <a:r>
              <a:rPr lang="en-US" altLang="ja-JP" sz="1600" dirty="0"/>
              <a:t>5.DB</a:t>
            </a:r>
            <a:r>
              <a:rPr lang="ja-JP" altLang="en-US" sz="1600" dirty="0"/>
              <a:t>の仕様</a:t>
            </a:r>
            <a:endParaRPr lang="en-US" altLang="ja-JP" sz="1600" dirty="0"/>
          </a:p>
          <a:p>
            <a:r>
              <a:rPr lang="en-US" altLang="ja-JP" sz="1600" dirty="0"/>
              <a:t>6</a:t>
            </a:r>
            <a:r>
              <a:rPr kumimoji="1" lang="en-US" altLang="ja-JP" sz="1600" dirty="0"/>
              <a:t>.</a:t>
            </a:r>
            <a:r>
              <a:rPr kumimoji="1" lang="ja-JP" altLang="en-US" sz="1600" dirty="0"/>
              <a:t>発注情報のメール仕様</a:t>
            </a:r>
            <a:endParaRPr kumimoji="1" lang="en-US" altLang="ja-JP" sz="1600" dirty="0"/>
          </a:p>
          <a:p>
            <a:r>
              <a:rPr kumimoji="1" lang="en-US" altLang="ja-JP" sz="1600" dirty="0"/>
              <a:t>7.</a:t>
            </a:r>
            <a:r>
              <a:rPr kumimoji="1" lang="ja-JP" altLang="en-US" sz="1600" dirty="0"/>
              <a:t>管理</a:t>
            </a:r>
            <a:r>
              <a:rPr kumimoji="1" lang="en-US" altLang="ja-JP" sz="1600" dirty="0"/>
              <a:t>Web</a:t>
            </a:r>
            <a:r>
              <a:rPr kumimoji="1" lang="ja-JP" altLang="en-US" sz="1600" dirty="0"/>
              <a:t>画面設計（検討中）</a:t>
            </a:r>
            <a:endParaRPr kumimoji="1" lang="en-US" altLang="ja-JP" sz="1600" dirty="0"/>
          </a:p>
          <a:p>
            <a:r>
              <a:rPr lang="en-US" altLang="ja-JP" sz="1600" dirty="0"/>
              <a:t>8.</a:t>
            </a:r>
            <a:r>
              <a:rPr lang="ja-JP" altLang="en-US" sz="1600" dirty="0"/>
              <a:t>課題</a:t>
            </a:r>
            <a:endParaRPr kumimoji="1" lang="ja-JP" altLang="en-US" sz="1600" dirty="0"/>
          </a:p>
        </p:txBody>
      </p:sp>
      <p:sp>
        <p:nvSpPr>
          <p:cNvPr id="4" name="テキスト ボックス 3">
            <a:extLst>
              <a:ext uri="{FF2B5EF4-FFF2-40B4-BE49-F238E27FC236}">
                <a16:creationId xmlns:a16="http://schemas.microsoft.com/office/drawing/2014/main" id="{FEC1DC0E-B124-EF60-424A-5CD1E415A17C}"/>
              </a:ext>
            </a:extLst>
          </p:cNvPr>
          <p:cNvSpPr txBox="1"/>
          <p:nvPr/>
        </p:nvSpPr>
        <p:spPr>
          <a:xfrm>
            <a:off x="1499680" y="0"/>
            <a:ext cx="1871025" cy="307777"/>
          </a:xfrm>
          <a:prstGeom prst="rect">
            <a:avLst/>
          </a:prstGeom>
          <a:noFill/>
        </p:spPr>
        <p:txBody>
          <a:bodyPr wrap="none" rtlCol="0">
            <a:spAutoFit/>
          </a:bodyPr>
          <a:lstStyle/>
          <a:p>
            <a:r>
              <a:rPr kumimoji="1" lang="ja-JP" altLang="en-US" sz="1400" dirty="0"/>
              <a:t>更新日：</a:t>
            </a:r>
            <a:r>
              <a:rPr kumimoji="1" lang="en-US" altLang="ja-JP" sz="1400" dirty="0"/>
              <a:t>2022/11/24</a:t>
            </a:r>
            <a:endParaRPr kumimoji="1" lang="ja-JP" altLang="en-US" sz="1400" dirty="0"/>
          </a:p>
        </p:txBody>
      </p:sp>
    </p:spTree>
    <p:extLst>
      <p:ext uri="{BB962C8B-B14F-4D97-AF65-F5344CB8AC3E}">
        <p14:creationId xmlns:p14="http://schemas.microsoft.com/office/powerpoint/2010/main" val="427761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11EEAC-AB32-54A9-07EF-7AF09AFA397A}"/>
              </a:ext>
            </a:extLst>
          </p:cNvPr>
          <p:cNvSpPr txBox="1"/>
          <p:nvPr/>
        </p:nvSpPr>
        <p:spPr>
          <a:xfrm>
            <a:off x="4567376" y="2844225"/>
            <a:ext cx="3057247" cy="584775"/>
          </a:xfrm>
          <a:prstGeom prst="rect">
            <a:avLst/>
          </a:prstGeom>
          <a:noFill/>
        </p:spPr>
        <p:txBody>
          <a:bodyPr wrap="none" rtlCol="0">
            <a:spAutoFit/>
          </a:bodyPr>
          <a:lstStyle/>
          <a:p>
            <a:r>
              <a:rPr lang="ja-JP" altLang="en-US" sz="3200" b="1" dirty="0"/>
              <a:t>アプリ</a:t>
            </a:r>
            <a:r>
              <a:rPr kumimoji="1" lang="ja-JP" altLang="en-US" sz="3200" b="1" dirty="0"/>
              <a:t>フロー図</a:t>
            </a:r>
          </a:p>
        </p:txBody>
      </p:sp>
    </p:spTree>
    <p:extLst>
      <p:ext uri="{BB962C8B-B14F-4D97-AF65-F5344CB8AC3E}">
        <p14:creationId xmlns:p14="http://schemas.microsoft.com/office/powerpoint/2010/main" val="308425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11EEAC-AB32-54A9-07EF-7AF09AFA397A}"/>
              </a:ext>
            </a:extLst>
          </p:cNvPr>
          <p:cNvSpPr txBox="1"/>
          <p:nvPr/>
        </p:nvSpPr>
        <p:spPr>
          <a:xfrm>
            <a:off x="147776" y="192465"/>
            <a:ext cx="8186857" cy="338554"/>
          </a:xfrm>
          <a:prstGeom prst="rect">
            <a:avLst/>
          </a:prstGeom>
          <a:noFill/>
        </p:spPr>
        <p:txBody>
          <a:bodyPr wrap="none" rtlCol="0">
            <a:spAutoFit/>
          </a:bodyPr>
          <a:lstStyle/>
          <a:p>
            <a:r>
              <a:rPr lang="ja-JP" altLang="en-US" sz="1600" dirty="0"/>
              <a:t>引っ越し申し込みフローの追加</a:t>
            </a:r>
            <a:r>
              <a:rPr kumimoji="1" lang="ja-JP" altLang="en-US" sz="1600" dirty="0"/>
              <a:t>の実装にあたり、関連資料からアプリフロー図を整理</a:t>
            </a:r>
          </a:p>
        </p:txBody>
      </p:sp>
      <p:graphicFrame>
        <p:nvGraphicFramePr>
          <p:cNvPr id="3" name="表 3">
            <a:extLst>
              <a:ext uri="{FF2B5EF4-FFF2-40B4-BE49-F238E27FC236}">
                <a16:creationId xmlns:a16="http://schemas.microsoft.com/office/drawing/2014/main" id="{CA1B1BAC-8B58-3A77-C0FD-F6A79482F380}"/>
              </a:ext>
            </a:extLst>
          </p:cNvPr>
          <p:cNvGraphicFramePr>
            <a:graphicFrameLocks noGrp="1"/>
          </p:cNvGraphicFramePr>
          <p:nvPr>
            <p:extLst>
              <p:ext uri="{D42A27DB-BD31-4B8C-83A1-F6EECF244321}">
                <p14:modId xmlns:p14="http://schemas.microsoft.com/office/powerpoint/2010/main" val="4081431736"/>
              </p:ext>
            </p:extLst>
          </p:nvPr>
        </p:nvGraphicFramePr>
        <p:xfrm>
          <a:off x="233680" y="833120"/>
          <a:ext cx="11612880" cy="1112520"/>
        </p:xfrm>
        <a:graphic>
          <a:graphicData uri="http://schemas.openxmlformats.org/drawingml/2006/table">
            <a:tbl>
              <a:tblPr firstRow="1" bandRow="1">
                <a:tableStyleId>{5C22544A-7EE6-4342-B048-85BDC9FD1C3A}</a:tableStyleId>
              </a:tblPr>
              <a:tblGrid>
                <a:gridCol w="518160">
                  <a:extLst>
                    <a:ext uri="{9D8B030D-6E8A-4147-A177-3AD203B41FA5}">
                      <a16:colId xmlns:a16="http://schemas.microsoft.com/office/drawing/2014/main" val="2329720470"/>
                    </a:ext>
                  </a:extLst>
                </a:gridCol>
                <a:gridCol w="1521968">
                  <a:extLst>
                    <a:ext uri="{9D8B030D-6E8A-4147-A177-3AD203B41FA5}">
                      <a16:colId xmlns:a16="http://schemas.microsoft.com/office/drawing/2014/main" val="1361569747"/>
                    </a:ext>
                  </a:extLst>
                </a:gridCol>
                <a:gridCol w="4927600">
                  <a:extLst>
                    <a:ext uri="{9D8B030D-6E8A-4147-A177-3AD203B41FA5}">
                      <a16:colId xmlns:a16="http://schemas.microsoft.com/office/drawing/2014/main" val="4270651889"/>
                    </a:ext>
                  </a:extLst>
                </a:gridCol>
                <a:gridCol w="1200912">
                  <a:extLst>
                    <a:ext uri="{9D8B030D-6E8A-4147-A177-3AD203B41FA5}">
                      <a16:colId xmlns:a16="http://schemas.microsoft.com/office/drawing/2014/main" val="785380395"/>
                    </a:ext>
                  </a:extLst>
                </a:gridCol>
                <a:gridCol w="3444240">
                  <a:extLst>
                    <a:ext uri="{9D8B030D-6E8A-4147-A177-3AD203B41FA5}">
                      <a16:colId xmlns:a16="http://schemas.microsoft.com/office/drawing/2014/main" val="1917184571"/>
                    </a:ext>
                  </a:extLst>
                </a:gridCol>
              </a:tblGrid>
              <a:tr h="370840">
                <a:tc>
                  <a:txBody>
                    <a:bodyPr/>
                    <a:lstStyle/>
                    <a:p>
                      <a:r>
                        <a:rPr kumimoji="1" lang="en-US" altLang="ja-JP" sz="1200" dirty="0">
                          <a:latin typeface="メイリオ" panose="020B0604030504040204" pitchFamily="50" charset="-128"/>
                          <a:ea typeface="メイリオ" panose="020B0604030504040204" pitchFamily="50" charset="-128"/>
                        </a:rPr>
                        <a:t>No.</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メイリオ" panose="020B0604030504040204" pitchFamily="50" charset="-128"/>
                          <a:ea typeface="メイリオ" panose="020B0604030504040204" pitchFamily="50" charset="-128"/>
                        </a:rPr>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メイリオ" panose="020B0604030504040204" pitchFamily="50" charset="-128"/>
                          <a:ea typeface="メイリオ" panose="020B0604030504040204" pitchFamily="50" charset="-128"/>
                        </a:rPr>
                        <a:t>利用パターン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メイリオ" panose="020B0604030504040204" pitchFamily="50" charset="-128"/>
                          <a:ea typeface="メイリオ" panose="020B0604030504040204" pitchFamily="50" charset="-128"/>
                        </a:rPr>
                        <a:t>参照</a:t>
                      </a:r>
                      <a:r>
                        <a:rPr kumimoji="1" lang="en-US" altLang="ja-JP" sz="1200" dirty="0">
                          <a:latin typeface="メイリオ" panose="020B0604030504040204" pitchFamily="50" charset="-128"/>
                          <a:ea typeface="メイリオ" panose="020B0604030504040204" pitchFamily="50" charset="-128"/>
                        </a:rPr>
                        <a:t>Slide No.</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メイリオ" panose="020B0604030504040204" pitchFamily="50" charset="-128"/>
                          <a:ea typeface="メイリオ" panose="020B0604030504040204" pitchFamily="50" charset="-128"/>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125235"/>
                  </a:ext>
                </a:extLst>
              </a:tr>
              <a:tr h="370840">
                <a:tc>
                  <a:txBody>
                    <a:bodyPr/>
                    <a:lstStyle/>
                    <a:p>
                      <a:r>
                        <a:rPr kumimoji="1" lang="en-US" altLang="ja-JP" sz="1200" dirty="0">
                          <a:latin typeface="メイリオ" panose="020B0604030504040204" pitchFamily="50" charset="-128"/>
                          <a:ea typeface="メイリオ" panose="020B0604030504040204" pitchFamily="50" charset="-128"/>
                        </a:rPr>
                        <a:t>1</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メイリオ" panose="020B0604030504040204" pitchFamily="50" charset="-128"/>
                          <a:ea typeface="メイリオ" panose="020B0604030504040204" pitchFamily="50" charset="-128"/>
                        </a:rPr>
                        <a:t>申込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メイリオ" panose="020B0604030504040204" pitchFamily="50" charset="-128"/>
                          <a:ea typeface="メイリオ" panose="020B0604030504040204" pitchFamily="50" charset="-128"/>
                        </a:rPr>
                        <a:t>入居ガイドメニューから引越し見積申込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メイリオ" panose="020B0604030504040204" pitchFamily="50" charset="-128"/>
                          <a:ea typeface="メイリオ" panose="020B0604030504040204" pitchFamily="50" charset="-128"/>
                        </a:rPr>
                        <a:t>4</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262909"/>
                  </a:ext>
                </a:extLst>
              </a:tr>
              <a:tr h="370840">
                <a:tc>
                  <a:txBody>
                    <a:bodyPr/>
                    <a:lstStyle/>
                    <a:p>
                      <a:r>
                        <a:rPr kumimoji="1" lang="en-US" altLang="ja-JP" sz="1200" dirty="0">
                          <a:latin typeface="メイリオ" panose="020B0604030504040204" pitchFamily="50" charset="-128"/>
                          <a:ea typeface="メイリオ" panose="020B0604030504040204" pitchFamily="50" charset="-128"/>
                        </a:rPr>
                        <a:t>2</a:t>
                      </a:r>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8915241"/>
                  </a:ext>
                </a:extLst>
              </a:tr>
            </a:tbl>
          </a:graphicData>
        </a:graphic>
      </p:graphicFrame>
      <p:sp>
        <p:nvSpPr>
          <p:cNvPr id="4" name="テキスト ボックス 3">
            <a:extLst>
              <a:ext uri="{FF2B5EF4-FFF2-40B4-BE49-F238E27FC236}">
                <a16:creationId xmlns:a16="http://schemas.microsoft.com/office/drawing/2014/main" id="{201C1449-0BC2-3D1D-DD8B-1E87736DB283}"/>
              </a:ext>
            </a:extLst>
          </p:cNvPr>
          <p:cNvSpPr txBox="1"/>
          <p:nvPr/>
        </p:nvSpPr>
        <p:spPr>
          <a:xfrm>
            <a:off x="147776" y="583513"/>
            <a:ext cx="1261884" cy="276999"/>
          </a:xfrm>
          <a:prstGeom prst="rect">
            <a:avLst/>
          </a:prstGeom>
          <a:noFill/>
        </p:spPr>
        <p:txBody>
          <a:bodyPr wrap="none" rtlCol="0">
            <a:spAutoFit/>
          </a:bodyPr>
          <a:lstStyle/>
          <a:p>
            <a:r>
              <a:rPr kumimoji="1" lang="ja-JP" altLang="en-US" sz="1200" dirty="0"/>
              <a:t>利用パターン表</a:t>
            </a:r>
          </a:p>
        </p:txBody>
      </p:sp>
      <p:sp>
        <p:nvSpPr>
          <p:cNvPr id="5" name="角丸四角形吹き出し 5">
            <a:extLst>
              <a:ext uri="{FF2B5EF4-FFF2-40B4-BE49-F238E27FC236}">
                <a16:creationId xmlns:a16="http://schemas.microsoft.com/office/drawing/2014/main" id="{F938E80B-4182-3FDC-4C77-EE75AF90B1C8}"/>
              </a:ext>
            </a:extLst>
          </p:cNvPr>
          <p:cNvSpPr/>
          <p:nvPr/>
        </p:nvSpPr>
        <p:spPr>
          <a:xfrm>
            <a:off x="233680" y="2068787"/>
            <a:ext cx="4309137" cy="10992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いったんは、「入居ガイド」メニューのご入居様向けサービスにある「引越し」アイコンからの導線を設置する</a:t>
            </a:r>
            <a:endParaRPr lang="en-US" altLang="ja-JP" sz="1200" dirty="0">
              <a:solidFill>
                <a:schemeClr val="bg1"/>
              </a:solidFill>
            </a:endParaRPr>
          </a:p>
          <a:p>
            <a:r>
              <a:rPr lang="ja-JP" altLang="en-US" sz="1200" dirty="0">
                <a:solidFill>
                  <a:schemeClr val="bg1"/>
                </a:solidFill>
              </a:rPr>
              <a:t>その他の導線については追加の可能性はあるが、現段階では上記のみでよい</a:t>
            </a:r>
            <a:endParaRPr lang="en-US" altLang="ja-JP" sz="1200" dirty="0">
              <a:solidFill>
                <a:schemeClr val="bg1"/>
              </a:solidFill>
            </a:endParaRPr>
          </a:p>
        </p:txBody>
      </p:sp>
    </p:spTree>
    <p:extLst>
      <p:ext uri="{BB962C8B-B14F-4D97-AF65-F5344CB8AC3E}">
        <p14:creationId xmlns:p14="http://schemas.microsoft.com/office/powerpoint/2010/main" val="392211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四角形: 角を丸くする 22">
            <a:extLst>
              <a:ext uri="{FF2B5EF4-FFF2-40B4-BE49-F238E27FC236}">
                <a16:creationId xmlns:a16="http://schemas.microsoft.com/office/drawing/2014/main" id="{E5EB182A-431B-A02D-325F-61AD5A24278B}"/>
              </a:ext>
            </a:extLst>
          </p:cNvPr>
          <p:cNvSpPr/>
          <p:nvPr/>
        </p:nvSpPr>
        <p:spPr>
          <a:xfrm>
            <a:off x="1961592" y="1077773"/>
            <a:ext cx="7250131" cy="2088000"/>
          </a:xfrm>
          <a:prstGeom prst="roundRect">
            <a:avLst>
              <a:gd name="adj" fmla="val 2309"/>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89B596E-7480-9783-AB13-C34ACAC4750A}"/>
              </a:ext>
            </a:extLst>
          </p:cNvPr>
          <p:cNvSpPr txBox="1"/>
          <p:nvPr/>
        </p:nvSpPr>
        <p:spPr>
          <a:xfrm>
            <a:off x="3355982" y="2977"/>
            <a:ext cx="1441420" cy="307777"/>
          </a:xfrm>
          <a:prstGeom prst="rect">
            <a:avLst/>
          </a:prstGeom>
          <a:noFill/>
        </p:spPr>
        <p:txBody>
          <a:bodyPr wrap="none" rtlCol="0">
            <a:spAutoFit/>
          </a:bodyPr>
          <a:lstStyle/>
          <a:p>
            <a:r>
              <a:rPr lang="ja-JP" altLang="en-US" sz="1400" b="1" dirty="0"/>
              <a:t>アプリ</a:t>
            </a:r>
            <a:r>
              <a:rPr kumimoji="1" lang="ja-JP" altLang="en-US" sz="1400" b="1" dirty="0"/>
              <a:t>フロー図</a:t>
            </a:r>
          </a:p>
        </p:txBody>
      </p:sp>
      <p:sp>
        <p:nvSpPr>
          <p:cNvPr id="11" name="テキスト ボックス 10">
            <a:extLst>
              <a:ext uri="{FF2B5EF4-FFF2-40B4-BE49-F238E27FC236}">
                <a16:creationId xmlns:a16="http://schemas.microsoft.com/office/drawing/2014/main" id="{769905BA-4FEE-12B9-A857-6026A32E7A7B}"/>
              </a:ext>
            </a:extLst>
          </p:cNvPr>
          <p:cNvSpPr txBox="1"/>
          <p:nvPr/>
        </p:nvSpPr>
        <p:spPr>
          <a:xfrm>
            <a:off x="0" y="0"/>
            <a:ext cx="3086101" cy="307777"/>
          </a:xfrm>
          <a:prstGeom prst="rect">
            <a:avLst/>
          </a:prstGeom>
          <a:noFill/>
        </p:spPr>
        <p:txBody>
          <a:bodyPr wrap="none" rtlCol="0">
            <a:spAutoFit/>
          </a:bodyPr>
          <a:lstStyle/>
          <a:p>
            <a:r>
              <a:rPr kumimoji="1" lang="en-US" altLang="ja-JP" sz="1400" dirty="0"/>
              <a:t>100_</a:t>
            </a:r>
            <a:r>
              <a:rPr kumimoji="1" lang="ja-JP" altLang="en-US" sz="1400" dirty="0"/>
              <a:t>引っ越し申し込みフローの追加</a:t>
            </a:r>
            <a:endParaRPr kumimoji="1" lang="ja-JP" altLang="en-US" sz="1400" dirty="0">
              <a:solidFill>
                <a:srgbClr val="FF0000"/>
              </a:solidFill>
            </a:endParaRPr>
          </a:p>
        </p:txBody>
      </p:sp>
      <p:sp>
        <p:nvSpPr>
          <p:cNvPr id="3" name="正方形/長方形 2">
            <a:extLst>
              <a:ext uri="{FF2B5EF4-FFF2-40B4-BE49-F238E27FC236}">
                <a16:creationId xmlns:a16="http://schemas.microsoft.com/office/drawing/2014/main" id="{5D6540FF-0355-82E0-8AE4-6F13E976967E}"/>
              </a:ext>
            </a:extLst>
          </p:cNvPr>
          <p:cNvSpPr/>
          <p:nvPr/>
        </p:nvSpPr>
        <p:spPr>
          <a:xfrm>
            <a:off x="48766" y="1334259"/>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入居ガイドメニュー</a:t>
            </a:r>
          </a:p>
        </p:txBody>
      </p:sp>
      <p:sp>
        <p:nvSpPr>
          <p:cNvPr id="4" name="テキスト ボックス 3">
            <a:extLst>
              <a:ext uri="{FF2B5EF4-FFF2-40B4-BE49-F238E27FC236}">
                <a16:creationId xmlns:a16="http://schemas.microsoft.com/office/drawing/2014/main" id="{01868FB3-476C-6D3E-08E0-5853A7D91348}"/>
              </a:ext>
            </a:extLst>
          </p:cNvPr>
          <p:cNvSpPr txBox="1"/>
          <p:nvPr/>
        </p:nvSpPr>
        <p:spPr>
          <a:xfrm>
            <a:off x="48766" y="510977"/>
            <a:ext cx="2624436" cy="246221"/>
          </a:xfrm>
          <a:prstGeom prst="rect">
            <a:avLst/>
          </a:prstGeom>
          <a:noFill/>
        </p:spPr>
        <p:txBody>
          <a:bodyPr wrap="none" rtlCol="0">
            <a:spAutoFit/>
          </a:bodyPr>
          <a:lstStyle/>
          <a:p>
            <a:r>
              <a:rPr kumimoji="1" lang="en-US" altLang="ja-JP" sz="1000" b="1" dirty="0">
                <a:latin typeface="メイリオ" panose="020B0604030504040204" pitchFamily="50" charset="-128"/>
                <a:ea typeface="メイリオ" panose="020B0604030504040204" pitchFamily="50" charset="-128"/>
              </a:rPr>
              <a:t>1.</a:t>
            </a:r>
            <a:r>
              <a:rPr kumimoji="1" lang="ja-JP" altLang="en-US" sz="1000" b="1" dirty="0">
                <a:latin typeface="メイリオ" panose="020B0604030504040204" pitchFamily="50" charset="-128"/>
                <a:ea typeface="メイリオ" panose="020B0604030504040204" pitchFamily="50" charset="-128"/>
              </a:rPr>
              <a:t>入居ガイドメニューから引越し見積申込</a:t>
            </a:r>
          </a:p>
        </p:txBody>
      </p:sp>
      <p:sp>
        <p:nvSpPr>
          <p:cNvPr id="9" name="正方形/長方形 8">
            <a:extLst>
              <a:ext uri="{FF2B5EF4-FFF2-40B4-BE49-F238E27FC236}">
                <a16:creationId xmlns:a16="http://schemas.microsoft.com/office/drawing/2014/main" id="{4D51F611-C1B5-00F6-BA86-5D442D5C0B68}"/>
              </a:ext>
            </a:extLst>
          </p:cNvPr>
          <p:cNvSpPr/>
          <p:nvPr/>
        </p:nvSpPr>
        <p:spPr>
          <a:xfrm>
            <a:off x="2118837" y="1334259"/>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chemeClr val="tx1"/>
                </a:solidFill>
                <a:latin typeface="メイリオ" panose="020B0604030504040204" pitchFamily="50" charset="-128"/>
                <a:ea typeface="メイリオ" panose="020B0604030504040204" pitchFamily="50" charset="-128"/>
              </a:rPr>
              <a:t>引越し見積案内</a:t>
            </a:r>
            <a:r>
              <a:rPr lang="en-US" altLang="ja-JP" sz="800" dirty="0">
                <a:solidFill>
                  <a:schemeClr val="tx1"/>
                </a:solidFill>
                <a:latin typeface="メイリオ" panose="020B0604030504040204" pitchFamily="50" charset="-128"/>
                <a:ea typeface="メイリオ" panose="020B0604030504040204" pitchFamily="50" charset="-128"/>
              </a:rPr>
              <a:t>(</a:t>
            </a:r>
            <a:r>
              <a:rPr lang="ja-JP" altLang="en-US" sz="800" dirty="0">
                <a:solidFill>
                  <a:schemeClr val="tx1"/>
                </a:solidFill>
                <a:latin typeface="メイリオ" panose="020B0604030504040204" pitchFamily="50" charset="-128"/>
                <a:ea typeface="メイリオ" panose="020B0604030504040204" pitchFamily="50" charset="-128"/>
              </a:rPr>
              <a:t>定額パック可能性</a:t>
            </a:r>
            <a:r>
              <a:rPr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2" name="吹き出し: 角を丸めた四角形 11">
            <a:extLst>
              <a:ext uri="{FF2B5EF4-FFF2-40B4-BE49-F238E27FC236}">
                <a16:creationId xmlns:a16="http://schemas.microsoft.com/office/drawing/2014/main" id="{DB121C29-5DF1-4450-553F-3753353F43A9}"/>
              </a:ext>
            </a:extLst>
          </p:cNvPr>
          <p:cNvSpPr/>
          <p:nvPr/>
        </p:nvSpPr>
        <p:spPr>
          <a:xfrm>
            <a:off x="99846" y="793036"/>
            <a:ext cx="1609921" cy="462558"/>
          </a:xfrm>
          <a:prstGeom prst="wedgeRoundRectCallout">
            <a:avLst>
              <a:gd name="adj1" fmla="val -34730"/>
              <a:gd name="adj2" fmla="val 6460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latin typeface="メイリオ" panose="020B0604030504040204" pitchFamily="50" charset="-128"/>
                <a:ea typeface="メイリオ" panose="020B0604030504040204" pitchFamily="50" charset="-128"/>
              </a:rPr>
              <a:t>入居ガイドメニュー内の「引越し」アイコンをタップすると次の画面に遷移する</a:t>
            </a:r>
            <a:endParaRPr kumimoji="1" lang="ja-JP" altLang="en-US" sz="800" dirty="0">
              <a:latin typeface="メイリオ" panose="020B0604030504040204" pitchFamily="50" charset="-128"/>
              <a:ea typeface="メイリオ" panose="020B0604030504040204" pitchFamily="50" charset="-128"/>
            </a:endParaRPr>
          </a:p>
        </p:txBody>
      </p:sp>
      <p:sp>
        <p:nvSpPr>
          <p:cNvPr id="17" name="吹き出し: 角を丸めた四角形 16">
            <a:extLst>
              <a:ext uri="{FF2B5EF4-FFF2-40B4-BE49-F238E27FC236}">
                <a16:creationId xmlns:a16="http://schemas.microsoft.com/office/drawing/2014/main" id="{E04E6DDB-C458-AD28-F9B0-B576215314A6}"/>
              </a:ext>
            </a:extLst>
          </p:cNvPr>
          <p:cNvSpPr/>
          <p:nvPr/>
        </p:nvSpPr>
        <p:spPr>
          <a:xfrm>
            <a:off x="99846" y="2312819"/>
            <a:ext cx="1609921" cy="1254501"/>
          </a:xfrm>
          <a:prstGeom prst="wedgeRoundRectCallout">
            <a:avLst>
              <a:gd name="adj1" fmla="val -15033"/>
              <a:gd name="adj2" fmla="val -87422"/>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latin typeface="メイリオ" panose="020B0604030504040204" pitchFamily="50" charset="-128"/>
                <a:ea typeface="メイリオ" panose="020B0604030504040204" pitchFamily="50" charset="-128"/>
              </a:rPr>
              <a:t>「引越し」アイコンタップ時に</a:t>
            </a:r>
            <a:r>
              <a:rPr kumimoji="1" lang="ja-JP" altLang="en-US" sz="800" dirty="0">
                <a:latin typeface="メイリオ" panose="020B0604030504040204" pitchFamily="50" charset="-128"/>
                <a:ea typeface="メイリオ" panose="020B0604030504040204" pitchFamily="50" charset="-128"/>
              </a:rPr>
              <a:t>「定額パック対象の可能性あり」と「定額パック対象外」のどちらになるかを条件判定を行</a:t>
            </a:r>
            <a:r>
              <a:rPr lang="ja-JP" altLang="en-US" sz="800" dirty="0">
                <a:latin typeface="メイリオ" panose="020B0604030504040204" pitchFamily="50" charset="-128"/>
                <a:ea typeface="メイリオ" panose="020B0604030504040204" pitchFamily="50" charset="-128"/>
              </a:rPr>
              <a:t>い、遷移先の画面を制御する</a:t>
            </a:r>
            <a:endParaRPr kumimoji="1" lang="en-US" altLang="ja-JP" sz="800" dirty="0">
              <a:latin typeface="メイリオ" panose="020B0604030504040204" pitchFamily="50" charset="-128"/>
              <a:ea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rPr>
              <a:t>条件は右端に記載</a:t>
            </a:r>
            <a:endParaRPr kumimoji="1" lang="en-US" altLang="ja-JP" sz="800" dirty="0">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9D0946F0-A691-8CF7-B988-2A94C9D32784}"/>
              </a:ext>
            </a:extLst>
          </p:cNvPr>
          <p:cNvSpPr/>
          <p:nvPr/>
        </p:nvSpPr>
        <p:spPr>
          <a:xfrm>
            <a:off x="3235569" y="1334259"/>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latin typeface="メイリオ" panose="020B0604030504040204" pitchFamily="50" charset="-128"/>
                <a:ea typeface="メイリオ" panose="020B0604030504040204" pitchFamily="50" charset="-128"/>
              </a:rPr>
              <a:t>引越しお客様情報・日程確認</a:t>
            </a:r>
            <a:r>
              <a:rPr lang="en-US" altLang="ja-JP" sz="800">
                <a:solidFill>
                  <a:schemeClr val="tx1"/>
                </a:solidFill>
                <a:latin typeface="メイリオ" panose="020B0604030504040204" pitchFamily="50" charset="-128"/>
                <a:ea typeface="メイリオ" panose="020B0604030504040204" pitchFamily="50" charset="-128"/>
              </a:rPr>
              <a:t>(</a:t>
            </a:r>
            <a:r>
              <a:rPr lang="ja-JP" altLang="en-US" sz="800">
                <a:solidFill>
                  <a:schemeClr val="tx1"/>
                </a:solidFill>
                <a:latin typeface="メイリオ" panose="020B0604030504040204" pitchFamily="50" charset="-128"/>
                <a:ea typeface="メイリオ" panose="020B0604030504040204" pitchFamily="50" charset="-128"/>
              </a:rPr>
              <a:t>定額パック可能性</a:t>
            </a:r>
            <a:r>
              <a:rPr lang="en-US" altLang="ja-JP" sz="800">
                <a:solidFill>
                  <a:schemeClr val="tx1"/>
                </a:solidFill>
                <a:latin typeface="メイリオ" panose="020B0604030504040204" pitchFamily="50" charset="-128"/>
                <a:ea typeface="メイリオ" panose="020B0604030504040204" pitchFamily="50" charset="-128"/>
              </a:rPr>
              <a:t>)</a:t>
            </a:r>
            <a:endParaRPr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F2ED46BA-0E14-D207-0FCE-937A99300E6E}"/>
              </a:ext>
            </a:extLst>
          </p:cNvPr>
          <p:cNvSpPr/>
          <p:nvPr/>
        </p:nvSpPr>
        <p:spPr>
          <a:xfrm>
            <a:off x="1941708" y="980195"/>
            <a:ext cx="1568616" cy="18000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定額パック対象の可能性あり</a:t>
            </a:r>
          </a:p>
        </p:txBody>
      </p:sp>
      <p:cxnSp>
        <p:nvCxnSpPr>
          <p:cNvPr id="26" name="直線矢印コネクタ 25">
            <a:extLst>
              <a:ext uri="{FF2B5EF4-FFF2-40B4-BE49-F238E27FC236}">
                <a16:creationId xmlns:a16="http://schemas.microsoft.com/office/drawing/2014/main" id="{33742B35-6615-0A6C-1560-34B84BEA8A17}"/>
              </a:ext>
            </a:extLst>
          </p:cNvPr>
          <p:cNvCxnSpPr>
            <a:stCxn id="3" idx="3"/>
            <a:endCxn id="9" idx="1"/>
          </p:cNvCxnSpPr>
          <p:nvPr/>
        </p:nvCxnSpPr>
        <p:spPr>
          <a:xfrm>
            <a:off x="912766" y="1568259"/>
            <a:ext cx="1206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4382DB2-4531-CFB7-1E19-68BC189A0D95}"/>
              </a:ext>
            </a:extLst>
          </p:cNvPr>
          <p:cNvCxnSpPr>
            <a:cxnSpLocks/>
            <a:stCxn id="22" idx="3"/>
            <a:endCxn id="58" idx="1"/>
          </p:cNvCxnSpPr>
          <p:nvPr/>
        </p:nvCxnSpPr>
        <p:spPr>
          <a:xfrm>
            <a:off x="4099569" y="1568259"/>
            <a:ext cx="251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94A80ADD-F9F4-FB26-65E8-C05E2AF43CFE}"/>
              </a:ext>
            </a:extLst>
          </p:cNvPr>
          <p:cNvSpPr/>
          <p:nvPr/>
        </p:nvSpPr>
        <p:spPr>
          <a:xfrm>
            <a:off x="4351394" y="1334259"/>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引越し家財入力</a:t>
            </a:r>
            <a:r>
              <a:rPr kumimoji="1"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定額パック可能性</a:t>
            </a:r>
            <a:r>
              <a:rPr kumimoji="1"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C4C20E44-4240-1380-4342-3177F8D30E90}"/>
              </a:ext>
            </a:extLst>
          </p:cNvPr>
          <p:cNvSpPr/>
          <p:nvPr/>
        </p:nvSpPr>
        <p:spPr>
          <a:xfrm>
            <a:off x="5467219" y="1334259"/>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引越し料金確認</a:t>
            </a:r>
            <a:r>
              <a:rPr kumimoji="1"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定額パック対象</a:t>
            </a:r>
            <a:r>
              <a:rPr kumimoji="1"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62" name="直線矢印コネクタ 61">
            <a:extLst>
              <a:ext uri="{FF2B5EF4-FFF2-40B4-BE49-F238E27FC236}">
                <a16:creationId xmlns:a16="http://schemas.microsoft.com/office/drawing/2014/main" id="{0C33F720-2C2C-3BF9-9A13-9F3AB7974129}"/>
              </a:ext>
            </a:extLst>
          </p:cNvPr>
          <p:cNvCxnSpPr>
            <a:cxnSpLocks/>
            <a:stCxn id="58" idx="3"/>
            <a:endCxn id="61" idx="1"/>
          </p:cNvCxnSpPr>
          <p:nvPr/>
        </p:nvCxnSpPr>
        <p:spPr>
          <a:xfrm>
            <a:off x="5215394" y="1568259"/>
            <a:ext cx="251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四角形: 角を丸くする 97">
            <a:extLst>
              <a:ext uri="{FF2B5EF4-FFF2-40B4-BE49-F238E27FC236}">
                <a16:creationId xmlns:a16="http://schemas.microsoft.com/office/drawing/2014/main" id="{CE26BE87-9919-D4ED-8B7B-FC449F1F9EFF}"/>
              </a:ext>
            </a:extLst>
          </p:cNvPr>
          <p:cNvSpPr/>
          <p:nvPr/>
        </p:nvSpPr>
        <p:spPr>
          <a:xfrm>
            <a:off x="1961592" y="3780265"/>
            <a:ext cx="7250131" cy="1038529"/>
          </a:xfrm>
          <a:prstGeom prst="roundRect">
            <a:avLst>
              <a:gd name="adj" fmla="val 2309"/>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C6A65A55-28B8-D988-470F-7D05B7817ACE}"/>
              </a:ext>
            </a:extLst>
          </p:cNvPr>
          <p:cNvSpPr/>
          <p:nvPr/>
        </p:nvSpPr>
        <p:spPr>
          <a:xfrm>
            <a:off x="2118837" y="4036750"/>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chemeClr val="tx1"/>
                </a:solidFill>
                <a:latin typeface="メイリオ" panose="020B0604030504040204" pitchFamily="50" charset="-128"/>
                <a:ea typeface="メイリオ" panose="020B0604030504040204" pitchFamily="50" charset="-128"/>
              </a:rPr>
              <a:t>引越し見積案内</a:t>
            </a:r>
            <a:r>
              <a:rPr lang="en-US" altLang="ja-JP" sz="800" dirty="0">
                <a:solidFill>
                  <a:schemeClr val="tx1"/>
                </a:solidFill>
                <a:latin typeface="メイリオ" panose="020B0604030504040204" pitchFamily="50" charset="-128"/>
                <a:ea typeface="メイリオ" panose="020B0604030504040204" pitchFamily="50" charset="-128"/>
              </a:rPr>
              <a:t>(</a:t>
            </a:r>
            <a:r>
              <a:rPr lang="ja-JP" altLang="en-US" sz="800" dirty="0">
                <a:solidFill>
                  <a:schemeClr val="tx1"/>
                </a:solidFill>
                <a:latin typeface="メイリオ" panose="020B0604030504040204" pitchFamily="50" charset="-128"/>
                <a:ea typeface="メイリオ" panose="020B0604030504040204" pitchFamily="50" charset="-128"/>
              </a:rPr>
              <a:t>定額パック対象外</a:t>
            </a:r>
            <a:r>
              <a:rPr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3" name="四角形: 角を丸くする 102">
            <a:extLst>
              <a:ext uri="{FF2B5EF4-FFF2-40B4-BE49-F238E27FC236}">
                <a16:creationId xmlns:a16="http://schemas.microsoft.com/office/drawing/2014/main" id="{6E00A528-14E2-6BC7-3ED1-E051025DB314}"/>
              </a:ext>
            </a:extLst>
          </p:cNvPr>
          <p:cNvSpPr/>
          <p:nvPr/>
        </p:nvSpPr>
        <p:spPr>
          <a:xfrm>
            <a:off x="1941708" y="3682686"/>
            <a:ext cx="1568616" cy="18000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chemeClr val="tx1"/>
                </a:solidFill>
                <a:latin typeface="メイリオ" panose="020B0604030504040204" pitchFamily="50" charset="-128"/>
                <a:ea typeface="メイリオ" panose="020B0604030504040204" pitchFamily="50" charset="-128"/>
              </a:rPr>
              <a:t>定額パック対象外</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106" name="直線矢印コネクタ 105">
            <a:extLst>
              <a:ext uri="{FF2B5EF4-FFF2-40B4-BE49-F238E27FC236}">
                <a16:creationId xmlns:a16="http://schemas.microsoft.com/office/drawing/2014/main" id="{6CD6007C-75A3-5B28-778F-CAC668F4DC8E}"/>
              </a:ext>
            </a:extLst>
          </p:cNvPr>
          <p:cNvCxnSpPr>
            <a:cxnSpLocks/>
            <a:stCxn id="101" idx="3"/>
            <a:endCxn id="111" idx="1"/>
          </p:cNvCxnSpPr>
          <p:nvPr/>
        </p:nvCxnSpPr>
        <p:spPr>
          <a:xfrm>
            <a:off x="2982837" y="4270750"/>
            <a:ext cx="252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8455789F-DF20-3729-08A0-88ED01B259D6}"/>
              </a:ext>
            </a:extLst>
          </p:cNvPr>
          <p:cNvSpPr/>
          <p:nvPr/>
        </p:nvSpPr>
        <p:spPr>
          <a:xfrm>
            <a:off x="3235569" y="4036750"/>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引越しお客様情報・日程確認</a:t>
            </a:r>
            <a:r>
              <a:rPr kumimoji="1"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定額パック対象外</a:t>
            </a:r>
            <a:r>
              <a:rPr kumimoji="1" lang="en-US" altLang="ja-JP" sz="800" dirty="0">
                <a:solidFill>
                  <a:schemeClr val="tx1"/>
                </a:solidFill>
                <a:latin typeface="メイリオ" panose="020B0604030504040204" pitchFamily="50" charset="-128"/>
                <a:ea typeface="メイリオ" panose="020B0604030504040204" pitchFamily="50" charset="-128"/>
              </a:rPr>
              <a:t>)</a:t>
            </a:r>
          </a:p>
        </p:txBody>
      </p:sp>
      <p:sp>
        <p:nvSpPr>
          <p:cNvPr id="151" name="正方形/長方形 150">
            <a:extLst>
              <a:ext uri="{FF2B5EF4-FFF2-40B4-BE49-F238E27FC236}">
                <a16:creationId xmlns:a16="http://schemas.microsoft.com/office/drawing/2014/main" id="{FE1C7BAD-FB5B-55BF-51BD-B7A3131EEB4C}"/>
              </a:ext>
            </a:extLst>
          </p:cNvPr>
          <p:cNvSpPr/>
          <p:nvPr/>
        </p:nvSpPr>
        <p:spPr>
          <a:xfrm>
            <a:off x="48766" y="276977"/>
            <a:ext cx="1584000" cy="19816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bg1"/>
                </a:solidFill>
                <a:latin typeface="メイリオ" panose="020B0604030504040204" pitchFamily="50" charset="-128"/>
                <a:ea typeface="メイリオ" panose="020B0604030504040204" pitchFamily="50" charset="-128"/>
              </a:rPr>
              <a:t>申込</a:t>
            </a:r>
            <a:endParaRPr kumimoji="1" lang="ja-JP" altLang="en-US" sz="1000" dirty="0">
              <a:solidFill>
                <a:schemeClr val="bg1"/>
              </a:solidFill>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8431CBBE-84F5-032F-1BDC-21BAAABB2C52}"/>
              </a:ext>
            </a:extLst>
          </p:cNvPr>
          <p:cNvSpPr txBox="1"/>
          <p:nvPr/>
        </p:nvSpPr>
        <p:spPr>
          <a:xfrm>
            <a:off x="10173862" y="316837"/>
            <a:ext cx="492443"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凡例：</a:t>
            </a:r>
            <a:endParaRPr kumimoji="1" lang="ja-JP" altLang="en-US" sz="800" dirty="0">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9F9CD006-A0E7-DA20-AE8A-3B69371F35D8}"/>
              </a:ext>
            </a:extLst>
          </p:cNvPr>
          <p:cNvSpPr/>
          <p:nvPr/>
        </p:nvSpPr>
        <p:spPr>
          <a:xfrm>
            <a:off x="10613810" y="350737"/>
            <a:ext cx="192152" cy="10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CFB6036-9CC2-6C9E-6AB6-9820C100DD31}"/>
              </a:ext>
            </a:extLst>
          </p:cNvPr>
          <p:cNvSpPr txBox="1"/>
          <p:nvPr/>
        </p:nvSpPr>
        <p:spPr>
          <a:xfrm>
            <a:off x="10863532" y="316837"/>
            <a:ext cx="1021433" cy="215444"/>
          </a:xfrm>
          <a:prstGeom prst="rect">
            <a:avLst/>
          </a:prstGeom>
          <a:noFill/>
        </p:spPr>
        <p:txBody>
          <a:bodyPr wrap="none" rtlCol="0">
            <a:spAutoFit/>
          </a:bodyPr>
          <a:lstStyle/>
          <a:p>
            <a:r>
              <a:rPr kumimoji="1" lang="en-US" altLang="ja-JP" sz="800" dirty="0" err="1">
                <a:latin typeface="メイリオ" panose="020B0604030504040204" pitchFamily="50" charset="-128"/>
                <a:ea typeface="メイリオ" panose="020B0604030504040204" pitchFamily="50" charset="-128"/>
              </a:rPr>
              <a:t>sumca</a:t>
            </a:r>
            <a:r>
              <a:rPr kumimoji="1" lang="ja-JP" altLang="en-US" sz="800" dirty="0">
                <a:latin typeface="メイリオ" panose="020B0604030504040204" pitchFamily="50" charset="-128"/>
                <a:ea typeface="メイリオ" panose="020B0604030504040204" pitchFamily="50" charset="-128"/>
              </a:rPr>
              <a:t>アプリ画面</a:t>
            </a:r>
          </a:p>
        </p:txBody>
      </p:sp>
      <p:sp>
        <p:nvSpPr>
          <p:cNvPr id="36" name="吹き出し: 角を丸めた四角形 35">
            <a:extLst>
              <a:ext uri="{FF2B5EF4-FFF2-40B4-BE49-F238E27FC236}">
                <a16:creationId xmlns:a16="http://schemas.microsoft.com/office/drawing/2014/main" id="{989FCE9D-016A-F55A-1BF9-415879E97B51}"/>
              </a:ext>
            </a:extLst>
          </p:cNvPr>
          <p:cNvSpPr/>
          <p:nvPr/>
        </p:nvSpPr>
        <p:spPr>
          <a:xfrm>
            <a:off x="10613810" y="510538"/>
            <a:ext cx="192152" cy="85227"/>
          </a:xfrm>
          <a:prstGeom prst="wedgeRoundRect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DC2AAB7E-AC66-ABCE-0979-736E56E2F4B4}"/>
              </a:ext>
            </a:extLst>
          </p:cNvPr>
          <p:cNvSpPr txBox="1"/>
          <p:nvPr/>
        </p:nvSpPr>
        <p:spPr>
          <a:xfrm>
            <a:off x="10863532" y="467723"/>
            <a:ext cx="800219"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主な注意事項</a:t>
            </a:r>
            <a:endParaRPr kumimoji="1" lang="ja-JP" altLang="en-US" sz="800" dirty="0">
              <a:latin typeface="メイリオ" panose="020B0604030504040204" pitchFamily="50" charset="-128"/>
              <a:ea typeface="メイリオ" panose="020B0604030504040204" pitchFamily="50" charset="-128"/>
            </a:endParaRPr>
          </a:p>
        </p:txBody>
      </p:sp>
      <p:sp>
        <p:nvSpPr>
          <p:cNvPr id="47" name="四角形: 1 つの角を切り取る 46">
            <a:extLst>
              <a:ext uri="{FF2B5EF4-FFF2-40B4-BE49-F238E27FC236}">
                <a16:creationId xmlns:a16="http://schemas.microsoft.com/office/drawing/2014/main" id="{9D79A94D-0008-3A3C-807F-F7575E74147A}"/>
              </a:ext>
            </a:extLst>
          </p:cNvPr>
          <p:cNvSpPr/>
          <p:nvPr/>
        </p:nvSpPr>
        <p:spPr>
          <a:xfrm>
            <a:off x="10619886" y="657288"/>
            <a:ext cx="180000" cy="100026"/>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A5132323-E421-076F-53E1-C42646D8CFE1}"/>
              </a:ext>
            </a:extLst>
          </p:cNvPr>
          <p:cNvSpPr txBox="1"/>
          <p:nvPr/>
        </p:nvSpPr>
        <p:spPr>
          <a:xfrm>
            <a:off x="10863532" y="629285"/>
            <a:ext cx="595035"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補足情報</a:t>
            </a:r>
            <a:endParaRPr kumimoji="1" lang="ja-JP" altLang="en-US" sz="800" dirty="0">
              <a:latin typeface="メイリオ" panose="020B0604030504040204" pitchFamily="50" charset="-128"/>
              <a:ea typeface="メイリオ" panose="020B0604030504040204" pitchFamily="50" charset="-128"/>
            </a:endParaRPr>
          </a:p>
        </p:txBody>
      </p:sp>
      <p:cxnSp>
        <p:nvCxnSpPr>
          <p:cNvPr id="60" name="コネクタ: カギ線 59">
            <a:extLst>
              <a:ext uri="{FF2B5EF4-FFF2-40B4-BE49-F238E27FC236}">
                <a16:creationId xmlns:a16="http://schemas.microsoft.com/office/drawing/2014/main" id="{4FEF6518-1526-1D6A-0AFB-28652196016A}"/>
              </a:ext>
            </a:extLst>
          </p:cNvPr>
          <p:cNvCxnSpPr>
            <a:stCxn id="3" idx="3"/>
            <a:endCxn id="101" idx="1"/>
          </p:cNvCxnSpPr>
          <p:nvPr/>
        </p:nvCxnSpPr>
        <p:spPr>
          <a:xfrm>
            <a:off x="912766" y="1568259"/>
            <a:ext cx="1206071" cy="2702491"/>
          </a:xfrm>
          <a:prstGeom prst="bentConnector3">
            <a:avLst>
              <a:gd name="adj1" fmla="val 750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75742C3-C750-B6A4-442E-F41ED73227DE}"/>
              </a:ext>
            </a:extLst>
          </p:cNvPr>
          <p:cNvCxnSpPr>
            <a:cxnSpLocks/>
            <a:stCxn id="9" idx="3"/>
            <a:endCxn id="22" idx="1"/>
          </p:cNvCxnSpPr>
          <p:nvPr/>
        </p:nvCxnSpPr>
        <p:spPr>
          <a:xfrm>
            <a:off x="2982837" y="1568259"/>
            <a:ext cx="252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a:extLst>
              <a:ext uri="{FF2B5EF4-FFF2-40B4-BE49-F238E27FC236}">
                <a16:creationId xmlns:a16="http://schemas.microsoft.com/office/drawing/2014/main" id="{9BF2CD1B-F8C6-8DE0-6AB6-5FA11815F8FC}"/>
              </a:ext>
            </a:extLst>
          </p:cNvPr>
          <p:cNvSpPr/>
          <p:nvPr/>
        </p:nvSpPr>
        <p:spPr>
          <a:xfrm>
            <a:off x="5467219" y="2444957"/>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a:t>
            </a:r>
            <a:r>
              <a:rPr lang="ja-JP" altLang="en-US" sz="800" dirty="0">
                <a:solidFill>
                  <a:schemeClr val="tx1"/>
                </a:solidFill>
                <a:latin typeface="メイリオ" panose="020B0604030504040204" pitchFamily="50" charset="-128"/>
                <a:ea typeface="メイリオ" panose="020B0604030504040204" pitchFamily="50" charset="-128"/>
              </a:rPr>
              <a:t>料金確認</a:t>
            </a:r>
            <a:r>
              <a:rPr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定額パック対象外</a:t>
            </a:r>
            <a:r>
              <a:rPr kumimoji="1"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84" name="コネクタ: カギ線 83">
            <a:extLst>
              <a:ext uri="{FF2B5EF4-FFF2-40B4-BE49-F238E27FC236}">
                <a16:creationId xmlns:a16="http://schemas.microsoft.com/office/drawing/2014/main" id="{61B979CE-2541-AA65-AE4A-98D86A536FFA}"/>
              </a:ext>
            </a:extLst>
          </p:cNvPr>
          <p:cNvCxnSpPr>
            <a:cxnSpLocks/>
            <a:stCxn id="58" idx="3"/>
            <a:endCxn id="83" idx="1"/>
          </p:cNvCxnSpPr>
          <p:nvPr/>
        </p:nvCxnSpPr>
        <p:spPr>
          <a:xfrm>
            <a:off x="5215394" y="1568259"/>
            <a:ext cx="251825" cy="11106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1CF66334-7793-7262-C098-0B5E8735416D}"/>
              </a:ext>
            </a:extLst>
          </p:cNvPr>
          <p:cNvSpPr/>
          <p:nvPr/>
        </p:nvSpPr>
        <p:spPr>
          <a:xfrm>
            <a:off x="6579801" y="1334259"/>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引越し申込完了</a:t>
            </a:r>
            <a:r>
              <a:rPr kumimoji="1"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定額パック対象</a:t>
            </a:r>
            <a:r>
              <a:rPr kumimoji="1"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6" name="直線矢印コネクタ 5">
            <a:extLst>
              <a:ext uri="{FF2B5EF4-FFF2-40B4-BE49-F238E27FC236}">
                <a16:creationId xmlns:a16="http://schemas.microsoft.com/office/drawing/2014/main" id="{2A16CAB4-5BD6-DB49-F4DD-FA0F33E18862}"/>
              </a:ext>
            </a:extLst>
          </p:cNvPr>
          <p:cNvCxnSpPr>
            <a:cxnSpLocks/>
            <a:stCxn id="61" idx="3"/>
            <a:endCxn id="5" idx="1"/>
          </p:cNvCxnSpPr>
          <p:nvPr/>
        </p:nvCxnSpPr>
        <p:spPr>
          <a:xfrm>
            <a:off x="6331219" y="1568259"/>
            <a:ext cx="248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7BC2C71-E85B-FFB5-7D3E-4B9C533E7319}"/>
              </a:ext>
            </a:extLst>
          </p:cNvPr>
          <p:cNvSpPr/>
          <p:nvPr/>
        </p:nvSpPr>
        <p:spPr>
          <a:xfrm>
            <a:off x="7692383" y="1334259"/>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chemeClr val="tx1"/>
                </a:solidFill>
                <a:latin typeface="メイリオ" panose="020B0604030504040204" pitchFamily="50" charset="-128"/>
                <a:ea typeface="メイリオ" panose="020B0604030504040204" pitchFamily="50" charset="-128"/>
              </a:rPr>
              <a:t>ホーム</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16" name="直線矢印コネクタ 15">
            <a:extLst>
              <a:ext uri="{FF2B5EF4-FFF2-40B4-BE49-F238E27FC236}">
                <a16:creationId xmlns:a16="http://schemas.microsoft.com/office/drawing/2014/main" id="{02CA9D82-E12A-BAD9-0FCE-DFE1156E9E4D}"/>
              </a:ext>
            </a:extLst>
          </p:cNvPr>
          <p:cNvCxnSpPr>
            <a:cxnSpLocks/>
            <a:stCxn id="5" idx="3"/>
            <a:endCxn id="14" idx="1"/>
          </p:cNvCxnSpPr>
          <p:nvPr/>
        </p:nvCxnSpPr>
        <p:spPr>
          <a:xfrm>
            <a:off x="7443801" y="1568259"/>
            <a:ext cx="248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吹き出し: 角を丸めた四角形 19">
            <a:extLst>
              <a:ext uri="{FF2B5EF4-FFF2-40B4-BE49-F238E27FC236}">
                <a16:creationId xmlns:a16="http://schemas.microsoft.com/office/drawing/2014/main" id="{6A39BD32-10AD-D227-9665-3D1D84B0BD2A}"/>
              </a:ext>
            </a:extLst>
          </p:cNvPr>
          <p:cNvSpPr/>
          <p:nvPr/>
        </p:nvSpPr>
        <p:spPr>
          <a:xfrm>
            <a:off x="6079394" y="793036"/>
            <a:ext cx="1609921" cy="462558"/>
          </a:xfrm>
          <a:prstGeom prst="wedgeRoundRectCallout">
            <a:avLst>
              <a:gd name="adj1" fmla="val -34730"/>
              <a:gd name="adj2" fmla="val 6460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発注情報を</a:t>
            </a:r>
            <a:r>
              <a:rPr kumimoji="1" lang="en-US" altLang="ja-JP" sz="800" dirty="0" err="1">
                <a:latin typeface="メイリオ" panose="020B0604030504040204" pitchFamily="50" charset="-128"/>
                <a:ea typeface="メイリオ" panose="020B0604030504040204" pitchFamily="50" charset="-128"/>
              </a:rPr>
              <a:t>mikoto</a:t>
            </a:r>
            <a:r>
              <a:rPr kumimoji="1" lang="ja-JP" altLang="en-US" sz="800" dirty="0">
                <a:latin typeface="メイリオ" panose="020B0604030504040204" pitchFamily="50" charset="-128"/>
                <a:ea typeface="メイリオ" panose="020B0604030504040204" pitchFamily="50" charset="-128"/>
              </a:rPr>
              <a:t>社へメール送信する</a:t>
            </a:r>
          </a:p>
        </p:txBody>
      </p:sp>
      <p:sp>
        <p:nvSpPr>
          <p:cNvPr id="27" name="正方形/長方形 26">
            <a:extLst>
              <a:ext uri="{FF2B5EF4-FFF2-40B4-BE49-F238E27FC236}">
                <a16:creationId xmlns:a16="http://schemas.microsoft.com/office/drawing/2014/main" id="{0FFC0085-44A9-7C09-DC2D-B5B63E4629C9}"/>
              </a:ext>
            </a:extLst>
          </p:cNvPr>
          <p:cNvSpPr/>
          <p:nvPr/>
        </p:nvSpPr>
        <p:spPr>
          <a:xfrm>
            <a:off x="7692383" y="2444957"/>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ホーム</a:t>
            </a:r>
          </a:p>
        </p:txBody>
      </p:sp>
      <p:cxnSp>
        <p:nvCxnSpPr>
          <p:cNvPr id="28" name="直線矢印コネクタ 27">
            <a:extLst>
              <a:ext uri="{FF2B5EF4-FFF2-40B4-BE49-F238E27FC236}">
                <a16:creationId xmlns:a16="http://schemas.microsoft.com/office/drawing/2014/main" id="{DC1CE3A3-DD3F-C8AC-28CF-94A1C62EF3AC}"/>
              </a:ext>
            </a:extLst>
          </p:cNvPr>
          <p:cNvCxnSpPr>
            <a:cxnSpLocks/>
            <a:stCxn id="83" idx="3"/>
            <a:endCxn id="52" idx="1"/>
          </p:cNvCxnSpPr>
          <p:nvPr/>
        </p:nvCxnSpPr>
        <p:spPr>
          <a:xfrm>
            <a:off x="6331219" y="2678957"/>
            <a:ext cx="248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FD64BEBC-3F03-60E2-9548-7BBB91FF1287}"/>
              </a:ext>
            </a:extLst>
          </p:cNvPr>
          <p:cNvSpPr/>
          <p:nvPr/>
        </p:nvSpPr>
        <p:spPr>
          <a:xfrm>
            <a:off x="4351394" y="4036750"/>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引越し家財入力</a:t>
            </a:r>
            <a:r>
              <a:rPr kumimoji="1"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定額パック対象外</a:t>
            </a:r>
            <a:r>
              <a:rPr kumimoji="1"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42" name="直線矢印コネクタ 41">
            <a:extLst>
              <a:ext uri="{FF2B5EF4-FFF2-40B4-BE49-F238E27FC236}">
                <a16:creationId xmlns:a16="http://schemas.microsoft.com/office/drawing/2014/main" id="{C1EA5C3D-545D-9B03-D7AD-9AE43BE8ADED}"/>
              </a:ext>
            </a:extLst>
          </p:cNvPr>
          <p:cNvCxnSpPr>
            <a:cxnSpLocks/>
            <a:stCxn id="111" idx="3"/>
            <a:endCxn id="41" idx="1"/>
          </p:cNvCxnSpPr>
          <p:nvPr/>
        </p:nvCxnSpPr>
        <p:spPr>
          <a:xfrm>
            <a:off x="4099569" y="4270750"/>
            <a:ext cx="251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3D62A9AD-7A0E-28E6-7EE3-302F24F10BF0}"/>
              </a:ext>
            </a:extLst>
          </p:cNvPr>
          <p:cNvSpPr/>
          <p:nvPr/>
        </p:nvSpPr>
        <p:spPr>
          <a:xfrm>
            <a:off x="6579801" y="2444957"/>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引越し申込完了</a:t>
            </a:r>
            <a:r>
              <a:rPr kumimoji="1"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a:t>
            </a:r>
            <a:r>
              <a:rPr lang="ja-JP" altLang="en-US" sz="800" dirty="0">
                <a:solidFill>
                  <a:schemeClr val="tx1"/>
                </a:solidFill>
                <a:latin typeface="メイリオ" panose="020B0604030504040204" pitchFamily="50" charset="-128"/>
                <a:ea typeface="メイリオ" panose="020B0604030504040204" pitchFamily="50" charset="-128"/>
              </a:rPr>
              <a:t>対象外</a:t>
            </a:r>
            <a:r>
              <a:rPr kumimoji="1"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54" name="直線矢印コネクタ 53">
            <a:extLst>
              <a:ext uri="{FF2B5EF4-FFF2-40B4-BE49-F238E27FC236}">
                <a16:creationId xmlns:a16="http://schemas.microsoft.com/office/drawing/2014/main" id="{C0057B01-6427-3851-DEF1-9529E51381E3}"/>
              </a:ext>
            </a:extLst>
          </p:cNvPr>
          <p:cNvCxnSpPr>
            <a:cxnSpLocks/>
            <a:stCxn id="52" idx="3"/>
            <a:endCxn id="27" idx="1"/>
          </p:cNvCxnSpPr>
          <p:nvPr/>
        </p:nvCxnSpPr>
        <p:spPr>
          <a:xfrm>
            <a:off x="7443801" y="2678957"/>
            <a:ext cx="248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吹き出し: 角を丸めた四角形 56">
            <a:extLst>
              <a:ext uri="{FF2B5EF4-FFF2-40B4-BE49-F238E27FC236}">
                <a16:creationId xmlns:a16="http://schemas.microsoft.com/office/drawing/2014/main" id="{D7F65F99-C9D6-A54C-F4D9-F6C9EC488737}"/>
              </a:ext>
            </a:extLst>
          </p:cNvPr>
          <p:cNvSpPr/>
          <p:nvPr/>
        </p:nvSpPr>
        <p:spPr>
          <a:xfrm>
            <a:off x="6079394" y="1852997"/>
            <a:ext cx="1609921" cy="462558"/>
          </a:xfrm>
          <a:prstGeom prst="wedgeRoundRectCallout">
            <a:avLst>
              <a:gd name="adj1" fmla="val -34730"/>
              <a:gd name="adj2" fmla="val 6460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発注情報を</a:t>
            </a:r>
            <a:r>
              <a:rPr kumimoji="1" lang="en-US" altLang="ja-JP" sz="800" dirty="0" err="1">
                <a:latin typeface="メイリオ" panose="020B0604030504040204" pitchFamily="50" charset="-128"/>
                <a:ea typeface="メイリオ" panose="020B0604030504040204" pitchFamily="50" charset="-128"/>
              </a:rPr>
              <a:t>mikoto</a:t>
            </a:r>
            <a:r>
              <a:rPr kumimoji="1" lang="ja-JP" altLang="en-US" sz="800" dirty="0">
                <a:latin typeface="メイリオ" panose="020B0604030504040204" pitchFamily="50" charset="-128"/>
                <a:ea typeface="メイリオ" panose="020B0604030504040204" pitchFamily="50" charset="-128"/>
              </a:rPr>
              <a:t>社へメール送信する</a:t>
            </a:r>
          </a:p>
        </p:txBody>
      </p:sp>
      <p:sp>
        <p:nvSpPr>
          <p:cNvPr id="65" name="正方形/長方形 64">
            <a:extLst>
              <a:ext uri="{FF2B5EF4-FFF2-40B4-BE49-F238E27FC236}">
                <a16:creationId xmlns:a16="http://schemas.microsoft.com/office/drawing/2014/main" id="{4A176E73-A2B3-D60B-CFC6-93630276D8CC}"/>
              </a:ext>
            </a:extLst>
          </p:cNvPr>
          <p:cNvSpPr/>
          <p:nvPr/>
        </p:nvSpPr>
        <p:spPr>
          <a:xfrm>
            <a:off x="6579801" y="4036750"/>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ホーム</a:t>
            </a:r>
          </a:p>
        </p:txBody>
      </p:sp>
      <p:sp>
        <p:nvSpPr>
          <p:cNvPr id="66" name="正方形/長方形 65">
            <a:extLst>
              <a:ext uri="{FF2B5EF4-FFF2-40B4-BE49-F238E27FC236}">
                <a16:creationId xmlns:a16="http://schemas.microsoft.com/office/drawing/2014/main" id="{FBA11A5B-040C-5FDA-CC62-B7FAB0C2DF9B}"/>
              </a:ext>
            </a:extLst>
          </p:cNvPr>
          <p:cNvSpPr/>
          <p:nvPr/>
        </p:nvSpPr>
        <p:spPr>
          <a:xfrm>
            <a:off x="5467219" y="4036750"/>
            <a:ext cx="8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引越し申込完了</a:t>
            </a:r>
            <a:r>
              <a:rPr kumimoji="1" lang="en-US" altLang="ja-JP" sz="800" dirty="0">
                <a:solidFill>
                  <a:schemeClr val="tx1"/>
                </a:solidFill>
                <a:latin typeface="メイリオ" panose="020B0604030504040204" pitchFamily="50" charset="-128"/>
                <a:ea typeface="メイリオ" panose="020B0604030504040204" pitchFamily="50" charset="-128"/>
              </a:rPr>
              <a:t>(</a:t>
            </a:r>
            <a:r>
              <a:rPr kumimoji="1" lang="ja-JP" altLang="en-US" sz="800" dirty="0">
                <a:solidFill>
                  <a:schemeClr val="tx1"/>
                </a:solidFill>
                <a:latin typeface="メイリオ" panose="020B0604030504040204" pitchFamily="50" charset="-128"/>
                <a:ea typeface="メイリオ" panose="020B0604030504040204" pitchFamily="50" charset="-128"/>
              </a:rPr>
              <a:t>定額パック</a:t>
            </a:r>
            <a:r>
              <a:rPr lang="ja-JP" altLang="en-US" sz="800" dirty="0">
                <a:solidFill>
                  <a:schemeClr val="tx1"/>
                </a:solidFill>
                <a:latin typeface="メイリオ" panose="020B0604030504040204" pitchFamily="50" charset="-128"/>
                <a:ea typeface="メイリオ" panose="020B0604030504040204" pitchFamily="50" charset="-128"/>
              </a:rPr>
              <a:t>対象外</a:t>
            </a:r>
            <a:r>
              <a:rPr kumimoji="1" lang="en-US" altLang="ja-JP" sz="800" dirty="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67" name="直線矢印コネクタ 66">
            <a:extLst>
              <a:ext uri="{FF2B5EF4-FFF2-40B4-BE49-F238E27FC236}">
                <a16:creationId xmlns:a16="http://schemas.microsoft.com/office/drawing/2014/main" id="{9D52ACBB-B58E-3F20-EFB3-2EBDC42A300F}"/>
              </a:ext>
            </a:extLst>
          </p:cNvPr>
          <p:cNvCxnSpPr>
            <a:cxnSpLocks/>
            <a:stCxn id="41" idx="3"/>
            <a:endCxn id="66" idx="1"/>
          </p:cNvCxnSpPr>
          <p:nvPr/>
        </p:nvCxnSpPr>
        <p:spPr>
          <a:xfrm>
            <a:off x="5215394" y="4270750"/>
            <a:ext cx="251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0832D4DA-8BE0-7F46-E972-8A66923D7A24}"/>
              </a:ext>
            </a:extLst>
          </p:cNvPr>
          <p:cNvCxnSpPr>
            <a:cxnSpLocks/>
            <a:stCxn id="66" idx="3"/>
            <a:endCxn id="65" idx="1"/>
          </p:cNvCxnSpPr>
          <p:nvPr/>
        </p:nvCxnSpPr>
        <p:spPr>
          <a:xfrm>
            <a:off x="6331219" y="4270750"/>
            <a:ext cx="248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吹き出し: 角を丸めた四角形 73">
            <a:extLst>
              <a:ext uri="{FF2B5EF4-FFF2-40B4-BE49-F238E27FC236}">
                <a16:creationId xmlns:a16="http://schemas.microsoft.com/office/drawing/2014/main" id="{94457221-136C-42F0-D2A2-8DB48B9608CB}"/>
              </a:ext>
            </a:extLst>
          </p:cNvPr>
          <p:cNvSpPr/>
          <p:nvPr/>
        </p:nvSpPr>
        <p:spPr>
          <a:xfrm>
            <a:off x="4969880" y="3498225"/>
            <a:ext cx="1609921" cy="462558"/>
          </a:xfrm>
          <a:prstGeom prst="wedgeRoundRectCallout">
            <a:avLst>
              <a:gd name="adj1" fmla="val -34730"/>
              <a:gd name="adj2" fmla="val 6460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発注情報を</a:t>
            </a:r>
            <a:r>
              <a:rPr kumimoji="1" lang="en-US" altLang="ja-JP" sz="800" dirty="0" err="1">
                <a:latin typeface="メイリオ" panose="020B0604030504040204" pitchFamily="50" charset="-128"/>
                <a:ea typeface="メイリオ" panose="020B0604030504040204" pitchFamily="50" charset="-128"/>
              </a:rPr>
              <a:t>mikoto</a:t>
            </a:r>
            <a:r>
              <a:rPr kumimoji="1" lang="ja-JP" altLang="en-US" sz="800" dirty="0">
                <a:latin typeface="メイリオ" panose="020B0604030504040204" pitchFamily="50" charset="-128"/>
                <a:ea typeface="メイリオ" panose="020B0604030504040204" pitchFamily="50" charset="-128"/>
              </a:rPr>
              <a:t>社へメール送信する</a:t>
            </a:r>
          </a:p>
        </p:txBody>
      </p:sp>
      <p:sp>
        <p:nvSpPr>
          <p:cNvPr id="18" name="角丸四角形吹き出し 5">
            <a:extLst>
              <a:ext uri="{FF2B5EF4-FFF2-40B4-BE49-F238E27FC236}">
                <a16:creationId xmlns:a16="http://schemas.microsoft.com/office/drawing/2014/main" id="{1787DCF8-CFD1-F0E0-A4C6-5959E321BF24}"/>
              </a:ext>
            </a:extLst>
          </p:cNvPr>
          <p:cNvSpPr/>
          <p:nvPr/>
        </p:nvSpPr>
        <p:spPr>
          <a:xfrm>
            <a:off x="9333196" y="1077773"/>
            <a:ext cx="2772744" cy="443781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00" dirty="0">
                <a:solidFill>
                  <a:schemeClr val="bg1"/>
                </a:solidFill>
              </a:rPr>
              <a:t>「定額パック対象の可能性あり」か「定額パック対象外」かを判定する条件は以下のとおり</a:t>
            </a:r>
            <a:endParaRPr lang="en-US" altLang="ja-JP" sz="1000" dirty="0">
              <a:solidFill>
                <a:schemeClr val="bg1"/>
              </a:solidFill>
            </a:endParaRPr>
          </a:p>
          <a:p>
            <a:r>
              <a:rPr lang="ja-JP" altLang="en-US" sz="1000" dirty="0">
                <a:solidFill>
                  <a:schemeClr val="bg1"/>
                </a:solidFill>
              </a:rPr>
              <a:t>■条件</a:t>
            </a:r>
            <a:r>
              <a:rPr lang="en-US" altLang="ja-JP" sz="1000" dirty="0">
                <a:solidFill>
                  <a:schemeClr val="bg1"/>
                </a:solidFill>
              </a:rPr>
              <a:t>A</a:t>
            </a:r>
          </a:p>
          <a:p>
            <a:r>
              <a:rPr lang="ja-JP" altLang="en-US" sz="1000" dirty="0">
                <a:solidFill>
                  <a:schemeClr val="bg1"/>
                </a:solidFill>
              </a:rPr>
              <a:t>入居申込時の契約者の住所と入居先の物件住所の両方が以下の都道府県のいずれかであること</a:t>
            </a:r>
            <a:endParaRPr lang="en-US" altLang="ja-JP" sz="1000" dirty="0">
              <a:solidFill>
                <a:schemeClr val="bg1"/>
              </a:solidFill>
            </a:endParaRPr>
          </a:p>
          <a:p>
            <a:r>
              <a:rPr lang="en-US" altLang="ja-JP" sz="1000" dirty="0">
                <a:solidFill>
                  <a:schemeClr val="bg1"/>
                </a:solidFill>
              </a:rPr>
              <a:t>CONTRACTOR.PREFECTURE</a:t>
            </a:r>
          </a:p>
          <a:p>
            <a:r>
              <a:rPr lang="ja-JP" altLang="en-US" sz="1000" dirty="0">
                <a:solidFill>
                  <a:schemeClr val="bg1"/>
                </a:solidFill>
              </a:rPr>
              <a:t>東京都 </a:t>
            </a:r>
            <a:r>
              <a:rPr lang="en-US" altLang="ja-JP" sz="1000" dirty="0">
                <a:solidFill>
                  <a:schemeClr val="bg1"/>
                </a:solidFill>
              </a:rPr>
              <a:t>or </a:t>
            </a:r>
            <a:r>
              <a:rPr lang="ja-JP" altLang="en-US" sz="1000" dirty="0">
                <a:solidFill>
                  <a:schemeClr val="bg1"/>
                </a:solidFill>
              </a:rPr>
              <a:t>神奈川県 </a:t>
            </a:r>
            <a:r>
              <a:rPr lang="en-US" altLang="ja-JP" sz="1000" dirty="0">
                <a:solidFill>
                  <a:schemeClr val="bg1"/>
                </a:solidFill>
              </a:rPr>
              <a:t>or </a:t>
            </a:r>
            <a:r>
              <a:rPr lang="ja-JP" altLang="en-US" sz="1000" dirty="0">
                <a:solidFill>
                  <a:schemeClr val="bg1"/>
                </a:solidFill>
              </a:rPr>
              <a:t>千葉県 </a:t>
            </a:r>
            <a:r>
              <a:rPr lang="en-US" altLang="ja-JP" sz="1000" dirty="0">
                <a:solidFill>
                  <a:schemeClr val="bg1"/>
                </a:solidFill>
              </a:rPr>
              <a:t>or </a:t>
            </a:r>
            <a:r>
              <a:rPr lang="ja-JP" altLang="en-US" sz="1000" dirty="0">
                <a:solidFill>
                  <a:schemeClr val="bg1"/>
                </a:solidFill>
              </a:rPr>
              <a:t>埼玉県</a:t>
            </a:r>
            <a:endParaRPr lang="en-US" altLang="ja-JP" sz="1000" dirty="0">
              <a:solidFill>
                <a:schemeClr val="bg1"/>
              </a:solidFill>
            </a:endParaRPr>
          </a:p>
          <a:p>
            <a:r>
              <a:rPr lang="en-US" altLang="ja-JP" sz="1000" dirty="0">
                <a:solidFill>
                  <a:schemeClr val="bg1"/>
                </a:solidFill>
              </a:rPr>
              <a:t>AND</a:t>
            </a:r>
          </a:p>
          <a:p>
            <a:r>
              <a:rPr lang="en-US" altLang="ja-JP" sz="1000" dirty="0">
                <a:solidFill>
                  <a:schemeClr val="bg1"/>
                </a:solidFill>
              </a:rPr>
              <a:t>PROPERTY.ADDRESS</a:t>
            </a:r>
          </a:p>
          <a:p>
            <a:r>
              <a:rPr lang="ja-JP" altLang="en-US" sz="1000" dirty="0">
                <a:solidFill>
                  <a:schemeClr val="bg1"/>
                </a:solidFill>
              </a:rPr>
              <a:t>東京都 </a:t>
            </a:r>
            <a:r>
              <a:rPr lang="en-US" altLang="ja-JP" sz="1000" dirty="0">
                <a:solidFill>
                  <a:schemeClr val="bg1"/>
                </a:solidFill>
              </a:rPr>
              <a:t>or </a:t>
            </a:r>
            <a:r>
              <a:rPr lang="ja-JP" altLang="en-US" sz="1000" dirty="0">
                <a:solidFill>
                  <a:schemeClr val="bg1"/>
                </a:solidFill>
              </a:rPr>
              <a:t>神奈川県 </a:t>
            </a:r>
            <a:r>
              <a:rPr lang="en-US" altLang="ja-JP" sz="1000" dirty="0">
                <a:solidFill>
                  <a:schemeClr val="bg1"/>
                </a:solidFill>
              </a:rPr>
              <a:t>or </a:t>
            </a:r>
            <a:r>
              <a:rPr lang="ja-JP" altLang="en-US" sz="1000" dirty="0">
                <a:solidFill>
                  <a:schemeClr val="bg1"/>
                </a:solidFill>
              </a:rPr>
              <a:t>千葉県 </a:t>
            </a:r>
            <a:r>
              <a:rPr lang="en-US" altLang="ja-JP" sz="1000" dirty="0">
                <a:solidFill>
                  <a:schemeClr val="bg1"/>
                </a:solidFill>
              </a:rPr>
              <a:t>or </a:t>
            </a:r>
            <a:r>
              <a:rPr lang="ja-JP" altLang="en-US" sz="1000" dirty="0">
                <a:solidFill>
                  <a:schemeClr val="bg1"/>
                </a:solidFill>
              </a:rPr>
              <a:t>埼玉県</a:t>
            </a:r>
            <a:endParaRPr lang="en-US" altLang="ja-JP" sz="1000" dirty="0">
              <a:solidFill>
                <a:schemeClr val="bg1"/>
              </a:solidFill>
            </a:endParaRPr>
          </a:p>
          <a:p>
            <a:r>
              <a:rPr lang="en-US" altLang="ja-JP" sz="1000" dirty="0">
                <a:solidFill>
                  <a:schemeClr val="bg1"/>
                </a:solidFill>
              </a:rPr>
              <a:t>※PROPERTY.ADDRESS</a:t>
            </a:r>
            <a:r>
              <a:rPr lang="ja-JP" altLang="en-US" sz="1000" dirty="0">
                <a:solidFill>
                  <a:schemeClr val="bg1"/>
                </a:solidFill>
              </a:rPr>
              <a:t>はその文字列が含まれているかどうかで判定する</a:t>
            </a:r>
            <a:endParaRPr lang="en-US" altLang="ja-JP" sz="1000" dirty="0">
              <a:solidFill>
                <a:schemeClr val="bg1"/>
              </a:solidFill>
            </a:endParaRPr>
          </a:p>
          <a:p>
            <a:endParaRPr lang="en-US" altLang="ja-JP" sz="1000" dirty="0">
              <a:solidFill>
                <a:schemeClr val="bg1"/>
              </a:solidFill>
            </a:endParaRPr>
          </a:p>
          <a:p>
            <a:r>
              <a:rPr lang="ja-JP" altLang="en-US" sz="1000" dirty="0">
                <a:solidFill>
                  <a:schemeClr val="bg1"/>
                </a:solidFill>
              </a:rPr>
              <a:t>■条件</a:t>
            </a:r>
            <a:r>
              <a:rPr lang="en-US" altLang="ja-JP" sz="1000" dirty="0">
                <a:solidFill>
                  <a:schemeClr val="bg1"/>
                </a:solidFill>
              </a:rPr>
              <a:t>B</a:t>
            </a:r>
          </a:p>
          <a:p>
            <a:r>
              <a:rPr lang="ja-JP" altLang="en-US" sz="1000" dirty="0">
                <a:solidFill>
                  <a:schemeClr val="bg1"/>
                </a:solidFill>
              </a:rPr>
              <a:t>「契約者本人が入居し入居者としては合計</a:t>
            </a:r>
            <a:r>
              <a:rPr lang="en-US" altLang="ja-JP" sz="1000" dirty="0">
                <a:solidFill>
                  <a:schemeClr val="bg1"/>
                </a:solidFill>
              </a:rPr>
              <a:t>1</a:t>
            </a:r>
            <a:r>
              <a:rPr lang="ja-JP" altLang="en-US" sz="1000" dirty="0">
                <a:solidFill>
                  <a:schemeClr val="bg1"/>
                </a:solidFill>
              </a:rPr>
              <a:t>人」または「代理契約で入居者が合計</a:t>
            </a:r>
            <a:r>
              <a:rPr lang="en-US" altLang="ja-JP" sz="1000" dirty="0">
                <a:solidFill>
                  <a:schemeClr val="bg1"/>
                </a:solidFill>
              </a:rPr>
              <a:t>1</a:t>
            </a:r>
            <a:r>
              <a:rPr lang="ja-JP" altLang="en-US" sz="1000" dirty="0">
                <a:solidFill>
                  <a:schemeClr val="bg1"/>
                </a:solidFill>
              </a:rPr>
              <a:t>人」</a:t>
            </a:r>
            <a:endParaRPr lang="en-US" altLang="ja-JP" sz="1000" dirty="0">
              <a:solidFill>
                <a:schemeClr val="bg1"/>
              </a:solidFill>
            </a:endParaRPr>
          </a:p>
          <a:p>
            <a:r>
              <a:rPr lang="ja-JP" altLang="en-US" sz="1000" dirty="0">
                <a:solidFill>
                  <a:schemeClr val="bg1"/>
                </a:solidFill>
              </a:rPr>
              <a:t>（</a:t>
            </a:r>
            <a:r>
              <a:rPr lang="en-US" altLang="ja-JP" sz="1000" dirty="0">
                <a:solidFill>
                  <a:schemeClr val="bg1"/>
                </a:solidFill>
              </a:rPr>
              <a:t>RESIDENT</a:t>
            </a:r>
            <a:r>
              <a:rPr lang="ja-JP" altLang="en-US" sz="1000" dirty="0">
                <a:solidFill>
                  <a:schemeClr val="bg1"/>
                </a:solidFill>
              </a:rPr>
              <a:t>テーブルの契約単位で合計</a:t>
            </a:r>
            <a:r>
              <a:rPr lang="en-US" altLang="ja-JP" sz="1000" dirty="0">
                <a:solidFill>
                  <a:schemeClr val="bg1"/>
                </a:solidFill>
              </a:rPr>
              <a:t>1</a:t>
            </a:r>
            <a:r>
              <a:rPr lang="ja-JP" altLang="en-US" sz="1000" dirty="0">
                <a:solidFill>
                  <a:schemeClr val="bg1"/>
                </a:solidFill>
              </a:rPr>
              <a:t>レコードのみ）</a:t>
            </a:r>
          </a:p>
          <a:p>
            <a:endParaRPr lang="en-US" altLang="ja-JP" sz="1000" dirty="0">
              <a:solidFill>
                <a:schemeClr val="bg1"/>
              </a:solidFill>
            </a:endParaRPr>
          </a:p>
          <a:p>
            <a:endParaRPr lang="en-US" altLang="ja-JP" sz="1000" dirty="0">
              <a:solidFill>
                <a:schemeClr val="bg1"/>
              </a:solidFill>
            </a:endParaRPr>
          </a:p>
          <a:p>
            <a:r>
              <a:rPr lang="ja-JP" altLang="en-US" sz="1000" dirty="0">
                <a:solidFill>
                  <a:schemeClr val="bg1"/>
                </a:solidFill>
              </a:rPr>
              <a:t>条件</a:t>
            </a:r>
            <a:r>
              <a:rPr lang="en-US" altLang="ja-JP" sz="1000" dirty="0">
                <a:solidFill>
                  <a:schemeClr val="bg1"/>
                </a:solidFill>
              </a:rPr>
              <a:t>A</a:t>
            </a:r>
            <a:r>
              <a:rPr lang="ja-JP" altLang="en-US" sz="1000" dirty="0">
                <a:solidFill>
                  <a:schemeClr val="bg1"/>
                </a:solidFill>
              </a:rPr>
              <a:t>　</a:t>
            </a:r>
            <a:r>
              <a:rPr lang="en-US" altLang="ja-JP" sz="1000" dirty="0">
                <a:solidFill>
                  <a:schemeClr val="bg1"/>
                </a:solidFill>
              </a:rPr>
              <a:t>AND</a:t>
            </a:r>
            <a:r>
              <a:rPr lang="ja-JP" altLang="en-US" sz="1000" dirty="0">
                <a:solidFill>
                  <a:schemeClr val="bg1"/>
                </a:solidFill>
              </a:rPr>
              <a:t>　条件</a:t>
            </a:r>
            <a:r>
              <a:rPr lang="en-US" altLang="ja-JP" sz="1000" dirty="0">
                <a:solidFill>
                  <a:schemeClr val="bg1"/>
                </a:solidFill>
              </a:rPr>
              <a:t>B</a:t>
            </a:r>
            <a:r>
              <a:rPr lang="ja-JP" altLang="en-US" sz="1000" dirty="0">
                <a:solidFill>
                  <a:schemeClr val="bg1"/>
                </a:solidFill>
              </a:rPr>
              <a:t>の場合、「引越し見積案内</a:t>
            </a:r>
            <a:r>
              <a:rPr lang="en-US" altLang="ja-JP" sz="1000" dirty="0">
                <a:solidFill>
                  <a:schemeClr val="bg1"/>
                </a:solidFill>
              </a:rPr>
              <a:t>(</a:t>
            </a:r>
            <a:r>
              <a:rPr lang="ja-JP" altLang="en-US" sz="1000" dirty="0">
                <a:solidFill>
                  <a:schemeClr val="bg1"/>
                </a:solidFill>
              </a:rPr>
              <a:t>定額パック可能性</a:t>
            </a:r>
            <a:r>
              <a:rPr lang="en-US" altLang="ja-JP" sz="1000" dirty="0">
                <a:solidFill>
                  <a:schemeClr val="bg1"/>
                </a:solidFill>
              </a:rPr>
              <a:t>)</a:t>
            </a:r>
            <a:r>
              <a:rPr lang="ja-JP" altLang="en-US" sz="1000" dirty="0">
                <a:solidFill>
                  <a:schemeClr val="bg1"/>
                </a:solidFill>
              </a:rPr>
              <a:t>」画面に遷移する</a:t>
            </a:r>
            <a:endParaRPr lang="en-US" altLang="ja-JP" sz="1000" dirty="0">
              <a:solidFill>
                <a:schemeClr val="bg1"/>
              </a:solidFill>
            </a:endParaRPr>
          </a:p>
          <a:p>
            <a:r>
              <a:rPr lang="ja-JP" altLang="en-US" sz="1000" dirty="0">
                <a:solidFill>
                  <a:schemeClr val="bg1"/>
                </a:solidFill>
              </a:rPr>
              <a:t>それ以外は「引越し見積案内</a:t>
            </a:r>
            <a:r>
              <a:rPr lang="en-US" altLang="ja-JP" sz="1000" dirty="0">
                <a:solidFill>
                  <a:schemeClr val="bg1"/>
                </a:solidFill>
              </a:rPr>
              <a:t>(</a:t>
            </a:r>
            <a:r>
              <a:rPr lang="ja-JP" altLang="en-US" sz="1000" dirty="0">
                <a:solidFill>
                  <a:schemeClr val="bg1"/>
                </a:solidFill>
              </a:rPr>
              <a:t>定額パック対象外</a:t>
            </a:r>
            <a:r>
              <a:rPr lang="en-US" altLang="ja-JP" sz="1000" dirty="0">
                <a:solidFill>
                  <a:schemeClr val="bg1"/>
                </a:solidFill>
              </a:rPr>
              <a:t>)</a:t>
            </a:r>
            <a:r>
              <a:rPr lang="ja-JP" altLang="en-US" sz="1000" dirty="0">
                <a:solidFill>
                  <a:schemeClr val="bg1"/>
                </a:solidFill>
              </a:rPr>
              <a:t>」画面に遷移する</a:t>
            </a:r>
            <a:endParaRPr lang="en-US" altLang="ja-JP" sz="1000" dirty="0">
              <a:solidFill>
                <a:schemeClr val="bg1"/>
              </a:solidFill>
            </a:endParaRPr>
          </a:p>
        </p:txBody>
      </p:sp>
      <p:cxnSp>
        <p:nvCxnSpPr>
          <p:cNvPr id="25" name="コネクタ: カギ線 24">
            <a:extLst>
              <a:ext uri="{FF2B5EF4-FFF2-40B4-BE49-F238E27FC236}">
                <a16:creationId xmlns:a16="http://schemas.microsoft.com/office/drawing/2014/main" id="{4CE8A622-08F2-73C5-A7AA-3C04F2F81566}"/>
              </a:ext>
            </a:extLst>
          </p:cNvPr>
          <p:cNvCxnSpPr>
            <a:cxnSpLocks/>
            <a:stCxn id="17" idx="3"/>
            <a:endCxn id="18" idx="1"/>
          </p:cNvCxnSpPr>
          <p:nvPr/>
        </p:nvCxnSpPr>
        <p:spPr>
          <a:xfrm>
            <a:off x="1709767" y="2940070"/>
            <a:ext cx="7623429" cy="356608"/>
          </a:xfrm>
          <a:prstGeom prst="bentConnector3">
            <a:avLst>
              <a:gd name="adj1" fmla="val 3060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9" name="コネクタ: カギ線 28">
            <a:extLst>
              <a:ext uri="{FF2B5EF4-FFF2-40B4-BE49-F238E27FC236}">
                <a16:creationId xmlns:a16="http://schemas.microsoft.com/office/drawing/2014/main" id="{C1961D6D-C717-1240-7080-4722570AF277}"/>
              </a:ext>
            </a:extLst>
          </p:cNvPr>
          <p:cNvCxnSpPr>
            <a:stCxn id="9" idx="2"/>
            <a:endCxn id="3" idx="2"/>
          </p:cNvCxnSpPr>
          <p:nvPr/>
        </p:nvCxnSpPr>
        <p:spPr>
          <a:xfrm rot="5400000">
            <a:off x="1515802" y="767224"/>
            <a:ext cx="12700" cy="2070071"/>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BFB8A27-99F2-BC39-B70A-8765A008E1CF}"/>
              </a:ext>
            </a:extLst>
          </p:cNvPr>
          <p:cNvCxnSpPr>
            <a:cxnSpLocks/>
            <a:stCxn id="22" idx="2"/>
            <a:endCxn id="9" idx="2"/>
          </p:cNvCxnSpPr>
          <p:nvPr/>
        </p:nvCxnSpPr>
        <p:spPr>
          <a:xfrm rot="5400000">
            <a:off x="3145569" y="1280259"/>
            <a:ext cx="12700" cy="1044000"/>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6477BD12-E1FB-DBDF-6F0A-623128800DE3}"/>
              </a:ext>
            </a:extLst>
          </p:cNvPr>
          <p:cNvCxnSpPr>
            <a:cxnSpLocks/>
            <a:stCxn id="58" idx="2"/>
            <a:endCxn id="22" idx="2"/>
          </p:cNvCxnSpPr>
          <p:nvPr/>
        </p:nvCxnSpPr>
        <p:spPr>
          <a:xfrm rot="5400000">
            <a:off x="4261394" y="1280259"/>
            <a:ext cx="12700" cy="1044000"/>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E42A27C5-2603-BEA1-22D3-F47BC35DC92B}"/>
              </a:ext>
            </a:extLst>
          </p:cNvPr>
          <p:cNvCxnSpPr>
            <a:cxnSpLocks/>
            <a:stCxn id="61" idx="2"/>
            <a:endCxn id="58" idx="2"/>
          </p:cNvCxnSpPr>
          <p:nvPr/>
        </p:nvCxnSpPr>
        <p:spPr>
          <a:xfrm rot="5400000">
            <a:off x="5377219" y="1280259"/>
            <a:ext cx="12700" cy="1044000"/>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FF8E610E-B73D-9CFA-30D9-89652289B5E6}"/>
              </a:ext>
            </a:extLst>
          </p:cNvPr>
          <p:cNvCxnSpPr>
            <a:cxnSpLocks/>
            <a:stCxn id="83" idx="2"/>
            <a:endCxn id="58" idx="2"/>
          </p:cNvCxnSpPr>
          <p:nvPr/>
        </p:nvCxnSpPr>
        <p:spPr>
          <a:xfrm rot="5400000" flipH="1">
            <a:off x="4821870" y="1835608"/>
            <a:ext cx="1110698" cy="1044000"/>
          </a:xfrm>
          <a:prstGeom prst="bentConnector3">
            <a:avLst>
              <a:gd name="adj1" fmla="val -205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コネクタ: カギ線 52">
            <a:extLst>
              <a:ext uri="{FF2B5EF4-FFF2-40B4-BE49-F238E27FC236}">
                <a16:creationId xmlns:a16="http://schemas.microsoft.com/office/drawing/2014/main" id="{A78BDD19-E1CB-8E80-0B49-7021DAD6FC70}"/>
              </a:ext>
            </a:extLst>
          </p:cNvPr>
          <p:cNvCxnSpPr>
            <a:cxnSpLocks/>
            <a:stCxn id="41" idx="2"/>
            <a:endCxn id="111" idx="2"/>
          </p:cNvCxnSpPr>
          <p:nvPr/>
        </p:nvCxnSpPr>
        <p:spPr>
          <a:xfrm rot="5400000">
            <a:off x="4261394" y="3982750"/>
            <a:ext cx="12700" cy="1044000"/>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id="{674A8044-4315-725F-DC63-637624B6CC43}"/>
              </a:ext>
            </a:extLst>
          </p:cNvPr>
          <p:cNvCxnSpPr>
            <a:cxnSpLocks/>
            <a:stCxn id="111" idx="2"/>
            <a:endCxn id="101" idx="2"/>
          </p:cNvCxnSpPr>
          <p:nvPr/>
        </p:nvCxnSpPr>
        <p:spPr>
          <a:xfrm rot="5400000">
            <a:off x="3145569" y="3982750"/>
            <a:ext cx="12700" cy="1044000"/>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482D094E-09D2-803C-86D8-1FEFBE96C7B7}"/>
              </a:ext>
            </a:extLst>
          </p:cNvPr>
          <p:cNvCxnSpPr>
            <a:cxnSpLocks/>
            <a:stCxn id="101" idx="2"/>
            <a:endCxn id="3" idx="2"/>
          </p:cNvCxnSpPr>
          <p:nvPr/>
        </p:nvCxnSpPr>
        <p:spPr>
          <a:xfrm rot="5400000" flipH="1">
            <a:off x="164556" y="2118470"/>
            <a:ext cx="2702491" cy="2070071"/>
          </a:xfrm>
          <a:prstGeom prst="bentConnector3">
            <a:avLst>
              <a:gd name="adj1" fmla="val -845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736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Words>
  <Application>Microsoft Office PowerPoint</Application>
  <PresentationFormat>Widescreen</PresentationFormat>
  <Paragraphs>73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メイリオ</vt:lpstr>
      <vt:lpstr>游ゴシック</vt:lpstr>
      <vt:lpstr>游ゴシック Light</vt:lpstr>
      <vt:lpstr>Arial</vt:lpstr>
      <vt:lpstr>Office テーマ</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2022-10-17T02:43:32Z</dcterms:created>
  <dcterms:modified xsi:type="dcterms:W3CDTF">2023-03-15T09:37:19Z</dcterms:modified>
</cp:coreProperties>
</file>