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57" r:id="rId4"/>
    <p:sldId id="283" r:id="rId5"/>
    <p:sldId id="284" r:id="rId6"/>
    <p:sldId id="285" r:id="rId7"/>
    <p:sldId id="262" r:id="rId8"/>
    <p:sldId id="264" r:id="rId9"/>
    <p:sldId id="266" r:id="rId10"/>
    <p:sldId id="271" r:id="rId11"/>
    <p:sldId id="275" r:id="rId12"/>
    <p:sldId id="276" r:id="rId13"/>
    <p:sldId id="277" r:id="rId14"/>
    <p:sldId id="28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 kherrour" initials="Mk" lastIdx="1" clrIdx="0">
    <p:extLst>
      <p:ext uri="{19B8F6BF-5375-455C-9EA6-DF929625EA0E}">
        <p15:presenceInfo xmlns:p15="http://schemas.microsoft.com/office/powerpoint/2012/main" userId="2aa3d5bd69ea1c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A66"/>
    <a:srgbClr val="CDC7EF"/>
    <a:srgbClr val="17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227" autoAdjust="0"/>
  </p:normalViewPr>
  <p:slideViewPr>
    <p:cSldViewPr snapToGrid="0">
      <p:cViewPr varScale="1">
        <p:scale>
          <a:sx n="64" d="100"/>
          <a:sy n="64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4T05:42:31.309" idx="1">
    <p:pos x="6600" y="2068"/>
    <p:text>what dp they mean here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5024-3184-4A87-B1D3-2A889F5EA02F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0D7E-89BB-44FF-AF2E-9B06DDB8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20D7E-89BB-44FF-AF2E-9B06DDB8E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Alpha </a:t>
            </a:r>
            <a:r>
              <a:rPr lang="en-US" baseline="0" dirty="0" smtClean="0"/>
              <a:t> is it the node or the arc 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committing to α might reduce the quality of the solution.</a:t>
            </a:r>
          </a:p>
          <a:p>
            <a:r>
              <a:rPr lang="en-US" dirty="0" smtClean="0"/>
              <a:t>For example, if α leads to a dead-end and the search algorithm has failed to figured that out before committing, then it would be forced to turn around eventually, which would result in a solution with an increased cost.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20D7E-89BB-44FF-AF2E-9B06DDB8E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9774-FDD6-4A01-8B16-C6A424ED7AA8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1038-78EF-4CC2-BA3F-A290F26C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.ic.ac.uk/project/examples/2005/163/g0516334/envir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to Commit to an Action in Online Planning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Aya</a:t>
            </a:r>
            <a:r>
              <a:rPr lang="en-US" dirty="0" smtClean="0"/>
              <a:t> Kherrour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myopic met-reasoning scheme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only considers the next action commitment decision. </a:t>
            </a:r>
            <a:r>
              <a:rPr lang="en-US" dirty="0" smtClean="0">
                <a:solidFill>
                  <a:srgbClr val="FF0000"/>
                </a:solidFill>
              </a:rPr>
              <a:t>one of the following need to be chosen: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Commit to the action with the best (least) estimated ˆf value among all children of the current root node. </a:t>
            </a:r>
            <a:r>
              <a:rPr lang="en-US" dirty="0" smtClean="0">
                <a:solidFill>
                  <a:srgbClr val="FF0000"/>
                </a:solidFill>
              </a:rPr>
              <a:t>We denote the node that corresponds to this action by α. </a:t>
            </a:r>
          </a:p>
          <a:p>
            <a:r>
              <a:rPr lang="en-US" dirty="0" smtClean="0"/>
              <a:t>Do not commit to α yet, and spend more time searching before deciding which action to take next.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to the action with the best (least) estimated ˆf value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375570" y="2076236"/>
            <a:ext cx="2837203" cy="2989995"/>
            <a:chOff x="6341859" y="2557519"/>
            <a:chExt cx="2837203" cy="2989995"/>
          </a:xfrm>
        </p:grpSpPr>
        <p:sp>
          <p:nvSpPr>
            <p:cNvPr id="5" name="Oval 4"/>
            <p:cNvSpPr/>
            <p:nvPr/>
          </p:nvSpPr>
          <p:spPr>
            <a:xfrm>
              <a:off x="7229680" y="2557519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511894" y="4880346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117500" y="3645143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41859" y="3683366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8" idx="7"/>
            </p:cNvCxnSpPr>
            <p:nvPr/>
          </p:nvCxnSpPr>
          <p:spPr>
            <a:xfrm flipH="1">
              <a:off x="6911323" y="3126983"/>
              <a:ext cx="416062" cy="654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5"/>
              <a:endCxn id="7" idx="1"/>
            </p:cNvCxnSpPr>
            <p:nvPr/>
          </p:nvCxnSpPr>
          <p:spPr>
            <a:xfrm>
              <a:off x="7799144" y="3126983"/>
              <a:ext cx="416060" cy="615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6" idx="0"/>
            </p:cNvCxnSpPr>
            <p:nvPr/>
          </p:nvCxnSpPr>
          <p:spPr>
            <a:xfrm>
              <a:off x="8451084" y="4312311"/>
              <a:ext cx="394394" cy="568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endCxn id="8" idx="3"/>
          </p:cNvCxnSpPr>
          <p:nvPr/>
        </p:nvCxnSpPr>
        <p:spPr>
          <a:xfrm flipV="1">
            <a:off x="3669223" y="3771547"/>
            <a:ext cx="1804051" cy="343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7374" y="3943295"/>
            <a:ext cx="1689619" cy="547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Dead end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82189" y="2743404"/>
            <a:ext cx="2170876" cy="229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2379125"/>
            <a:ext cx="3982189" cy="95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with the best (least) estimated ˆf value</a:t>
            </a:r>
            <a:endParaRPr lang="en-US" dirty="0"/>
          </a:p>
        </p:txBody>
      </p:sp>
      <p:sp>
        <p:nvSpPr>
          <p:cNvPr id="26" name="Curved Down Arrow 25"/>
          <p:cNvSpPr/>
          <p:nvPr/>
        </p:nvSpPr>
        <p:spPr>
          <a:xfrm rot="18755107">
            <a:off x="4892358" y="2296366"/>
            <a:ext cx="1357995" cy="614603"/>
          </a:xfrm>
          <a:prstGeom prst="curvedDownArrow">
            <a:avLst>
              <a:gd name="adj1" fmla="val 25000"/>
              <a:gd name="adj2" fmla="val 50000"/>
              <a:gd name="adj3" fmla="val 382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9669" y="4399063"/>
            <a:ext cx="2416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search algorithm has failed to figured that out before committing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64285" y="1827836"/>
            <a:ext cx="2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turn around eventually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8604354" y="3497444"/>
            <a:ext cx="644577" cy="3718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8233" y="3312477"/>
            <a:ext cx="241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in a solution with an increased cost.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commit to α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169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by gaining additional search time before making consequent decisions the search algorithm might be able to avoid future dead-ends or pitfalls, which would not have been possible to avoid otherwise.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347815" y="1466978"/>
            <a:ext cx="5808687" cy="4397979"/>
            <a:chOff x="4748209" y="1436997"/>
            <a:chExt cx="5808687" cy="4397979"/>
          </a:xfrm>
        </p:grpSpPr>
        <p:grpSp>
          <p:nvGrpSpPr>
            <p:cNvPr id="4" name="Group 3"/>
            <p:cNvGrpSpPr/>
            <p:nvPr/>
          </p:nvGrpSpPr>
          <p:grpSpPr>
            <a:xfrm>
              <a:off x="7719693" y="1436997"/>
              <a:ext cx="2837203" cy="2989995"/>
              <a:chOff x="6341859" y="2557519"/>
              <a:chExt cx="2837203" cy="298999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229680" y="2557519"/>
                <a:ext cx="667168" cy="6671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11894" y="4880346"/>
                <a:ext cx="667168" cy="6671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117500" y="3645143"/>
                <a:ext cx="667168" cy="6671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341859" y="3683366"/>
                <a:ext cx="667168" cy="6671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/>
                  <a:t>α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5" idx="3"/>
                <a:endCxn id="8" idx="7"/>
              </p:cNvCxnSpPr>
              <p:nvPr/>
            </p:nvCxnSpPr>
            <p:spPr>
              <a:xfrm flipH="1">
                <a:off x="6911323" y="3126983"/>
                <a:ext cx="416062" cy="65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5"/>
                <a:endCxn id="7" idx="1"/>
              </p:cNvCxnSpPr>
              <p:nvPr/>
            </p:nvCxnSpPr>
            <p:spPr>
              <a:xfrm>
                <a:off x="7799144" y="3126983"/>
                <a:ext cx="416060" cy="615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4"/>
                <a:endCxn id="6" idx="0"/>
              </p:cNvCxnSpPr>
              <p:nvPr/>
            </p:nvCxnSpPr>
            <p:spPr>
              <a:xfrm>
                <a:off x="8451084" y="4312311"/>
                <a:ext cx="394394" cy="5680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970126" y="4685145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27749" y="4655140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35822" y="3557494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6" idx="4"/>
              <a:endCxn id="36" idx="0"/>
            </p:cNvCxnSpPr>
            <p:nvPr/>
          </p:nvCxnSpPr>
          <p:spPr>
            <a:xfrm flipH="1">
              <a:off x="10026115" y="4426992"/>
              <a:ext cx="197197" cy="65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4"/>
              <a:endCxn id="12" idx="0"/>
            </p:cNvCxnSpPr>
            <p:nvPr/>
          </p:nvCxnSpPr>
          <p:spPr>
            <a:xfrm>
              <a:off x="7269406" y="4224662"/>
              <a:ext cx="34304" cy="460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3" idx="7"/>
            </p:cNvCxnSpPr>
            <p:nvPr/>
          </p:nvCxnSpPr>
          <p:spPr>
            <a:xfrm flipH="1">
              <a:off x="6397213" y="4126958"/>
              <a:ext cx="636313" cy="625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4" idx="7"/>
            </p:cNvCxnSpPr>
            <p:nvPr/>
          </p:nvCxnSpPr>
          <p:spPr>
            <a:xfrm flipH="1">
              <a:off x="7505286" y="3132308"/>
              <a:ext cx="312111" cy="522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9692531" y="5079113"/>
              <a:ext cx="667168" cy="6671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738902" y="1454808"/>
              <a:ext cx="2785619" cy="867064"/>
              <a:chOff x="3367446" y="2105680"/>
              <a:chExt cx="2785619" cy="867064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5215678" y="2750157"/>
                <a:ext cx="937387" cy="22258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67446" y="2105680"/>
                <a:ext cx="2647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action with the best (least) estimated ˆf value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748209" y="3023518"/>
              <a:ext cx="2127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Do not commit yet </a:t>
              </a:r>
            </a:p>
            <a:p>
              <a:r>
                <a:rPr lang="en-US" dirty="0" smtClean="0">
                  <a:solidFill>
                    <a:srgbClr val="00B0F0"/>
                  </a:solidFill>
                </a:rPr>
                <a:t>Make additional search to avoid future dead-ends 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2070026">
              <a:off x="5234994" y="2938997"/>
              <a:ext cx="3529948" cy="2895979"/>
            </a:xfrm>
            <a:prstGeom prst="triangle">
              <a:avLst>
                <a:gd name="adj" fmla="val 50066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7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Committing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the next assumptions, we can now estimate the utility of committing to and of not committing to α</a:t>
            </a:r>
          </a:p>
          <a:p>
            <a:r>
              <a:rPr lang="en-US" dirty="0" smtClean="0"/>
              <a:t>1. Each node has exactly two children, α and β, where α is the node with the highest expected utility (lowest expected ˆf-value).</a:t>
            </a:r>
          </a:p>
          <a:p>
            <a:r>
              <a:rPr lang="en-US" dirty="0" smtClean="0"/>
              <a:t>2. The time </a:t>
            </a:r>
            <a:r>
              <a:rPr lang="en-US" dirty="0" err="1" smtClean="0"/>
              <a:t>df</a:t>
            </a:r>
            <a:r>
              <a:rPr lang="en-US" dirty="0" smtClean="0"/>
              <a:t> required to fully execute an action is identical for all actions; </a:t>
            </a:r>
          </a:p>
          <a:p>
            <a:r>
              <a:rPr lang="en-US" dirty="0" smtClean="0"/>
              <a:t>3. When searching under a node s, the search time is evenly divided among all of its children.</a:t>
            </a:r>
          </a:p>
          <a:p>
            <a:r>
              <a:rPr lang="en-US" dirty="0" smtClean="0"/>
              <a:t> 4. The </a:t>
            </a:r>
            <a:r>
              <a:rPr lang="en-US" dirty="0" err="1" smtClean="0"/>
              <a:t>Xd</a:t>
            </a:r>
            <a:r>
              <a:rPr lang="en-US" dirty="0" smtClean="0"/>
              <a:t> s random variables are independent for all d and 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Committing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446" y="2232617"/>
            <a:ext cx="5639587" cy="32675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866382"/>
            <a:ext cx="5352739" cy="115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6A8A66"/>
                </a:solidFill>
              </a:rPr>
              <a:t>Committing to </a:t>
            </a:r>
            <a:r>
              <a:rPr lang="en-US" sz="2000" dirty="0" smtClean="0">
                <a:solidFill>
                  <a:srgbClr val="6A8A66"/>
                </a:solidFill>
              </a:rPr>
              <a:t>α: the agent invests all available search time to search under α children.</a:t>
            </a:r>
          </a:p>
          <a:p>
            <a:r>
              <a:rPr lang="en-US" sz="2000" dirty="0" smtClean="0">
                <a:solidFill>
                  <a:srgbClr val="6A8A66"/>
                </a:solidFill>
              </a:rPr>
              <a:t>The search time is divided between </a:t>
            </a:r>
            <a:r>
              <a:rPr lang="en-US" sz="2000" dirty="0" smtClean="0">
                <a:solidFill>
                  <a:srgbClr val="6A8A66"/>
                </a:solidFill>
              </a:rPr>
              <a:t>αα and αβ.</a:t>
            </a:r>
            <a:endParaRPr lang="en-US" sz="2000" dirty="0">
              <a:solidFill>
                <a:srgbClr val="6A8A6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5356316"/>
            <a:ext cx="5622561" cy="10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DC7EF"/>
                </a:solidFill>
              </a:rPr>
              <a:t>Do not commit yet, the </a:t>
            </a:r>
            <a:r>
              <a:rPr lang="en-US" sz="2000" dirty="0" err="1" smtClean="0">
                <a:solidFill>
                  <a:srgbClr val="CDC7EF"/>
                </a:solidFill>
              </a:rPr>
              <a:t>dr</a:t>
            </a:r>
            <a:r>
              <a:rPr lang="en-US" sz="2000" dirty="0" smtClean="0">
                <a:solidFill>
                  <a:srgbClr val="CDC7EF"/>
                </a:solidFill>
              </a:rPr>
              <a:t> (</a:t>
            </a:r>
            <a:r>
              <a:rPr lang="en-US" sz="2000" b="1" dirty="0" smtClean="0">
                <a:solidFill>
                  <a:srgbClr val="CDC7EF"/>
                </a:solidFill>
              </a:rPr>
              <a:t>Remaining time induced by previous commitments) </a:t>
            </a:r>
            <a:r>
              <a:rPr lang="en-US" sz="2000" dirty="0" smtClean="0">
                <a:solidFill>
                  <a:srgbClr val="CDC7EF"/>
                </a:solidFill>
              </a:rPr>
              <a:t>will be used to search under current root s </a:t>
            </a:r>
            <a:endParaRPr lang="en-US" sz="2000" b="1" dirty="0" smtClean="0">
              <a:solidFill>
                <a:srgbClr val="CDC7EF"/>
              </a:solidFill>
            </a:endParaRPr>
          </a:p>
          <a:p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923569"/>
            <a:ext cx="6611911" cy="160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</a:t>
            </a:r>
            <a:r>
              <a:rPr lang="en-US" sz="2000" dirty="0" smtClean="0"/>
              <a:t>he time required to execute a full action α or β </a:t>
            </a:r>
            <a:endParaRPr lang="en-US" sz="2000" dirty="0" smtClean="0"/>
          </a:p>
          <a:p>
            <a:r>
              <a:rPr lang="en-US" sz="2000" dirty="0" smtClean="0"/>
              <a:t>Available search time = </a:t>
            </a:r>
            <a:r>
              <a:rPr lang="en-US" sz="2000" dirty="0" err="1" smtClean="0"/>
              <a:t>dr</a:t>
            </a:r>
            <a:r>
              <a:rPr lang="en-US" sz="2000" dirty="0" smtClean="0"/>
              <a:t> + </a:t>
            </a:r>
            <a:r>
              <a:rPr lang="en-US" sz="2000" dirty="0" err="1" smtClean="0"/>
              <a:t>df</a:t>
            </a:r>
            <a:endParaRPr lang="en-US" sz="2000" dirty="0" smtClean="0"/>
          </a:p>
          <a:p>
            <a:r>
              <a:rPr lang="en-US" sz="2000" dirty="0" err="1" smtClean="0"/>
              <a:t>Dr</a:t>
            </a:r>
            <a:r>
              <a:rPr lang="en-US" sz="2000" dirty="0" smtClean="0"/>
              <a:t>: </a:t>
            </a:r>
            <a:r>
              <a:rPr lang="en-US" sz="2000" b="1" dirty="0" smtClean="0"/>
              <a:t>Remaining time induced by previous commitments.</a:t>
            </a:r>
          </a:p>
          <a:p>
            <a:r>
              <a:rPr lang="en-US" sz="2000" dirty="0" err="1" smtClean="0"/>
              <a:t>Df</a:t>
            </a:r>
            <a:r>
              <a:rPr lang="en-US" sz="2000" b="1" dirty="0" smtClean="0"/>
              <a:t>: the time required to fully execute an action 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79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F&amp;Q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dead end ? Is it a state where the agent have no choice (no more actions to commit to ) or we didn’t have the time to search more (to make look-</a:t>
            </a:r>
            <a:r>
              <a:rPr lang="en-US" dirty="0" err="1" smtClean="0"/>
              <a:t>aheads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Is the time taken to make a look-ahead fixed from the beginning or calculated? And does it change according to the duration of executing an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69" y="24637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scheme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a meta-reasoning scheme for action commitment called Flexible Action Commitment Search (FACS).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focusing a real-time search to gain additional time to search farther ahead in the search tree.</a:t>
            </a:r>
          </a:p>
          <a:p>
            <a:r>
              <a:rPr lang="en-US" dirty="0" smtClean="0"/>
              <a:t>Addresses concurrent planning and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Objective:</a:t>
            </a:r>
          </a:p>
          <a:p>
            <a:pPr marL="0" indent="0">
              <a:buNone/>
            </a:pPr>
            <a:r>
              <a:rPr lang="en-US" dirty="0" smtClean="0"/>
              <a:t>achieve a goal as soon as possible.</a:t>
            </a:r>
            <a:endParaRPr lang="en-US" dirty="0" smtClean="0"/>
          </a:p>
          <a:p>
            <a:r>
              <a:rPr lang="en-US" u="sng" dirty="0" smtClean="0"/>
              <a:t>Requirements:</a:t>
            </a:r>
          </a:p>
          <a:p>
            <a:pPr marL="0" indent="0">
              <a:buNone/>
            </a:pPr>
            <a:r>
              <a:rPr lang="en-US" dirty="0" smtClean="0"/>
              <a:t>The work requires that the systems remain under control </a:t>
            </a:r>
            <a:r>
              <a:rPr lang="en-US" dirty="0" smtClean="0">
                <a:solidFill>
                  <a:srgbClr val="FF0000"/>
                </a:solidFill>
              </a:rPr>
              <a:t>(which means commit to a new action before the previously one ends to make more look-ahead)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Domain Assumptions: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Actions are serials.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world is completely observable and </a:t>
            </a:r>
            <a:r>
              <a:rPr lang="en-US" dirty="0" smtClean="0">
                <a:hlinkClick r:id="rId3"/>
              </a:rPr>
              <a:t>deterministic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(the environment is deterministic if the next state of the world is solely determined by the current state of the world and the actions selected by the agent).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planner search for a sequence of actions under </a:t>
            </a:r>
            <a:r>
              <a:rPr lang="en-US" dirty="0" smtClean="0"/>
              <a:t>the constraint of at least one action (beyond those that have been computed) has been computed, committed to and has begun execution.</a:t>
            </a:r>
          </a:p>
        </p:txBody>
      </p:sp>
    </p:spTree>
    <p:extLst>
      <p:ext uri="{BB962C8B-B14F-4D97-AF65-F5344CB8AC3E}">
        <p14:creationId xmlns:p14="http://schemas.microsoft.com/office/powerpoint/2010/main" val="30906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lways commit one (</a:t>
            </a:r>
            <a:r>
              <a:rPr lang="en-US" dirty="0" err="1" smtClean="0"/>
              <a:t>Korf</a:t>
            </a:r>
            <a:r>
              <a:rPr lang="en-US" dirty="0" smtClean="0"/>
              <a:t> 1990)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Fixed number of</a:t>
            </a:r>
            <a:r>
              <a:rPr lang="en-US" sz="3400" baseline="0" dirty="0" smtClean="0"/>
              <a:t> expansions (or amount of time) to make a look-ahead node expansion.</a:t>
            </a:r>
          </a:p>
          <a:p>
            <a:r>
              <a:rPr lang="en-US" sz="3400" baseline="0" dirty="0" smtClean="0"/>
              <a:t> </a:t>
            </a:r>
            <a:r>
              <a:rPr lang="en-US" sz="3400" baseline="0" dirty="0" smtClean="0">
                <a:solidFill>
                  <a:srgbClr val="FF0000"/>
                </a:solidFill>
              </a:rPr>
              <a:t>after it </a:t>
            </a:r>
            <a:r>
              <a:rPr lang="en-US" sz="3400" dirty="0" smtClean="0"/>
              <a:t>T</a:t>
            </a:r>
            <a:r>
              <a:rPr lang="en-US" sz="3400" baseline="0" dirty="0" smtClean="0"/>
              <a:t>he search must commit to the next action to take and re-root the search tree.</a:t>
            </a:r>
          </a:p>
          <a:p>
            <a:r>
              <a:rPr lang="en-US" sz="3400" baseline="0" dirty="0" smtClean="0">
                <a:solidFill>
                  <a:srgbClr val="FF0000"/>
                </a:solidFill>
              </a:rPr>
              <a:t>The </a:t>
            </a:r>
            <a:r>
              <a:rPr lang="en-US" sz="3400" baseline="0" dirty="0" err="1" smtClean="0">
                <a:solidFill>
                  <a:srgbClr val="FF0000"/>
                </a:solidFill>
              </a:rPr>
              <a:t>algo</a:t>
            </a:r>
            <a:r>
              <a:rPr lang="en-US" sz="3400" baseline="0" dirty="0" smtClean="0">
                <a:solidFill>
                  <a:srgbClr val="FF0000"/>
                </a:solidFill>
              </a:rPr>
              <a:t> </a:t>
            </a:r>
            <a:r>
              <a:rPr lang="en-US" sz="3400" dirty="0"/>
              <a:t>B</a:t>
            </a:r>
            <a:r>
              <a:rPr lang="en-US" sz="3400" baseline="0" dirty="0" smtClean="0"/>
              <a:t>ackup </a:t>
            </a:r>
            <a:r>
              <a:rPr lang="en-US" sz="3400" i="1" baseline="0" dirty="0" smtClean="0"/>
              <a:t>h </a:t>
            </a:r>
            <a:r>
              <a:rPr lang="en-US" sz="3400" i="0" baseline="0" dirty="0" smtClean="0"/>
              <a:t>values from the look-ahead frontier to inform </a:t>
            </a:r>
            <a:r>
              <a:rPr lang="en-US" sz="3400" b="1" i="0" baseline="0" dirty="0" smtClean="0"/>
              <a:t>the action choice. </a:t>
            </a:r>
          </a:p>
          <a:p>
            <a:r>
              <a:rPr lang="en-US" sz="3400" b="0" i="0" baseline="0" dirty="0" smtClean="0"/>
              <a:t>This backup at every node allow the heuristic information to become more accurate over time and probably preventing the search from becoming stuck in infinite loops.</a:t>
            </a:r>
          </a:p>
          <a:p>
            <a:r>
              <a:rPr lang="en-US" sz="3400" b="0" i="0" baseline="0" dirty="0" smtClean="0"/>
              <a:t>They commit only to one action.</a:t>
            </a:r>
            <a:endParaRPr lang="en-US" sz="3400" i="1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3447738"/>
            <a:ext cx="3932237" cy="24212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 RTA* and LRTA*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Too conservative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22" y="2057400"/>
            <a:ext cx="3557002" cy="1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lways commit all (</a:t>
            </a:r>
            <a:r>
              <a:rPr lang="en-US" dirty="0" err="1" smtClean="0"/>
              <a:t>Koenig&amp;Sun</a:t>
            </a:r>
            <a:r>
              <a:rPr lang="en-US" dirty="0" smtClean="0"/>
              <a:t> 2008, Burns et al 2013)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committing to the entire sequence of actions leading to the most promising frontier node.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reduces</a:t>
            </a:r>
            <a:r>
              <a:rPr lang="en-US" dirty="0" smtClean="0"/>
              <a:t> the re-generation of nodes seen during the previous </a:t>
            </a:r>
            <a:r>
              <a:rPr lang="en-US" dirty="0" err="1" smtClean="0"/>
              <a:t>lookahead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/>
                </a:solidFill>
              </a:rPr>
              <a:t>reduces</a:t>
            </a:r>
            <a:r>
              <a:rPr lang="en-US" dirty="0" smtClean="0"/>
              <a:t> the overall overhead of the search per executed action.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 commits the agent to certain actions, such as those at or near the frontier, for which little </a:t>
            </a:r>
            <a:r>
              <a:rPr lang="en-US" dirty="0" err="1" smtClean="0"/>
              <a:t>lookahead</a:t>
            </a:r>
            <a:r>
              <a:rPr lang="en-US" dirty="0" smtClean="0"/>
              <a:t> has been performed (dead-ends)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2570"/>
            <a:ext cx="3932237" cy="2166417"/>
          </a:xfrm>
        </p:spPr>
        <p:txBody>
          <a:bodyPr/>
          <a:lstStyle/>
          <a:p>
            <a:r>
              <a:rPr lang="en-US" dirty="0" smtClean="0"/>
              <a:t>LSS-LRTA* algorithm</a:t>
            </a:r>
          </a:p>
          <a:p>
            <a:r>
              <a:rPr lang="en-US" dirty="0" smtClean="0"/>
              <a:t>Too risky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40" y="2200620"/>
            <a:ext cx="3398932" cy="12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ˆf algorithm (</a:t>
            </a:r>
            <a:r>
              <a:rPr lang="en-US" dirty="0" err="1" smtClean="0"/>
              <a:t>Kiesel</a:t>
            </a:r>
            <a:r>
              <a:rPr lang="en-US" dirty="0" smtClean="0"/>
              <a:t>, Burns, and </a:t>
            </a:r>
            <a:r>
              <a:rPr lang="en-US" dirty="0" err="1" smtClean="0"/>
              <a:t>Ruml</a:t>
            </a:r>
            <a:r>
              <a:rPr lang="en-US" dirty="0" smtClean="0"/>
              <a:t>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ˆf uses the entire time until all the committed actions have finished executing to perform look-ahead search. </a:t>
            </a:r>
            <a:endParaRPr lang="en-US" dirty="0"/>
          </a:p>
          <a:p>
            <a:r>
              <a:rPr lang="en-US" dirty="0" smtClean="0"/>
              <a:t>The amount of look-ahead is set dynamically, rather than being fixed from the start.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modifies LSS-LRTA*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metareasoning</a:t>
            </a:r>
            <a:r>
              <a:rPr lang="en-US" dirty="0" smtClean="0"/>
              <a:t> assumptions about the search process: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The order of decision in the planner is a fixed search tree structure, </a:t>
            </a:r>
            <a:r>
              <a:rPr lang="en-US" dirty="0" smtClean="0">
                <a:solidFill>
                  <a:srgbClr val="FF0000"/>
                </a:solidFill>
              </a:rPr>
              <a:t>from early actions to later actions.</a:t>
            </a:r>
          </a:p>
          <a:p>
            <a:r>
              <a:rPr lang="en-US" dirty="0" smtClean="0"/>
              <a:t> 2. No </a:t>
            </a:r>
            <a:r>
              <a:rPr lang="en-US" dirty="0" err="1" smtClean="0"/>
              <a:t>replanning</a:t>
            </a:r>
            <a:r>
              <a:rPr lang="en-US" dirty="0" smtClean="0"/>
              <a:t> is permitted after action commitment, a decision to commit to an action in the sequence means that it will eventually be executed in the order specified. </a:t>
            </a:r>
          </a:p>
          <a:p>
            <a:r>
              <a:rPr lang="en-US" dirty="0" smtClean="0"/>
              <a:t>3. We may re-start search at a new state if necessary, for example, if the controlled system departs from our assumption of determinism. </a:t>
            </a:r>
          </a:p>
          <a:p>
            <a:r>
              <a:rPr lang="en-US" dirty="0" smtClean="0"/>
              <a:t>4. The only question we address is when to ‘</a:t>
            </a:r>
            <a:r>
              <a:rPr lang="en-US" dirty="0" err="1" smtClean="0"/>
              <a:t>reroot</a:t>
            </a:r>
            <a:r>
              <a:rPr lang="en-US" dirty="0" smtClean="0"/>
              <a:t> the tree’ at a successor of the root, that is, should we do this before it is necessary? </a:t>
            </a:r>
          </a:p>
          <a:p>
            <a:r>
              <a:rPr lang="en-US" dirty="0" smtClean="0"/>
              <a:t>5. We assume a given expansion strategy that is not modified by the commitment strategy, other than by pruning the parts of the search tree inconsistent with the action commitments.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5" name="Straight Arrow Connector 24"/>
          <p:cNvCxnSpPr>
            <a:stCxn id="26" idx="3"/>
          </p:cNvCxnSpPr>
          <p:nvPr/>
        </p:nvCxnSpPr>
        <p:spPr>
          <a:xfrm>
            <a:off x="7893261" y="2488946"/>
            <a:ext cx="1544494" cy="4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591" y="2304280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Early action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86493" y="490499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Later action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 flipV="1">
            <a:off x="7082232" y="4964404"/>
            <a:ext cx="1981119" cy="12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617591" y="2304281"/>
            <a:ext cx="5301401" cy="3343261"/>
            <a:chOff x="6617591" y="2304281"/>
            <a:chExt cx="5301401" cy="3343261"/>
          </a:xfrm>
        </p:grpSpPr>
        <p:grpSp>
          <p:nvGrpSpPr>
            <p:cNvPr id="23" name="Group 22"/>
            <p:cNvGrpSpPr/>
            <p:nvPr/>
          </p:nvGrpSpPr>
          <p:grpSpPr>
            <a:xfrm>
              <a:off x="6617591" y="2304281"/>
              <a:ext cx="5301401" cy="3343261"/>
              <a:chOff x="5213454" y="2837704"/>
              <a:chExt cx="5935016" cy="378839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171513" y="2837704"/>
                <a:ext cx="509666" cy="4937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240794" y="6132364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532807" y="3651491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310076" y="4156114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576696" y="4990082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13454" y="5136806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638804" y="4395922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179008" y="3983939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79008" y="5209112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686173" y="5355893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cxnSp>
            <p:nvCxnSpPr>
              <p:cNvPr id="14" name="Straight Arrow Connector 13"/>
              <p:cNvCxnSpPr>
                <a:stCxn id="4" idx="3"/>
                <a:endCxn id="7" idx="7"/>
              </p:cNvCxnSpPr>
              <p:nvPr/>
            </p:nvCxnSpPr>
            <p:spPr>
              <a:xfrm flipH="1">
                <a:off x="6745103" y="3259136"/>
                <a:ext cx="1501048" cy="969284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4" idx="4"/>
                <a:endCxn id="11" idx="0"/>
              </p:cNvCxnSpPr>
              <p:nvPr/>
            </p:nvCxnSpPr>
            <p:spPr>
              <a:xfrm>
                <a:off x="8426345" y="3331442"/>
                <a:ext cx="7495" cy="652497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4" idx="5"/>
                <a:endCxn id="6" idx="1"/>
              </p:cNvCxnSpPr>
              <p:nvPr/>
            </p:nvCxnSpPr>
            <p:spPr>
              <a:xfrm>
                <a:off x="8606540" y="3259137"/>
                <a:ext cx="1000907" cy="46466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9" idx="7"/>
              </p:cNvCxnSpPr>
              <p:nvPr/>
            </p:nvCxnSpPr>
            <p:spPr>
              <a:xfrm flipH="1">
                <a:off x="5648481" y="4577548"/>
                <a:ext cx="736234" cy="631564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4"/>
                <a:endCxn id="8" idx="0"/>
              </p:cNvCxnSpPr>
              <p:nvPr/>
            </p:nvCxnSpPr>
            <p:spPr>
              <a:xfrm>
                <a:off x="6564911" y="4649854"/>
                <a:ext cx="266620" cy="34022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4"/>
                <a:endCxn id="12" idx="0"/>
              </p:cNvCxnSpPr>
              <p:nvPr/>
            </p:nvCxnSpPr>
            <p:spPr>
              <a:xfrm>
                <a:off x="8433842" y="4477678"/>
                <a:ext cx="0" cy="73143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4"/>
                <a:endCxn id="13" idx="1"/>
              </p:cNvCxnSpPr>
              <p:nvPr/>
            </p:nvCxnSpPr>
            <p:spPr>
              <a:xfrm flipH="1">
                <a:off x="9760814" y="4145230"/>
                <a:ext cx="26828" cy="128297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5"/>
                <a:endCxn id="10" idx="2"/>
              </p:cNvCxnSpPr>
              <p:nvPr/>
            </p:nvCxnSpPr>
            <p:spPr>
              <a:xfrm>
                <a:off x="9967836" y="4072923"/>
                <a:ext cx="670970" cy="56986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5" idx="7"/>
              </p:cNvCxnSpPr>
              <p:nvPr/>
            </p:nvCxnSpPr>
            <p:spPr>
              <a:xfrm flipH="1">
                <a:off x="7675820" y="5630548"/>
                <a:ext cx="577825" cy="57412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8258957" y="2911056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a1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1707" y="2988480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a2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92605" y="2634057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a3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340" y="3888036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a4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76785" y="3876671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a5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26057" y="3997163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a6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31667" y="4988930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41679" y="3405970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a8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280347" y="3947490"/>
              <a:ext cx="38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a7</a:t>
              </a:r>
              <a:endParaRPr lang="en-US" sz="1200" dirty="0"/>
            </a:p>
          </p:txBody>
        </p:sp>
      </p:grp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12531" y="1935980"/>
            <a:ext cx="46691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1. The order of decision in the planner is a fixed search tree structure (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early actions to later actions).</a:t>
            </a:r>
          </a:p>
        </p:txBody>
      </p:sp>
      <p:graphicFrame>
        <p:nvGraphicFramePr>
          <p:cNvPr id="58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909974"/>
              </p:ext>
            </p:extLst>
          </p:nvPr>
        </p:nvGraphicFramePr>
        <p:xfrm>
          <a:off x="1704834" y="3866012"/>
          <a:ext cx="6192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5">
                  <a:extLst>
                    <a:ext uri="{9D8B030D-6E8A-4147-A177-3AD203B41FA5}">
                      <a16:colId xmlns:a16="http://schemas.microsoft.com/office/drawing/2014/main" val="165485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2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81799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165365" y="5687947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of decision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dirty="0" smtClean="0"/>
              <a:t>No re-planning after action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5600" cy="4351338"/>
          </a:xfrm>
        </p:spPr>
        <p:txBody>
          <a:bodyPr/>
          <a:lstStyle/>
          <a:p>
            <a:r>
              <a:rPr lang="en-US" dirty="0" smtClean="0"/>
              <a:t>a decision to commit to an action in the sequence means that it will eventually be executed in the order specified.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8599" y="2062963"/>
            <a:ext cx="5301401" cy="3343261"/>
            <a:chOff x="6617591" y="2304281"/>
            <a:chExt cx="5301401" cy="3343261"/>
          </a:xfrm>
        </p:grpSpPr>
        <p:grpSp>
          <p:nvGrpSpPr>
            <p:cNvPr id="5" name="Group 4"/>
            <p:cNvGrpSpPr/>
            <p:nvPr/>
          </p:nvGrpSpPr>
          <p:grpSpPr>
            <a:xfrm>
              <a:off x="6617591" y="2304281"/>
              <a:ext cx="5301401" cy="3343261"/>
              <a:chOff x="5213454" y="2837704"/>
              <a:chExt cx="5935016" cy="3788399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171513" y="2837704"/>
                <a:ext cx="509666" cy="49373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40794" y="6132364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532807" y="3651491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310076" y="4156114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576696" y="4990082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13454" y="5136806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638804" y="4395922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179008" y="3983939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179008" y="5209112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686173" y="5355893"/>
                <a:ext cx="509666" cy="49373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s1</a:t>
                </a:r>
                <a:endParaRPr lang="en-US" sz="1200" b="1" dirty="0"/>
              </a:p>
            </p:txBody>
          </p:sp>
          <p:cxnSp>
            <p:nvCxnSpPr>
              <p:cNvPr id="25" name="Straight Arrow Connector 24"/>
              <p:cNvCxnSpPr>
                <a:stCxn id="15" idx="3"/>
                <a:endCxn id="18" idx="7"/>
              </p:cNvCxnSpPr>
              <p:nvPr/>
            </p:nvCxnSpPr>
            <p:spPr>
              <a:xfrm flipH="1">
                <a:off x="6745103" y="3259136"/>
                <a:ext cx="1501048" cy="969284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5" idx="4"/>
                <a:endCxn id="22" idx="0"/>
              </p:cNvCxnSpPr>
              <p:nvPr/>
            </p:nvCxnSpPr>
            <p:spPr>
              <a:xfrm>
                <a:off x="8426345" y="3331442"/>
                <a:ext cx="7495" cy="652497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5" idx="5"/>
                <a:endCxn id="17" idx="1"/>
              </p:cNvCxnSpPr>
              <p:nvPr/>
            </p:nvCxnSpPr>
            <p:spPr>
              <a:xfrm>
                <a:off x="8606540" y="3259137"/>
                <a:ext cx="1000907" cy="46466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8" idx="3"/>
                <a:endCxn id="20" idx="7"/>
              </p:cNvCxnSpPr>
              <p:nvPr/>
            </p:nvCxnSpPr>
            <p:spPr>
              <a:xfrm flipH="1">
                <a:off x="5648481" y="4577548"/>
                <a:ext cx="736234" cy="631564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4"/>
                <a:endCxn id="19" idx="0"/>
              </p:cNvCxnSpPr>
              <p:nvPr/>
            </p:nvCxnSpPr>
            <p:spPr>
              <a:xfrm>
                <a:off x="6564911" y="4649854"/>
                <a:ext cx="266620" cy="34022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2" idx="4"/>
                <a:endCxn id="23" idx="0"/>
              </p:cNvCxnSpPr>
              <p:nvPr/>
            </p:nvCxnSpPr>
            <p:spPr>
              <a:xfrm>
                <a:off x="8433842" y="4477678"/>
                <a:ext cx="0" cy="73143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7" idx="4"/>
                <a:endCxn id="24" idx="1"/>
              </p:cNvCxnSpPr>
              <p:nvPr/>
            </p:nvCxnSpPr>
            <p:spPr>
              <a:xfrm flipH="1">
                <a:off x="9760814" y="4145230"/>
                <a:ext cx="26828" cy="128297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5"/>
                <a:endCxn id="21" idx="2"/>
              </p:cNvCxnSpPr>
              <p:nvPr/>
            </p:nvCxnSpPr>
            <p:spPr>
              <a:xfrm>
                <a:off x="9967836" y="4072923"/>
                <a:ext cx="670970" cy="56986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3" idx="3"/>
                <a:endCxn id="16" idx="7"/>
              </p:cNvCxnSpPr>
              <p:nvPr/>
            </p:nvCxnSpPr>
            <p:spPr>
              <a:xfrm flipH="1">
                <a:off x="7675820" y="5630548"/>
                <a:ext cx="577825" cy="57412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258957" y="2911056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a1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1707" y="2988480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a2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92605" y="2634057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a3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34340" y="3888036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a4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76785" y="3876671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a5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26057" y="3997163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a6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31667" y="4988930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a9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1679" y="3405970"/>
              <a:ext cx="339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a8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80347" y="3947490"/>
              <a:ext cx="38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a7</a:t>
              </a:r>
              <a:endParaRPr lang="en-US" sz="1200" dirty="0"/>
            </a:p>
          </p:txBody>
        </p:sp>
      </p:grpSp>
      <p:cxnSp>
        <p:nvCxnSpPr>
          <p:cNvPr id="35" name="Straight Arrow Connector 34"/>
          <p:cNvCxnSpPr>
            <a:endCxn id="11" idx="1"/>
          </p:cNvCxnSpPr>
          <p:nvPr/>
        </p:nvCxnSpPr>
        <p:spPr>
          <a:xfrm>
            <a:off x="7316303" y="2639908"/>
            <a:ext cx="1290762" cy="125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7814" y="2321866"/>
            <a:ext cx="184166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Planner committed to a6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1184</Words>
  <Application>Microsoft Office PowerPoint</Application>
  <PresentationFormat>Widescreen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When to Commit to an Action in Online Planning </vt:lpstr>
      <vt:lpstr>Proposed scheme </vt:lpstr>
      <vt:lpstr>About the paper</vt:lpstr>
      <vt:lpstr>Always commit one (Korf 1990) </vt:lpstr>
      <vt:lpstr>Always commit all (Koenig&amp;Sun 2008, Burns et al 2013) </vt:lpstr>
      <vt:lpstr>Dynamic ˆf algorithm (Kiesel, Burns, and Ruml 2015)</vt:lpstr>
      <vt:lpstr> metareasoning assumptions about the search process: </vt:lpstr>
      <vt:lpstr>PowerPoint Presentation</vt:lpstr>
      <vt:lpstr>2.No re-planning after action commitment</vt:lpstr>
      <vt:lpstr>Proposed myopic met-reasoning scheme </vt:lpstr>
      <vt:lpstr>Commit to the action with the best (least) estimated ˆf value</vt:lpstr>
      <vt:lpstr>Do not commit to α yet</vt:lpstr>
      <vt:lpstr>The Effect of Committing </vt:lpstr>
      <vt:lpstr>The Effect of Committing </vt:lpstr>
      <vt:lpstr>F&amp;Q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 kherrour</dc:creator>
  <cp:lastModifiedBy>Me kherrour</cp:lastModifiedBy>
  <cp:revision>55</cp:revision>
  <dcterms:created xsi:type="dcterms:W3CDTF">2022-03-01T08:36:28Z</dcterms:created>
  <dcterms:modified xsi:type="dcterms:W3CDTF">2022-03-04T06:49:15Z</dcterms:modified>
</cp:coreProperties>
</file>