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4" r:id="rId6"/>
    <p:sldId id="265" r:id="rId7"/>
    <p:sldId id="266" r:id="rId8"/>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6" d="100"/>
          <a:sy n="76" d="100"/>
        </p:scale>
        <p:origin x="2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AFEB-E1ED-43C5-ACA9-A8AEAE72E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BFE42BAD-A55D-45A8-AD8B-90010AE94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1D5ED10E-F17F-403D-94C0-6EA61939CF58}"/>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5" name="Footer Placeholder 4">
            <a:extLst>
              <a:ext uri="{FF2B5EF4-FFF2-40B4-BE49-F238E27FC236}">
                <a16:creationId xmlns:a16="http://schemas.microsoft.com/office/drawing/2014/main" id="{CB7D4ABD-9E98-4A09-A3C2-800B2D9B0551}"/>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27DB699-E218-499D-A926-80CE2C0518AD}"/>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205394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99B2-5B0A-4FC8-B1F3-C889ADDF0967}"/>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CF03D70E-25E1-4551-8EC2-D5DE0C7277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FC1A51AD-4CA6-4AE2-B499-A9E969C40B6A}"/>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5" name="Footer Placeholder 4">
            <a:extLst>
              <a:ext uri="{FF2B5EF4-FFF2-40B4-BE49-F238E27FC236}">
                <a16:creationId xmlns:a16="http://schemas.microsoft.com/office/drawing/2014/main" id="{B65CFCE1-6D46-470E-AB56-0D2A0D1CD9D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E080E918-735E-48B4-A14E-7869D1E43EF4}"/>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90346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8F2E6-8FFA-4E4A-9D16-27BBFB9926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0DFC4AB7-210F-46DF-AA3A-31315E05F4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5D1D22BA-D403-4316-9343-75073CF1FB4A}"/>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5" name="Footer Placeholder 4">
            <a:extLst>
              <a:ext uri="{FF2B5EF4-FFF2-40B4-BE49-F238E27FC236}">
                <a16:creationId xmlns:a16="http://schemas.microsoft.com/office/drawing/2014/main" id="{4B21D666-BDB7-4260-BF72-BC6736AEFE38}"/>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80BABD0D-9A13-45D7-955D-C78609E379AC}"/>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158688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E270-5ABD-4130-81E3-ABEAD67FF31F}"/>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CB74F8EE-3E82-4D42-A9BE-47F68F3041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71FECB8-49AD-4CE4-B02E-76E09946ADF6}"/>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5" name="Footer Placeholder 4">
            <a:extLst>
              <a:ext uri="{FF2B5EF4-FFF2-40B4-BE49-F238E27FC236}">
                <a16:creationId xmlns:a16="http://schemas.microsoft.com/office/drawing/2014/main" id="{4F67A1F5-4227-4DF5-A8BE-736F8590AAE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9D6182EE-58E4-402B-AC45-64525C777805}"/>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152875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6B8E-2060-472C-B464-B7F76D0B4D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93AFB983-60B6-48FF-8341-5B5FD5A60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EF9EB4-144C-42F8-AA24-8F4D93E24D27}"/>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5" name="Footer Placeholder 4">
            <a:extLst>
              <a:ext uri="{FF2B5EF4-FFF2-40B4-BE49-F238E27FC236}">
                <a16:creationId xmlns:a16="http://schemas.microsoft.com/office/drawing/2014/main" id="{90814C64-EC64-4CDA-BCF7-108417C5FAF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E9105DB-257E-4989-BFF3-004671D2797C}"/>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351876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838E-3B2A-4550-A6AF-19A376FE77D9}"/>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91FCCEC6-A606-438F-B121-DB3ADBCF7F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2E930120-69F0-4CDE-9044-342E2EBD8C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7F892DD1-D09E-4BEF-9C4B-CE5A360E28BA}"/>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6" name="Footer Placeholder 5">
            <a:extLst>
              <a:ext uri="{FF2B5EF4-FFF2-40B4-BE49-F238E27FC236}">
                <a16:creationId xmlns:a16="http://schemas.microsoft.com/office/drawing/2014/main" id="{7D9170BD-91F3-4782-951C-74856D84487D}"/>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8819414-827A-4095-AE67-79B73B0C34EF}"/>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407323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8692-28BA-4001-8975-0C4FB8B82A11}"/>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836164CD-213B-443B-BF3E-2778985FD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3C3680-E41A-4E94-8876-3AFE27C2CD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3EC85991-F7F0-4F19-AE49-71978DFC6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6CC39D-FAD4-4A61-8615-6B7B2A743C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C3800BF4-B43A-4125-A66B-511A9B666D09}"/>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8" name="Footer Placeholder 7">
            <a:extLst>
              <a:ext uri="{FF2B5EF4-FFF2-40B4-BE49-F238E27FC236}">
                <a16:creationId xmlns:a16="http://schemas.microsoft.com/office/drawing/2014/main" id="{038F2723-AA82-41E4-8157-0128E192F3BF}"/>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4D910BF3-66C5-4DC3-98F5-8F56AF61391C}"/>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80835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9FAA-4313-4C4A-88D5-9345C56C55CD}"/>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58064FE3-426B-4045-98E1-9E778A4F08F6}"/>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4" name="Footer Placeholder 3">
            <a:extLst>
              <a:ext uri="{FF2B5EF4-FFF2-40B4-BE49-F238E27FC236}">
                <a16:creationId xmlns:a16="http://schemas.microsoft.com/office/drawing/2014/main" id="{5B29E424-306F-4832-A23C-3142131959E1}"/>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129DABE6-713D-4ED5-B2E2-DD5C3026C33B}"/>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49462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5DDBB-E2EB-41FB-9633-D1EA59A9E9E2}"/>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3" name="Footer Placeholder 2">
            <a:extLst>
              <a:ext uri="{FF2B5EF4-FFF2-40B4-BE49-F238E27FC236}">
                <a16:creationId xmlns:a16="http://schemas.microsoft.com/office/drawing/2014/main" id="{48A59879-C972-4385-91FA-3BDB0CF18CEE}"/>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5C45E587-2CE7-4C69-A1E8-DD57351C29CD}"/>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376392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9F8B-BC91-4FE8-8562-B0EE49420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DBA32BD3-8FAA-4453-A1D7-E788B347F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9197D7CB-F83E-45E1-AAE3-1E0DC3BAB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91D3DA-7838-4BF4-AA9B-1BD7D97E57E2}"/>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6" name="Footer Placeholder 5">
            <a:extLst>
              <a:ext uri="{FF2B5EF4-FFF2-40B4-BE49-F238E27FC236}">
                <a16:creationId xmlns:a16="http://schemas.microsoft.com/office/drawing/2014/main" id="{E473916C-BA95-494D-98A0-72085ACFC461}"/>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1B9312F0-9BE4-48D3-A1AC-437153AC45CD}"/>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72160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F797-7FE2-495E-89D9-ABFC6EC28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01A65CB7-B7F0-4F63-9628-42832E2B8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F8DC9230-67AC-4BAF-A9A6-62D307749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3B4CC6-89B6-4956-846E-FFBBA19BD556}"/>
              </a:ext>
            </a:extLst>
          </p:cNvPr>
          <p:cNvSpPr>
            <a:spLocks noGrp="1"/>
          </p:cNvSpPr>
          <p:nvPr>
            <p:ph type="dt" sz="half" idx="10"/>
          </p:nvPr>
        </p:nvSpPr>
        <p:spPr/>
        <p:txBody>
          <a:bodyPr/>
          <a:lstStyle/>
          <a:p>
            <a:fld id="{E77A4F99-A1EA-4DFD-AE56-9C461FFE9605}" type="datetimeFigureOut">
              <a:rPr lang="ar-EG" smtClean="0"/>
              <a:t>05/06/1439</a:t>
            </a:fld>
            <a:endParaRPr lang="ar-EG"/>
          </a:p>
        </p:txBody>
      </p:sp>
      <p:sp>
        <p:nvSpPr>
          <p:cNvPr id="6" name="Footer Placeholder 5">
            <a:extLst>
              <a:ext uri="{FF2B5EF4-FFF2-40B4-BE49-F238E27FC236}">
                <a16:creationId xmlns:a16="http://schemas.microsoft.com/office/drawing/2014/main" id="{E82A6D33-CB25-48A2-B49E-D828289B477F}"/>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0B723C68-630B-4DB2-A739-A1B7E16F8670}"/>
              </a:ext>
            </a:extLst>
          </p:cNvPr>
          <p:cNvSpPr>
            <a:spLocks noGrp="1"/>
          </p:cNvSpPr>
          <p:nvPr>
            <p:ph type="sldNum" sz="quarter" idx="12"/>
          </p:nvPr>
        </p:nvSpPr>
        <p:spPr/>
        <p:txBody>
          <a:bodyPr/>
          <a:lstStyle/>
          <a:p>
            <a:fld id="{523D4922-F0C8-4E9A-BD3D-88BEF0D55283}" type="slidenum">
              <a:rPr lang="ar-EG" smtClean="0"/>
              <a:t>‹#›</a:t>
            </a:fld>
            <a:endParaRPr lang="ar-EG"/>
          </a:p>
        </p:txBody>
      </p:sp>
    </p:spTree>
    <p:extLst>
      <p:ext uri="{BB962C8B-B14F-4D97-AF65-F5344CB8AC3E}">
        <p14:creationId xmlns:p14="http://schemas.microsoft.com/office/powerpoint/2010/main" val="172730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60806A-B937-4C91-83D0-1706D7C2C1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42677FEF-5D31-4DB5-998C-578061308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215B2076-9060-4FAB-8537-313CABA99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A4F99-A1EA-4DFD-AE56-9C461FFE9605}" type="datetimeFigureOut">
              <a:rPr lang="ar-EG" smtClean="0"/>
              <a:t>05/06/1439</a:t>
            </a:fld>
            <a:endParaRPr lang="ar-EG"/>
          </a:p>
        </p:txBody>
      </p:sp>
      <p:sp>
        <p:nvSpPr>
          <p:cNvPr id="5" name="Footer Placeholder 4">
            <a:extLst>
              <a:ext uri="{FF2B5EF4-FFF2-40B4-BE49-F238E27FC236}">
                <a16:creationId xmlns:a16="http://schemas.microsoft.com/office/drawing/2014/main" id="{E7300B7E-267A-4F03-8A26-3DB9B05EE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461F1F6F-2DD5-4A08-811B-76A401A8D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4922-F0C8-4E9A-BD3D-88BEF0D55283}" type="slidenum">
              <a:rPr lang="ar-EG" smtClean="0"/>
              <a:t>‹#›</a:t>
            </a:fld>
            <a:endParaRPr lang="ar-EG"/>
          </a:p>
        </p:txBody>
      </p:sp>
    </p:spTree>
    <p:extLst>
      <p:ext uri="{BB962C8B-B14F-4D97-AF65-F5344CB8AC3E}">
        <p14:creationId xmlns:p14="http://schemas.microsoft.com/office/powerpoint/2010/main" val="112397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rduino.cc/en/Reference/HomePage" TargetMode="External"/><Relationship Id="rId2" Type="http://schemas.openxmlformats.org/officeDocument/2006/relationships/hyperlink" Target="https://www.arduino.cc/en/Main/Products" TargetMode="External"/><Relationship Id="rId1" Type="http://schemas.openxmlformats.org/officeDocument/2006/relationships/slideLayout" Target="../slideLayouts/slideLayout1.xml"/><Relationship Id="rId6" Type="http://schemas.openxmlformats.org/officeDocument/2006/relationships/hyperlink" Target="https://processing.org/" TargetMode="External"/><Relationship Id="rId5" Type="http://schemas.openxmlformats.org/officeDocument/2006/relationships/hyperlink" Target="https://www.arduino.cc/en/Main/Software" TargetMode="External"/><Relationship Id="rId4" Type="http://schemas.openxmlformats.org/officeDocument/2006/relationships/hyperlink" Target="http://wiring.org.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7BF-7E83-4BE2-8F7A-F27E30566807}"/>
              </a:ext>
            </a:extLst>
          </p:cNvPr>
          <p:cNvSpPr>
            <a:spLocks noGrp="1"/>
          </p:cNvSpPr>
          <p:nvPr>
            <p:ph type="ctrTitle"/>
          </p:nvPr>
        </p:nvSpPr>
        <p:spPr/>
        <p:txBody>
          <a:bodyPr/>
          <a:lstStyle/>
          <a:p>
            <a:r>
              <a:rPr lang="en-US" dirty="0"/>
              <a:t>PROJECT ONE </a:t>
            </a:r>
            <a:endParaRPr lang="ar-EG" dirty="0"/>
          </a:p>
        </p:txBody>
      </p:sp>
      <p:sp>
        <p:nvSpPr>
          <p:cNvPr id="3" name="Subtitle 2">
            <a:extLst>
              <a:ext uri="{FF2B5EF4-FFF2-40B4-BE49-F238E27FC236}">
                <a16:creationId xmlns:a16="http://schemas.microsoft.com/office/drawing/2014/main" id="{633F022B-0B48-4D4F-948D-9B1CAA2A48D9}"/>
              </a:ext>
            </a:extLst>
          </p:cNvPr>
          <p:cNvSpPr>
            <a:spLocks noGrp="1"/>
          </p:cNvSpPr>
          <p:nvPr>
            <p:ph type="subTitle" idx="1"/>
          </p:nvPr>
        </p:nvSpPr>
        <p:spPr/>
        <p:txBody>
          <a:bodyPr/>
          <a:lstStyle/>
          <a:p>
            <a:endParaRPr lang="ar-EG"/>
          </a:p>
        </p:txBody>
      </p:sp>
    </p:spTree>
    <p:extLst>
      <p:ext uri="{BB962C8B-B14F-4D97-AF65-F5344CB8AC3E}">
        <p14:creationId xmlns:p14="http://schemas.microsoft.com/office/powerpoint/2010/main" val="27297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C126EC-34D9-4D8A-9CC9-6679A949A07C}"/>
              </a:ext>
            </a:extLst>
          </p:cNvPr>
          <p:cNvSpPr txBox="1"/>
          <p:nvPr/>
        </p:nvSpPr>
        <p:spPr>
          <a:xfrm>
            <a:off x="4886700" y="736600"/>
            <a:ext cx="2184829" cy="830997"/>
          </a:xfrm>
          <a:prstGeom prst="rect">
            <a:avLst/>
          </a:prstGeom>
          <a:noFill/>
        </p:spPr>
        <p:txBody>
          <a:bodyPr wrap="none" rtlCol="1">
            <a:spAutoFit/>
          </a:bodyPr>
          <a:lstStyle/>
          <a:p>
            <a:r>
              <a:rPr lang="en-US" sz="4800" dirty="0"/>
              <a:t>Arduino</a:t>
            </a:r>
            <a:endParaRPr lang="ar-EG" sz="4800" dirty="0"/>
          </a:p>
        </p:txBody>
      </p:sp>
      <p:sp>
        <p:nvSpPr>
          <p:cNvPr id="5" name="TextBox 4">
            <a:extLst>
              <a:ext uri="{FF2B5EF4-FFF2-40B4-BE49-F238E27FC236}">
                <a16:creationId xmlns:a16="http://schemas.microsoft.com/office/drawing/2014/main" id="{683C5CBC-D484-42FF-BA54-01A3162D9132}"/>
              </a:ext>
            </a:extLst>
          </p:cNvPr>
          <p:cNvSpPr txBox="1"/>
          <p:nvPr/>
        </p:nvSpPr>
        <p:spPr>
          <a:xfrm>
            <a:off x="167425" y="2207654"/>
            <a:ext cx="3270191" cy="523220"/>
          </a:xfrm>
          <a:prstGeom prst="rect">
            <a:avLst/>
          </a:prstGeom>
          <a:noFill/>
        </p:spPr>
        <p:txBody>
          <a:bodyPr wrap="none" rtlCol="1">
            <a:spAutoFit/>
          </a:bodyPr>
          <a:lstStyle/>
          <a:p>
            <a:r>
              <a:rPr lang="en-US" sz="2800" dirty="0"/>
              <a:t>What is the Arduino?</a:t>
            </a:r>
            <a:endParaRPr lang="ar-EG" sz="2800" dirty="0"/>
          </a:p>
        </p:txBody>
      </p:sp>
      <p:sp>
        <p:nvSpPr>
          <p:cNvPr id="6" name="TextBox 5">
            <a:extLst>
              <a:ext uri="{FF2B5EF4-FFF2-40B4-BE49-F238E27FC236}">
                <a16:creationId xmlns:a16="http://schemas.microsoft.com/office/drawing/2014/main" id="{8E39FE4B-1740-40AF-8D27-66442648EA79}"/>
              </a:ext>
            </a:extLst>
          </p:cNvPr>
          <p:cNvSpPr txBox="1"/>
          <p:nvPr/>
        </p:nvSpPr>
        <p:spPr>
          <a:xfrm>
            <a:off x="268309" y="3429000"/>
            <a:ext cx="11655382" cy="2462213"/>
          </a:xfrm>
          <a:prstGeom prst="rect">
            <a:avLst/>
          </a:prstGeom>
          <a:noFill/>
        </p:spPr>
        <p:txBody>
          <a:bodyPr wrap="square" rtlCol="1">
            <a:spAutoFit/>
          </a:bodyPr>
          <a:lstStyle/>
          <a:p>
            <a:r>
              <a:rPr lang="en-US" sz="2000" dirty="0"/>
              <a:t>Arduino is an open-source electronics platform based on easy-to-use hardware and software. </a:t>
            </a:r>
            <a:r>
              <a:rPr lang="en-US" sz="2000" dirty="0">
                <a:hlinkClick r:id="rId2"/>
              </a:rPr>
              <a:t>Arduino boards</a:t>
            </a:r>
            <a:r>
              <a:rPr lang="en-US" sz="2000" dirty="0"/>
              <a:t>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US" sz="2000" dirty="0">
                <a:hlinkClick r:id="rId3"/>
              </a:rPr>
              <a:t>Arduino programming language</a:t>
            </a:r>
            <a:r>
              <a:rPr lang="en-US" sz="2000" dirty="0"/>
              <a:t> (based on </a:t>
            </a:r>
            <a:r>
              <a:rPr lang="en-US" sz="2000" dirty="0">
                <a:hlinkClick r:id="rId4"/>
              </a:rPr>
              <a:t>Wiring</a:t>
            </a:r>
            <a:r>
              <a:rPr lang="en-US" sz="2000" dirty="0"/>
              <a:t>), and </a:t>
            </a:r>
            <a:r>
              <a:rPr lang="en-US" sz="2000" dirty="0">
                <a:hlinkClick r:id="rId5"/>
              </a:rPr>
              <a:t>the Arduino Software (</a:t>
            </a:r>
            <a:r>
              <a:rPr lang="en-US" sz="2000">
                <a:hlinkClick r:id="rId5"/>
              </a:rPr>
              <a:t>IDE)</a:t>
            </a:r>
            <a:r>
              <a:rPr lang="en-US" sz="2000"/>
              <a:t> </a:t>
            </a:r>
            <a:r>
              <a:rPr lang="en-US" sz="2000" dirty="0"/>
              <a:t>based on </a:t>
            </a:r>
            <a:r>
              <a:rPr lang="en-US" sz="2000" dirty="0">
                <a:hlinkClick r:id="rId6"/>
              </a:rPr>
              <a:t>Processing</a:t>
            </a:r>
            <a:r>
              <a:rPr lang="en-US" sz="2000" dirty="0"/>
              <a:t>.</a:t>
            </a:r>
          </a:p>
          <a:p>
            <a:endParaRPr lang="en-US" dirty="0"/>
          </a:p>
          <a:p>
            <a:endParaRPr lang="en-US" dirty="0"/>
          </a:p>
          <a:p>
            <a:endParaRPr lang="en-US" dirty="0"/>
          </a:p>
        </p:txBody>
      </p:sp>
    </p:spTree>
    <p:extLst>
      <p:ext uri="{BB962C8B-B14F-4D97-AF65-F5344CB8AC3E}">
        <p14:creationId xmlns:p14="http://schemas.microsoft.com/office/powerpoint/2010/main" val="103441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8BA131-501B-4FFF-B389-5545BF887C64}"/>
              </a:ext>
            </a:extLst>
          </p:cNvPr>
          <p:cNvSpPr txBox="1"/>
          <p:nvPr/>
        </p:nvSpPr>
        <p:spPr>
          <a:xfrm>
            <a:off x="412124" y="850006"/>
            <a:ext cx="4159793" cy="523220"/>
          </a:xfrm>
          <a:prstGeom prst="rect">
            <a:avLst/>
          </a:prstGeom>
          <a:noFill/>
        </p:spPr>
        <p:txBody>
          <a:bodyPr wrap="none" rtlCol="1">
            <a:spAutoFit/>
          </a:bodyPr>
          <a:lstStyle/>
          <a:p>
            <a:r>
              <a:rPr lang="en-US" sz="2800" dirty="0"/>
              <a:t>Why we using the </a:t>
            </a:r>
            <a:r>
              <a:rPr lang="en-US" sz="2800" dirty="0" err="1"/>
              <a:t>arduino</a:t>
            </a:r>
            <a:r>
              <a:rPr lang="en-US" sz="2800" dirty="0"/>
              <a:t>?</a:t>
            </a:r>
            <a:endParaRPr lang="ar-EG" dirty="0"/>
          </a:p>
        </p:txBody>
      </p:sp>
      <p:sp>
        <p:nvSpPr>
          <p:cNvPr id="3" name="TextBox 2">
            <a:extLst>
              <a:ext uri="{FF2B5EF4-FFF2-40B4-BE49-F238E27FC236}">
                <a16:creationId xmlns:a16="http://schemas.microsoft.com/office/drawing/2014/main" id="{ADEF2529-5E9D-4DE8-9C12-02950CB3271D}"/>
              </a:ext>
            </a:extLst>
          </p:cNvPr>
          <p:cNvSpPr txBox="1"/>
          <p:nvPr/>
        </p:nvSpPr>
        <p:spPr>
          <a:xfrm>
            <a:off x="296215" y="2274838"/>
            <a:ext cx="11153104" cy="2862322"/>
          </a:xfrm>
          <a:prstGeom prst="rect">
            <a:avLst/>
          </a:prstGeom>
          <a:noFill/>
        </p:spPr>
        <p:txBody>
          <a:bodyPr wrap="square" rtlCol="1">
            <a:spAutoFit/>
          </a:bodyPr>
          <a:lstStyle/>
          <a:p>
            <a:r>
              <a:rPr lang="en-US" sz="2000" dirty="0"/>
              <a:t>Thanks to its simple and accessible user experience, Arduino has been used in thousands of different projects and applications. The Arduino software is easy-to-use for beginners, yet flexible enough for advanced users. It runs on Mac, Windows, and Linux. Teachers and students use it to build low cost scientific instruments, to prove chemistry and physics principles, or to get started with programming and robotics. Designers and architects build interactive prototypes, musicians and artists use it for installations and to experiment with new musical instruments. Makers, of course, use it to build many of the projects exhibited at the Maker Faire, for example. Arduino is a key tool to learn new things. Anyone - children, hobbyists, artists, programmers - can start tinkering just following the step by step instructions of a kit, or sharing ideas online with other members of the Arduino community.</a:t>
            </a:r>
            <a:endParaRPr lang="ar-EG" sz="2000" dirty="0"/>
          </a:p>
        </p:txBody>
      </p:sp>
    </p:spTree>
    <p:extLst>
      <p:ext uri="{BB962C8B-B14F-4D97-AF65-F5344CB8AC3E}">
        <p14:creationId xmlns:p14="http://schemas.microsoft.com/office/powerpoint/2010/main" val="81530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B7164-8364-4895-B3E1-D3CF3ABA15E5}"/>
              </a:ext>
            </a:extLst>
          </p:cNvPr>
          <p:cNvSpPr txBox="1"/>
          <p:nvPr/>
        </p:nvSpPr>
        <p:spPr>
          <a:xfrm>
            <a:off x="167426" y="708339"/>
            <a:ext cx="11668260" cy="2369880"/>
          </a:xfrm>
          <a:prstGeom prst="rect">
            <a:avLst/>
          </a:prstGeom>
          <a:noFill/>
        </p:spPr>
        <p:txBody>
          <a:bodyPr wrap="square" rtlCol="1">
            <a:spAutoFit/>
          </a:bodyPr>
          <a:lstStyle/>
          <a:p>
            <a:r>
              <a:rPr lang="en-US" sz="2800" dirty="0"/>
              <a:t>                                                        </a:t>
            </a:r>
          </a:p>
          <a:p>
            <a:r>
              <a:rPr lang="en-US" sz="3600" dirty="0"/>
              <a:t>project one </a:t>
            </a:r>
          </a:p>
          <a:p>
            <a:endParaRPr lang="en-US" sz="2800" dirty="0"/>
          </a:p>
          <a:p>
            <a:r>
              <a:rPr lang="en-US" sz="2800" dirty="0"/>
              <a:t>Controlling a led with one button using </a:t>
            </a:r>
            <a:r>
              <a:rPr lang="en-US" sz="2800" dirty="0" err="1"/>
              <a:t>arduino</a:t>
            </a:r>
            <a:r>
              <a:rPr lang="en-US" sz="2800" dirty="0"/>
              <a:t> </a:t>
            </a:r>
          </a:p>
          <a:p>
            <a:r>
              <a:rPr lang="en-US" sz="2800" dirty="0"/>
              <a:t>When we push the button the led is glow .</a:t>
            </a:r>
          </a:p>
        </p:txBody>
      </p:sp>
    </p:spTree>
    <p:extLst>
      <p:ext uri="{BB962C8B-B14F-4D97-AF65-F5344CB8AC3E}">
        <p14:creationId xmlns:p14="http://schemas.microsoft.com/office/powerpoint/2010/main" val="3257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0D39C1-79A6-4B8A-BF74-16953C27B34E}"/>
              </a:ext>
            </a:extLst>
          </p:cNvPr>
          <p:cNvSpPr txBox="1"/>
          <p:nvPr/>
        </p:nvSpPr>
        <p:spPr>
          <a:xfrm>
            <a:off x="811369" y="862885"/>
            <a:ext cx="3674532" cy="523220"/>
          </a:xfrm>
          <a:prstGeom prst="rect">
            <a:avLst/>
          </a:prstGeom>
          <a:noFill/>
        </p:spPr>
        <p:txBody>
          <a:bodyPr wrap="none" rtlCol="1">
            <a:spAutoFit/>
          </a:bodyPr>
          <a:lstStyle/>
          <a:p>
            <a:r>
              <a:rPr lang="en-US" sz="2800" dirty="0"/>
              <a:t>The code of the </a:t>
            </a:r>
            <a:r>
              <a:rPr lang="en-US" sz="2800" dirty="0" err="1"/>
              <a:t>arduino</a:t>
            </a:r>
            <a:endParaRPr lang="ar-EG" sz="2800" dirty="0"/>
          </a:p>
        </p:txBody>
      </p:sp>
      <p:sp>
        <p:nvSpPr>
          <p:cNvPr id="3" name="TextBox 2">
            <a:extLst>
              <a:ext uri="{FF2B5EF4-FFF2-40B4-BE49-F238E27FC236}">
                <a16:creationId xmlns:a16="http://schemas.microsoft.com/office/drawing/2014/main" id="{5D411601-5E70-4B75-A079-EE5677173BEF}"/>
              </a:ext>
            </a:extLst>
          </p:cNvPr>
          <p:cNvSpPr txBox="1"/>
          <p:nvPr/>
        </p:nvSpPr>
        <p:spPr>
          <a:xfrm>
            <a:off x="850006" y="2021983"/>
            <a:ext cx="2866939" cy="5078313"/>
          </a:xfrm>
          <a:prstGeom prst="rect">
            <a:avLst/>
          </a:prstGeom>
          <a:noFill/>
        </p:spPr>
        <p:txBody>
          <a:bodyPr wrap="none" rtlCol="1">
            <a:spAutoFit/>
          </a:bodyPr>
          <a:lstStyle/>
          <a:p>
            <a:r>
              <a:rPr lang="en-US" dirty="0" err="1"/>
              <a:t>Blinking_with_switch</a:t>
            </a:r>
            <a:endParaRPr lang="en-US" dirty="0"/>
          </a:p>
          <a:p>
            <a:endParaRPr lang="en-US" dirty="0"/>
          </a:p>
          <a:p>
            <a:r>
              <a:rPr lang="en-US" dirty="0" err="1"/>
              <a:t>Const</a:t>
            </a:r>
            <a:r>
              <a:rPr lang="en-US" dirty="0"/>
              <a:t> </a:t>
            </a:r>
            <a:r>
              <a:rPr lang="en-US" dirty="0" err="1"/>
              <a:t>int</a:t>
            </a:r>
            <a:r>
              <a:rPr lang="en-US" dirty="0"/>
              <a:t> </a:t>
            </a:r>
            <a:r>
              <a:rPr lang="en-US" dirty="0" err="1"/>
              <a:t>ledpin</a:t>
            </a:r>
            <a:r>
              <a:rPr lang="en-US" dirty="0"/>
              <a:t> = 12;</a:t>
            </a:r>
          </a:p>
          <a:p>
            <a:r>
              <a:rPr lang="en-US" dirty="0" err="1"/>
              <a:t>Const</a:t>
            </a:r>
            <a:r>
              <a:rPr lang="en-US" dirty="0"/>
              <a:t> </a:t>
            </a:r>
            <a:r>
              <a:rPr lang="en-US" dirty="0" err="1"/>
              <a:t>int</a:t>
            </a:r>
            <a:r>
              <a:rPr lang="en-US" dirty="0"/>
              <a:t> </a:t>
            </a:r>
            <a:r>
              <a:rPr lang="en-US" dirty="0" err="1"/>
              <a:t>buttonpin</a:t>
            </a:r>
            <a:r>
              <a:rPr lang="en-US" dirty="0"/>
              <a:t> = 4;</a:t>
            </a:r>
          </a:p>
          <a:p>
            <a:r>
              <a:rPr lang="en-US" dirty="0" err="1"/>
              <a:t>int</a:t>
            </a:r>
            <a:r>
              <a:rPr lang="en-US" dirty="0"/>
              <a:t> </a:t>
            </a:r>
            <a:r>
              <a:rPr lang="en-US" dirty="0" err="1"/>
              <a:t>val</a:t>
            </a:r>
            <a:r>
              <a:rPr lang="en-US" dirty="0"/>
              <a:t> ;</a:t>
            </a:r>
          </a:p>
          <a:p>
            <a:endParaRPr lang="en-US" dirty="0"/>
          </a:p>
          <a:p>
            <a:r>
              <a:rPr lang="en-US" dirty="0"/>
              <a:t>Void setup ()</a:t>
            </a:r>
          </a:p>
          <a:p>
            <a:r>
              <a:rPr lang="en-US" dirty="0"/>
              <a:t>{</a:t>
            </a:r>
          </a:p>
          <a:p>
            <a:r>
              <a:rPr lang="en-US" dirty="0" err="1"/>
              <a:t>PinMode</a:t>
            </a:r>
            <a:r>
              <a:rPr lang="en-US" dirty="0"/>
              <a:t>(</a:t>
            </a:r>
            <a:r>
              <a:rPr lang="en-US" dirty="0" err="1"/>
              <a:t>ledpin,OUTPUT</a:t>
            </a:r>
            <a:r>
              <a:rPr lang="en-US" dirty="0"/>
              <a:t>);</a:t>
            </a:r>
          </a:p>
          <a:p>
            <a:r>
              <a:rPr lang="en-US" dirty="0" err="1"/>
              <a:t>pinMode</a:t>
            </a:r>
            <a:r>
              <a:rPr lang="en-US" dirty="0"/>
              <a:t>(</a:t>
            </a:r>
            <a:r>
              <a:rPr lang="en-US" dirty="0" err="1"/>
              <a:t>buttonpin,INPUT</a:t>
            </a:r>
            <a:r>
              <a:rPr lang="en-US" dirty="0"/>
              <a:t>);</a:t>
            </a:r>
          </a:p>
          <a:p>
            <a:r>
              <a:rPr lang="en-US" dirty="0"/>
              <a:t>}</a:t>
            </a:r>
          </a:p>
          <a:p>
            <a:endParaRPr lang="en-US" dirty="0"/>
          </a:p>
          <a:p>
            <a:r>
              <a:rPr lang="en-US" dirty="0" err="1"/>
              <a:t>Viod</a:t>
            </a:r>
            <a:r>
              <a:rPr lang="en-US" dirty="0"/>
              <a:t> loop()</a:t>
            </a:r>
          </a:p>
          <a:p>
            <a:endParaRPr lang="en-US" dirty="0"/>
          </a:p>
          <a:p>
            <a:r>
              <a:rPr lang="en-US" dirty="0"/>
              <a:t>{</a:t>
            </a:r>
          </a:p>
          <a:p>
            <a:r>
              <a:rPr lang="en-US" dirty="0"/>
              <a:t>Val = </a:t>
            </a:r>
            <a:r>
              <a:rPr lang="en-US" dirty="0" err="1"/>
              <a:t>digitalRead</a:t>
            </a:r>
            <a:r>
              <a:rPr lang="en-US" dirty="0"/>
              <a:t>(</a:t>
            </a:r>
            <a:r>
              <a:rPr lang="en-US" dirty="0" err="1"/>
              <a:t>buttonpin</a:t>
            </a:r>
            <a:r>
              <a:rPr lang="en-US" dirty="0"/>
              <a:t>);</a:t>
            </a:r>
          </a:p>
          <a:p>
            <a:endParaRPr lang="en-US" dirty="0"/>
          </a:p>
          <a:p>
            <a:endParaRPr lang="ar-EG" dirty="0"/>
          </a:p>
        </p:txBody>
      </p:sp>
    </p:spTree>
    <p:extLst>
      <p:ext uri="{BB962C8B-B14F-4D97-AF65-F5344CB8AC3E}">
        <p14:creationId xmlns:p14="http://schemas.microsoft.com/office/powerpoint/2010/main" val="33308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FF6E70-592B-495D-9801-D50CB08F94B1}"/>
              </a:ext>
            </a:extLst>
          </p:cNvPr>
          <p:cNvSpPr txBox="1"/>
          <p:nvPr/>
        </p:nvSpPr>
        <p:spPr>
          <a:xfrm>
            <a:off x="1030310" y="978794"/>
            <a:ext cx="3162661" cy="2862322"/>
          </a:xfrm>
          <a:prstGeom prst="rect">
            <a:avLst/>
          </a:prstGeom>
          <a:noFill/>
        </p:spPr>
        <p:txBody>
          <a:bodyPr wrap="none" rtlCol="1">
            <a:spAutoFit/>
          </a:bodyPr>
          <a:lstStyle/>
          <a:p>
            <a:r>
              <a:rPr lang="en-US" dirty="0"/>
              <a:t>If(</a:t>
            </a:r>
            <a:r>
              <a:rPr lang="en-US" dirty="0" err="1"/>
              <a:t>val</a:t>
            </a:r>
            <a:r>
              <a:rPr lang="en-US" dirty="0"/>
              <a:t> ==HIGH)</a:t>
            </a:r>
          </a:p>
          <a:p>
            <a:endParaRPr lang="en-US" dirty="0"/>
          </a:p>
          <a:p>
            <a:r>
              <a:rPr lang="en-US" dirty="0"/>
              <a:t>{</a:t>
            </a:r>
          </a:p>
          <a:p>
            <a:r>
              <a:rPr lang="en-US" dirty="0" err="1"/>
              <a:t>digitalWrite</a:t>
            </a:r>
            <a:r>
              <a:rPr lang="en-US" dirty="0"/>
              <a:t>(</a:t>
            </a:r>
            <a:r>
              <a:rPr lang="en-US" dirty="0" err="1"/>
              <a:t>ledpin,HIGH</a:t>
            </a:r>
            <a:r>
              <a:rPr lang="en-US" dirty="0"/>
              <a:t>);</a:t>
            </a:r>
          </a:p>
          <a:p>
            <a:r>
              <a:rPr lang="en-US" dirty="0"/>
              <a:t>delay(1000);</a:t>
            </a:r>
          </a:p>
          <a:p>
            <a:r>
              <a:rPr lang="en-US" dirty="0" err="1"/>
              <a:t>digtalWrite</a:t>
            </a:r>
            <a:r>
              <a:rPr lang="en-US" dirty="0"/>
              <a:t>(</a:t>
            </a:r>
            <a:r>
              <a:rPr lang="en-US" dirty="0" err="1"/>
              <a:t>ledpin,LOW</a:t>
            </a:r>
            <a:r>
              <a:rPr lang="en-US" dirty="0"/>
              <a:t>);</a:t>
            </a:r>
          </a:p>
          <a:p>
            <a:r>
              <a:rPr lang="en-US" dirty="0"/>
              <a:t>delay(1000);</a:t>
            </a:r>
          </a:p>
          <a:p>
            <a:endParaRPr lang="en-US" dirty="0"/>
          </a:p>
          <a:p>
            <a:r>
              <a:rPr lang="en-US" dirty="0"/>
              <a:t>}</a:t>
            </a:r>
          </a:p>
          <a:p>
            <a:r>
              <a:rPr lang="en-US" dirty="0"/>
              <a:t>else{</a:t>
            </a:r>
            <a:r>
              <a:rPr lang="en-US" dirty="0" err="1"/>
              <a:t>digitalWrite</a:t>
            </a:r>
            <a:r>
              <a:rPr lang="en-US" dirty="0"/>
              <a:t>(</a:t>
            </a:r>
            <a:r>
              <a:rPr lang="en-US" dirty="0" err="1"/>
              <a:t>ledpin,LOW</a:t>
            </a:r>
            <a:r>
              <a:rPr lang="en-US" dirty="0"/>
              <a:t>);}}</a:t>
            </a:r>
            <a:endParaRPr lang="ar-EG" dirty="0"/>
          </a:p>
        </p:txBody>
      </p:sp>
    </p:spTree>
    <p:extLst>
      <p:ext uri="{BB962C8B-B14F-4D97-AF65-F5344CB8AC3E}">
        <p14:creationId xmlns:p14="http://schemas.microsoft.com/office/powerpoint/2010/main" val="196829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6993E-D295-44A7-BC3C-CD75FB351FD1}"/>
              </a:ext>
            </a:extLst>
          </p:cNvPr>
          <p:cNvSpPr txBox="1"/>
          <p:nvPr/>
        </p:nvSpPr>
        <p:spPr>
          <a:xfrm>
            <a:off x="1130300" y="1028700"/>
            <a:ext cx="5563639" cy="2062103"/>
          </a:xfrm>
          <a:prstGeom prst="rect">
            <a:avLst/>
          </a:prstGeom>
          <a:noFill/>
        </p:spPr>
        <p:txBody>
          <a:bodyPr wrap="none" rtlCol="1">
            <a:spAutoFit/>
          </a:bodyPr>
          <a:lstStyle/>
          <a:p>
            <a:endParaRPr lang="en-US" dirty="0"/>
          </a:p>
          <a:p>
            <a:endParaRPr lang="en-US" dirty="0"/>
          </a:p>
          <a:p>
            <a:endParaRPr lang="en-US" dirty="0"/>
          </a:p>
          <a:p>
            <a:endParaRPr lang="en-US" dirty="0"/>
          </a:p>
          <a:p>
            <a:endParaRPr lang="en-US" sz="2800" dirty="0"/>
          </a:p>
          <a:p>
            <a:r>
              <a:rPr lang="en-US" sz="2800" dirty="0"/>
              <a:t>By pushing the button the lamp glow</a:t>
            </a:r>
            <a:endParaRPr lang="ar-EG" sz="2800" dirty="0"/>
          </a:p>
        </p:txBody>
      </p:sp>
      <p:pic>
        <p:nvPicPr>
          <p:cNvPr id="4" name="Picture 3">
            <a:extLst>
              <a:ext uri="{FF2B5EF4-FFF2-40B4-BE49-F238E27FC236}">
                <a16:creationId xmlns:a16="http://schemas.microsoft.com/office/drawing/2014/main" id="{75A45B14-595B-4470-B245-0DF6E977E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504" y="3246104"/>
            <a:ext cx="188992" cy="365792"/>
          </a:xfrm>
          <a:prstGeom prst="rect">
            <a:avLst/>
          </a:prstGeom>
        </p:spPr>
      </p:pic>
      <p:pic>
        <p:nvPicPr>
          <p:cNvPr id="5" name="Picture 4">
            <a:extLst>
              <a:ext uri="{FF2B5EF4-FFF2-40B4-BE49-F238E27FC236}">
                <a16:creationId xmlns:a16="http://schemas.microsoft.com/office/drawing/2014/main" id="{A6272D5C-106E-4D0A-9003-826225D74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220" y="662940"/>
            <a:ext cx="3857229" cy="5029200"/>
          </a:xfrm>
          <a:prstGeom prst="rect">
            <a:avLst/>
          </a:prstGeom>
        </p:spPr>
      </p:pic>
    </p:spTree>
    <p:extLst>
      <p:ext uri="{BB962C8B-B14F-4D97-AF65-F5344CB8AC3E}">
        <p14:creationId xmlns:p14="http://schemas.microsoft.com/office/powerpoint/2010/main" val="1406619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307</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PROJECT ONE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ONE </dc:title>
  <dc:creator>Faculty Student</dc:creator>
  <cp:lastModifiedBy>Faculty Student</cp:lastModifiedBy>
  <cp:revision>1</cp:revision>
  <dcterms:created xsi:type="dcterms:W3CDTF">2018-02-20T21:28:29Z</dcterms:created>
  <dcterms:modified xsi:type="dcterms:W3CDTF">2018-02-20T21:33:45Z</dcterms:modified>
</cp:coreProperties>
</file>