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_rels/presentation.xml.rels" ContentType="application/vnd.openxmlformats-package.relationships+xml"/>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504000" y="2165400"/>
            <a:ext cx="9071280" cy="13399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4400" spc="-1" strike="noStrike">
                <a:latin typeface="Arial"/>
              </a:rPr>
              <a:t>Análisis del conjunto de datos</a:t>
            </a:r>
            <a:br/>
            <a:r>
              <a:rPr b="1" lang="en-US" sz="4400" spc="-1" strike="noStrike">
                <a:latin typeface="Arial"/>
              </a:rPr>
              <a:t>Blog Authorship Corpus</a:t>
            </a:r>
            <a:endParaRPr b="1" lang="en-US" sz="4400" spc="-1" strike="noStrike">
              <a:latin typeface="Arial"/>
            </a:endParaRPr>
          </a:p>
        </p:txBody>
      </p:sp>
      <p:sp>
        <p:nvSpPr>
          <p:cNvPr id="39" name="TextShape 2"/>
          <p:cNvSpPr txBox="1"/>
          <p:nvPr/>
        </p:nvSpPr>
        <p:spPr>
          <a:xfrm>
            <a:off x="504000" y="3850200"/>
            <a:ext cx="9072000" cy="765000"/>
          </a:xfrm>
          <a:prstGeom prst="rect">
            <a:avLst/>
          </a:prstGeom>
          <a:noFill/>
          <a:ln>
            <a:noFill/>
          </a:ln>
        </p:spPr>
        <p:txBody>
          <a:bodyPr lIns="0" rIns="0" tIns="0" bIns="0" anchor="ctr">
            <a:spAutoFit/>
          </a:bodyPr>
          <a:p>
            <a:pPr algn="r"/>
            <a:r>
              <a:rPr b="0" lang="en-US" sz="3200" spc="-1" strike="noStrike">
                <a:latin typeface="Arial"/>
              </a:rPr>
              <a:t>Por: David Andrés Ayala Usma</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226080"/>
            <a:ext cx="9072000" cy="946440"/>
          </a:xfrm>
          <a:prstGeom prst="rect">
            <a:avLst/>
          </a:prstGeom>
          <a:noFill/>
          <a:ln>
            <a:noFill/>
          </a:ln>
        </p:spPr>
        <p:txBody>
          <a:bodyPr lIns="0" rIns="0" tIns="0" bIns="0" anchor="ctr">
            <a:spAutoFit/>
          </a:bodyPr>
          <a:p>
            <a:r>
              <a:rPr b="0" lang="en-US" sz="4400" spc="-1" strike="noStrike">
                <a:latin typeface="Arial"/>
              </a:rPr>
              <a:t>Resultados</a:t>
            </a:r>
            <a:endParaRPr b="0" lang="en-US" sz="4400" spc="-1" strike="noStrike">
              <a:latin typeface="Arial"/>
            </a:endParaRPr>
          </a:p>
        </p:txBody>
      </p:sp>
      <p:pic>
        <p:nvPicPr>
          <p:cNvPr id="55" name="" descr=""/>
          <p:cNvPicPr/>
          <p:nvPr/>
        </p:nvPicPr>
        <p:blipFill>
          <a:blip r:embed="rId1"/>
          <a:stretch/>
        </p:blipFill>
        <p:spPr>
          <a:xfrm>
            <a:off x="4568400" y="360"/>
            <a:ext cx="4843800" cy="5670360"/>
          </a:xfrm>
          <a:prstGeom prst="rect">
            <a:avLst/>
          </a:prstGeom>
          <a:ln>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226080"/>
            <a:ext cx="9072000" cy="946440"/>
          </a:xfrm>
          <a:prstGeom prst="rect">
            <a:avLst/>
          </a:prstGeom>
          <a:noFill/>
          <a:ln>
            <a:noFill/>
          </a:ln>
        </p:spPr>
        <p:txBody>
          <a:bodyPr lIns="0" rIns="0" tIns="0" bIns="0" anchor="ctr">
            <a:spAutoFit/>
          </a:bodyPr>
          <a:p>
            <a:pPr algn="ctr"/>
            <a:r>
              <a:rPr b="0" lang="en-US" sz="4400" spc="-1" strike="noStrike">
                <a:latin typeface="Arial"/>
              </a:rPr>
              <a:t>Insights principales</a:t>
            </a:r>
            <a:endParaRPr b="0" lang="en-US" sz="4400" spc="-1" strike="noStrike">
              <a:latin typeface="Arial"/>
            </a:endParaRPr>
          </a:p>
        </p:txBody>
      </p:sp>
      <p:sp>
        <p:nvSpPr>
          <p:cNvPr id="57" name="TextShape 2"/>
          <p:cNvSpPr txBox="1"/>
          <p:nvPr/>
        </p:nvSpPr>
        <p:spPr>
          <a:xfrm>
            <a:off x="504000" y="1479240"/>
            <a:ext cx="9072000" cy="3288600"/>
          </a:xfrm>
          <a:prstGeom prst="rect">
            <a:avLst/>
          </a:prstGeom>
          <a:noFill/>
          <a:ln>
            <a:noFill/>
          </a:ln>
        </p:spPr>
        <p:txBody>
          <a:bodyPr lIns="0" rIns="0" tIns="0" bIns="0" anchor="ctr">
            <a:spAutoFit/>
          </a:bodyPr>
          <a:p>
            <a:pPr marL="216000" indent="-216000" algn="just">
              <a:buClr>
                <a:srgbClr val="000000"/>
              </a:buClr>
              <a:buSzPct val="45000"/>
              <a:buFont typeface="Wingdings" charset="2"/>
              <a:buChar char=""/>
            </a:pPr>
            <a:r>
              <a:rPr b="0" lang="en-US" sz="2200" spc="-1" strike="noStrike">
                <a:latin typeface="Arial"/>
              </a:rPr>
              <a:t>Se observa que los hombres suelen abordar más temas de Tecnología, Internet, Ingeniería, Leyes y Comunicaciones y medios en sus entradas de blogs con respecto a las mujeres.</a:t>
            </a:r>
            <a:endParaRPr b="0" lang="en-US" sz="2200" spc="-1" strike="noStrike">
              <a:latin typeface="Arial"/>
            </a:endParaRPr>
          </a:p>
          <a:p>
            <a:pPr marL="216000" indent="-216000" algn="just">
              <a:buClr>
                <a:srgbClr val="000000"/>
              </a:buClr>
              <a:buSzPct val="45000"/>
              <a:buFont typeface="Wingdings" charset="2"/>
              <a:buChar char=""/>
            </a:pPr>
            <a:endParaRPr b="0" lang="en-US" sz="2200" spc="-1" strike="noStrike">
              <a:latin typeface="Arial"/>
            </a:endParaRPr>
          </a:p>
          <a:p>
            <a:pPr marL="216000" indent="-216000" algn="just">
              <a:buClr>
                <a:srgbClr val="000000"/>
              </a:buClr>
              <a:buSzPct val="45000"/>
              <a:buFont typeface="Wingdings" charset="2"/>
              <a:buChar char=""/>
            </a:pPr>
            <a:r>
              <a:rPr b="0" lang="en-US" sz="2200" spc="-1" strike="noStrike">
                <a:latin typeface="Arial"/>
              </a:rPr>
              <a:t>Las mujeres suelen tener mayor contenido de Artes, Educación, Contaduría y Mercadeo con respecto a los hombres.</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04360" y="2210400"/>
            <a:ext cx="9072000" cy="1250280"/>
          </a:xfrm>
          <a:prstGeom prst="rect">
            <a:avLst/>
          </a:prstGeom>
          <a:noFill/>
          <a:ln>
            <a:noFill/>
          </a:ln>
        </p:spPr>
        <p:txBody>
          <a:bodyPr lIns="0" rIns="0" tIns="0" bIns="0" anchor="ctr">
            <a:spAutoFit/>
          </a:bodyPr>
          <a:p>
            <a:pPr algn="ctr"/>
            <a:r>
              <a:rPr b="0" lang="en-US" sz="4400" spc="-1" strike="noStrike">
                <a:latin typeface="Arial"/>
              </a:rPr>
              <a:t>Segmentación de temas por signo zodiacal</a:t>
            </a:r>
            <a:endParaRPr b="0" lang="en-US" sz="44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226080"/>
            <a:ext cx="9072000" cy="946440"/>
          </a:xfrm>
          <a:prstGeom prst="rect">
            <a:avLst/>
          </a:prstGeom>
          <a:noFill/>
          <a:ln>
            <a:noFill/>
          </a:ln>
        </p:spPr>
        <p:txBody>
          <a:bodyPr lIns="0" rIns="0" tIns="0" bIns="0" anchor="ctr">
            <a:spAutoFit/>
          </a:bodyPr>
          <a:p>
            <a:pPr algn="ctr"/>
            <a:r>
              <a:rPr b="0" lang="en-US" sz="4400" spc="-1" strike="noStrike">
                <a:latin typeface="Arial"/>
              </a:rPr>
              <a:t>Método</a:t>
            </a:r>
            <a:endParaRPr b="0" lang="en-US" sz="4400" spc="-1" strike="noStrike">
              <a:latin typeface="Arial"/>
            </a:endParaRPr>
          </a:p>
        </p:txBody>
      </p:sp>
      <p:sp>
        <p:nvSpPr>
          <p:cNvPr id="60" name="TextShape 2"/>
          <p:cNvSpPr txBox="1"/>
          <p:nvPr/>
        </p:nvSpPr>
        <p:spPr>
          <a:xfrm>
            <a:off x="504000" y="1974600"/>
            <a:ext cx="9452160" cy="32886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Comparación de las distribuciones de edad por temas mediante visualización y Análisis de Chi-cuadrado.</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504000" y="226080"/>
            <a:ext cx="9072000" cy="946440"/>
          </a:xfrm>
          <a:prstGeom prst="rect">
            <a:avLst/>
          </a:prstGeom>
          <a:noFill/>
          <a:ln>
            <a:noFill/>
          </a:ln>
        </p:spPr>
        <p:txBody>
          <a:bodyPr lIns="0" rIns="0" tIns="0" bIns="0" anchor="ctr">
            <a:spAutoFit/>
          </a:bodyPr>
          <a:p>
            <a:r>
              <a:rPr b="0" lang="en-US" sz="4400" spc="-1" strike="noStrike">
                <a:latin typeface="Arial"/>
              </a:rPr>
              <a:t>Resultados</a:t>
            </a:r>
            <a:endParaRPr b="0" lang="en-US" sz="4400" spc="-1" strike="noStrike">
              <a:latin typeface="Arial"/>
            </a:endParaRPr>
          </a:p>
        </p:txBody>
      </p:sp>
      <p:pic>
        <p:nvPicPr>
          <p:cNvPr id="62" name="" descr=""/>
          <p:cNvPicPr/>
          <p:nvPr/>
        </p:nvPicPr>
        <p:blipFill>
          <a:blip r:embed="rId1"/>
          <a:stretch/>
        </p:blipFill>
        <p:spPr>
          <a:xfrm>
            <a:off x="4284720" y="49680"/>
            <a:ext cx="4828680" cy="5571720"/>
          </a:xfrm>
          <a:prstGeom prst="rect">
            <a:avLst/>
          </a:prstGeom>
          <a:ln>
            <a:noFill/>
          </a:ln>
        </p:spPr>
      </p:pic>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504000" y="226080"/>
            <a:ext cx="9072000" cy="946440"/>
          </a:xfrm>
          <a:prstGeom prst="rect">
            <a:avLst/>
          </a:prstGeom>
          <a:noFill/>
          <a:ln>
            <a:noFill/>
          </a:ln>
        </p:spPr>
        <p:txBody>
          <a:bodyPr lIns="0" rIns="0" tIns="0" bIns="0" anchor="ctr">
            <a:spAutoFit/>
          </a:bodyPr>
          <a:p>
            <a:pPr algn="ctr"/>
            <a:r>
              <a:rPr b="0" lang="en-US" sz="4400" spc="-1" strike="noStrike">
                <a:latin typeface="Arial"/>
              </a:rPr>
              <a:t>Insights principales</a:t>
            </a:r>
            <a:endParaRPr b="0" lang="en-US" sz="4400" spc="-1" strike="noStrike">
              <a:latin typeface="Arial"/>
            </a:endParaRPr>
          </a:p>
        </p:txBody>
      </p:sp>
      <p:sp>
        <p:nvSpPr>
          <p:cNvPr id="64" name="TextShape 2"/>
          <p:cNvSpPr txBox="1"/>
          <p:nvPr/>
        </p:nvSpPr>
        <p:spPr>
          <a:xfrm>
            <a:off x="504000" y="1526400"/>
            <a:ext cx="9072000" cy="3288600"/>
          </a:xfrm>
          <a:prstGeom prst="rect">
            <a:avLst/>
          </a:prstGeom>
          <a:noFill/>
          <a:ln>
            <a:noFill/>
          </a:ln>
        </p:spPr>
        <p:txBody>
          <a:bodyPr lIns="0" rIns="0" tIns="0" bIns="0" anchor="ctr">
            <a:spAutoFit/>
          </a:bodyPr>
          <a:p>
            <a:pPr marL="216000" indent="-216000" algn="just">
              <a:buClr>
                <a:srgbClr val="000000"/>
              </a:buClr>
              <a:buSzPct val="45000"/>
              <a:buFont typeface="Wingdings" charset="2"/>
              <a:buChar char=""/>
            </a:pPr>
            <a:r>
              <a:rPr b="0" lang="en-US" sz="2200" spc="-1" strike="noStrike">
                <a:latin typeface="Arial"/>
              </a:rPr>
              <a:t>Se observó que Aries, Tauro, Virgo y Libra son los que más escriben sobre tecnología.</a:t>
            </a:r>
            <a:endParaRPr b="0" lang="en-US" sz="2200" spc="-1" strike="noStrike">
              <a:latin typeface="Arial"/>
            </a:endParaRPr>
          </a:p>
          <a:p>
            <a:pPr marL="216000" indent="-216000" algn="just">
              <a:buClr>
                <a:srgbClr val="000000"/>
              </a:buClr>
              <a:buSzPct val="45000"/>
              <a:buFont typeface="Wingdings" charset="2"/>
              <a:buChar char=""/>
            </a:pPr>
            <a:endParaRPr b="0" lang="en-US" sz="2200" spc="-1" strike="noStrike">
              <a:latin typeface="Arial"/>
            </a:endParaRPr>
          </a:p>
          <a:p>
            <a:pPr marL="216000" indent="-216000" algn="just">
              <a:buClr>
                <a:srgbClr val="000000"/>
              </a:buClr>
              <a:buSzPct val="45000"/>
              <a:buFont typeface="Wingdings" charset="2"/>
              <a:buChar char=""/>
            </a:pPr>
            <a:r>
              <a:rPr b="0" lang="en-US" sz="2200" spc="-1" strike="noStrike">
                <a:latin typeface="Arial"/>
              </a:rPr>
              <a:t>Las personas de signo Piscis son las que más escriben sobre temas de internet.</a:t>
            </a:r>
            <a:endParaRPr b="0" lang="en-US" sz="2200" spc="-1" strike="noStrike">
              <a:latin typeface="Arial"/>
            </a:endParaRPr>
          </a:p>
          <a:p>
            <a:pPr marL="216000" indent="-216000" algn="just">
              <a:buClr>
                <a:srgbClr val="000000"/>
              </a:buClr>
              <a:buSzPct val="45000"/>
              <a:buFont typeface="Wingdings" charset="2"/>
              <a:buChar char=""/>
            </a:pPr>
            <a:endParaRPr b="0" lang="en-US" sz="2200" spc="-1" strike="noStrike">
              <a:latin typeface="Arial"/>
            </a:endParaRPr>
          </a:p>
          <a:p>
            <a:pPr marL="216000" indent="-216000" algn="just">
              <a:buClr>
                <a:srgbClr val="000000"/>
              </a:buClr>
              <a:buSzPct val="45000"/>
              <a:buFont typeface="Wingdings" charset="2"/>
              <a:buChar char=""/>
            </a:pPr>
            <a:r>
              <a:rPr b="0" lang="en-US" sz="2200" spc="-1" strike="noStrike">
                <a:latin typeface="Arial"/>
              </a:rPr>
              <a:t>Los Libra son los que más escriben sobre ingeniería y artes.</a:t>
            </a:r>
            <a:endParaRPr b="0" lang="en-US" sz="2200" spc="-1" strike="noStrike">
              <a:latin typeface="Arial"/>
            </a:endParaRPr>
          </a:p>
          <a:p>
            <a:pPr marL="216000" indent="-216000" algn="just">
              <a:buClr>
                <a:srgbClr val="000000"/>
              </a:buClr>
              <a:buSzPct val="45000"/>
              <a:buFont typeface="Wingdings" charset="2"/>
              <a:buChar char=""/>
            </a:pPr>
            <a:endParaRPr b="0" lang="en-US" sz="2200" spc="-1" strike="noStrike">
              <a:latin typeface="Arial"/>
            </a:endParaRPr>
          </a:p>
          <a:p>
            <a:pPr marL="216000" indent="-216000" algn="just">
              <a:buClr>
                <a:srgbClr val="000000"/>
              </a:buClr>
              <a:buSzPct val="45000"/>
              <a:buFont typeface="Wingdings" charset="2"/>
              <a:buChar char=""/>
            </a:pPr>
            <a:r>
              <a:rPr b="0" lang="en-US" sz="2200" spc="-1" strike="noStrike">
                <a:latin typeface="Arial"/>
              </a:rPr>
              <a:t>Géminis, Leo, Acuario y Virgo son los que más escriben sobre educación.</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504360" y="2210400"/>
            <a:ext cx="9072000" cy="1250280"/>
          </a:xfrm>
          <a:prstGeom prst="rect">
            <a:avLst/>
          </a:prstGeom>
          <a:noFill/>
          <a:ln>
            <a:noFill/>
          </a:ln>
        </p:spPr>
        <p:txBody>
          <a:bodyPr lIns="0" rIns="0" tIns="0" bIns="0" anchor="ctr">
            <a:spAutoFit/>
          </a:bodyPr>
          <a:p>
            <a:pPr algn="ctr"/>
            <a:r>
              <a:rPr b="0" lang="en-US" sz="4400" spc="-1" strike="noStrike">
                <a:latin typeface="Arial"/>
              </a:rPr>
              <a:t>Entidades más nombradas en el corpus de datos de blogs</a:t>
            </a:r>
            <a:endParaRPr b="0" lang="en-US" sz="44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504000" y="226080"/>
            <a:ext cx="9072000" cy="946440"/>
          </a:xfrm>
          <a:prstGeom prst="rect">
            <a:avLst/>
          </a:prstGeom>
          <a:noFill/>
          <a:ln>
            <a:noFill/>
          </a:ln>
        </p:spPr>
        <p:txBody>
          <a:bodyPr lIns="0" rIns="0" tIns="0" bIns="0" anchor="ctr">
            <a:spAutoFit/>
          </a:bodyPr>
          <a:p>
            <a:pPr algn="ctr"/>
            <a:r>
              <a:rPr b="0" lang="en-US" sz="4400" spc="-1" strike="noStrike">
                <a:latin typeface="Arial"/>
              </a:rPr>
              <a:t>Método</a:t>
            </a:r>
            <a:endParaRPr b="0" lang="en-US" sz="4400" spc="-1" strike="noStrike">
              <a:latin typeface="Arial"/>
            </a:endParaRPr>
          </a:p>
        </p:txBody>
      </p:sp>
      <p:sp>
        <p:nvSpPr>
          <p:cNvPr id="67" name="TextShape 2"/>
          <p:cNvSpPr txBox="1"/>
          <p:nvPr/>
        </p:nvSpPr>
        <p:spPr>
          <a:xfrm>
            <a:off x="314280" y="1974600"/>
            <a:ext cx="9452160" cy="32886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Procesamiento del texto de las entradas de los blogs mediante la implementación de Name Entity Recognition del paquete SpaCy.</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504000" y="226080"/>
            <a:ext cx="9072000" cy="946440"/>
          </a:xfrm>
          <a:prstGeom prst="rect">
            <a:avLst/>
          </a:prstGeom>
          <a:noFill/>
          <a:ln>
            <a:noFill/>
          </a:ln>
        </p:spPr>
        <p:txBody>
          <a:bodyPr lIns="0" rIns="0" tIns="0" bIns="0" anchor="ctr">
            <a:spAutoFit/>
          </a:bodyPr>
          <a:p>
            <a:r>
              <a:rPr b="0" lang="en-US" sz="4400" spc="-1" strike="noStrike">
                <a:latin typeface="Arial"/>
              </a:rPr>
              <a:t>Resultados</a:t>
            </a:r>
            <a:endParaRPr b="0" lang="en-US" sz="4400" spc="-1" strike="noStrike">
              <a:latin typeface="Arial"/>
            </a:endParaRPr>
          </a:p>
        </p:txBody>
      </p:sp>
      <p:sp>
        <p:nvSpPr>
          <p:cNvPr id="69" name="TextShape 2"/>
          <p:cNvSpPr txBox="1"/>
          <p:nvPr/>
        </p:nvSpPr>
        <p:spPr>
          <a:xfrm>
            <a:off x="4120560" y="1450440"/>
            <a:ext cx="5340960" cy="3913920"/>
          </a:xfrm>
          <a:prstGeom prst="rect">
            <a:avLst/>
          </a:prstGeom>
          <a:noFill/>
          <a:ln>
            <a:noFill/>
          </a:ln>
        </p:spPr>
        <p:txBody>
          <a:bodyPr lIns="90000" rIns="90000" tIns="45000" bIns="45000">
            <a:spAutoFit/>
          </a:bodyPr>
          <a:p>
            <a:r>
              <a:rPr b="0" lang="en-US" sz="1400" spc="-1" strike="noStrike">
                <a:latin typeface="Liberation Mono;Courier New;DejaVu Sans Mono"/>
              </a:rPr>
              <a:t>[(('Jesus', 'PERSON'), 1758),</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rPr>
              <a:t> </a:t>
            </a:r>
            <a:r>
              <a:rPr b="0" lang="en-US" sz="1400" spc="-1" strike="noStrike">
                <a:latin typeface="Liberation Mono;Courier New;DejaVu Sans Mono"/>
              </a:rPr>
              <a:t>(('Chris', 'PERSON'), 1321),</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rPr>
              <a:t> </a:t>
            </a:r>
            <a:r>
              <a:rPr b="0" lang="en-US" sz="1400" spc="-1" strike="noStrike">
                <a:latin typeface="Liberation Mono;Courier New;DejaVu Sans Mono"/>
              </a:rPr>
              <a:t>(('John', 'PERSON'), 1113),</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rPr>
              <a:t> </a:t>
            </a:r>
            <a:r>
              <a:rPr b="0" lang="en-US" sz="1400" spc="-1" strike="noStrike">
                <a:latin typeface="Liberation Mono;Courier New;DejaVu Sans Mono"/>
              </a:rPr>
              <a:t>(('Matt', 'PERSON'), 1070),</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rPr>
              <a:t> </a:t>
            </a:r>
            <a:r>
              <a:rPr b="0" lang="en-US" sz="1400" spc="-1" strike="noStrike">
                <a:latin typeface="Liberation Mono;Courier New;DejaVu Sans Mono"/>
              </a:rPr>
              <a:t>(('Mike', 'PERSON'), 1038),</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rPr>
              <a:t> </a:t>
            </a:r>
            <a:r>
              <a:rPr b="0" lang="en-US" sz="1400" spc="-1" strike="noStrike">
                <a:latin typeface="Liberation Mono;Courier New;DejaVu Sans Mono"/>
              </a:rPr>
              <a:t>(('Paul', 'PERSON'), 1033),</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rPr>
              <a:t> </a:t>
            </a:r>
            <a:r>
              <a:rPr b="0" lang="en-US" sz="1400" spc="-1" strike="noStrike">
                <a:latin typeface="Liberation Mono;Courier New;DejaVu Sans Mono"/>
              </a:rPr>
              <a:t>(('Haha', 'PERSON'), 963),</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rPr>
              <a:t> </a:t>
            </a:r>
            <a:r>
              <a:rPr b="0" lang="en-US" sz="1400" spc="-1" strike="noStrike">
                <a:latin typeface="Liberation Mono;Courier New;DejaVu Sans Mono"/>
              </a:rPr>
              <a:t>(('God', 'PERSON'), 902),</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rPr>
              <a:t> </a:t>
            </a:r>
            <a:r>
              <a:rPr b="0" lang="en-US" sz="1400" spc="-1" strike="noStrike">
                <a:latin typeface="Liberation Mono;Courier New;DejaVu Sans Mono"/>
              </a:rPr>
              <a:t>(('Sarah', 'PERSON'), 824),</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rPr>
              <a:t> </a:t>
            </a:r>
            <a:r>
              <a:rPr b="0" lang="en-US" sz="1400" spc="-1" strike="noStrike">
                <a:latin typeface="Liberation Mono;Courier New;DejaVu Sans Mono"/>
              </a:rPr>
              <a:t>(('Kerry', 'PERSON'), 821),</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rPr>
              <a:t> </a:t>
            </a:r>
            <a:r>
              <a:rPr b="0" lang="en-US" sz="1400" spc="-1" strike="noStrike">
                <a:latin typeface="Liberation Mono;Courier New;DejaVu Sans Mono"/>
              </a:rPr>
              <a:t>(('SBristowSD6', 'PERSON'), 772),</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rPr>
              <a:t> </a:t>
            </a:r>
            <a:r>
              <a:rPr b="0" lang="en-US" sz="1400" spc="-1" strike="noStrike">
                <a:latin typeface="Liberation Mono;Courier New;DejaVu Sans Mono"/>
              </a:rPr>
              <a:t>(('David', 'PERSON'), 723),</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rPr>
              <a:t> </a:t>
            </a:r>
            <a:r>
              <a:rPr b="0" lang="en-US" sz="1400" spc="-1" strike="noStrike">
                <a:latin typeface="Liberation Mono;Courier New;DejaVu Sans Mono"/>
              </a:rPr>
              <a:t>(('Dave', 'PERSON'), 711),</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rPr>
              <a:t> </a:t>
            </a:r>
            <a:r>
              <a:rPr b="0" lang="en-US" sz="1400" spc="-1" strike="noStrike">
                <a:latin typeface="Liberation Mono;Courier New;DejaVu Sans Mono"/>
              </a:rPr>
              <a:t>(('Michael', 'PERSON'), 684),</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rPr>
              <a:t> </a:t>
            </a:r>
            <a:r>
              <a:rPr b="0" lang="en-US" sz="1400" spc="-1" strike="noStrike">
                <a:latin typeface="Liberation Mono;Courier New;DejaVu Sans Mono"/>
              </a:rPr>
              <a:t>(('Josh', 'PERSON'), 679),</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rPr>
              <a:t> </a:t>
            </a:r>
            <a:r>
              <a:rPr b="0" lang="en-US" sz="1400" spc="-1" strike="noStrike">
                <a:latin typeface="Liberation Mono;Courier New;DejaVu Sans Mono"/>
              </a:rPr>
              <a:t>(('Brian', 'PERSON'), 659),</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rPr>
              <a:t> </a:t>
            </a:r>
            <a:r>
              <a:rPr b="0" lang="en-US" sz="1400" spc="-1" strike="noStrike">
                <a:latin typeface="Liberation Mono;Courier New;DejaVu Sans Mono"/>
              </a:rPr>
              <a:t>(('Joe', 'PERSON'), 657),</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rPr>
              <a:t> </a:t>
            </a:r>
            <a:r>
              <a:rPr b="0" lang="en-US" sz="1400" spc="-1" strike="noStrike">
                <a:latin typeface="Liberation Mono;Courier New;DejaVu Sans Mono"/>
              </a:rPr>
              <a:t>(('Dan', 'PERSON'), 655),</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rPr>
              <a:t> </a:t>
            </a:r>
            <a:r>
              <a:rPr b="0" lang="en-US" sz="1400" spc="-1" strike="noStrike">
                <a:latin typeface="Liberation Mono;Courier New;DejaVu Sans Mono"/>
              </a:rPr>
              <a:t>(('Ryan', 'PERSON'), 645)]</a:t>
            </a:r>
            <a:endParaRPr b="0" lang="en-US" sz="1400" spc="-1" strike="noStrike">
              <a:latin typeface="Liberation Mono;Courier New;DejaVu Sans Mono"/>
              <a:ea typeface="Liberation Mono;Courier New;DejaVu Sans Mono"/>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504000" y="226080"/>
            <a:ext cx="9072000" cy="946440"/>
          </a:xfrm>
          <a:prstGeom prst="rect">
            <a:avLst/>
          </a:prstGeom>
          <a:noFill/>
          <a:ln>
            <a:noFill/>
          </a:ln>
        </p:spPr>
        <p:txBody>
          <a:bodyPr lIns="0" rIns="0" tIns="0" bIns="0" anchor="ctr">
            <a:spAutoFit/>
          </a:bodyPr>
          <a:p>
            <a:r>
              <a:rPr b="0" lang="en-US" sz="4400" spc="-1" strike="noStrike">
                <a:latin typeface="Arial"/>
              </a:rPr>
              <a:t>Resultados</a:t>
            </a:r>
            <a:endParaRPr b="0" lang="en-US" sz="4400" spc="-1" strike="noStrike">
              <a:latin typeface="Arial"/>
            </a:endParaRPr>
          </a:p>
        </p:txBody>
      </p:sp>
      <p:sp>
        <p:nvSpPr>
          <p:cNvPr id="71" name="TextShape 2"/>
          <p:cNvSpPr txBox="1"/>
          <p:nvPr/>
        </p:nvSpPr>
        <p:spPr>
          <a:xfrm>
            <a:off x="4120560" y="1450440"/>
            <a:ext cx="5340960" cy="3913920"/>
          </a:xfrm>
          <a:prstGeom prst="rect">
            <a:avLst/>
          </a:prstGeom>
          <a:noFill/>
          <a:ln>
            <a:noFill/>
          </a:ln>
        </p:spPr>
        <p:txBody>
          <a:bodyPr lIns="90000" rIns="90000" tIns="45000" bIns="45000">
            <a:spAutoFit/>
          </a:bodyPr>
          <a:p>
            <a:r>
              <a:rPr b="0" lang="en-US" sz="1400" spc="-1" strike="noStrike">
                <a:latin typeface="Liberation Mono;Courier New;DejaVu Sans Mono"/>
                <a:ea typeface="Liberation Mono;Courier New;DejaVu Sans Mono"/>
              </a:rPr>
              <a:t>[(('America', 'GPE'), 1978),</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(('US', 'GPE'), 1686),</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(('U  ', 'LOC'), 1315),</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(('U.S.', 'GPE'), 1280),</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(('New York', 'GPE'), 899),</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(('China', 'GPE'), 878),</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(('California', 'GPE'), 864),</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(('Texas', 'GPE'), 825),</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(('Chicago', 'GPE'), 773),</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(('the United States', 'GPE'), 727),</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(('Canada', 'GPE'), 704),</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(('India', 'GPE'), 642),</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(('London', 'GPE'), 624),</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(('Kerry', 'GPE'), 612),</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(('Florida', 'GPE'), 603),</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(('Japan', 'GPE'), 601),</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(('England', 'GPE'), 569),</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(('Israel', 'GPE'), 541),</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(('France', 'GPE'), 537)]</a:t>
            </a:r>
            <a:endParaRPr b="0" lang="en-US" sz="1400" spc="-1" strike="noStrike">
              <a:latin typeface="Liberation Mono;Courier New;DejaVu Sans Mono"/>
              <a:ea typeface="Liberation Mono;Courier New;DejaVu Sans Mono"/>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TextShape 1"/>
          <p:cNvSpPr txBox="1"/>
          <p:nvPr/>
        </p:nvSpPr>
        <p:spPr>
          <a:xfrm>
            <a:off x="504360" y="2362320"/>
            <a:ext cx="9072000" cy="946440"/>
          </a:xfrm>
          <a:prstGeom prst="rect">
            <a:avLst/>
          </a:prstGeom>
          <a:noFill/>
          <a:ln>
            <a:noFill/>
          </a:ln>
        </p:spPr>
        <p:txBody>
          <a:bodyPr lIns="0" rIns="0" tIns="0" bIns="0" anchor="ctr">
            <a:spAutoFit/>
          </a:bodyPr>
          <a:p>
            <a:pPr algn="ctr"/>
            <a:r>
              <a:rPr b="0" lang="en-US" sz="4400" spc="-1" strike="noStrike">
                <a:latin typeface="Arial"/>
              </a:rPr>
              <a:t>Segmentación de temas por edad</a:t>
            </a:r>
            <a:endParaRPr b="0" lang="en-US" sz="44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504000" y="226080"/>
            <a:ext cx="9072000" cy="946440"/>
          </a:xfrm>
          <a:prstGeom prst="rect">
            <a:avLst/>
          </a:prstGeom>
          <a:noFill/>
          <a:ln>
            <a:noFill/>
          </a:ln>
        </p:spPr>
        <p:txBody>
          <a:bodyPr lIns="0" rIns="0" tIns="0" bIns="0" anchor="ctr">
            <a:spAutoFit/>
          </a:bodyPr>
          <a:p>
            <a:r>
              <a:rPr b="0" lang="en-US" sz="4400" spc="-1" strike="noStrike">
                <a:latin typeface="Arial"/>
              </a:rPr>
              <a:t>Resultados</a:t>
            </a:r>
            <a:endParaRPr b="0" lang="en-US" sz="4400" spc="-1" strike="noStrike">
              <a:latin typeface="Arial"/>
            </a:endParaRPr>
          </a:p>
        </p:txBody>
      </p:sp>
      <p:sp>
        <p:nvSpPr>
          <p:cNvPr id="73" name="TextShape 2"/>
          <p:cNvSpPr txBox="1"/>
          <p:nvPr/>
        </p:nvSpPr>
        <p:spPr>
          <a:xfrm>
            <a:off x="4120560" y="1450440"/>
            <a:ext cx="5340960" cy="3913920"/>
          </a:xfrm>
          <a:prstGeom prst="rect">
            <a:avLst/>
          </a:prstGeom>
          <a:noFill/>
          <a:ln>
            <a:noFill/>
          </a:ln>
        </p:spPr>
        <p:txBody>
          <a:bodyPr lIns="90000" rIns="90000" tIns="45000" bIns="45000">
            <a:spAutoFit/>
          </a:bodyPr>
          <a:p>
            <a:r>
              <a:rPr b="0" lang="en-US" sz="1400" spc="-1" strike="noStrike">
                <a:latin typeface="Liberation Mono;Courier New;DejaVu Sans Mono"/>
                <a:ea typeface="Liberation Mono;Courier New;DejaVu Sans Mono"/>
              </a:rPr>
              <a:t>[(('Jessica', 'PRODUCT'), 207),</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(('Baby', 'PRODUCT'), 136),</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(('Jimmy', 'PRODUCT'), 136),</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(('Green Knight', 'PRODUCT'), 110),</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(('Google', 'PRODUCT'), 71),</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(('Geo', 'PRODUCT'), 66),</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(('Click', 'PRODUCT'), 65),</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(('Netscape', 'PRODUCT'), 62),</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(('Notes', 'PRODUCT'), 49),</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(('Excel', 'PRODUCT'), 46),</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(('Blogger', 'PRODUCT'), 43),</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(('Surprisingly', 'PRODUCT'), 43),</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(('Saturn', 'PRODUCT'), 42),</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(('Captain', 'PRODUCT'), 41),</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(('Apache', 'PRODUCT'), 41),</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(('Ya', 'PRODUCT'), 41),</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(('Sky', 'PRODUCT'), 40),</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(('Diet Coke', 'PRODUCT'), 38),</a:t>
            </a:r>
            <a:endParaRPr b="0" lang="en-US" sz="1400" spc="-1" strike="noStrike">
              <a:latin typeface="Liberation Mono;Courier New;DejaVu Sans Mono"/>
              <a:ea typeface="Liberation Mono;Courier New;DejaVu Sans Mono"/>
            </a:endParaRPr>
          </a:p>
          <a:p>
            <a:r>
              <a:rPr b="0" lang="en-US" sz="1400" spc="-1" strike="noStrike">
                <a:latin typeface="Liberation Mono;Courier New;DejaVu Sans Mono"/>
                <a:ea typeface="Liberation Mono;Courier New;DejaVu Sans Mono"/>
              </a:rPr>
              <a:t> </a:t>
            </a:r>
            <a:r>
              <a:rPr b="0" lang="en-US" sz="1400" spc="-1" strike="noStrike">
                <a:latin typeface="Liberation Mono;Courier New;DejaVu Sans Mono"/>
                <a:ea typeface="Liberation Mono;Courier New;DejaVu Sans Mono"/>
              </a:rPr>
              <a:t>(('Superman', 'PRODUCT'), 38)]</a:t>
            </a:r>
            <a:endParaRPr b="0" lang="en-US" sz="1400" spc="-1" strike="noStrike">
              <a:latin typeface="Liberation Mono;Courier New;DejaVu Sans Mono"/>
              <a:ea typeface="Liberation Mono;Courier New;DejaVu Sans Mono"/>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504000" y="226080"/>
            <a:ext cx="9072000" cy="946440"/>
          </a:xfrm>
          <a:prstGeom prst="rect">
            <a:avLst/>
          </a:prstGeom>
          <a:noFill/>
          <a:ln>
            <a:noFill/>
          </a:ln>
        </p:spPr>
        <p:txBody>
          <a:bodyPr lIns="0" rIns="0" tIns="0" bIns="0" anchor="ctr">
            <a:spAutoFit/>
          </a:bodyPr>
          <a:p>
            <a:pPr algn="ctr"/>
            <a:r>
              <a:rPr b="0" lang="en-US" sz="4400" spc="-1" strike="noStrike">
                <a:latin typeface="Arial"/>
              </a:rPr>
              <a:t>Insights principales</a:t>
            </a:r>
            <a:endParaRPr b="0" lang="en-US" sz="4400" spc="-1" strike="noStrike">
              <a:latin typeface="Arial"/>
            </a:endParaRPr>
          </a:p>
        </p:txBody>
      </p:sp>
      <p:sp>
        <p:nvSpPr>
          <p:cNvPr id="75" name="TextShape 2"/>
          <p:cNvSpPr txBox="1"/>
          <p:nvPr/>
        </p:nvSpPr>
        <p:spPr>
          <a:xfrm>
            <a:off x="504000" y="1295640"/>
            <a:ext cx="9072000" cy="3750120"/>
          </a:xfrm>
          <a:prstGeom prst="rect">
            <a:avLst/>
          </a:prstGeom>
          <a:noFill/>
          <a:ln>
            <a:noFill/>
          </a:ln>
        </p:spPr>
        <p:txBody>
          <a:bodyPr lIns="0" rIns="0" tIns="0" bIns="0" anchor="ctr">
            <a:spAutoFit/>
          </a:bodyPr>
          <a:p>
            <a:pPr marL="216000" indent="-216000" algn="just">
              <a:buClr>
                <a:srgbClr val="000000"/>
              </a:buClr>
              <a:buSzPct val="45000"/>
              <a:buFont typeface="Wingdings" charset="2"/>
              <a:buChar char=""/>
            </a:pPr>
            <a:r>
              <a:rPr b="0" lang="en-US" sz="2200" spc="-1" strike="noStrike">
                <a:latin typeface="Arial"/>
              </a:rPr>
              <a:t>Existe un sesgo hacia referencias religiosas y a hablar sobre hombres según la frecuencia de los términos “Jesus”, “God” y nombres masculinos en inglés.</a:t>
            </a:r>
            <a:endParaRPr b="0" lang="en-US" sz="2200" spc="-1" strike="noStrike">
              <a:latin typeface="Arial"/>
            </a:endParaRPr>
          </a:p>
          <a:p>
            <a:pPr marL="216000" indent="-216000" algn="just">
              <a:buClr>
                <a:srgbClr val="000000"/>
              </a:buClr>
              <a:buSzPct val="45000"/>
              <a:buFont typeface="Wingdings" charset="2"/>
              <a:buChar char=""/>
            </a:pPr>
            <a:endParaRPr b="0" lang="en-US" sz="2200" spc="-1" strike="noStrike">
              <a:latin typeface="Arial"/>
            </a:endParaRPr>
          </a:p>
          <a:p>
            <a:pPr marL="216000" indent="-216000" algn="just">
              <a:buClr>
                <a:srgbClr val="000000"/>
              </a:buClr>
              <a:buSzPct val="45000"/>
              <a:buFont typeface="Wingdings" charset="2"/>
              <a:buChar char=""/>
            </a:pPr>
            <a:r>
              <a:rPr b="0" lang="en-US" sz="2200" spc="-1" strike="noStrike">
                <a:latin typeface="Arial"/>
              </a:rPr>
              <a:t>El lugar más frecuentemente mencionado es los Estados Unidos referenciado tanto como país como en varios lugares dentro del él. Combinado con lo anterior, es posible pensar que hay un uso preferente de la plataforma por parte de los norteamericanos.</a:t>
            </a:r>
            <a:endParaRPr b="0" lang="en-US" sz="2200" spc="-1" strike="noStrike">
              <a:latin typeface="Arial"/>
            </a:endParaRPr>
          </a:p>
          <a:p>
            <a:pPr marL="216000" indent="-216000" algn="just">
              <a:buClr>
                <a:srgbClr val="000000"/>
              </a:buClr>
              <a:buSzPct val="45000"/>
              <a:buFont typeface="Wingdings" charset="2"/>
              <a:buChar char=""/>
            </a:pPr>
            <a:endParaRPr b="0" lang="en-US" sz="2200" spc="-1" strike="noStrike">
              <a:latin typeface="Arial"/>
            </a:endParaRPr>
          </a:p>
          <a:p>
            <a:pPr marL="216000" indent="-216000" algn="just">
              <a:buClr>
                <a:srgbClr val="000000"/>
              </a:buClr>
              <a:buSzPct val="45000"/>
              <a:buFont typeface="Wingdings" charset="2"/>
              <a:buChar char=""/>
            </a:pPr>
            <a:r>
              <a:rPr b="0" lang="en-US" sz="2200" spc="-1" strike="noStrike">
                <a:latin typeface="Arial"/>
              </a:rPr>
              <a:t>Los productos más son informáticos como Google, Excel, Netscape, Apache y Blogger. Esto puede estar dando cuenta de las tendencias de uso de software de los bloggers.</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226080"/>
            <a:ext cx="9072000" cy="946440"/>
          </a:xfrm>
          <a:prstGeom prst="rect">
            <a:avLst/>
          </a:prstGeom>
          <a:noFill/>
          <a:ln>
            <a:noFill/>
          </a:ln>
        </p:spPr>
        <p:txBody>
          <a:bodyPr lIns="0" rIns="0" tIns="0" bIns="0" anchor="ctr">
            <a:spAutoFit/>
          </a:bodyPr>
          <a:p>
            <a:pPr algn="ctr"/>
            <a:r>
              <a:rPr b="0" lang="en-US" sz="4400" spc="-1" strike="noStrike">
                <a:latin typeface="Arial"/>
              </a:rPr>
              <a:t>Método</a:t>
            </a:r>
            <a:endParaRPr b="0" lang="en-US" sz="4400" spc="-1" strike="noStrike">
              <a:latin typeface="Arial"/>
            </a:endParaRPr>
          </a:p>
        </p:txBody>
      </p:sp>
      <p:sp>
        <p:nvSpPr>
          <p:cNvPr id="42" name="TextShape 2"/>
          <p:cNvSpPr txBox="1"/>
          <p:nvPr/>
        </p:nvSpPr>
        <p:spPr>
          <a:xfrm>
            <a:off x="504000" y="1974600"/>
            <a:ext cx="9452160" cy="32886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Comparación de las distribuciones de edad por temas mediante visualización y Análisis de Varianza</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226080"/>
            <a:ext cx="9072000" cy="946440"/>
          </a:xfrm>
          <a:prstGeom prst="rect">
            <a:avLst/>
          </a:prstGeom>
          <a:noFill/>
          <a:ln>
            <a:noFill/>
          </a:ln>
        </p:spPr>
        <p:txBody>
          <a:bodyPr lIns="0" rIns="0" tIns="0" bIns="0" anchor="ctr">
            <a:spAutoFit/>
          </a:bodyPr>
          <a:p>
            <a:pPr algn="ctr"/>
            <a:r>
              <a:rPr b="0" lang="en-US" sz="4400" spc="-1" strike="noStrike">
                <a:latin typeface="Arial"/>
              </a:rPr>
              <a:t>Resultados</a:t>
            </a:r>
            <a:endParaRPr b="0" lang="en-US" sz="4400" spc="-1" strike="noStrike">
              <a:latin typeface="Arial"/>
            </a:endParaRPr>
          </a:p>
        </p:txBody>
      </p:sp>
      <p:pic>
        <p:nvPicPr>
          <p:cNvPr id="44" name="" descr=""/>
          <p:cNvPicPr/>
          <p:nvPr/>
        </p:nvPicPr>
        <p:blipFill>
          <a:blip r:embed="rId1"/>
          <a:stretch/>
        </p:blipFill>
        <p:spPr>
          <a:xfrm>
            <a:off x="2880" y="1689840"/>
            <a:ext cx="10080360" cy="279504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226080"/>
            <a:ext cx="9072000" cy="946440"/>
          </a:xfrm>
          <a:prstGeom prst="rect">
            <a:avLst/>
          </a:prstGeom>
          <a:noFill/>
          <a:ln>
            <a:noFill/>
          </a:ln>
        </p:spPr>
        <p:txBody>
          <a:bodyPr lIns="0" rIns="0" tIns="0" bIns="0" anchor="ctr">
            <a:spAutoFit/>
          </a:bodyPr>
          <a:p>
            <a:pPr algn="ctr"/>
            <a:r>
              <a:rPr b="0" lang="en-US" sz="4400" spc="-1" strike="noStrike">
                <a:latin typeface="Arial"/>
              </a:rPr>
              <a:t>Resultados</a:t>
            </a:r>
            <a:endParaRPr b="0" lang="en-US" sz="4400" spc="-1" strike="noStrike">
              <a:latin typeface="Arial"/>
            </a:endParaRPr>
          </a:p>
        </p:txBody>
      </p:sp>
      <p:pic>
        <p:nvPicPr>
          <p:cNvPr id="46" name="" descr=""/>
          <p:cNvPicPr/>
          <p:nvPr/>
        </p:nvPicPr>
        <p:blipFill>
          <a:blip r:embed="rId1"/>
          <a:stretch/>
        </p:blipFill>
        <p:spPr>
          <a:xfrm>
            <a:off x="2880" y="1689840"/>
            <a:ext cx="10080360" cy="279504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226080"/>
            <a:ext cx="9072000" cy="946440"/>
          </a:xfrm>
          <a:prstGeom prst="rect">
            <a:avLst/>
          </a:prstGeom>
          <a:noFill/>
          <a:ln>
            <a:noFill/>
          </a:ln>
        </p:spPr>
        <p:txBody>
          <a:bodyPr lIns="0" rIns="0" tIns="0" bIns="0" anchor="ctr">
            <a:spAutoFit/>
          </a:bodyPr>
          <a:p>
            <a:pPr algn="ctr"/>
            <a:r>
              <a:rPr b="0" lang="en-US" sz="4400" spc="-1" strike="noStrike">
                <a:latin typeface="Arial"/>
              </a:rPr>
              <a:t>Resultados</a:t>
            </a:r>
            <a:endParaRPr b="0" lang="en-US" sz="4400" spc="-1" strike="noStrike">
              <a:latin typeface="Arial"/>
            </a:endParaRPr>
          </a:p>
        </p:txBody>
      </p:sp>
      <p:pic>
        <p:nvPicPr>
          <p:cNvPr id="48" name="" descr=""/>
          <p:cNvPicPr/>
          <p:nvPr/>
        </p:nvPicPr>
        <p:blipFill>
          <a:blip r:embed="rId1"/>
          <a:stretch/>
        </p:blipFill>
        <p:spPr>
          <a:xfrm>
            <a:off x="2880" y="1707120"/>
            <a:ext cx="10080360" cy="279504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226080"/>
            <a:ext cx="9072000" cy="946440"/>
          </a:xfrm>
          <a:prstGeom prst="rect">
            <a:avLst/>
          </a:prstGeom>
          <a:noFill/>
          <a:ln>
            <a:noFill/>
          </a:ln>
        </p:spPr>
        <p:txBody>
          <a:bodyPr lIns="0" rIns="0" tIns="0" bIns="0" anchor="ctr">
            <a:spAutoFit/>
          </a:bodyPr>
          <a:p>
            <a:pPr algn="ctr"/>
            <a:r>
              <a:rPr b="0" lang="en-US" sz="4400" spc="-1" strike="noStrike">
                <a:latin typeface="Arial"/>
              </a:rPr>
              <a:t>Insights principales</a:t>
            </a:r>
            <a:endParaRPr b="0" lang="en-US" sz="4400" spc="-1" strike="noStrike">
              <a:latin typeface="Arial"/>
            </a:endParaRPr>
          </a:p>
        </p:txBody>
      </p:sp>
      <p:sp>
        <p:nvSpPr>
          <p:cNvPr id="50" name="TextShape 2"/>
          <p:cNvSpPr txBox="1"/>
          <p:nvPr/>
        </p:nvSpPr>
        <p:spPr>
          <a:xfrm>
            <a:off x="504000" y="1479240"/>
            <a:ext cx="9072000" cy="3288600"/>
          </a:xfrm>
          <a:prstGeom prst="rect">
            <a:avLst/>
          </a:prstGeom>
          <a:noFill/>
          <a:ln>
            <a:noFill/>
          </a:ln>
        </p:spPr>
        <p:txBody>
          <a:bodyPr lIns="0" rIns="0" tIns="0" bIns="0" anchor="ctr">
            <a:spAutoFit/>
          </a:bodyPr>
          <a:p>
            <a:pPr marL="216000" indent="-216000" algn="just">
              <a:buClr>
                <a:srgbClr val="000000"/>
              </a:buClr>
              <a:buSzPct val="45000"/>
              <a:buFont typeface="Wingdings" charset="2"/>
              <a:buChar char=""/>
            </a:pPr>
            <a:r>
              <a:rPr b="0" lang="en-US" sz="2200" spc="-1" strike="noStrike">
                <a:latin typeface="Arial"/>
              </a:rPr>
              <a:t>Las entradas sobre "Estudiantes" se concentran en el rango más bajo de edades, cerca de los 15 años.</a:t>
            </a:r>
            <a:endParaRPr b="0" lang="en-US" sz="2200" spc="-1" strike="noStrike">
              <a:latin typeface="Arial"/>
            </a:endParaRPr>
          </a:p>
          <a:p>
            <a:pPr marL="216000" indent="-216000" algn="just">
              <a:buClr>
                <a:srgbClr val="000000"/>
              </a:buClr>
              <a:buSzPct val="45000"/>
              <a:buFont typeface="Wingdings" charset="2"/>
              <a:buChar char=""/>
            </a:pPr>
            <a:endParaRPr b="0" lang="en-US" sz="2200" spc="-1" strike="noStrike">
              <a:latin typeface="Arial"/>
            </a:endParaRPr>
          </a:p>
          <a:p>
            <a:pPr marL="216000" indent="-216000" algn="just">
              <a:buClr>
                <a:srgbClr val="000000"/>
              </a:buClr>
              <a:buSzPct val="45000"/>
              <a:buFont typeface="Wingdings" charset="2"/>
              <a:buChar char=""/>
            </a:pPr>
            <a:r>
              <a:rPr b="0" lang="en-US" sz="2200" spc="-1" strike="noStrike">
                <a:latin typeface="Arial"/>
              </a:rPr>
              <a:t>Los temas referentes a "Medio ambiente", "Artes", "Químicos", "Ingeniería", "Turismo", "Ciencia", "Arquitectura", "Banca", "Servicios para negocios", "Leyes", "Gobierno", "Mercadeo" son abordados casi que exclusivamente por adultos jóvenes de alrededor de 25 años.</a:t>
            </a:r>
            <a:endParaRPr b="0" lang="en-US" sz="2200" spc="-1" strike="noStrike">
              <a:latin typeface="Arial"/>
            </a:endParaRPr>
          </a:p>
          <a:p>
            <a:pPr marL="216000" indent="-216000" algn="just">
              <a:buClr>
                <a:srgbClr val="000000"/>
              </a:buClr>
              <a:buSzPct val="45000"/>
              <a:buFont typeface="Wingdings" charset="2"/>
              <a:buChar char=""/>
            </a:pPr>
            <a:endParaRPr b="0" lang="en-US" sz="2200" spc="-1" strike="noStrike">
              <a:latin typeface="Arial"/>
            </a:endParaRPr>
          </a:p>
          <a:p>
            <a:pPr marL="216000" indent="-216000" algn="just">
              <a:buClr>
                <a:srgbClr val="000000"/>
              </a:buClr>
              <a:buSzPct val="45000"/>
              <a:buFont typeface="Wingdings" charset="2"/>
              <a:buChar char=""/>
            </a:pPr>
            <a:r>
              <a:rPr b="0" lang="en-US" sz="2200" spc="-1" strike="noStrike">
                <a:latin typeface="Arial"/>
              </a:rPr>
              <a:t>Los demás temas son abordados por un rango más amplio de edades.</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360" y="2362320"/>
            <a:ext cx="9072000" cy="946440"/>
          </a:xfrm>
          <a:prstGeom prst="rect">
            <a:avLst/>
          </a:prstGeom>
          <a:noFill/>
          <a:ln>
            <a:noFill/>
          </a:ln>
        </p:spPr>
        <p:txBody>
          <a:bodyPr lIns="0" rIns="0" tIns="0" bIns="0" anchor="ctr">
            <a:spAutoFit/>
          </a:bodyPr>
          <a:p>
            <a:pPr algn="ctr"/>
            <a:r>
              <a:rPr b="0" lang="en-US" sz="4400" spc="-1" strike="noStrike">
                <a:latin typeface="Arial"/>
              </a:rPr>
              <a:t>Segmentación de temas por género</a:t>
            </a:r>
            <a:endParaRPr b="0" lang="en-US" sz="44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226080"/>
            <a:ext cx="9072000" cy="946440"/>
          </a:xfrm>
          <a:prstGeom prst="rect">
            <a:avLst/>
          </a:prstGeom>
          <a:noFill/>
          <a:ln>
            <a:noFill/>
          </a:ln>
        </p:spPr>
        <p:txBody>
          <a:bodyPr lIns="0" rIns="0" tIns="0" bIns="0" anchor="ctr">
            <a:spAutoFit/>
          </a:bodyPr>
          <a:p>
            <a:pPr algn="ctr"/>
            <a:r>
              <a:rPr b="0" lang="en-US" sz="4400" spc="-1" strike="noStrike">
                <a:latin typeface="Arial"/>
              </a:rPr>
              <a:t>Método</a:t>
            </a:r>
            <a:endParaRPr b="0" lang="en-US" sz="4400" spc="-1" strike="noStrike">
              <a:latin typeface="Arial"/>
            </a:endParaRPr>
          </a:p>
        </p:txBody>
      </p:sp>
      <p:sp>
        <p:nvSpPr>
          <p:cNvPr id="53" name="TextShape 2"/>
          <p:cNvSpPr txBox="1"/>
          <p:nvPr/>
        </p:nvSpPr>
        <p:spPr>
          <a:xfrm>
            <a:off x="504000" y="1974600"/>
            <a:ext cx="9452160" cy="32886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Comparación de las distribuciones de edad por temas mediante visualización y Análisis de Chi-cuadrado.</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50</TotalTime>
  <Application>LibreOffice/6.1.4.2$Linux_X86_64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2019-02-11T15:33:20Z</dcterms:created>
  <dc:creator/>
  <dc:description/>
  <dc:language>en-US</dc:language>
  <cp:lastModifiedBy/>
  <dcterms:modified xsi:type="dcterms:W3CDTF">2019-02-12T12:02:08Z</dcterms:modified>
  <cp:revision>12</cp:revision>
  <dc:subject/>
  <dc:title/>
</cp:coreProperties>
</file>