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/>
    <p:restoredTop sz="94650"/>
  </p:normalViewPr>
  <p:slideViewPr>
    <p:cSldViewPr snapToGrid="0" snapToObjects="1">
      <p:cViewPr>
        <p:scale>
          <a:sx n="80" d="100"/>
          <a:sy n="80" d="100"/>
        </p:scale>
        <p:origin x="182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A0F22-DC8F-3D48-80B1-C46739AD0E90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D7CB5-8198-C742-8609-1F848F868A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8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D7CB5-8198-C742-8609-1F848F868A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18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D7CB5-8198-C742-8609-1F848F868A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61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44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6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89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57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11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6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8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6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91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9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040D-6CB4-CA45-A18D-5D7B2F3F4C32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6BC68-3F71-4846-BB4B-36B65629F2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DC6F2D2-91F7-0F47-B9FD-C32D61B2D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3" t="7509" r="6315" b="20549"/>
          <a:stretch/>
        </p:blipFill>
        <p:spPr>
          <a:xfrm>
            <a:off x="-74428" y="-212651"/>
            <a:ext cx="12266428" cy="707065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CB004E6-28CA-5E4B-AC85-FC1E0BE8ED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41" b="99205" l="8296" r="88883">
                        <a14:foregroundMark x1="17607" y1="38469" x2="37077" y2="76143"/>
                        <a14:foregroundMark x1="37077" y1="76143" x2="37077" y2="76143"/>
                        <a14:foregroundMark x1="8296" y1="23857" x2="38995" y2="30517"/>
                        <a14:foregroundMark x1="14673" y1="23559" x2="21275" y2="56859"/>
                        <a14:foregroundMark x1="21275" y1="56859" x2="21050" y2="58250"/>
                        <a14:foregroundMark x1="10327" y1="79523" x2="12133" y2="68588"/>
                        <a14:foregroundMark x1="12133" y1="68588" x2="24887" y2="43141"/>
                        <a14:foregroundMark x1="24887" y1="43141" x2="40519" y2="26044"/>
                        <a14:foregroundMark x1="19300" y1="89463" x2="50000" y2="79523"/>
                        <a14:foregroundMark x1="50000" y1="79523" x2="52088" y2="77932"/>
                        <a14:foregroundMark x1="50226" y1="97117" x2="9199" y2="99205"/>
                        <a14:foregroundMark x1="9199" y1="99205" x2="8296" y2="98310"/>
                      </a14:backgroundRemoval>
                    </a14:imgEffect>
                  </a14:imgLayer>
                </a14:imgProps>
              </a:ext>
            </a:extLst>
          </a:blip>
          <a:srcRect l="3279" t="34813" r="1094" b="920"/>
          <a:stretch/>
        </p:blipFill>
        <p:spPr>
          <a:xfrm>
            <a:off x="328526" y="2043939"/>
            <a:ext cx="11622470" cy="48140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B79DBC9-C008-1E46-925A-7989AC699800}"/>
              </a:ext>
            </a:extLst>
          </p:cNvPr>
          <p:cNvSpPr txBox="1"/>
          <p:nvPr/>
        </p:nvSpPr>
        <p:spPr>
          <a:xfrm>
            <a:off x="978196" y="3289199"/>
            <a:ext cx="533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MODÉLISATION ET SIMULATION D’UN ÉCHANGEUR THERMIQUE À TUBES ET À CALANDRE</a:t>
            </a:r>
          </a:p>
        </p:txBody>
      </p:sp>
      <p:sp>
        <p:nvSpPr>
          <p:cNvPr id="24" name="Zone de texte 7">
            <a:extLst>
              <a:ext uri="{FF2B5EF4-FFF2-40B4-BE49-F238E27FC236}">
                <a16:creationId xmlns:a16="http://schemas.microsoft.com/office/drawing/2014/main" id="{8C7FE667-5F6B-1849-B384-70755CD35A88}"/>
              </a:ext>
            </a:extLst>
          </p:cNvPr>
          <p:cNvSpPr txBox="1"/>
          <p:nvPr/>
        </p:nvSpPr>
        <p:spPr>
          <a:xfrm>
            <a:off x="978196" y="4424722"/>
            <a:ext cx="5117804" cy="156876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GROUPE 4 :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Titouan NGUYEN-HUYNH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João Pedro PERIN NUNES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Aya LAAJIL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Rémy TAHA</a:t>
            </a:r>
            <a:endParaRPr lang="fr-FR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0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B56E96C-4182-2E4D-A50C-C0BB05D0C635}"/>
              </a:ext>
            </a:extLst>
          </p:cNvPr>
          <p:cNvSpPr txBox="1"/>
          <p:nvPr/>
        </p:nvSpPr>
        <p:spPr>
          <a:xfrm>
            <a:off x="978195" y="1947634"/>
            <a:ext cx="5330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BIOFOULING : ENJEUX POUR LA PRODUCTION D’ÉLECTRICITÉ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3B84BD1-A0B8-D141-935D-9DBDE309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97" y="5510357"/>
            <a:ext cx="1862677" cy="96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33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53B0C-7809-974C-A4E8-B55A1D3C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A0A2A933-7E20-654A-98C9-CF6F19211D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3C4436C-1AA7-7649-89D3-FC118195416D}"/>
              </a:ext>
            </a:extLst>
          </p:cNvPr>
          <p:cNvSpPr txBox="1">
            <a:spLocks/>
          </p:cNvSpPr>
          <p:nvPr/>
        </p:nvSpPr>
        <p:spPr>
          <a:xfrm>
            <a:off x="855773" y="568315"/>
            <a:ext cx="10515599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III.2 – Validation : Résultats de la simulation et vérification de la convergence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A509AF-D6D0-BB4B-82E1-876F1FC89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169" y="2034062"/>
            <a:ext cx="4930273" cy="3697705"/>
          </a:xfrm>
          <a:prstGeom prst="rect">
            <a:avLst/>
          </a:prstGeo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A2878960-9578-4945-8FA9-47E18B837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35363" y="5929091"/>
            <a:ext cx="4191000" cy="292100"/>
          </a:xfrm>
          <a:ln>
            <a:solidFill>
              <a:schemeClr val="tx1"/>
            </a:solidFill>
          </a:ln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37A25B44-52BD-1947-B7A5-3B074896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672" y="1942133"/>
            <a:ext cx="4930273" cy="369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A47D19-0B9A-1C48-A857-F47D0756E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4442" y="5982404"/>
            <a:ext cx="5726361" cy="299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8942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CDE00-ECEA-FC4F-AAB6-DF798411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70584-B1E0-8444-B381-356847962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173CAD84-80B0-0344-8437-30AD71480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2E25B33B-CEEE-A144-8735-6103A12BE59A}"/>
              </a:ext>
            </a:extLst>
          </p:cNvPr>
          <p:cNvSpPr txBox="1">
            <a:spLocks/>
          </p:cNvSpPr>
          <p:nvPr/>
        </p:nvSpPr>
        <p:spPr>
          <a:xfrm>
            <a:off x="855773" y="568315"/>
            <a:ext cx="10515599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IV.1 – Discussion des résultats : cohérence des résultats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C60F36-F5EA-4846-834C-A1E3756F9947}"/>
              </a:ext>
            </a:extLst>
          </p:cNvPr>
          <p:cNvSpPr txBox="1"/>
          <p:nvPr/>
        </p:nvSpPr>
        <p:spPr>
          <a:xfrm>
            <a:off x="617992" y="2143019"/>
            <a:ext cx="112994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400" dirty="0"/>
              <a:t>Résultats cohérents :</a:t>
            </a:r>
          </a:p>
          <a:p>
            <a:endParaRPr lang="fr-FR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/>
              <a:t>Tendances cohérentes pour la température : croissance de la température en longueur à temps fixé, décroissance en temps à point de l’espace fixé.</a:t>
            </a:r>
          </a:p>
          <a:p>
            <a:endParaRPr lang="fr-FR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fr-FR" sz="2400" dirty="0"/>
              <a:t>Tendances cohérentes pour l’épaisseur : convergence de l’épaisseur vers 200 microns, épaisseur plus forte là où la température est la plus élevée, croissance la plus forte au bout de 20-25 jours.</a:t>
            </a:r>
          </a:p>
          <a:p>
            <a:pPr marL="342900" indent="-342900">
              <a:buFont typeface="Wingdings" pitchFamily="2" charset="2"/>
              <a:buChar char="Ø"/>
            </a:pPr>
            <a:endParaRPr lang="fr-FR" sz="2400" dirty="0"/>
          </a:p>
          <a:p>
            <a:pPr marL="342900" indent="-342900">
              <a:buFont typeface="Wingdings" pitchFamily="2" charset="2"/>
              <a:buChar char="Ø"/>
            </a:pP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9239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92FDA-6245-894D-8AFF-8B293D2C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2A01E9F2-77A6-AB41-80C5-464B03448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10CBFF4-BCEB-1948-93F8-5D7AA570A29A}"/>
              </a:ext>
            </a:extLst>
          </p:cNvPr>
          <p:cNvSpPr txBox="1">
            <a:spLocks/>
          </p:cNvSpPr>
          <p:nvPr/>
        </p:nvSpPr>
        <p:spPr>
          <a:xfrm>
            <a:off x="855773" y="568315"/>
            <a:ext cx="10515599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IV.2 – Discussion des résultats : ajustement de k25 et de 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1A574E3-94CB-7D43-A470-79D060E1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72" y="1656229"/>
            <a:ext cx="5046263" cy="3764151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CC66179-69BD-C743-B930-F821DC0F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75128" y="5475063"/>
            <a:ext cx="4726907" cy="426197"/>
          </a:xfrm>
          <a:ln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FFF0F-C345-E740-AC2F-2D706FE56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035" y="2049564"/>
            <a:ext cx="6043135" cy="298154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B88F29-F00C-FF45-9093-17CD35A18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247" y="5475063"/>
            <a:ext cx="5664923" cy="4253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E2DAE95-E513-6A4E-B314-3D3757271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505" y="6289685"/>
            <a:ext cx="3261887" cy="305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2" descr="Implique si signe mathématique - Icônes panneaux gratuites">
            <a:extLst>
              <a:ext uri="{FF2B5EF4-FFF2-40B4-BE49-F238E27FC236}">
                <a16:creationId xmlns:a16="http://schemas.microsoft.com/office/drawing/2014/main" id="{40ABD737-4F12-8748-9B63-A4A3B36A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190" y="6211573"/>
            <a:ext cx="449179" cy="4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7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142F4-7EEA-1744-917B-088E6BD6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</a:t>
            </a:r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F65619EE-1C19-944A-8B75-A1798467C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23E8F1F-A5F8-F346-902A-A0657B57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668" y="2049564"/>
            <a:ext cx="3746500" cy="28321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499F56F-EC79-B740-A058-152B3DC28A43}"/>
              </a:ext>
            </a:extLst>
          </p:cNvPr>
          <p:cNvSpPr txBox="1">
            <a:spLocks/>
          </p:cNvSpPr>
          <p:nvPr/>
        </p:nvSpPr>
        <p:spPr>
          <a:xfrm>
            <a:off x="855773" y="568315"/>
            <a:ext cx="10515599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IV.2 – Discussion des résultats : loi de k, facteur de croissance du biofilm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0BBDA50-4BF6-1946-85BB-2EC0C0B7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8909" y="5024150"/>
            <a:ext cx="4609879" cy="229818"/>
          </a:xfrm>
          <a:ln>
            <a:solidFill>
              <a:schemeClr val="tx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6E23CEE-B1C0-CE4B-8B72-6832ED8AF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836" y="2081314"/>
            <a:ext cx="3835400" cy="27686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7383327-544A-2748-BB1C-A9BB1C3EB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385" y="5024150"/>
            <a:ext cx="4415789" cy="229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4001C77-44D7-804B-8312-78B43B05138A}"/>
              </a:ext>
            </a:extLst>
          </p:cNvPr>
          <p:cNvSpPr txBox="1"/>
          <p:nvPr/>
        </p:nvSpPr>
        <p:spPr>
          <a:xfrm>
            <a:off x="3307856" y="5969363"/>
            <a:ext cx="664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Peu d’influence de la loi de k tant qu’on ne s’approche pas de 40°C</a:t>
            </a:r>
          </a:p>
        </p:txBody>
      </p:sp>
      <p:pic>
        <p:nvPicPr>
          <p:cNvPr id="13314" name="Picture 2" descr="Implique si signe mathématique - Icônes panneaux gratuites">
            <a:extLst>
              <a:ext uri="{FF2B5EF4-FFF2-40B4-BE49-F238E27FC236}">
                <a16:creationId xmlns:a16="http://schemas.microsoft.com/office/drawing/2014/main" id="{9AB72250-3811-0142-99CB-B6529115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11" y="5917004"/>
            <a:ext cx="449179" cy="44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6AD3455-70A3-1C4E-B21E-4913C425CD9A}"/>
              </a:ext>
            </a:extLst>
          </p:cNvPr>
          <p:cNvSpPr>
            <a:spLocks noMove="1" noResize="1"/>
          </p:cNvSpPr>
          <p:nvPr/>
        </p:nvSpPr>
        <p:spPr>
          <a:xfrm>
            <a:off x="301" y="0"/>
            <a:ext cx="12191695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034" name="Picture 10" descr="Free Elegant PPT Backgrounds">
            <a:extLst>
              <a:ext uri="{FF2B5EF4-FFF2-40B4-BE49-F238E27FC236}">
                <a16:creationId xmlns:a16="http://schemas.microsoft.com/office/drawing/2014/main" id="{7A9FDDCD-0FA8-0E47-9144-EEE786F57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re 1">
            <a:extLst>
              <a:ext uri="{FF2B5EF4-FFF2-40B4-BE49-F238E27FC236}">
                <a16:creationId xmlns:a16="http://schemas.microsoft.com/office/drawing/2014/main" id="{B8B51EE4-D0A8-B945-930C-A06AE523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38" y="726266"/>
            <a:ext cx="3711726" cy="1481249"/>
          </a:xfrm>
        </p:spPr>
        <p:txBody>
          <a:bodyPr>
            <a:normAutofit/>
          </a:bodyPr>
          <a:lstStyle/>
          <a:p>
            <a:r>
              <a:rPr lang="fr-FR" dirty="0">
                <a:latin typeface="+mn-lt"/>
              </a:rPr>
              <a:t>SOMMAIRE: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DE6CD243-7FE4-C14D-9EE7-0DDAD27F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538" y="2321186"/>
            <a:ext cx="10654420" cy="44231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3000" dirty="0"/>
              <a:t>Contexte et système</a:t>
            </a:r>
            <a:endParaRPr lang="fr-FR" sz="1300" dirty="0"/>
          </a:p>
          <a:p>
            <a:pPr>
              <a:buFont typeface="Wingdings" pitchFamily="2" charset="2"/>
              <a:buChar char="§"/>
            </a:pPr>
            <a:r>
              <a:rPr lang="fr-FR" sz="3000" dirty="0"/>
              <a:t>Mise en équations du modèle</a:t>
            </a:r>
            <a:endParaRPr lang="fr-FR" sz="1000" dirty="0"/>
          </a:p>
          <a:p>
            <a:pPr>
              <a:buFont typeface="Wingdings" pitchFamily="2" charset="2"/>
              <a:buChar char="§"/>
            </a:pPr>
            <a:r>
              <a:rPr lang="fr-FR" sz="3000" dirty="0"/>
              <a:t>Simulations numériques de l’évolution de la température et de l’épaisseur</a:t>
            </a:r>
          </a:p>
          <a:p>
            <a:pPr>
              <a:buFont typeface="Wingdings" pitchFamily="2" charset="2"/>
              <a:buChar char="§"/>
            </a:pPr>
            <a:r>
              <a:rPr lang="fr-FR" sz="3000" dirty="0"/>
              <a:t>Validation</a:t>
            </a:r>
          </a:p>
          <a:p>
            <a:pPr>
              <a:buFont typeface="Wingdings" pitchFamily="2" charset="2"/>
              <a:buChar char="§"/>
            </a:pPr>
            <a:r>
              <a:rPr lang="fr-FR" sz="3000" dirty="0"/>
              <a:t>Discussion des résultats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15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AC9E3-7023-794F-A7EA-7D3A77AD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C1331-BE22-EA43-A423-A71E9B285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2DEDFE80-248C-9344-AE78-D8D7C55F4A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7A9315A-4AA2-1746-A0B9-885F9FD5BCAF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/>
              <a:t>I - CONTEXTE ET SYSTÈME: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28B538-CD8F-8840-9CB6-CDDCBEB0A9A5}"/>
              </a:ext>
            </a:extLst>
          </p:cNvPr>
          <p:cNvSpPr txBox="1">
            <a:spLocks/>
          </p:cNvSpPr>
          <p:nvPr/>
        </p:nvSpPr>
        <p:spPr>
          <a:xfrm>
            <a:off x="838200" y="2448097"/>
            <a:ext cx="10515600" cy="203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400" dirty="0"/>
              <a:t>Cadre : échangeur thermique à tubes et à calandre d’une centrale nucléaire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Problématique : encrassement du biofilm 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Conséquence potentielle majeure : baisse de la productivité énergétique</a:t>
            </a:r>
          </a:p>
          <a:p>
            <a:pPr>
              <a:buFont typeface="Wingdings" pitchFamily="2" charset="2"/>
              <a:buChar char="§"/>
            </a:pP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F61A07C-7EE6-A44D-87EE-86B989F44782}"/>
              </a:ext>
            </a:extLst>
          </p:cNvPr>
          <p:cNvSpPr txBox="1">
            <a:spLocks/>
          </p:cNvSpPr>
          <p:nvPr/>
        </p:nvSpPr>
        <p:spPr>
          <a:xfrm>
            <a:off x="838200" y="1431690"/>
            <a:ext cx="37117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CONTEXTE :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22FA4F9-76BB-534E-9172-F22172C88CF8}"/>
              </a:ext>
            </a:extLst>
          </p:cNvPr>
          <p:cNvSpPr txBox="1">
            <a:spLocks/>
          </p:cNvSpPr>
          <p:nvPr/>
        </p:nvSpPr>
        <p:spPr>
          <a:xfrm>
            <a:off x="838200" y="3542375"/>
            <a:ext cx="37117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SYSTÈME CONSIDÉRÉ : 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8A60067-4553-3448-8BD5-16CE82A1CA29}"/>
              </a:ext>
            </a:extLst>
          </p:cNvPr>
          <p:cNvSpPr txBox="1">
            <a:spLocks/>
          </p:cNvSpPr>
          <p:nvPr/>
        </p:nvSpPr>
        <p:spPr>
          <a:xfrm>
            <a:off x="838199" y="4660449"/>
            <a:ext cx="9768191" cy="203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400" dirty="0"/>
              <a:t>L’un des tubes de l’échangeur thermique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Axe z horizontal</a:t>
            </a:r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Mesures : </a:t>
            </a:r>
            <a:r>
              <a:rPr lang="fr-FR" sz="2400" dirty="0" err="1"/>
              <a:t>T</a:t>
            </a:r>
            <a:r>
              <a:rPr lang="fr-FR" sz="2400" dirty="0"/>
              <a:t>, la température du système en temps et en espace </a:t>
            </a:r>
            <a:r>
              <a:rPr lang="fr-FR" sz="2400" dirty="0" err="1"/>
              <a:t>T</a:t>
            </a:r>
            <a:r>
              <a:rPr lang="fr-FR" sz="2400" dirty="0"/>
              <a:t>(</a:t>
            </a:r>
            <a:r>
              <a:rPr lang="fr-FR" sz="2400" dirty="0" err="1"/>
              <a:t>t,z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r>
              <a:rPr lang="fr-FR" sz="2400" dirty="0"/>
              <a:t>                      e, l’épaisseur du biofilm en temps et en espace e(</a:t>
            </a:r>
            <a:r>
              <a:rPr lang="fr-FR" sz="2400" dirty="0" err="1"/>
              <a:t>t,z</a:t>
            </a:r>
            <a:r>
              <a:rPr lang="fr-FR" sz="2400" dirty="0"/>
              <a:t>)</a:t>
            </a: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pic>
        <p:nvPicPr>
          <p:cNvPr id="12" name="Image 23">
            <a:extLst>
              <a:ext uri="{FF2B5EF4-FFF2-40B4-BE49-F238E27FC236}">
                <a16:creationId xmlns:a16="http://schemas.microsoft.com/office/drawing/2014/main" id="{B3C1B559-5882-FC41-854E-51AA99A4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52" b="89881" l="4911" r="94978">
                        <a14:foregroundMark x1="15625" y1="44345" x2="42746" y2="50000"/>
                        <a14:foregroundMark x1="21429" y1="70833" x2="50000" y2="72024"/>
                        <a14:foregroundMark x1="48438" y1="36012" x2="65625" y2="40179"/>
                        <a14:foregroundMark x1="66629" y1="73512" x2="66629" y2="79167"/>
                        <a14:foregroundMark x1="87388" y1="62500" x2="73884" y2="63690"/>
                        <a14:foregroundMark x1="72321" y1="55357" x2="63951" y2="33631"/>
                        <a14:foregroundMark x1="63951" y1="33631" x2="63504" y2="33333"/>
                        <a14:foregroundMark x1="86384" y1="62500" x2="67634" y2="63690"/>
                        <a14:foregroundMark x1="35379" y1="66667" x2="35379" y2="66667"/>
                        <a14:foregroundMark x1="35379" y1="66667" x2="35379" y2="66667"/>
                        <a14:foregroundMark x1="74219" y1="60714" x2="74219" y2="60714"/>
                        <a14:foregroundMark x1="74219" y1="60714" x2="74219" y2="60714"/>
                        <a14:foregroundMark x1="29464" y1="61310" x2="46987" y2="61607"/>
                        <a14:foregroundMark x1="46987" y1="61607" x2="55469" y2="59524"/>
                        <a14:foregroundMark x1="72545" y1="60714" x2="75112" y2="63690"/>
                        <a14:foregroundMark x1="16741" y1="61310" x2="5022" y2="60119"/>
                        <a14:foregroundMark x1="5022" y1="60119" x2="5022" y2="60119"/>
                        <a14:foregroundMark x1="38281" y1="86310" x2="57813" y2="86905"/>
                        <a14:foregroundMark x1="25893" y1="86310" x2="17188" y2="81250"/>
                        <a14:foregroundMark x1="73549" y1="57738" x2="66183" y2="33333"/>
                        <a14:foregroundMark x1="66183" y1="33333" x2="65848" y2="33333"/>
                        <a14:foregroundMark x1="67299" y1="33333" x2="73884" y2="51190"/>
                        <a14:foregroundMark x1="65067" y1="39286" x2="59598" y2="59821"/>
                        <a14:foregroundMark x1="43415" y1="20833" x2="43415" y2="27679"/>
                        <a14:foregroundMark x1="43415" y1="15774" x2="43415" y2="27679"/>
                        <a14:foregroundMark x1="23996" y1="12798" x2="73103" y2="13988"/>
                        <a14:foregroundMark x1="66853" y1="24702" x2="36830" y2="26488"/>
                        <a14:foregroundMark x1="82254" y1="16964" x2="47098" y2="17857"/>
                        <a14:foregroundMark x1="13393" y1="11905" x2="51897" y2="12798"/>
                        <a14:foregroundMark x1="51897" y1="12798" x2="80804" y2="10119"/>
                        <a14:foregroundMark x1="13393" y1="15774" x2="13728" y2="52679"/>
                        <a14:foregroundMark x1="13728" y1="52679" x2="13393" y2="55060"/>
                        <a14:foregroundMark x1="95089" y1="71429" x2="95089" y2="71429"/>
                        <a14:foregroundMark x1="82254" y1="26488" x2="82701" y2="5952"/>
                        <a14:backgroundMark x1="81250" y1="50000" x2="81250" y2="50000"/>
                        <a14:backgroundMark x1="81585" y1="50000" x2="81585" y2="50000"/>
                        <a14:backgroundMark x1="88504" y1="48214" x2="88504" y2="48214"/>
                        <a14:backgroundMark x1="88504" y1="48214" x2="88504" y2="48214"/>
                        <a14:backgroundMark x1="91071" y1="49107" x2="91071" y2="49107"/>
                        <a14:backgroundMark x1="91071" y1="49107" x2="91071" y2="49107"/>
                        <a14:backgroundMark x1="84821" y1="49107" x2="84821" y2="49107"/>
                        <a14:backgroundMark x1="84821" y1="49107" x2="84821" y2="49107"/>
                      </a14:backgroundRemoval>
                    </a14:imgEffect>
                  </a14:imgLayer>
                </a14:imgProps>
              </a:ext>
            </a:extLst>
          </a:blip>
          <a:srcRect l="9226"/>
          <a:stretch/>
        </p:blipFill>
        <p:spPr>
          <a:xfrm>
            <a:off x="7774831" y="3893761"/>
            <a:ext cx="3711726" cy="153337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143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39A45-63A8-BA4A-9C86-A656832C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7BB09-419D-844D-9B82-5E93F945A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88B02C6C-C2EB-4B47-957C-54394E134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4258887-BB95-0342-BAC5-3F25AF3D8512}"/>
              </a:ext>
            </a:extLst>
          </p:cNvPr>
          <p:cNvSpPr txBox="1">
            <a:spLocks/>
          </p:cNvSpPr>
          <p:nvPr/>
        </p:nvSpPr>
        <p:spPr>
          <a:xfrm>
            <a:off x="892537" y="726266"/>
            <a:ext cx="104069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+mn-lt"/>
              </a:rPr>
              <a:t>II.1.2 - Mise en équations : hypothèses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4CD3FA2-7C9A-C046-A271-A2A8F93DC4E7}"/>
              </a:ext>
            </a:extLst>
          </p:cNvPr>
          <p:cNvSpPr txBox="1">
            <a:spLocks/>
          </p:cNvSpPr>
          <p:nvPr/>
        </p:nvSpPr>
        <p:spPr>
          <a:xfrm>
            <a:off x="892537" y="1970302"/>
            <a:ext cx="10515600" cy="2030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 dirty="0"/>
          </a:p>
          <a:p>
            <a:pPr>
              <a:buFont typeface="Wingdings" pitchFamily="2" charset="2"/>
              <a:buChar char="§"/>
            </a:pPr>
            <a:endParaRPr lang="fr-FR" sz="2400" dirty="0"/>
          </a:p>
          <a:p>
            <a:pPr>
              <a:buFont typeface="Wingdings" pitchFamily="2" charset="2"/>
              <a:buChar char="§"/>
            </a:pPr>
            <a:endParaRPr lang="fr-FR" dirty="0"/>
          </a:p>
          <a:p>
            <a:pPr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9CD0A07-BDBB-1845-A1FD-DD032A80DD1E}"/>
              </a:ext>
            </a:extLst>
          </p:cNvPr>
          <p:cNvSpPr txBox="1">
            <a:spLocks/>
          </p:cNvSpPr>
          <p:nvPr/>
        </p:nvSpPr>
        <p:spPr>
          <a:xfrm>
            <a:off x="838200" y="2448096"/>
            <a:ext cx="10515600" cy="3523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fr-FR" sz="2400" dirty="0"/>
              <a:t>Couche de condensation négligée</a:t>
            </a:r>
          </a:p>
          <a:p>
            <a:pPr marL="0" indent="0">
              <a:buNone/>
            </a:pPr>
            <a:endParaRPr lang="fr-FR" sz="400" dirty="0"/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Température invariante en fonction de la rotation du cylindre</a:t>
            </a:r>
          </a:p>
          <a:p>
            <a:pPr marL="0" indent="0">
              <a:buNone/>
            </a:pPr>
            <a:endParaRPr lang="fr-FR" sz="400" dirty="0"/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Épaisseur du biofilm très petite devant le diamètre du cylindre</a:t>
            </a:r>
          </a:p>
          <a:p>
            <a:pPr>
              <a:buFont typeface="Wingdings" pitchFamily="2" charset="2"/>
              <a:buChar char="§"/>
            </a:pPr>
            <a:endParaRPr lang="fr-FR" sz="600" dirty="0"/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Temps caractéristique de variation de la température est très petit devant le temps caractéristique de variation du biofilm</a:t>
            </a:r>
          </a:p>
          <a:p>
            <a:pPr>
              <a:buFont typeface="Wingdings" pitchFamily="2" charset="2"/>
              <a:buChar char="§"/>
            </a:pPr>
            <a:endParaRPr lang="fr-FR" sz="2400" dirty="0"/>
          </a:p>
          <a:p>
            <a:pPr>
              <a:buFont typeface="Wingdings" pitchFamily="2" charset="2"/>
              <a:buChar char="§"/>
            </a:pPr>
            <a:r>
              <a:rPr lang="fr-FR" sz="2400" dirty="0"/>
              <a:t>Transfert thermique purement radial</a:t>
            </a:r>
          </a:p>
          <a:p>
            <a:pPr>
              <a:buFont typeface="Wingdings" pitchFamily="2" charset="2"/>
              <a:buChar char="§"/>
            </a:pPr>
            <a:endParaRPr lang="fr-FR" sz="2400" dirty="0"/>
          </a:p>
          <a:p>
            <a:pPr>
              <a:buFont typeface="Wingdings" pitchFamily="2" charset="2"/>
              <a:buChar char="§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417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8E7FC-AD2A-5849-AB39-E2FA89E5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CFFF18DE-CEAE-554B-AF13-166924542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0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62B03AC-C684-9649-99F7-8211E4ED8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37" y="2686012"/>
            <a:ext cx="6623390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3414EFE-1EDB-414F-B7A7-A3280841A292}"/>
              </a:ext>
            </a:extLst>
          </p:cNvPr>
          <p:cNvSpPr txBox="1">
            <a:spLocks/>
          </p:cNvSpPr>
          <p:nvPr/>
        </p:nvSpPr>
        <p:spPr>
          <a:xfrm>
            <a:off x="892537" y="726266"/>
            <a:ext cx="104069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+mn-lt"/>
              </a:rPr>
              <a:t>II.2 - Mise en équations : application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C5A415-6D3C-D842-BD16-B9240D2EB18C}"/>
              </a:ext>
            </a:extLst>
          </p:cNvPr>
          <p:cNvSpPr/>
          <p:nvPr/>
        </p:nvSpPr>
        <p:spPr>
          <a:xfrm>
            <a:off x="695788" y="2066203"/>
            <a:ext cx="7087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On réalise un bilan d'énergie sur une section élémentaire du tuyau: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4CF023-6E3C-5245-A860-0E0938065A83}"/>
              </a:ext>
            </a:extLst>
          </p:cNvPr>
          <p:cNvSpPr/>
          <p:nvPr/>
        </p:nvSpPr>
        <p:spPr>
          <a:xfrm>
            <a:off x="838200" y="36317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Première loi de la thermodynamique : </a:t>
            </a:r>
          </a:p>
        </p:txBody>
      </p:sp>
      <p:pic>
        <p:nvPicPr>
          <p:cNvPr id="20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CE1043-92FC-E441-9883-C240A5AC6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2" b="49948"/>
          <a:stretch/>
        </p:blipFill>
        <p:spPr>
          <a:xfrm>
            <a:off x="838200" y="4119454"/>
            <a:ext cx="6623391" cy="1188461"/>
          </a:xfrm>
          <a:ln>
            <a:solidFill>
              <a:schemeClr val="tx1"/>
            </a:solidFill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CBE330D-59D3-BE48-B5D4-9025EBC278FA}"/>
              </a:ext>
            </a:extLst>
          </p:cNvPr>
          <p:cNvSpPr txBox="1"/>
          <p:nvPr/>
        </p:nvSpPr>
        <p:spPr>
          <a:xfrm>
            <a:off x="838200" y="5653484"/>
            <a:ext cx="16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Loi de </a:t>
            </a:r>
            <a:r>
              <a:rPr lang="fr-FR" dirty="0" err="1"/>
              <a:t>Konak</a:t>
            </a:r>
            <a:r>
              <a:rPr lang="fr-FR" dirty="0"/>
              <a:t> : </a:t>
            </a:r>
          </a:p>
        </p:txBody>
      </p:sp>
      <p:pic>
        <p:nvPicPr>
          <p:cNvPr id="22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FE616099-3367-2E42-A126-B69DB9FBE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2" y="5590115"/>
            <a:ext cx="4231716" cy="7041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9982FF0-6EA9-BE49-81FA-3AEDAC380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085" y="4119454"/>
            <a:ext cx="3147382" cy="58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390099A-A714-364A-A9D9-690BDD66A275}"/>
              </a:ext>
            </a:extLst>
          </p:cNvPr>
          <p:cNvSpPr/>
          <p:nvPr/>
        </p:nvSpPr>
        <p:spPr>
          <a:xfrm>
            <a:off x="8037087" y="3476221"/>
            <a:ext cx="3123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Relation épaisseur – résistance: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F21F6B-F4EE-934C-A0F2-5C7C3BFB93F0}"/>
              </a:ext>
            </a:extLst>
          </p:cNvPr>
          <p:cNvSpPr/>
          <p:nvPr/>
        </p:nvSpPr>
        <p:spPr>
          <a:xfrm>
            <a:off x="8061585" y="2090396"/>
            <a:ext cx="279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Résistances en série : 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2009708-A0C3-C143-9710-B7CF0CCD74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6583"/>
          <a:stretch/>
        </p:blipFill>
        <p:spPr>
          <a:xfrm>
            <a:off x="8037087" y="2746544"/>
            <a:ext cx="3830282" cy="369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659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32298-6C55-8445-862E-1162B9CD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D44678B7-1394-3442-980A-637D7B73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4EDF38D3-750D-CF4B-9740-76BF6C473375}"/>
              </a:ext>
            </a:extLst>
          </p:cNvPr>
          <p:cNvSpPr txBox="1">
            <a:spLocks/>
          </p:cNvSpPr>
          <p:nvPr/>
        </p:nvSpPr>
        <p:spPr>
          <a:xfrm>
            <a:off x="892537" y="726266"/>
            <a:ext cx="104069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+mn-lt"/>
              </a:rPr>
              <a:t>II.2 - Mise en équations : modèle final</a:t>
            </a:r>
          </a:p>
        </p:txBody>
      </p:sp>
      <p:pic>
        <p:nvPicPr>
          <p:cNvPr id="15" name="Espace réservé du contenu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A596CC-6F81-1C41-8E73-5107EEADE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63330" y="2568656"/>
            <a:ext cx="5817994" cy="1440097"/>
          </a:xfr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CC90C23-DADC-214E-9A34-752C3C3E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870" y="4650486"/>
            <a:ext cx="6042454" cy="6360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508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6883E-F3CD-9D47-BAFB-E923DF27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45ADB-909D-0E4D-87DE-B5D0F58B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FBF83540-738F-2647-BBFB-781108646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46FFD5-433B-F640-A515-FDBEEEF51F8E}"/>
              </a:ext>
            </a:extLst>
          </p:cNvPr>
          <p:cNvSpPr txBox="1"/>
          <p:nvPr/>
        </p:nvSpPr>
        <p:spPr>
          <a:xfrm>
            <a:off x="446268" y="2711494"/>
            <a:ext cx="1129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400" dirty="0"/>
              <a:t>L’épaisseur du biofilm est initialisée à 1% de la valeur finale, sans quoi on ne pourrait faire nos calculs (e = 0 constant si e[0, .] = 0).</a:t>
            </a:r>
          </a:p>
          <a:p>
            <a:endParaRPr lang="fr-FR" sz="2400" dirty="0"/>
          </a:p>
          <a:p>
            <a:pPr marL="342900" indent="-342900">
              <a:buFont typeface="Wingdings" pitchFamily="2" charset="2"/>
              <a:buChar char="§"/>
            </a:pPr>
            <a:r>
              <a:rPr lang="fr-FR" sz="2400" dirty="0"/>
              <a:t>Température initialisée à 17°C à l’entrée du tuyau. Température à </a:t>
            </a:r>
            <a:r>
              <a:rPr lang="fr-FR" sz="2400" dirty="0" err="1"/>
              <a:t>t</a:t>
            </a:r>
            <a:r>
              <a:rPr lang="fr-FR" sz="2400" dirty="0"/>
              <a:t>=0 le long de l’axe donnée par schéma d’Euler en z et t0 = 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8772CC1-563D-2945-8802-63114E25D5B0}"/>
              </a:ext>
            </a:extLst>
          </p:cNvPr>
          <p:cNvSpPr txBox="1">
            <a:spLocks/>
          </p:cNvSpPr>
          <p:nvPr/>
        </p:nvSpPr>
        <p:spPr>
          <a:xfrm>
            <a:off x="892537" y="726266"/>
            <a:ext cx="10406926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+mn-lt"/>
              </a:rPr>
              <a:t>II.2 - Mise en équations : précisions sur les conditions initiales</a:t>
            </a:r>
          </a:p>
        </p:txBody>
      </p:sp>
    </p:spTree>
    <p:extLst>
      <p:ext uri="{BB962C8B-B14F-4D97-AF65-F5344CB8AC3E}">
        <p14:creationId xmlns:p14="http://schemas.microsoft.com/office/powerpoint/2010/main" val="338373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E63032-9912-6A47-91DC-809520D9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E7759CF3-93C1-7E49-9E07-999BA260EB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0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9712E3D7-E747-4F45-9B20-55C2F4068D89}"/>
              </a:ext>
            </a:extLst>
          </p:cNvPr>
          <p:cNvSpPr txBox="1">
            <a:spLocks/>
          </p:cNvSpPr>
          <p:nvPr/>
        </p:nvSpPr>
        <p:spPr>
          <a:xfrm>
            <a:off x="892536" y="726266"/>
            <a:ext cx="10778095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III.1 – Validation : schéma d’Euler d’ordre 1 et implémentation numérique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286E8-AD73-BC49-B28A-5CBC1B1991E2}"/>
              </a:ext>
            </a:extLst>
          </p:cNvPr>
          <p:cNvSpPr/>
          <p:nvPr/>
        </p:nvSpPr>
        <p:spPr>
          <a:xfrm>
            <a:off x="892537" y="2368601"/>
            <a:ext cx="93113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000" dirty="0"/>
              <a:t>Schéma d’Euler d’ordre 1, en espace dans la première équation (température) , en temps dans la deuxième (épaisseur) : </a:t>
            </a: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01FF93D3-8FFD-E94D-9D6A-B78235C99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61100" y="3429000"/>
            <a:ext cx="6069799" cy="1786582"/>
          </a:xfr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43A3FC5-3FB8-8B41-A0E5-F6E32E81A781}"/>
              </a:ext>
            </a:extLst>
          </p:cNvPr>
          <p:cNvSpPr txBox="1"/>
          <p:nvPr/>
        </p:nvSpPr>
        <p:spPr>
          <a:xfrm>
            <a:off x="892537" y="5731624"/>
            <a:ext cx="11114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000" dirty="0"/>
              <a:t>Implémentation numérique suivant ce schéma (cf. code Python)</a:t>
            </a:r>
          </a:p>
        </p:txBody>
      </p:sp>
    </p:spTree>
    <p:extLst>
      <p:ext uri="{BB962C8B-B14F-4D97-AF65-F5344CB8AC3E}">
        <p14:creationId xmlns:p14="http://schemas.microsoft.com/office/powerpoint/2010/main" val="310445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51879-89C7-284D-9601-C62CFBE6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10" descr="Free Elegant PPT Backgrounds">
            <a:extLst>
              <a:ext uri="{FF2B5EF4-FFF2-40B4-BE49-F238E27FC236}">
                <a16:creationId xmlns:a16="http://schemas.microsoft.com/office/drawing/2014/main" id="{2FDC8146-A5CC-5147-B834-05520F236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t="23373" b="1"/>
          <a:stretch/>
        </p:blipFill>
        <p:spPr bwMode="auto">
          <a:xfrm>
            <a:off x="-41968" y="0"/>
            <a:ext cx="122339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6EBA04-51CC-094F-A05C-7567FF76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114" y="2055813"/>
            <a:ext cx="4236858" cy="3605120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B927B2-2D82-C64C-8DF8-7DC84E705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9114" y="5721258"/>
            <a:ext cx="4508500" cy="304800"/>
          </a:xfr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1F24265-9C9D-4649-BA57-0938A204A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300" y="2167685"/>
            <a:ext cx="4508500" cy="3381375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5A1C92DC-E688-7842-9C9A-9348B8A9F86B}"/>
              </a:ext>
            </a:extLst>
          </p:cNvPr>
          <p:cNvSpPr txBox="1">
            <a:spLocks/>
          </p:cNvSpPr>
          <p:nvPr/>
        </p:nvSpPr>
        <p:spPr>
          <a:xfrm>
            <a:off x="855773" y="568315"/>
            <a:ext cx="10515599" cy="1481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+mn-lt"/>
              </a:rPr>
              <a:t>III.2 – Validation : Résultats de la simulation et vérification de la convergence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4F29A5-367F-184B-AB25-0FCBB4251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872" y="5714149"/>
            <a:ext cx="4508500" cy="3119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0607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A225C981B744F8C01D22F54A29311" ma:contentTypeVersion="8" ma:contentTypeDescription="Crée un document." ma:contentTypeScope="" ma:versionID="621bb4ac2c2d161ff35f39e2f93324d9">
  <xsd:schema xmlns:xsd="http://www.w3.org/2001/XMLSchema" xmlns:xs="http://www.w3.org/2001/XMLSchema" xmlns:p="http://schemas.microsoft.com/office/2006/metadata/properties" xmlns:ns2="079504cd-05b3-4482-a43d-811a42a17594" targetNamespace="http://schemas.microsoft.com/office/2006/metadata/properties" ma:root="true" ma:fieldsID="8a2fd4139f0c6db79f5839e3e65252d6" ns2:_="">
    <xsd:import namespace="079504cd-05b3-4482-a43d-811a42a175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504cd-05b3-4482-a43d-811a42a17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886C6B-39CD-48D0-A3FD-E8C8082307EB}"/>
</file>

<file path=customXml/itemProps2.xml><?xml version="1.0" encoding="utf-8"?>
<ds:datastoreItem xmlns:ds="http://schemas.openxmlformats.org/officeDocument/2006/customXml" ds:itemID="{85A16A5A-E091-44AD-866C-F443F8459814}"/>
</file>

<file path=customXml/itemProps3.xml><?xml version="1.0" encoding="utf-8"?>
<ds:datastoreItem xmlns:ds="http://schemas.openxmlformats.org/officeDocument/2006/customXml" ds:itemID="{67B0FE33-C35A-4F9B-A65A-65EF4FAA109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521</Words>
  <Application>Microsoft Macintosh PowerPoint</Application>
  <PresentationFormat>Grand écran</PresentationFormat>
  <Paragraphs>66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SOMMAIRE: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remy.ipsup@gmail.com</dc:creator>
  <cp:lastModifiedBy>remy.ipsup@gmail.com</cp:lastModifiedBy>
  <cp:revision>52</cp:revision>
  <dcterms:created xsi:type="dcterms:W3CDTF">2022-01-26T18:11:13Z</dcterms:created>
  <dcterms:modified xsi:type="dcterms:W3CDTF">2022-01-26T21:51:15Z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0x01010011FA225C981B744F8C01D22F54A29311</vt:lpwstr>
  </property>
</Properties>
</file>