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45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4FEED9-3EDC-4660-8918-CFF28AC76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781A13C-5D03-4F7C-BDBF-4E4714FA4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C8474A-B286-4869-858E-242231BF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5232D6-538E-4EFD-A32F-8B18D4F0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7BAEF4-CE2E-4590-8CD2-9C7B9A00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863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FA29DC-6E11-446A-976F-17F84560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72A9B55-F860-4512-A32D-9A368DB11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74C609-5A10-4A0A-B528-2FA078D8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7F9876A-B1D7-4E24-8149-643FBCC2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05D1A3-9420-40FE-BB4A-E5DBDEB0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020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27000FA-E374-402E-AC9C-D3F247F8A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9BE60DF-D8D5-423C-8F33-2B1E80C00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8E3814-23FA-41FC-83D6-F28914C5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2DD871-3241-4CCE-9C8D-0D1A47B7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881736F-80BD-46CC-8B80-4223BA9B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07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F3D2B-C600-490B-916F-5C17A8A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5DB41D3-9BBE-4AFA-A64B-D181DE10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3373968-B3BB-408E-A6AE-ADAEA4D5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6EDBCF-C17A-4894-968C-68688DD7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9FDD6C-81BC-4BA0-897E-452D22B7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19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63CAB8-7A13-49D0-B4AE-AA9F060C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494C0E7-CC54-4E0D-B1D7-F59BAE875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86249E-DE44-4C77-AC6E-1A2ECE1B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42F6889-86FB-4E07-ACEA-E23D5C9D3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4D7895-5729-418B-A653-DA0F8AC5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492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3CE856-1686-4817-B34C-44F4343F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A751330-1838-4A28-AFDF-BD099FD6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13146CC-1BCC-4D54-A45B-874B72DE8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EDC7221-FA1E-46BD-9AA7-BD377505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419B7E-2DB2-465E-8EB4-FCDCBF26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137ABA9-9F20-4943-B054-2C25164A1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982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804906-9E88-4AFD-BE70-63AD8498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1815C61-7C2E-485E-80EB-0E07B4061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57A1612-A371-43A9-82C3-32CD0C1E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B61A091-CE8A-4899-9296-F03925B95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8B7085C-5C5A-4A75-B13D-D5F1AACCD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AB2C9F6-53EE-4DFB-8FE1-059CE57B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F2B9968-3E62-4657-9CEE-CDBECE3B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5B68A5B-142C-40F6-BFCD-6250EA71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943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622043-85BD-495D-A291-CEA714B3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1617D17-2495-4BDF-94CD-DA8AA83B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F6004C-3779-4FA7-BB03-F6DDCE49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0CADCE4-45F1-47D3-ABB5-D0CFF2CA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74BD2E8-2BA4-4D93-BB95-824A2CF40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ACD0F1F-0F26-4E96-B5DF-C7039BF9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D37A5E5-2525-4BBD-AC4D-928B7CBE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387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5D6F4E-3271-483D-93D5-BE052B90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79C2EF-1E36-4647-9CCC-386BE3D0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C0986D5-AC16-4C1C-8876-AC52ACD6A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8AE71F2-49F8-4B6C-89AC-000B048F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215668D-550B-4904-84A5-75C70AC6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AE035F-C7C1-4886-B205-5278536B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91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6FDE34-AE11-46A8-9634-6411F72A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D9114DC-8688-493F-8D12-5E7D619B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87F70E9-EF1A-4D52-887D-47B3ECC85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D2177E6-98D7-4731-A2F0-36FB1F85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95AF587-F6A3-4EA2-8858-A5D9B0B4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3CAD420-80F8-4EF2-8902-A6AAC7E4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16689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51BF4FE-8762-4AA2-8D8C-CB07A7868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DB17F2-8FDE-43D0-8F5A-88572370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91E28C-FC4F-4A9B-8CE6-0702CA242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78B4-9EF0-4F5B-B2D7-5218FF44B238}" type="datetimeFigureOut">
              <a:rPr lang="he-IL" smtClean="0"/>
              <a:t>כ'/חשון/תשפ"ד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311BFC-F8BA-4B9E-ADED-70DEA649F5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DC6A99-58A6-4AB9-BD8D-1A10366C6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3EFB4-32F0-48D0-B967-A468102B358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4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ECD6BB-F503-4983-8E05-BA7F70FD0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4457"/>
            <a:ext cx="9144000" cy="2387600"/>
          </a:xfrm>
        </p:spPr>
        <p:txBody>
          <a:bodyPr/>
          <a:lstStyle/>
          <a:p>
            <a:r>
              <a:rPr lang="he-IL" dirty="0">
                <a:solidFill>
                  <a:srgbClr val="FF0066"/>
                </a:solidFill>
              </a:rPr>
              <a:t>אפיון פרויקט/</a:t>
            </a:r>
            <a:r>
              <a:rPr lang="en-US" dirty="0">
                <a:solidFill>
                  <a:srgbClr val="FF0066"/>
                </a:solidFill>
              </a:rPr>
              <a:t>auto car</a:t>
            </a:r>
            <a:endParaRPr lang="he-IL" dirty="0">
              <a:solidFill>
                <a:srgbClr val="FF0066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295FDF4-EF78-4F47-9C0F-F85458D83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6886"/>
            <a:ext cx="9144000" cy="1655762"/>
          </a:xfrm>
        </p:spPr>
        <p:txBody>
          <a:bodyPr/>
          <a:lstStyle/>
          <a:p>
            <a:r>
              <a:rPr lang="he-IL" dirty="0">
                <a:solidFill>
                  <a:srgbClr val="FF0066"/>
                </a:solidFill>
              </a:rPr>
              <a:t>איילה אילוז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61531EA-01F3-41AA-9732-FED0C3F7A44A}"/>
              </a:ext>
            </a:extLst>
          </p:cNvPr>
          <p:cNvSpPr txBox="1"/>
          <p:nvPr/>
        </p:nvSpPr>
        <p:spPr>
          <a:xfrm>
            <a:off x="11308431" y="593445"/>
            <a:ext cx="64152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>
                <a:solidFill>
                  <a:srgbClr val="FF0066"/>
                </a:solidFill>
              </a:rPr>
              <a:t>בס"ד</a:t>
            </a:r>
          </a:p>
        </p:txBody>
      </p:sp>
    </p:spTree>
    <p:extLst>
      <p:ext uri="{BB962C8B-B14F-4D97-AF65-F5344CB8AC3E}">
        <p14:creationId xmlns:p14="http://schemas.microsoft.com/office/powerpoint/2010/main" val="11959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EB4819F-17BB-4D86-A6FC-C40F890F5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2046" y="2117959"/>
            <a:ext cx="2232213" cy="1655762"/>
          </a:xfrm>
          <a:ln w="571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he-IL" b="1" u="sng" dirty="0"/>
              <a:t>כניסת משתמש</a:t>
            </a:r>
          </a:p>
          <a:p>
            <a:r>
              <a:rPr lang="he-IL" dirty="0"/>
              <a:t>הירשם</a:t>
            </a:r>
          </a:p>
          <a:p>
            <a:r>
              <a:rPr lang="he-IL" dirty="0"/>
              <a:t>היתחבר</a:t>
            </a:r>
          </a:p>
          <a:p>
            <a:r>
              <a:rPr lang="he-IL" sz="1200" b="1" dirty="0"/>
              <a:t>טופס 1</a:t>
            </a:r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C062B33C-0DB9-4E5A-AE75-70DFEB17AA21}"/>
              </a:ext>
            </a:extLst>
          </p:cNvPr>
          <p:cNvCxnSpPr>
            <a:cxnSpLocks/>
          </p:cNvCxnSpPr>
          <p:nvPr/>
        </p:nvCxnSpPr>
        <p:spPr>
          <a:xfrm flipV="1">
            <a:off x="5638800" y="2370745"/>
            <a:ext cx="1138517" cy="40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כותרת משנה 2">
            <a:extLst>
              <a:ext uri="{FF2B5EF4-FFF2-40B4-BE49-F238E27FC236}">
                <a16:creationId xmlns:a16="http://schemas.microsoft.com/office/drawing/2014/main" id="{F1181999-5EDA-494D-92FB-F4ACA84A6085}"/>
              </a:ext>
            </a:extLst>
          </p:cNvPr>
          <p:cNvSpPr txBox="1">
            <a:spLocks/>
          </p:cNvSpPr>
          <p:nvPr/>
        </p:nvSpPr>
        <p:spPr>
          <a:xfrm>
            <a:off x="6947646" y="1524515"/>
            <a:ext cx="1344707" cy="98070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solidFill>
                  <a:srgbClr val="FF0000"/>
                </a:solidFill>
              </a:rPr>
              <a:t>טופס</a:t>
            </a:r>
          </a:p>
          <a:p>
            <a:r>
              <a:rPr lang="he-IL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כותרת משנה 2">
            <a:extLst>
              <a:ext uri="{FF2B5EF4-FFF2-40B4-BE49-F238E27FC236}">
                <a16:creationId xmlns:a16="http://schemas.microsoft.com/office/drawing/2014/main" id="{54558820-4792-4E5D-B738-BBE60DFE4A29}"/>
              </a:ext>
            </a:extLst>
          </p:cNvPr>
          <p:cNvSpPr txBox="1">
            <a:spLocks/>
          </p:cNvSpPr>
          <p:nvPr/>
        </p:nvSpPr>
        <p:spPr>
          <a:xfrm>
            <a:off x="6947646" y="3283370"/>
            <a:ext cx="1344707" cy="980701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solidFill>
                  <a:srgbClr val="FFFF00"/>
                </a:solidFill>
              </a:rPr>
              <a:t>טופס</a:t>
            </a:r>
          </a:p>
          <a:p>
            <a:r>
              <a:rPr lang="he-IL" b="1" dirty="0">
                <a:solidFill>
                  <a:srgbClr val="FFFF00"/>
                </a:solidFill>
              </a:rPr>
              <a:t>3</a:t>
            </a:r>
          </a:p>
        </p:txBody>
      </p: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F3F68751-724C-424C-ACCD-996920A29CD7}"/>
              </a:ext>
            </a:extLst>
          </p:cNvPr>
          <p:cNvCxnSpPr>
            <a:cxnSpLocks/>
          </p:cNvCxnSpPr>
          <p:nvPr/>
        </p:nvCxnSpPr>
        <p:spPr>
          <a:xfrm>
            <a:off x="5755340" y="3273938"/>
            <a:ext cx="950260" cy="27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105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733EF2A8-95DC-4ECB-9A87-5940F1C99027}"/>
              </a:ext>
            </a:extLst>
          </p:cNvPr>
          <p:cNvSpPr txBox="1">
            <a:spLocks/>
          </p:cNvSpPr>
          <p:nvPr/>
        </p:nvSpPr>
        <p:spPr>
          <a:xfrm>
            <a:off x="165846" y="190686"/>
            <a:ext cx="4899213" cy="6559738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b="1" dirty="0"/>
          </a:p>
          <a:p>
            <a:r>
              <a:rPr lang="he-IL" sz="9600" b="1" dirty="0"/>
              <a:t>הרשמה: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שם משתמש___________________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שם משפחה___________________</a:t>
            </a:r>
            <a:endParaRPr lang="en-US" sz="6400" b="1" dirty="0"/>
          </a:p>
          <a:p>
            <a:pPr algn="r">
              <a:lnSpc>
                <a:spcPct val="170000"/>
              </a:lnSpc>
            </a:pPr>
            <a:r>
              <a:rPr lang="he-IL" sz="6400" b="1" dirty="0"/>
              <a:t>תעודת זהות___________________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כתובת מייל___________________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פלאפון______________________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סיסמא______________________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עיר________________________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 רחוב______________________</a:t>
            </a:r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he-IL" sz="4400" b="1" dirty="0">
                <a:solidFill>
                  <a:srgbClr val="FF0000"/>
                </a:solidFill>
              </a:rPr>
              <a:t>אישור</a:t>
            </a:r>
          </a:p>
          <a:p>
            <a:pPr>
              <a:lnSpc>
                <a:spcPct val="170000"/>
              </a:lnSpc>
            </a:pPr>
            <a:r>
              <a:rPr lang="he-IL" sz="4400" b="1" dirty="0">
                <a:solidFill>
                  <a:srgbClr val="FF0000"/>
                </a:solidFill>
              </a:rPr>
              <a:t>טופס 2</a:t>
            </a:r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sz="1200" b="1" dirty="0"/>
          </a:p>
          <a:p>
            <a:r>
              <a:rPr lang="he-IL" sz="1200" b="1" dirty="0"/>
              <a:t>טופס 2</a:t>
            </a:r>
          </a:p>
          <a:p>
            <a:endParaRPr lang="he-IL" b="1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D7862D9-DE28-403C-AF1B-88D8591D2AC6}"/>
              </a:ext>
            </a:extLst>
          </p:cNvPr>
          <p:cNvSpPr txBox="1"/>
          <p:nvPr/>
        </p:nvSpPr>
        <p:spPr>
          <a:xfrm>
            <a:off x="5262282" y="421341"/>
            <a:ext cx="6508377" cy="470898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 דרישות פונקציונליות:</a:t>
            </a:r>
          </a:p>
          <a:p>
            <a:endParaRPr lang="he-I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בדיקת תקינות-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שם : ללא מספרים, ללא שילוב של 2 שפות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תעודת זהות: 9 ספרות בלבד, קיימת במאגר תעודת הזהות האמיתי.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מייל: אוסף תווים, התו-@, אוסף תווים, . ,וסיומות חוקיות למייל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פלאפון: קידומות תקינות, מכיל 10 ספרות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עיר: קיימת במפה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רחוב: קיים בעיר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מגדר: זכר/נקבה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פונקציה המכניסה את המשתמש למסד הנתונים ושומרת אותו.</a:t>
            </a:r>
          </a:p>
          <a:p>
            <a:endParaRPr lang="he-IL" sz="1400" b="1" dirty="0"/>
          </a:p>
          <a:p>
            <a:endParaRPr lang="he-IL" b="1" dirty="0"/>
          </a:p>
          <a:p>
            <a:endParaRPr lang="he-IL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dirty="0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5A3FA103-CFA4-4F3E-B576-1AF19EB5F502}"/>
              </a:ext>
            </a:extLst>
          </p:cNvPr>
          <p:cNvSpPr/>
          <p:nvPr/>
        </p:nvSpPr>
        <p:spPr>
          <a:xfrm>
            <a:off x="2294965" y="5504329"/>
            <a:ext cx="582706" cy="466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484BC632-F6FC-4F90-A5E6-8FC2475508CD}"/>
              </a:ext>
            </a:extLst>
          </p:cNvPr>
          <p:cNvCxnSpPr/>
          <p:nvPr/>
        </p:nvCxnSpPr>
        <p:spPr>
          <a:xfrm flipV="1">
            <a:off x="2877671" y="5199529"/>
            <a:ext cx="4464423" cy="573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BC3643D-9A9D-468F-BD6D-0DA084831945}"/>
              </a:ext>
            </a:extLst>
          </p:cNvPr>
          <p:cNvSpPr txBox="1"/>
          <p:nvPr/>
        </p:nvSpPr>
        <p:spPr>
          <a:xfrm>
            <a:off x="7440707" y="4673332"/>
            <a:ext cx="1075763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טופס</a:t>
            </a:r>
          </a:p>
          <a:p>
            <a:pPr algn="ctr"/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07449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396E1C02-A1D7-4778-BB81-D5F95B3725DB}"/>
              </a:ext>
            </a:extLst>
          </p:cNvPr>
          <p:cNvSpPr txBox="1">
            <a:spLocks/>
          </p:cNvSpPr>
          <p:nvPr/>
        </p:nvSpPr>
        <p:spPr>
          <a:xfrm>
            <a:off x="165846" y="190686"/>
            <a:ext cx="4899213" cy="2785596"/>
          </a:xfrm>
          <a:prstGeom prst="rect">
            <a:avLst/>
          </a:prstGeom>
          <a:ln w="57150">
            <a:solidFill>
              <a:srgbClr val="FFFF00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b="1" dirty="0"/>
          </a:p>
          <a:p>
            <a:r>
              <a:rPr lang="he-IL" sz="9600" b="1" dirty="0"/>
              <a:t>התחברות: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שם משתמש___________________</a:t>
            </a:r>
          </a:p>
          <a:p>
            <a:pPr algn="r">
              <a:lnSpc>
                <a:spcPct val="170000"/>
              </a:lnSpc>
            </a:pPr>
            <a:r>
              <a:rPr lang="he-IL" sz="6400" b="1" dirty="0"/>
              <a:t>סיסמא______________________</a:t>
            </a:r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r>
              <a:rPr lang="he-IL" sz="4400" b="1" dirty="0">
                <a:solidFill>
                  <a:srgbClr val="FFFF00"/>
                </a:solidFill>
              </a:rPr>
              <a:t>אישור</a:t>
            </a:r>
          </a:p>
          <a:p>
            <a:pPr>
              <a:lnSpc>
                <a:spcPct val="170000"/>
              </a:lnSpc>
            </a:pPr>
            <a:r>
              <a:rPr lang="he-IL" sz="4400" b="1" dirty="0">
                <a:solidFill>
                  <a:srgbClr val="FFFF00"/>
                </a:solidFill>
              </a:rPr>
              <a:t>טופס 3</a:t>
            </a:r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sz="1200" b="1" dirty="0"/>
          </a:p>
          <a:p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C1AC455-FBF9-49CC-984C-12D7A762329E}"/>
              </a:ext>
            </a:extLst>
          </p:cNvPr>
          <p:cNvSpPr txBox="1"/>
          <p:nvPr/>
        </p:nvSpPr>
        <p:spPr>
          <a:xfrm>
            <a:off x="5298140" y="190686"/>
            <a:ext cx="6508377" cy="32624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he-IL" b="1" u="sng" dirty="0"/>
              <a:t> דרישות פונקציונליות:</a:t>
            </a:r>
          </a:p>
          <a:p>
            <a:endParaRPr lang="he-IL" b="1" u="sng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בדיקת תקינות-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שם : ללא מספרים, ללא שילוב של 2 שפות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סיסמא: בודקת שהסיסמא תואמת לשם המשתמש </a:t>
            </a:r>
            <a:r>
              <a:rPr lang="he-IL" sz="1600" dirty="0" err="1"/>
              <a:t>שהוקש</a:t>
            </a: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פונקציה שבודקת האם המשתמש קיים במסד נתונים, אם כן</a:t>
            </a:r>
          </a:p>
          <a:p>
            <a:r>
              <a:rPr lang="he-IL" b="1" dirty="0"/>
              <a:t>שולפת את המידע עליו למקומות הנדרשים, ומאפשרת כניסה למערכת, אם לא העברה לטופס 2-הרשמה.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5E6484B-F2F7-45A2-A2B1-4D289ACCCDD3}"/>
              </a:ext>
            </a:extLst>
          </p:cNvPr>
          <p:cNvSpPr/>
          <p:nvPr/>
        </p:nvSpPr>
        <p:spPr>
          <a:xfrm>
            <a:off x="2377887" y="2124635"/>
            <a:ext cx="475129" cy="37651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D430863F-E02F-462E-BE93-412C1C645AB0}"/>
              </a:ext>
            </a:extLst>
          </p:cNvPr>
          <p:cNvCxnSpPr/>
          <p:nvPr/>
        </p:nvCxnSpPr>
        <p:spPr>
          <a:xfrm>
            <a:off x="2853016" y="2312894"/>
            <a:ext cx="3242984" cy="173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0BB0F054-EEF3-4431-87C3-3CDA430C11A8}"/>
              </a:ext>
            </a:extLst>
          </p:cNvPr>
          <p:cNvSpPr txBox="1"/>
          <p:nvPr/>
        </p:nvSpPr>
        <p:spPr>
          <a:xfrm>
            <a:off x="5952566" y="4126485"/>
            <a:ext cx="1075763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טופס</a:t>
            </a:r>
          </a:p>
          <a:p>
            <a:pPr algn="ctr"/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 4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E2B2193-54C1-4004-93E4-5AC35872E2B1}"/>
              </a:ext>
            </a:extLst>
          </p:cNvPr>
          <p:cNvSpPr txBox="1"/>
          <p:nvPr/>
        </p:nvSpPr>
        <p:spPr>
          <a:xfrm rot="1592896">
            <a:off x="4283759" y="3255876"/>
            <a:ext cx="1795683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200" dirty="0"/>
              <a:t>אם המשתמש נמצא במאגר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AF604522-059D-4861-B460-710E31A992CD}"/>
              </a:ext>
            </a:extLst>
          </p:cNvPr>
          <p:cNvCxnSpPr>
            <a:cxnSpLocks/>
          </p:cNvCxnSpPr>
          <p:nvPr/>
        </p:nvCxnSpPr>
        <p:spPr>
          <a:xfrm>
            <a:off x="2472018" y="2501153"/>
            <a:ext cx="1742516" cy="229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BCE49A2-736C-4F54-BC40-66E98C04031E}"/>
              </a:ext>
            </a:extLst>
          </p:cNvPr>
          <p:cNvSpPr txBox="1"/>
          <p:nvPr/>
        </p:nvSpPr>
        <p:spPr>
          <a:xfrm rot="3135612">
            <a:off x="2724497" y="3683433"/>
            <a:ext cx="192432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200" dirty="0"/>
              <a:t>אם המשתמש לא קיים במאגר</a:t>
            </a:r>
          </a:p>
        </p:txBody>
      </p:sp>
      <p:sp>
        <p:nvSpPr>
          <p:cNvPr id="15" name="כותרת משנה 2">
            <a:extLst>
              <a:ext uri="{FF2B5EF4-FFF2-40B4-BE49-F238E27FC236}">
                <a16:creationId xmlns:a16="http://schemas.microsoft.com/office/drawing/2014/main" id="{541A5D9B-9B13-407D-A26F-23D0736DA5DD}"/>
              </a:ext>
            </a:extLst>
          </p:cNvPr>
          <p:cNvSpPr txBox="1">
            <a:spLocks/>
          </p:cNvSpPr>
          <p:nvPr/>
        </p:nvSpPr>
        <p:spPr>
          <a:xfrm>
            <a:off x="3712751" y="4862060"/>
            <a:ext cx="1344707" cy="980701"/>
          </a:xfrm>
          <a:prstGeom prst="rect">
            <a:avLst/>
          </a:prstGeom>
          <a:ln w="57150">
            <a:solidFill>
              <a:srgbClr val="FF0000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solidFill>
                  <a:srgbClr val="FF0000"/>
                </a:solidFill>
              </a:rPr>
              <a:t>טופס</a:t>
            </a:r>
          </a:p>
          <a:p>
            <a:r>
              <a:rPr lang="he-IL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27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6047D0F1-61A0-481D-9019-ACED49BBFD29}"/>
              </a:ext>
            </a:extLst>
          </p:cNvPr>
          <p:cNvSpPr txBox="1">
            <a:spLocks/>
          </p:cNvSpPr>
          <p:nvPr/>
        </p:nvSpPr>
        <p:spPr>
          <a:xfrm>
            <a:off x="165846" y="190686"/>
            <a:ext cx="5679142" cy="3072467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1">
            <a:normAutofit lnSpcReduction="1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/>
              <a:t>שלום_______</a:t>
            </a:r>
          </a:p>
          <a:p>
            <a:pPr algn="r"/>
            <a:r>
              <a:rPr lang="he-IL" sz="1200" b="1" dirty="0"/>
              <a:t>אנא הגדר מקום מוצא ויעד</a:t>
            </a:r>
          </a:p>
          <a:p>
            <a:pPr algn="r"/>
            <a:r>
              <a:rPr lang="he-IL" sz="1050" b="1" dirty="0"/>
              <a:t>מוצא: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050" dirty="0"/>
              <a:t>מיקום נוכחי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050" dirty="0"/>
              <a:t>אחר:______</a:t>
            </a:r>
          </a:p>
          <a:p>
            <a:pPr algn="r"/>
            <a:r>
              <a:rPr lang="he-IL" sz="1050" b="1" dirty="0"/>
              <a:t>יעד:</a:t>
            </a: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he-IL" sz="1050" dirty="0"/>
              <a:t>__________</a:t>
            </a:r>
          </a:p>
          <a:p>
            <a:endParaRPr lang="he-IL" sz="1800" dirty="0"/>
          </a:p>
          <a:p>
            <a:r>
              <a:rPr lang="he-IL" sz="1800" dirty="0">
                <a:solidFill>
                  <a:schemeClr val="accent6">
                    <a:lumMod val="75000"/>
                  </a:schemeClr>
                </a:solidFill>
              </a:rPr>
              <a:t>אישור</a:t>
            </a:r>
          </a:p>
          <a:p>
            <a:r>
              <a:rPr lang="he-IL" sz="1400" dirty="0">
                <a:solidFill>
                  <a:schemeClr val="accent6">
                    <a:lumMod val="75000"/>
                  </a:schemeClr>
                </a:solidFill>
              </a:rPr>
              <a:t>טופס 4</a:t>
            </a:r>
          </a:p>
          <a:p>
            <a:endParaRPr lang="he-IL" sz="1800" b="1" dirty="0"/>
          </a:p>
          <a:p>
            <a:endParaRPr lang="he-IL" sz="1800" b="1" dirty="0"/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he-IL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he-IL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he-IL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he-IL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sz="1200" b="1" dirty="0"/>
          </a:p>
          <a:p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E37FC5F-3D48-4BB0-970C-CE385234B292}"/>
              </a:ext>
            </a:extLst>
          </p:cNvPr>
          <p:cNvSpPr txBox="1"/>
          <p:nvPr/>
        </p:nvSpPr>
        <p:spPr>
          <a:xfrm>
            <a:off x="5517777" y="190686"/>
            <a:ext cx="6508377" cy="455509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 דרישות פונקציונליות:</a:t>
            </a:r>
          </a:p>
          <a:p>
            <a:endParaRPr lang="he-IL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בדיקת תקינות-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לבדוק שהשם העיר מורכב משפה אחת בלבד מילים-מאותיות, ומספרים בנפרד.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פונקציית חיפוש-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נותנת אופציות להמשיך את המילה שהמשתמש התחיל לכתוב</a:t>
            </a:r>
            <a:r>
              <a:rPr lang="he-IL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בודקת אם קיימת כזו כתובת אם לא מחזירה הודעת שגיאה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פונקציית איתור-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e-IL" sz="1600" dirty="0"/>
              <a:t>מאתרת את המיקום הנוכחי של המשתמש ע"י קליטה ועיבוד מידע</a:t>
            </a:r>
          </a:p>
          <a:p>
            <a:r>
              <a:rPr lang="he-IL" sz="1600" dirty="0"/>
              <a:t>מחיישני ה-</a:t>
            </a:r>
            <a:r>
              <a:rPr lang="en-US" sz="1600" dirty="0" err="1"/>
              <a:t>gnss</a:t>
            </a:r>
            <a:r>
              <a:rPr lang="he-IL" sz="1600" dirty="0"/>
              <a:t> ו-</a:t>
            </a:r>
            <a:r>
              <a:rPr lang="en-US" sz="1600" dirty="0"/>
              <a:t>google maps </a:t>
            </a:r>
            <a:r>
              <a:rPr lang="he-IL" sz="1600" dirty="0"/>
              <a:t> 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פונקציה ששומרת את המוצא והיעד ושולחת את זה לטופס 5 </a:t>
            </a:r>
          </a:p>
          <a:p>
            <a:r>
              <a:rPr lang="he-IL" b="1" dirty="0"/>
              <a:t>בלחיצה על הכפתור אישור.</a:t>
            </a:r>
            <a:endParaRPr lang="he-IL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9D499504-2314-422C-A0B6-B3DE566EA8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8" t="67059" r="24559" b="13333"/>
          <a:stretch/>
        </p:blipFill>
        <p:spPr>
          <a:xfrm>
            <a:off x="4634753" y="1429755"/>
            <a:ext cx="143435" cy="183891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EE2CB98-ACD9-4804-ABF7-533D43B7AE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8" t="67059" r="24559" b="13333"/>
          <a:stretch/>
        </p:blipFill>
        <p:spPr>
          <a:xfrm>
            <a:off x="4634752" y="2001790"/>
            <a:ext cx="143435" cy="183891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FFDA70C9-FD66-4848-A36F-B1652AFFE398}"/>
              </a:ext>
            </a:extLst>
          </p:cNvPr>
          <p:cNvSpPr/>
          <p:nvPr/>
        </p:nvSpPr>
        <p:spPr>
          <a:xfrm>
            <a:off x="2635624" y="2438400"/>
            <a:ext cx="699247" cy="3406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F600358-BF86-43F1-9DAB-556A03F6CF46}"/>
              </a:ext>
            </a:extLst>
          </p:cNvPr>
          <p:cNvCxnSpPr/>
          <p:nvPr/>
        </p:nvCxnSpPr>
        <p:spPr>
          <a:xfrm>
            <a:off x="3334871" y="2707341"/>
            <a:ext cx="1694329" cy="1761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כותרת משנה 2">
            <a:extLst>
              <a:ext uri="{FF2B5EF4-FFF2-40B4-BE49-F238E27FC236}">
                <a16:creationId xmlns:a16="http://schemas.microsoft.com/office/drawing/2014/main" id="{93EA7E66-FA27-4C73-88C6-D697AC8CAAFB}"/>
              </a:ext>
            </a:extLst>
          </p:cNvPr>
          <p:cNvSpPr txBox="1">
            <a:spLocks/>
          </p:cNvSpPr>
          <p:nvPr/>
        </p:nvSpPr>
        <p:spPr>
          <a:xfrm>
            <a:off x="4670609" y="4583906"/>
            <a:ext cx="1344707" cy="980701"/>
          </a:xfrm>
          <a:prstGeom prst="rect">
            <a:avLst/>
          </a:prstGeom>
          <a:ln w="57150">
            <a:solidFill>
              <a:srgbClr val="FF6600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solidFill>
                  <a:srgbClr val="FF6600"/>
                </a:solidFill>
              </a:rPr>
              <a:t>טופס</a:t>
            </a:r>
          </a:p>
          <a:p>
            <a:r>
              <a:rPr lang="he-IL" b="1" dirty="0">
                <a:solidFill>
                  <a:srgbClr val="FF66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2347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C7940BFA-4DBA-4856-B723-2D429847173E}"/>
              </a:ext>
            </a:extLst>
          </p:cNvPr>
          <p:cNvSpPr txBox="1">
            <a:spLocks/>
          </p:cNvSpPr>
          <p:nvPr/>
        </p:nvSpPr>
        <p:spPr>
          <a:xfrm>
            <a:off x="165846" y="190686"/>
            <a:ext cx="4899213" cy="3117290"/>
          </a:xfrm>
          <a:prstGeom prst="rect">
            <a:avLst/>
          </a:prstGeom>
          <a:ln w="57150">
            <a:solidFill>
              <a:srgbClr val="FF6600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7200" dirty="0"/>
              <a:t>הצגת המפה כולה</a:t>
            </a:r>
          </a:p>
          <a:p>
            <a:r>
              <a:rPr lang="he-IL" sz="7200" dirty="0"/>
              <a:t>ממקום המוצא ליעד</a:t>
            </a:r>
            <a:r>
              <a:rPr lang="he-IL" sz="2000" dirty="0"/>
              <a:t>.</a:t>
            </a:r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55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r>
              <a:rPr lang="he-IL" sz="5500" b="1" dirty="0">
                <a:solidFill>
                  <a:srgbClr val="FF6600"/>
                </a:solidFill>
              </a:rPr>
              <a:t>טופס 5</a:t>
            </a:r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sz="1200" b="1" dirty="0"/>
          </a:p>
          <a:p>
            <a:endParaRPr lang="he-IL" b="1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197EE3F0-A662-4D5B-AE22-B7EF337E0601}"/>
              </a:ext>
            </a:extLst>
          </p:cNvPr>
          <p:cNvSpPr/>
          <p:nvPr/>
        </p:nvSpPr>
        <p:spPr>
          <a:xfrm>
            <a:off x="3003176" y="1237129"/>
            <a:ext cx="1945342" cy="5558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9A61E9FE-E158-4575-BCBE-E1375CF72B60}"/>
              </a:ext>
            </a:extLst>
          </p:cNvPr>
          <p:cNvSpPr txBox="1"/>
          <p:nvPr/>
        </p:nvSpPr>
        <p:spPr>
          <a:xfrm>
            <a:off x="3237503" y="1353670"/>
            <a:ext cx="147668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התחלת מסלול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868E063F-B19F-497A-820A-16C60831829D}"/>
              </a:ext>
            </a:extLst>
          </p:cNvPr>
          <p:cNvSpPr/>
          <p:nvPr/>
        </p:nvSpPr>
        <p:spPr>
          <a:xfrm>
            <a:off x="3003176" y="2008094"/>
            <a:ext cx="1945342" cy="555812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F259BAE-CAF1-4F33-AF30-BD318BDEE8D7}"/>
              </a:ext>
            </a:extLst>
          </p:cNvPr>
          <p:cNvSpPr txBox="1"/>
          <p:nvPr/>
        </p:nvSpPr>
        <p:spPr>
          <a:xfrm>
            <a:off x="3371353" y="2101334"/>
            <a:ext cx="120898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שינוי מסלול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F14AD311-432C-4975-948E-1588F0FCE343}"/>
              </a:ext>
            </a:extLst>
          </p:cNvPr>
          <p:cNvSpPr txBox="1"/>
          <p:nvPr/>
        </p:nvSpPr>
        <p:spPr>
          <a:xfrm>
            <a:off x="1004053" y="2008094"/>
            <a:ext cx="1075763" cy="83099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טופס</a:t>
            </a:r>
          </a:p>
          <a:p>
            <a:pPr algn="ctr"/>
            <a:r>
              <a:rPr lang="he-IL" sz="2400" dirty="0">
                <a:solidFill>
                  <a:schemeClr val="accent6">
                    <a:lumMod val="75000"/>
                  </a:schemeClr>
                </a:solidFill>
              </a:rPr>
              <a:t> 4</a:t>
            </a:r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FB70865-75AD-4289-B833-E7D17B0FBB58}"/>
              </a:ext>
            </a:extLst>
          </p:cNvPr>
          <p:cNvSpPr txBox="1"/>
          <p:nvPr/>
        </p:nvSpPr>
        <p:spPr>
          <a:xfrm>
            <a:off x="5181600" y="190686"/>
            <a:ext cx="6844554" cy="824841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 דרישות פונקציונליות:</a:t>
            </a:r>
          </a:p>
          <a:p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חישוב המסלול הקצר ביותר ע"י </a:t>
            </a:r>
            <a:r>
              <a:rPr lang="en-US" b="1" dirty="0"/>
              <a:t>google maps</a:t>
            </a:r>
            <a:endParaRPr lang="he-IL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מפעילה מזגן בהתאם למזג האוויר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זיהוי קולי של הנהג והתאמת צרכיו: מזגן, פתיחת חלונות...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הטענה אוטומטית של המכונית כשמתאפשר / תדלוק(תלוי ברמת אוטונומיה)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זיהוי העצמים בסביבה ושמירה על מרחק בטוח מהם, האטה במידת הצורך, בלימה...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מפעילה את מגבי השמשה בהתאם למזג האויר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מדליקה פנסים במידת הצורך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 err="1"/>
              <a:t>פונקצית</a:t>
            </a:r>
            <a:r>
              <a:rPr lang="he-IL" b="1" dirty="0"/>
              <a:t> קבלת החלטות בזמן אמת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קבלת מידע מהשבבים(</a:t>
            </a:r>
            <a:r>
              <a:rPr lang="he-IL" b="1" dirty="0" err="1"/>
              <a:t>מצלמה,מכ"ם,לידאר</a:t>
            </a:r>
            <a:r>
              <a:rPr lang="he-IL" b="1" dirty="0"/>
              <a:t>,</a:t>
            </a:r>
            <a:r>
              <a:rPr lang="en-US" b="1" dirty="0"/>
              <a:t>ABS</a:t>
            </a:r>
            <a:r>
              <a:rPr lang="he-IL" b="1" dirty="0"/>
              <a:t> ),תרגומו</a:t>
            </a:r>
          </a:p>
          <a:p>
            <a:r>
              <a:rPr lang="he-IL" b="1" dirty="0"/>
              <a:t>ושליחתו לפונקציית קבלת ההחלטות.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מעלימה מהטופס את כפתור התחלת מסלול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מגדילה את המפה לאזור המוצא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מציגה על המפה את מיקום המכונית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פיענוח תמרורים וניתוב המכונית על פי הם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ניתוב המכונית במהירות המקסימלית תוך שמירה על מהירות מותרת על פי התמרורים ונסיעה בטוחה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חישוב מסלול מחדש במידת הצורך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 עצירה במקרה של מכשול, רמזור ומעברי חציה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פינוי הדרך במקרה של מעבר רכב חרום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b="1" dirty="0"/>
          </a:p>
          <a:p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dirty="0"/>
          </a:p>
        </p:txBody>
      </p: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94564BDA-9D66-4E5B-955F-8CEBC8B3F3FE}"/>
              </a:ext>
            </a:extLst>
          </p:cNvPr>
          <p:cNvCxnSpPr>
            <a:cxnSpLocks/>
          </p:cNvCxnSpPr>
          <p:nvPr/>
        </p:nvCxnSpPr>
        <p:spPr>
          <a:xfrm flipH="1">
            <a:off x="2147047" y="2101334"/>
            <a:ext cx="770976" cy="27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מחבר חץ ישר 24">
            <a:extLst>
              <a:ext uri="{FF2B5EF4-FFF2-40B4-BE49-F238E27FC236}">
                <a16:creationId xmlns:a16="http://schemas.microsoft.com/office/drawing/2014/main" id="{B75FA662-09D8-4C59-9D83-C5AB4E7B3D30}"/>
              </a:ext>
            </a:extLst>
          </p:cNvPr>
          <p:cNvCxnSpPr>
            <a:cxnSpLocks/>
          </p:cNvCxnSpPr>
          <p:nvPr/>
        </p:nvCxnSpPr>
        <p:spPr>
          <a:xfrm>
            <a:off x="2663762" y="3429000"/>
            <a:ext cx="0" cy="1322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79195AA4-1C7D-46AE-8890-CA9A29BC8CE5}"/>
              </a:ext>
            </a:extLst>
          </p:cNvPr>
          <p:cNvSpPr txBox="1"/>
          <p:nvPr/>
        </p:nvSpPr>
        <p:spPr>
          <a:xfrm rot="16200000">
            <a:off x="1895763" y="3983351"/>
            <a:ext cx="1228221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400" dirty="0"/>
              <a:t>כשמגיעים ליעד</a:t>
            </a:r>
          </a:p>
        </p:txBody>
      </p:sp>
      <p:sp>
        <p:nvSpPr>
          <p:cNvPr id="28" name="כותרת משנה 2">
            <a:extLst>
              <a:ext uri="{FF2B5EF4-FFF2-40B4-BE49-F238E27FC236}">
                <a16:creationId xmlns:a16="http://schemas.microsoft.com/office/drawing/2014/main" id="{939FCA26-D59F-4735-BB7C-F76145630979}"/>
              </a:ext>
            </a:extLst>
          </p:cNvPr>
          <p:cNvSpPr txBox="1">
            <a:spLocks/>
          </p:cNvSpPr>
          <p:nvPr/>
        </p:nvSpPr>
        <p:spPr>
          <a:xfrm>
            <a:off x="1943098" y="4872374"/>
            <a:ext cx="1344707" cy="980701"/>
          </a:xfrm>
          <a:prstGeom prst="rect">
            <a:avLst/>
          </a:prstGeom>
          <a:ln w="57150">
            <a:solidFill>
              <a:srgbClr val="0099FF"/>
            </a:solidFill>
          </a:ln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b="1" dirty="0">
                <a:solidFill>
                  <a:srgbClr val="0099FF"/>
                </a:solidFill>
              </a:rPr>
              <a:t>טופס</a:t>
            </a:r>
          </a:p>
          <a:p>
            <a:r>
              <a:rPr lang="he-IL" b="1" dirty="0">
                <a:solidFill>
                  <a:srgbClr val="0099FF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276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CF5091B6-2644-4005-B146-3F1065A94051}"/>
              </a:ext>
            </a:extLst>
          </p:cNvPr>
          <p:cNvSpPr txBox="1">
            <a:spLocks/>
          </p:cNvSpPr>
          <p:nvPr/>
        </p:nvSpPr>
        <p:spPr>
          <a:xfrm>
            <a:off x="165846" y="190686"/>
            <a:ext cx="4899213" cy="3117290"/>
          </a:xfrm>
          <a:prstGeom prst="rect">
            <a:avLst/>
          </a:prstGeom>
          <a:ln w="57150">
            <a:solidFill>
              <a:srgbClr val="0099FF"/>
            </a:solidFill>
          </a:ln>
        </p:spPr>
        <p:txBody>
          <a:bodyPr vert="horz" lIns="91440" tIns="45720" rIns="91440" bIns="45720" rtlCol="1">
            <a:normAutofit fontScale="25000" lnSpcReduction="20000"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e-IL" sz="7200" dirty="0">
              <a:solidFill>
                <a:srgbClr val="0099FF"/>
              </a:solidFill>
            </a:endParaRPr>
          </a:p>
          <a:p>
            <a:endParaRPr lang="he-IL" sz="7200" dirty="0">
              <a:solidFill>
                <a:srgbClr val="0099FF"/>
              </a:solidFill>
            </a:endParaRPr>
          </a:p>
          <a:p>
            <a:endParaRPr lang="he-IL" sz="7200" dirty="0">
              <a:solidFill>
                <a:srgbClr val="0099FF"/>
              </a:solidFill>
            </a:endParaRPr>
          </a:p>
          <a:p>
            <a:endParaRPr lang="he-IL" sz="7200" dirty="0">
              <a:solidFill>
                <a:srgbClr val="0099FF"/>
              </a:solidFill>
            </a:endParaRPr>
          </a:p>
          <a:p>
            <a:r>
              <a:rPr lang="he-IL" sz="7200" dirty="0">
                <a:solidFill>
                  <a:srgbClr val="0099FF"/>
                </a:solidFill>
              </a:rPr>
              <a:t>הגעת ליעד!</a:t>
            </a:r>
            <a:r>
              <a:rPr lang="he-IL" sz="2000" dirty="0"/>
              <a:t>.</a:t>
            </a:r>
          </a:p>
          <a:p>
            <a:pPr>
              <a:lnSpc>
                <a:spcPct val="170000"/>
              </a:lnSpc>
            </a:pPr>
            <a:endParaRPr lang="he-IL" sz="4400" b="1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endParaRPr lang="he-IL" sz="1600" b="1" dirty="0">
              <a:solidFill>
                <a:srgbClr val="FF6600"/>
              </a:solidFill>
            </a:endParaRPr>
          </a:p>
          <a:p>
            <a:pPr>
              <a:lnSpc>
                <a:spcPct val="170000"/>
              </a:lnSpc>
            </a:pPr>
            <a:r>
              <a:rPr lang="he-IL" sz="5500" b="1" dirty="0">
                <a:solidFill>
                  <a:srgbClr val="0099FF"/>
                </a:solidFill>
              </a:rPr>
              <a:t>טופס6</a:t>
            </a:r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pPr>
              <a:lnSpc>
                <a:spcPct val="170000"/>
              </a:lnSpc>
            </a:pPr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b="1" dirty="0"/>
          </a:p>
          <a:p>
            <a:endParaRPr lang="he-IL" sz="1200" b="1" dirty="0"/>
          </a:p>
          <a:p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555C70F-40D8-44F0-89CD-92BA1802E3F9}"/>
              </a:ext>
            </a:extLst>
          </p:cNvPr>
          <p:cNvSpPr txBox="1"/>
          <p:nvPr/>
        </p:nvSpPr>
        <p:spPr>
          <a:xfrm>
            <a:off x="5181600" y="190686"/>
            <a:ext cx="6844554" cy="35394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b="1" u="sng" dirty="0"/>
              <a:t> דרישות פונקציונליות:</a:t>
            </a:r>
          </a:p>
          <a:p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חיפוש חניה קרובה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החניית הרכב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כיבוי מזגנים, פנסים, מגבים, פנסים, סגירת חלונות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זיהוי כשהרכב ריק ונעילתו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e-IL" b="1" dirty="0"/>
              <a:t>איפוס התוכנה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he-IL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he-IL" sz="1600" dirty="0"/>
          </a:p>
          <a:p>
            <a:endParaRPr lang="he-IL" b="1" dirty="0"/>
          </a:p>
          <a:p>
            <a:endParaRPr lang="he-IL" sz="1600" dirty="0"/>
          </a:p>
          <a:p>
            <a:endParaRPr lang="he-IL" sz="1600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312328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489</Words>
  <Application>Microsoft Office PowerPoint</Application>
  <PresentationFormat>מסך רחב</PresentationFormat>
  <Paragraphs>233</Paragraphs>
  <Slides>7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ערכת נושא Office</vt:lpstr>
      <vt:lpstr>אפיון פרויקט/auto car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איילה אילוז</dc:creator>
  <cp:lastModifiedBy>איילה אילוז</cp:lastModifiedBy>
  <cp:revision>6</cp:revision>
  <dcterms:created xsi:type="dcterms:W3CDTF">2023-09-07T21:13:12Z</dcterms:created>
  <dcterms:modified xsi:type="dcterms:W3CDTF">2023-11-04T16:27:10Z</dcterms:modified>
</cp:coreProperties>
</file>