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9" r:id="rId1"/>
  </p:sldMasterIdLst>
  <p:sldIdLst>
    <p:sldId id="267" r:id="rId2"/>
    <p:sldId id="268" r:id="rId3"/>
    <p:sldId id="269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679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70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261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4656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3105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11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478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639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037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10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848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482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483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506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AD16B1-28CA-4B39-9C54-F949EE0594C7}" type="datetimeFigureOut">
              <a:rPr lang="he-IL" smtClean="0"/>
              <a:t>כ'/חשון/תשפ"ד</a:t>
            </a:fld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9174126-994A-4BDF-951B-6E5F893CE7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583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8FD09-AB33-4BD9-B510-82C2911E2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כיצד נמקם את החיישנים כדי לקבל תצוגה מלאה של הסביבה?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63BC788-3E07-4BC7-B1F2-9288514D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יש הבדל בין נסיעה בכביש עירוני לבין נסיעה בכביש בין ערוני.</a:t>
            </a:r>
          </a:p>
        </p:txBody>
      </p:sp>
    </p:spTree>
    <p:extLst>
      <p:ext uri="{BB962C8B-B14F-4D97-AF65-F5344CB8AC3E}">
        <p14:creationId xmlns:p14="http://schemas.microsoft.com/office/powerpoint/2010/main" val="4054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6DC6EA-9674-455B-BCAE-E6C8B269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72929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he-IL" dirty="0"/>
              <a:t>בקרת הרכב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C3CA7D-A12C-436A-9BE3-99E4FA2E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מבצע בפועל את הפלט שהחזיר מודל התנועה.</a:t>
            </a:r>
          </a:p>
          <a:p>
            <a:r>
              <a:rPr lang="he-IL" dirty="0"/>
              <a:t>מחליט על זווית מדויקת להגה, מצב דוושה, הילוכים...</a:t>
            </a:r>
          </a:p>
          <a:p>
            <a:pPr marL="0" indent="0">
              <a:buNone/>
            </a:pPr>
            <a:r>
              <a:rPr lang="he-IL" dirty="0"/>
              <a:t> כדי לשמור על הנתיב שתוכנן מראש.</a:t>
            </a:r>
          </a:p>
          <a:p>
            <a:r>
              <a:rPr lang="he-IL" dirty="0"/>
              <a:t>לוקח את המסלול הנתון והופך אותו לסט של פקודות </a:t>
            </a:r>
            <a:r>
              <a:rPr lang="he-IL" dirty="0" err="1"/>
              <a:t>מדוייקות</a:t>
            </a:r>
            <a:r>
              <a:rPr lang="he-IL" dirty="0"/>
              <a:t> להפעלת הרכב.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406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EA0B98-7D5E-4E16-9E7E-C43F0338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78" y="836294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he-IL" dirty="0"/>
              <a:t>מפקח המערכת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620635-41C9-4802-BDF2-56E256F5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אחראי על התוכנה</a:t>
            </a:r>
          </a:p>
          <a:p>
            <a:r>
              <a:rPr lang="he-IL" dirty="0"/>
              <a:t>אחראי על פלט החומרה כדי לוודא שכל המערכות פועלות כראוי</a:t>
            </a:r>
          </a:p>
          <a:p>
            <a:r>
              <a:rPr lang="he-IL" dirty="0"/>
              <a:t>מיידע את נהג הבטיחות בכל בעיה שנמצאה ברכב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553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AE4DB7-C92A-41B8-B94D-47A7356E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ישנם 3 סוגי מפות המשמשות רכב אוטונומי: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AFAA78-45D2-4D37-878A-0DB4F43F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מפת </a:t>
            </a:r>
            <a:r>
              <a:rPr lang="he-IL" dirty="0" err="1"/>
              <a:t>לוקאליזציה</a:t>
            </a:r>
            <a:r>
              <a:rPr lang="he-IL" dirty="0"/>
              <a:t>- נוצרת באמצעות סט של נקודות </a:t>
            </a:r>
            <a:r>
              <a:rPr lang="he-IL" dirty="0" err="1"/>
              <a:t>לידאר</a:t>
            </a:r>
            <a:r>
              <a:rPr lang="he-IL" dirty="0"/>
              <a:t> או מצלמה  במהלך הנסיעה.</a:t>
            </a:r>
          </a:p>
          <a:p>
            <a:pPr marL="0" indent="0">
              <a:buNone/>
            </a:pPr>
            <a:r>
              <a:rPr lang="he-IL" dirty="0"/>
              <a:t>מפה זו משמשת יחד עם </a:t>
            </a:r>
            <a:r>
              <a:rPr lang="en-US" dirty="0"/>
              <a:t>GPS</a:t>
            </a:r>
            <a:r>
              <a:rPr lang="he-IL" dirty="0"/>
              <a:t> לדעת את המיקום </a:t>
            </a:r>
            <a:r>
              <a:rPr lang="he-IL" dirty="0" err="1"/>
              <a:t>המדוייק</a:t>
            </a:r>
            <a:r>
              <a:rPr lang="he-IL" dirty="0"/>
              <a:t> של הרכב.</a:t>
            </a:r>
          </a:p>
          <a:p>
            <a:pPr marL="0" indent="0">
              <a:buNone/>
            </a:pPr>
            <a:r>
              <a:rPr lang="he-IL" dirty="0"/>
              <a:t>היא יכולה להיות די גדולה, וקיימות שיטות רבות כיצד לשמור אותה בצורה דחוסה רק עם הנתונים ההכרחיים.</a:t>
            </a:r>
          </a:p>
          <a:p>
            <a:r>
              <a:rPr lang="he-IL" dirty="0"/>
              <a:t>מפת רשת התפוסה- משתמשת בקבוצה רציפה של נקודות המציינות מיקומים של עצמים </a:t>
            </a:r>
            <a:r>
              <a:rPr lang="he-IL" dirty="0" err="1"/>
              <a:t>סטטים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משמשת לעזרה בתכנון הנתיב הבטוח ביותר עבור רכב </a:t>
            </a:r>
            <a:r>
              <a:rPr lang="he-IL" dirty="0" err="1"/>
              <a:t>אוטונמי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מפה דו ממדית או תלת </a:t>
            </a:r>
            <a:r>
              <a:rPr lang="he-IL" dirty="0" err="1"/>
              <a:t>מימדית</a:t>
            </a:r>
            <a:r>
              <a:rPr lang="he-IL" dirty="0"/>
              <a:t> של ענני נקודות המכילה את העצמים </a:t>
            </a:r>
            <a:r>
              <a:rPr lang="he-IL" dirty="0" err="1"/>
              <a:t>הסטטים</a:t>
            </a:r>
            <a:r>
              <a:rPr lang="he-IL" dirty="0"/>
              <a:t> בסיבת הרכב.</a:t>
            </a:r>
          </a:p>
          <a:p>
            <a:pPr marL="0" indent="0">
              <a:buNone/>
            </a:pPr>
            <a:r>
              <a:rPr lang="he-IL" dirty="0"/>
              <a:t>תחילה מסירים את כל העצמים </a:t>
            </a:r>
            <a:r>
              <a:rPr lang="he-IL" dirty="0" err="1"/>
              <a:t>הדינאמים</a:t>
            </a:r>
            <a:r>
              <a:rPr lang="he-IL" dirty="0"/>
              <a:t> שזוהו ע"י </a:t>
            </a:r>
            <a:r>
              <a:rPr lang="he-IL" dirty="0" err="1"/>
              <a:t>הלידאר</a:t>
            </a:r>
            <a:r>
              <a:rPr lang="he-IL" dirty="0"/>
              <a:t> </a:t>
            </a:r>
            <a:r>
              <a:rPr lang="he-IL" dirty="0" err="1"/>
              <a:t>וא"ח</a:t>
            </a:r>
            <a:r>
              <a:rPr lang="he-IL" dirty="0"/>
              <a:t> את כל העצמים </a:t>
            </a:r>
            <a:r>
              <a:rPr lang="he-IL" dirty="0" err="1"/>
              <a:t>הסטטים</a:t>
            </a:r>
            <a:r>
              <a:rPr lang="he-IL" dirty="0"/>
              <a:t> שלא בסביבת הרכב וכך נקבל בדיוק את המידע הנצרך.</a:t>
            </a:r>
          </a:p>
          <a:p>
            <a:pPr marL="0" indent="0">
              <a:buNone/>
            </a:pPr>
            <a:r>
              <a:rPr lang="he-IL" dirty="0"/>
              <a:t>בגלל כל הסינונים, מפת התפוסה מייצגת את סביבת הרכב רק באופן </a:t>
            </a:r>
            <a:r>
              <a:rPr lang="he-IL" b="1" dirty="0"/>
              <a:t>הסתברותי.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42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094648-F01E-4F55-AD37-00D490CC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מפת הדרכים המפורטת- מכילה עמודות מפורטות עבור כל האלמנטים </a:t>
            </a:r>
            <a:r>
              <a:rPr lang="he-IL" dirty="0" err="1"/>
              <a:t>הרגולטרים</a:t>
            </a:r>
            <a:r>
              <a:rPr lang="he-IL" dirty="0"/>
              <a:t> וסימון הנתיבים.</a:t>
            </a:r>
          </a:p>
          <a:p>
            <a:pPr marL="0" indent="0">
              <a:buNone/>
            </a:pPr>
            <a:r>
              <a:rPr lang="he-IL" dirty="0"/>
              <a:t>משמשת לתכנון נתיב מהמיקום הנוכחי ליעד הסופי.</a:t>
            </a:r>
          </a:p>
          <a:p>
            <a:pPr marL="0" indent="0">
              <a:buNone/>
            </a:pPr>
            <a:r>
              <a:rPr lang="he-IL" dirty="0"/>
              <a:t>ניתן ליצור מפת דרכים </a:t>
            </a:r>
            <a:r>
              <a:rPr lang="he-IL" dirty="0" err="1"/>
              <a:t>מפוטת</a:t>
            </a:r>
            <a:r>
              <a:rPr lang="he-IL" dirty="0"/>
              <a:t> ב-3 דרכים: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מקוון- מסתמכת במידה רבה על </a:t>
            </a:r>
            <a:r>
              <a:rPr lang="he-IL" dirty="0" err="1"/>
              <a:t>פרופורצית</a:t>
            </a:r>
            <a:r>
              <a:rPr lang="he-IL" dirty="0"/>
              <a:t> האובייקט כדי לתייג </a:t>
            </a:r>
            <a:r>
              <a:rPr lang="he-IL" dirty="0" err="1"/>
              <a:t>במדוייק</a:t>
            </a:r>
            <a:r>
              <a:rPr lang="he-IL" dirty="0"/>
              <a:t> התאמה ונכונות של אובייקטים.</a:t>
            </a:r>
          </a:p>
          <a:p>
            <a:pPr marL="0" indent="0">
              <a:buNone/>
            </a:pPr>
            <a:r>
              <a:rPr lang="he-IL" dirty="0"/>
              <a:t>משמשת לעיתים רחוקות בשל המורכבות של יצירת מפה כזו בזמן אמת.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לא מקוון- נעשית ע"י איסוף נתונים של הכביש מספר פעמים.</a:t>
            </a:r>
          </a:p>
          <a:p>
            <a:pPr marL="0" indent="0">
              <a:buNone/>
            </a:pPr>
            <a:r>
              <a:rPr lang="he-IL" dirty="0"/>
              <a:t>כלי רכב מיוחדים עם חיישנים </a:t>
            </a:r>
            <a:r>
              <a:rPr lang="he-IL" dirty="0" err="1"/>
              <a:t>מדוייקים</a:t>
            </a:r>
            <a:r>
              <a:rPr lang="he-IL" dirty="0"/>
              <a:t> מונעים על הכביש מספר פעמים כדי ליצור מפה. שיטה זו אינה מסוגלת להגיב לסביבה מתאימה.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לא מקוון ומעודכן באינטרנט- מנצלת את שתי השיטות. יוצרת מפת דרכים </a:t>
            </a:r>
            <a:r>
              <a:rPr lang="he-IL" dirty="0" err="1"/>
              <a:t>מדוייקת</a:t>
            </a:r>
            <a:r>
              <a:rPr lang="he-IL" dirty="0"/>
              <a:t> ביותר באופן לא מקוון, שניתן לעדכון תוך כדי </a:t>
            </a:r>
            <a:r>
              <a:rPr lang="he-IL"/>
              <a:t>נסיעה באינטרנט.</a:t>
            </a:r>
            <a:endParaRPr lang="he-IL" dirty="0"/>
          </a:p>
          <a:p>
            <a:pPr>
              <a:buFont typeface="Wingdings" panose="05000000000000000000" pitchFamily="2" charset="2"/>
              <a:buChar char="§"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617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C9170B-00FF-4AB4-91B3-CD61712D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678" y="3818846"/>
            <a:ext cx="10571998" cy="970450"/>
          </a:xfrm>
        </p:spPr>
        <p:txBody>
          <a:bodyPr/>
          <a:lstStyle/>
          <a:p>
            <a:r>
              <a:rPr lang="he-IL" sz="6000" dirty="0"/>
              <a:t>הבטחת בטיחות</a:t>
            </a:r>
            <a:br>
              <a:rPr lang="he-IL" sz="6000" dirty="0"/>
            </a:br>
            <a:r>
              <a:rPr lang="he-IL" sz="6000" dirty="0"/>
              <a:t> לרכב אוטונומי</a:t>
            </a:r>
          </a:p>
        </p:txBody>
      </p:sp>
    </p:spTree>
    <p:extLst>
      <p:ext uri="{BB962C8B-B14F-4D97-AF65-F5344CB8AC3E}">
        <p14:creationId xmlns:p14="http://schemas.microsoft.com/office/powerpoint/2010/main" val="321527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9EE32-21E4-41C3-BC45-2B8E511B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הגורמים לתאונות רכב אוטונומי בעבר: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431550-24A0-4683-A648-D0D8AAC8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לא היו בדיקות בזמן אמת על נהג הבטיחות</a:t>
            </a:r>
          </a:p>
          <a:p>
            <a:pPr marL="0" indent="0">
              <a:buNone/>
            </a:pPr>
            <a:r>
              <a:rPr lang="he-IL" u="sng" dirty="0"/>
              <a:t>הפתרון: </a:t>
            </a:r>
            <a:r>
              <a:rPr lang="he-IL" dirty="0"/>
              <a:t>להתקין מערכת ניטור.</a:t>
            </a:r>
          </a:p>
          <a:p>
            <a:r>
              <a:rPr lang="he-IL" dirty="0"/>
              <a:t>בלבול משמעותי במערכת הזיהוי- האדם סווג כחפץ לא מוכר, </a:t>
            </a:r>
            <a:r>
              <a:rPr lang="he-IL" dirty="0" err="1"/>
              <a:t>א"ח</a:t>
            </a:r>
            <a:r>
              <a:rPr lang="he-IL" dirty="0"/>
              <a:t> כרכב </a:t>
            </a:r>
            <a:r>
              <a:rPr lang="he-IL" dirty="0" err="1"/>
              <a:t>וא"ח</a:t>
            </a:r>
            <a:r>
              <a:rPr lang="he-IL" dirty="0"/>
              <a:t> כאופניים ולבסוף החליטה להתעלם כי המידע לא היה מספיק אמין.</a:t>
            </a:r>
          </a:p>
          <a:p>
            <a:pPr marL="0" indent="0">
              <a:buNone/>
            </a:pPr>
            <a:r>
              <a:rPr lang="he-IL" u="sng" dirty="0"/>
              <a:t>הפתרון: </a:t>
            </a:r>
            <a:r>
              <a:rPr lang="he-IL" dirty="0"/>
              <a:t>לדרוש את עזרת הנהג במקרי חרום.</a:t>
            </a:r>
            <a:endParaRPr lang="he-IL" u="sng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066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18139C-EBE6-49E5-BA11-41D0F934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77" y="1274188"/>
            <a:ext cx="10515600" cy="6346825"/>
          </a:xfrm>
        </p:spPr>
        <p:txBody>
          <a:bodyPr/>
          <a:lstStyle/>
          <a:p>
            <a:r>
              <a:rPr lang="he-IL" dirty="0"/>
              <a:t>פגיעה- פגיעה ביצור חי</a:t>
            </a:r>
          </a:p>
          <a:p>
            <a:r>
              <a:rPr lang="he-IL" dirty="0"/>
              <a:t>סיכון- הסתברות שמאורע יתרחש</a:t>
            </a:r>
          </a:p>
          <a:p>
            <a:pPr marL="0" indent="0">
              <a:buNone/>
            </a:pPr>
            <a:r>
              <a:rPr lang="he-IL" dirty="0"/>
              <a:t>קטגוריות סיכונים שנחשב באופן קבוע:</a:t>
            </a:r>
          </a:p>
          <a:p>
            <a:r>
              <a:rPr lang="he-IL" dirty="0"/>
              <a:t>מכני</a:t>
            </a:r>
          </a:p>
          <a:p>
            <a:r>
              <a:rPr lang="he-IL" dirty="0"/>
              <a:t>חשמלי</a:t>
            </a:r>
          </a:p>
          <a:p>
            <a:r>
              <a:rPr lang="he-IL" dirty="0"/>
              <a:t>חומרת מחשוב</a:t>
            </a:r>
          </a:p>
          <a:p>
            <a:r>
              <a:rPr lang="he-IL" dirty="0"/>
              <a:t>תוכנה</a:t>
            </a:r>
          </a:p>
          <a:p>
            <a:r>
              <a:rPr lang="he-IL" dirty="0"/>
              <a:t>תפיסה</a:t>
            </a:r>
          </a:p>
          <a:p>
            <a:r>
              <a:rPr lang="he-IL" dirty="0"/>
              <a:t>תכנון</a:t>
            </a:r>
          </a:p>
          <a:p>
            <a:r>
              <a:rPr lang="he-IL" dirty="0"/>
              <a:t>נסיגת משימות נהיגה</a:t>
            </a:r>
          </a:p>
          <a:p>
            <a:r>
              <a:rPr lang="he-IL" dirty="0"/>
              <a:t>אבטחת סייבר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F30C4296-9DE8-444F-962E-5B5AE787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81" y="651469"/>
            <a:ext cx="10571998" cy="970450"/>
          </a:xfrm>
        </p:spPr>
        <p:txBody>
          <a:bodyPr/>
          <a:lstStyle/>
          <a:p>
            <a:pPr algn="r"/>
            <a:r>
              <a:rPr lang="he-IL" dirty="0"/>
              <a:t>מושגים:</a:t>
            </a:r>
          </a:p>
        </p:txBody>
      </p:sp>
    </p:spTree>
    <p:extLst>
      <p:ext uri="{BB962C8B-B14F-4D97-AF65-F5344CB8AC3E}">
        <p14:creationId xmlns:p14="http://schemas.microsoft.com/office/powerpoint/2010/main" val="415196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3FA53A-5454-47BD-986C-6F5084D4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נסיעה בכביש בין ערוני: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6D658D-076A-4732-A12F-D1206E35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האטה אגרסיבית נקבעת ל-5 מטרים לשנייה בריבוע.</a:t>
            </a:r>
          </a:p>
          <a:p>
            <a:r>
              <a:rPr lang="he-IL" dirty="0"/>
              <a:t>האטה רגילה 2 מטרים לשנייה בריבוע.</a:t>
            </a:r>
          </a:p>
          <a:p>
            <a:r>
              <a:rPr lang="he-IL" dirty="0"/>
              <a:t>נסיעה בכביש מהיר דורשת התרכזות ב-3 דברים עיקריים: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תחזוקת בלמים-לשם עצירה פתאומית בשל מצב חרום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שמירה על מהירות קבועה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החלפת נתיבים במידת הצורך</a:t>
            </a:r>
          </a:p>
          <a:p>
            <a:r>
              <a:rPr lang="he-IL" dirty="0"/>
              <a:t>לצורך נסיעה בכביש מהיר צריך: חיישני אורך, חיישני רוחב, חיישני שדה ראיה רחב.</a:t>
            </a:r>
          </a:p>
        </p:txBody>
      </p:sp>
    </p:spTree>
    <p:extLst>
      <p:ext uri="{BB962C8B-B14F-4D97-AF65-F5344CB8AC3E}">
        <p14:creationId xmlns:p14="http://schemas.microsoft.com/office/powerpoint/2010/main" val="12194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8565A5-319E-4538-B013-5C729C11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נסיעה בכביש עירוני: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040FDB-20EC-4C82-ADB0-68E4CA18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פחות נתיבים</a:t>
            </a:r>
          </a:p>
          <a:p>
            <a:r>
              <a:rPr lang="he-IL" dirty="0"/>
              <a:t>עקיפה</a:t>
            </a:r>
          </a:p>
          <a:p>
            <a:r>
              <a:rPr lang="he-IL" dirty="0"/>
              <a:t>הולכי רגל</a:t>
            </a:r>
          </a:p>
          <a:p>
            <a:r>
              <a:rPr lang="he-IL" dirty="0"/>
              <a:t>רכב חונה</a:t>
            </a:r>
          </a:p>
          <a:p>
            <a:r>
              <a:rPr lang="he-IL" dirty="0"/>
              <a:t>פניות בצמתים</a:t>
            </a:r>
          </a:p>
          <a:p>
            <a:r>
              <a:rPr lang="he-IL" dirty="0"/>
              <a:t>כיכרות</a:t>
            </a:r>
          </a:p>
          <a:p>
            <a:r>
              <a:rPr lang="he-IL" dirty="0"/>
              <a:t>לצורך נסיעה מורכבת צריך: חיישנים רחבים לטווח קצר, חיישנים צרים לטווח ארוך, חיישני אורך, חיישני רוחב, חיישני שדה ראיה רחב.</a:t>
            </a:r>
          </a:p>
        </p:txBody>
      </p:sp>
    </p:spTree>
    <p:extLst>
      <p:ext uri="{BB962C8B-B14F-4D97-AF65-F5344CB8AC3E}">
        <p14:creationId xmlns:p14="http://schemas.microsoft.com/office/powerpoint/2010/main" val="33613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7F16EE3-1A29-4674-8B25-48A01EFC0592}"/>
              </a:ext>
            </a:extLst>
          </p:cNvPr>
          <p:cNvSpPr txBox="1"/>
          <p:nvPr/>
        </p:nvSpPr>
        <p:spPr>
          <a:xfrm>
            <a:off x="730486" y="497891"/>
            <a:ext cx="10906125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he-IL" sz="4800" u="sng" dirty="0"/>
          </a:p>
          <a:p>
            <a:pPr algn="r"/>
            <a:r>
              <a:rPr lang="he-IL" sz="2400" b="1" dirty="0"/>
              <a:t>ישנם 2 סוגי תכנונים:</a:t>
            </a:r>
          </a:p>
          <a:p>
            <a:pPr algn="r"/>
            <a:endParaRPr lang="he-IL" sz="2400" b="1" dirty="0"/>
          </a:p>
          <a:p>
            <a:pPr algn="r"/>
            <a:r>
              <a:rPr lang="he-IL" sz="2400" b="1" dirty="0"/>
              <a:t>תכנון ריאקטיבי- </a:t>
            </a:r>
            <a:r>
              <a:rPr lang="he-IL" sz="2400" dirty="0"/>
              <a:t>מגדירים מערכות כללים שלוקחות בחשבון מצב נוכחי של הרכב</a:t>
            </a:r>
          </a:p>
          <a:p>
            <a:pPr algn="r"/>
            <a:r>
              <a:rPr lang="he-IL" sz="2400" dirty="0"/>
              <a:t>ונקיטת פעולות מידיות.</a:t>
            </a:r>
          </a:p>
          <a:p>
            <a:pPr algn="r"/>
            <a:r>
              <a:rPr lang="he-IL" sz="2400" dirty="0"/>
              <a:t>לדוגמא: אם יש לפניך הולך רכב-עצור!</a:t>
            </a:r>
          </a:p>
          <a:p>
            <a:pPr algn="r"/>
            <a:endParaRPr lang="he-IL" sz="2400" dirty="0"/>
          </a:p>
          <a:p>
            <a:pPr algn="r"/>
            <a:r>
              <a:rPr lang="he-IL" sz="2400" b="1" dirty="0"/>
              <a:t>תכנון בחיזוי- </a:t>
            </a:r>
            <a:r>
              <a:rPr lang="he-IL" sz="2400" dirty="0"/>
              <a:t>עורכים תחזיות לסביבה והם מתעדכנות כל הזמן.</a:t>
            </a:r>
          </a:p>
          <a:p>
            <a:pPr algn="r"/>
            <a:r>
              <a:rPr lang="he-IL" sz="2400" dirty="0"/>
              <a:t>על בסיס נתונים אלו המערכת מקבלת החלטות.</a:t>
            </a:r>
          </a:p>
          <a:p>
            <a:pPr algn="r"/>
            <a:r>
              <a:rPr lang="he-IL" sz="2400" dirty="0"/>
              <a:t>דרך זו מחקה את המוח האנושי.</a:t>
            </a:r>
          </a:p>
          <a:p>
            <a:pPr algn="r"/>
            <a:r>
              <a:rPr lang="he-IL" sz="2400" dirty="0"/>
              <a:t>לדוגמא: המערכת עוקבת אחר אדם ורואה שכל 2  מטר הוא זז שמאלה 40 ס"מ,</a:t>
            </a:r>
          </a:p>
          <a:p>
            <a:pPr algn="r"/>
            <a:r>
              <a:rPr lang="he-IL" sz="2400" dirty="0"/>
              <a:t>כאשר היא במרחק מטר ממנו והוא במרחק 50 הרכב ימשיך לנסוע כיוון שהאיש לא</a:t>
            </a:r>
          </a:p>
          <a:p>
            <a:pPr algn="r"/>
            <a:r>
              <a:rPr lang="he-IL" sz="2400" dirty="0"/>
              <a:t>"צפוי" מבחינתו להגיע אל הכביש בצעד הבא.</a:t>
            </a:r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5470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70554B-42AB-40AC-AE1A-8A03D5E6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ארכיטקטורת תוכנה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850008-AE1C-4C36-8363-8EABDEDA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400" b="1" dirty="0"/>
              <a:t>5 מודולי התוכנה:</a:t>
            </a:r>
          </a:p>
          <a:p>
            <a:r>
              <a:rPr lang="he-IL" sz="2400" dirty="0"/>
              <a:t>תפיסת סביבה</a:t>
            </a:r>
          </a:p>
          <a:p>
            <a:r>
              <a:rPr lang="he-IL" sz="2400" dirty="0"/>
              <a:t>מיפוי סביבה</a:t>
            </a:r>
          </a:p>
          <a:p>
            <a:r>
              <a:rPr lang="he-IL" sz="2400" dirty="0"/>
              <a:t>תכנון תנועה</a:t>
            </a:r>
          </a:p>
          <a:p>
            <a:r>
              <a:rPr lang="he-IL" sz="2400" dirty="0"/>
              <a:t>בקרת הרכב</a:t>
            </a:r>
          </a:p>
          <a:p>
            <a:r>
              <a:rPr lang="he-IL" sz="2400" dirty="0"/>
              <a:t>מפקח המערכת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706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EC832C-E97A-4E7C-875E-AA2D4DBD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תפיסת הסביבה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750149-986E-4CAC-A2AC-3E196DB7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38" y="17636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2 תחומי אחריות מרכזיים:</a:t>
            </a:r>
            <a:endParaRPr lang="he-IL" dirty="0"/>
          </a:p>
          <a:p>
            <a:r>
              <a:rPr lang="he-IL" dirty="0"/>
              <a:t>זיהוי המיקום הנוכחי של הרכב</a:t>
            </a:r>
          </a:p>
          <a:p>
            <a:r>
              <a:rPr lang="he-IL" dirty="0"/>
              <a:t>זיהוי ואיתור מרכיבים מהסביבה החשובים לפעילות הרכב.</a:t>
            </a:r>
          </a:p>
          <a:p>
            <a:pPr marL="0" indent="0">
              <a:buNone/>
            </a:pPr>
            <a:r>
              <a:rPr lang="he-IL" dirty="0"/>
              <a:t>לדוגמא: רוכב אופניים, הולך רגל, תמרורים, סימון הכביש.....</a:t>
            </a:r>
          </a:p>
          <a:p>
            <a:r>
              <a:rPr lang="he-IL" dirty="0" err="1"/>
              <a:t>לוקאליזציה</a:t>
            </a:r>
            <a:r>
              <a:rPr lang="he-IL" dirty="0"/>
              <a:t>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זיהוי אובייקטים </a:t>
            </a:r>
            <a:r>
              <a:rPr lang="he-IL" dirty="0" err="1"/>
              <a:t>דינאמים</a:t>
            </a:r>
            <a:r>
              <a:rPr lang="he-IL" dirty="0"/>
              <a:t> בסביבה (מטופל ע"י מודול החיזוי)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זיהוי אובייקטים </a:t>
            </a:r>
            <a:r>
              <a:rPr lang="he-IL" dirty="0" err="1"/>
              <a:t>סטטים</a:t>
            </a:r>
            <a:r>
              <a:rPr lang="he-IL" dirty="0"/>
              <a:t> בסביבה (קלט מצלמה, נתוני </a:t>
            </a:r>
            <a:r>
              <a:rPr lang="en-US" dirty="0"/>
              <a:t>LIDAR</a:t>
            </a:r>
            <a:r>
              <a:rPr lang="he-IL" dirty="0"/>
              <a:t>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563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E0866-81F7-41BD-A169-C4C28CA6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מיפוי הסביבה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8EBDE2-75F2-4B1D-AFF1-986F0BCE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sz="1800" dirty="0"/>
              <a:t>יוצר קבוצה של מפות המאתרות אובייקטים.</a:t>
            </a:r>
          </a:p>
          <a:p>
            <a:pPr marL="0" indent="0">
              <a:buNone/>
            </a:pPr>
            <a:r>
              <a:rPr lang="he-IL" sz="1800" dirty="0"/>
              <a:t>לשימושים שונים: מניעת התנגשות, תכנון תנועה...</a:t>
            </a:r>
          </a:p>
          <a:p>
            <a:r>
              <a:rPr lang="he-IL" sz="1800" dirty="0"/>
              <a:t>ישנם 3 סוגי מפות: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sz="1800" dirty="0"/>
              <a:t>מפת רשת התפוסה- מפה של כל העצמים </a:t>
            </a:r>
            <a:r>
              <a:rPr lang="he-IL" sz="1800" dirty="0" err="1"/>
              <a:t>הסטטים</a:t>
            </a:r>
            <a:r>
              <a:rPr lang="he-IL" sz="1800" dirty="0"/>
              <a:t>.</a:t>
            </a:r>
          </a:p>
          <a:p>
            <a:pPr marL="0" indent="0">
              <a:buNone/>
            </a:pPr>
            <a:r>
              <a:rPr lang="he-IL" sz="1800" dirty="0"/>
              <a:t>מייצגת את הסביבה כקבוצה של תאי רשת כשלכל תא הסתברות של תא תפוס. זה עוזר לנו </a:t>
            </a:r>
            <a:r>
              <a:rPr lang="he-IL" sz="1800" dirty="0" err="1"/>
              <a:t>א"ח</a:t>
            </a:r>
            <a:r>
              <a:rPr lang="he-IL" sz="1800" dirty="0"/>
              <a:t> להתמודד עם </a:t>
            </a:r>
          </a:p>
          <a:p>
            <a:pPr marL="0" indent="0">
              <a:buNone/>
            </a:pPr>
            <a:r>
              <a:rPr lang="he-IL" sz="1800" dirty="0"/>
              <a:t>אי וודאות בנתוני המדידה ולשפר אותם באמצעות קלט נוסף מהחיישנים.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sz="1800" dirty="0"/>
              <a:t>מפת </a:t>
            </a:r>
            <a:r>
              <a:rPr lang="he-IL" sz="1800" dirty="0" err="1"/>
              <a:t>לוקאליזציה</a:t>
            </a:r>
            <a:r>
              <a:rPr lang="he-IL" sz="1800" dirty="0"/>
              <a:t>-בנויה מהערכת מצב. נתוני המפה מושווים כל הזמן לחיישנים כדי לדעת </a:t>
            </a:r>
            <a:r>
              <a:rPr lang="he-IL" sz="1800" dirty="0" err="1"/>
              <a:t>במדוייק</a:t>
            </a:r>
            <a:r>
              <a:rPr lang="he-IL" sz="1800" dirty="0"/>
              <a:t> היכן הרכב נמצא.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sz="1800" dirty="0"/>
              <a:t>מפת הדרכים המפורטת- מספקת מפה של קטעי דרך המתארים את הנהיגה שהרכב נוסע בה כעת.</a:t>
            </a:r>
          </a:p>
          <a:p>
            <a:pPr marL="0" indent="0">
              <a:buNone/>
            </a:pPr>
            <a:r>
              <a:rPr lang="he-IL" sz="1800" dirty="0"/>
              <a:t>משמעותית כדי לשפר את ביצועיו של מודול תכנון התנועה ומיפוי הסביבה ע"י הצלבת הנתונים.</a:t>
            </a:r>
          </a:p>
          <a:p>
            <a:pPr marL="0" indent="0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24686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ABC9EA-5A0C-4F0F-8C39-C75C775E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61196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he-IL" dirty="0"/>
              <a:t>תכנון תנועה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78A356-6984-48D3-9CA4-4459435CD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מקבל החלטות אלו פעולות לנקוט</a:t>
            </a:r>
          </a:p>
          <a:p>
            <a:pPr marL="0" indent="0">
              <a:buNone/>
            </a:pPr>
            <a:r>
              <a:rPr lang="he-IL" dirty="0"/>
              <a:t>בהתבסס על המידע שמגיע ממיפוי הסביבה ותפיסתה.</a:t>
            </a:r>
          </a:p>
          <a:p>
            <a:pPr marL="0" indent="0">
              <a:buNone/>
            </a:pPr>
            <a:r>
              <a:rPr lang="he-IL" dirty="0"/>
              <a:t>הפלט העיקרי שלו הוא בטוח, יעיל ונוח. </a:t>
            </a:r>
          </a:p>
          <a:p>
            <a:r>
              <a:rPr lang="he-IL" b="1" dirty="0"/>
              <a:t>כדי לתכנן נסיעה המודול מקבל החלטות ב-3 אופנים: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LONG TERM</a:t>
            </a:r>
            <a:r>
              <a:rPr lang="he-IL" dirty="0"/>
              <a:t> – לטווח ארוך: לאן אני רוצה לנסוע? איזה מסלול הכי קצר?</a:t>
            </a:r>
          </a:p>
          <a:p>
            <a:pPr marL="0" indent="0">
              <a:buNone/>
            </a:pPr>
            <a:r>
              <a:rPr lang="he-IL" dirty="0"/>
              <a:t>אפליקציית מפות עוזרת לנו לדעת את זה...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SHORT TERM</a:t>
            </a:r>
            <a:r>
              <a:rPr lang="he-IL" dirty="0"/>
              <a:t>- לטווח קצר: להישאר באותו נתיב או להחליף?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IMMEDIATE</a:t>
            </a:r>
            <a:r>
              <a:rPr lang="he-IL" dirty="0"/>
              <a:t> – מיידית: לשנות כיוון להגה, לבלום...</a:t>
            </a:r>
          </a:p>
          <a:p>
            <a:endParaRPr lang="he-IL" sz="2800" b="1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807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2A43EC1-B824-4D5E-9DE6-EF6EE2BC76E9}"/>
              </a:ext>
            </a:extLst>
          </p:cNvPr>
          <p:cNvSpPr txBox="1"/>
          <p:nvPr/>
        </p:nvSpPr>
        <p:spPr>
          <a:xfrm>
            <a:off x="993132" y="496111"/>
            <a:ext cx="10906125" cy="1191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he-IL" sz="4800" u="sng" dirty="0"/>
          </a:p>
          <a:p>
            <a:pPr algn="r"/>
            <a:r>
              <a:rPr lang="he-IL" sz="2400" b="1" dirty="0"/>
              <a:t>דוגמא:</a:t>
            </a:r>
          </a:p>
          <a:p>
            <a:pPr algn="r"/>
            <a:endParaRPr lang="he-IL" sz="2400" b="1" dirty="0"/>
          </a:p>
          <a:p>
            <a:pPr algn="r"/>
            <a:r>
              <a:rPr lang="he-IL" sz="2400" dirty="0"/>
              <a:t>רכב נוסע על הכביש. </a:t>
            </a:r>
          </a:p>
          <a:p>
            <a:pPr algn="r"/>
            <a:r>
              <a:rPr lang="en-US" sz="2400" dirty="0"/>
              <a:t>Long-term</a:t>
            </a:r>
            <a:r>
              <a:rPr lang="he-IL" sz="2400" dirty="0"/>
              <a:t> עפ"י </a:t>
            </a:r>
            <a:r>
              <a:rPr lang="en-US" sz="2400" dirty="0"/>
              <a:t>  </a:t>
            </a:r>
          </a:p>
          <a:p>
            <a:pPr algn="r"/>
            <a:r>
              <a:rPr lang="he-IL" sz="2400" dirty="0"/>
              <a:t>הרכב צריך לפנות שמאלה בעוד 20 מטרים.</a:t>
            </a:r>
          </a:p>
          <a:p>
            <a:pPr algn="r"/>
            <a:r>
              <a:rPr lang="he-IL" sz="2400" dirty="0"/>
              <a:t> מחשבת את הפעולות הבאות: </a:t>
            </a:r>
            <a:r>
              <a:rPr lang="en-US" sz="2400" dirty="0"/>
              <a:t>Short-term </a:t>
            </a:r>
            <a:r>
              <a:rPr lang="he-IL" sz="2400" dirty="0"/>
              <a:t>מערכת</a:t>
            </a:r>
          </a:p>
          <a:p>
            <a:pPr algn="r"/>
            <a:r>
              <a:rPr lang="he-IL" sz="2400" dirty="0"/>
              <a:t>האם יש רמזור? איזה צבע הוא, ומה צריך לעשות...</a:t>
            </a:r>
          </a:p>
          <a:p>
            <a:pPr algn="r"/>
            <a:r>
              <a:rPr lang="he-IL" sz="2400" dirty="0"/>
              <a:t>האם אתה על נתיב שמאלי? עבור לשם...</a:t>
            </a:r>
          </a:p>
          <a:p>
            <a:pPr algn="r"/>
            <a:r>
              <a:rPr lang="he-IL" sz="2400" dirty="0"/>
              <a:t>האט לפני הסיבוב</a:t>
            </a:r>
          </a:p>
          <a:p>
            <a:pPr algn="r"/>
            <a:r>
              <a:rPr lang="he-IL" sz="2400" dirty="0"/>
              <a:t>עשה זאת בצורה חלקה ולא חדה</a:t>
            </a:r>
          </a:p>
          <a:p>
            <a:pPr algn="r"/>
            <a:r>
              <a:rPr lang="he-IL" sz="2400" dirty="0"/>
              <a:t>וכן הלאה...</a:t>
            </a:r>
          </a:p>
          <a:p>
            <a:pPr algn="r"/>
            <a:r>
              <a:rPr lang="he-IL" sz="2400" dirty="0"/>
              <a:t> תהיה אחראית על: </a:t>
            </a:r>
            <a:r>
              <a:rPr lang="en-US" sz="2400" dirty="0"/>
              <a:t>Immediate </a:t>
            </a:r>
            <a:r>
              <a:rPr lang="he-IL" sz="2400" dirty="0"/>
              <a:t>מערכת</a:t>
            </a:r>
            <a:r>
              <a:rPr lang="en-US" sz="2400" dirty="0"/>
              <a:t>  </a:t>
            </a:r>
            <a:endParaRPr lang="he-IL" sz="2400" dirty="0"/>
          </a:p>
          <a:p>
            <a:pPr algn="r"/>
            <a:r>
              <a:rPr lang="he-IL" sz="2400" dirty="0"/>
              <a:t>רכב נצמד אליך- תתרחק</a:t>
            </a:r>
          </a:p>
          <a:p>
            <a:pPr algn="r"/>
            <a:r>
              <a:rPr lang="he-IL" sz="2400" dirty="0"/>
              <a:t>הולך רגל קופץ לכביש-עצור וכו'...</a:t>
            </a:r>
          </a:p>
          <a:p>
            <a:pPr algn="r"/>
            <a:r>
              <a:rPr lang="en-US" sz="2400" dirty="0"/>
              <a:t>   </a:t>
            </a:r>
            <a:endParaRPr lang="he-IL" sz="2400" dirty="0"/>
          </a:p>
          <a:p>
            <a:pPr algn="r"/>
            <a:endParaRPr lang="he-IL" sz="2400" dirty="0"/>
          </a:p>
          <a:p>
            <a:pPr algn="r"/>
            <a:endParaRPr lang="he-IL" sz="2400" dirty="0"/>
          </a:p>
          <a:p>
            <a:pPr algn="r"/>
            <a:endParaRPr lang="he-IL" sz="2400" dirty="0"/>
          </a:p>
          <a:p>
            <a:pPr algn="r"/>
            <a:endParaRPr lang="he-IL" sz="2400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  <a:p>
            <a:pPr algn="r"/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61643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ראוי לציטוט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ראוי לציטוט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אוי לציטוט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559</TotalTime>
  <Words>957</Words>
  <Application>Microsoft Office PowerPoint</Application>
  <PresentationFormat>מסך רחב</PresentationFormat>
  <Paragraphs>145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Century Gothic</vt:lpstr>
      <vt:lpstr>Wingdings</vt:lpstr>
      <vt:lpstr>Wingdings 2</vt:lpstr>
      <vt:lpstr>ראוי לציטוט</vt:lpstr>
      <vt:lpstr>כיצד נמקם את החיישנים כדי לקבל תצוגה מלאה של הסביבה?</vt:lpstr>
      <vt:lpstr>נסיעה בכביש בין ערוני:</vt:lpstr>
      <vt:lpstr>נסיעה בכביש עירוני:</vt:lpstr>
      <vt:lpstr>מצגת של PowerPoint‏</vt:lpstr>
      <vt:lpstr>ארכיטקטורת תוכנה</vt:lpstr>
      <vt:lpstr>תפיסת הסביבה</vt:lpstr>
      <vt:lpstr>מיפוי הסביבה</vt:lpstr>
      <vt:lpstr>תכנון תנועה </vt:lpstr>
      <vt:lpstr>מצגת של PowerPoint‏</vt:lpstr>
      <vt:lpstr>בקרת הרכב </vt:lpstr>
      <vt:lpstr>מפקח המערכת </vt:lpstr>
      <vt:lpstr>ישנם 3 סוגי מפות המשמשות רכב אוטונומי:</vt:lpstr>
      <vt:lpstr>מצגת של PowerPoint‏</vt:lpstr>
      <vt:lpstr>הבטחת בטיחות  לרכב אוטונומי</vt:lpstr>
      <vt:lpstr>הגורמים לתאונות רכב אוטונומי בעבר:</vt:lpstr>
      <vt:lpstr>מושגים: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איילה אילוז</dc:creator>
  <cp:lastModifiedBy>איילה אילוז</cp:lastModifiedBy>
  <cp:revision>6</cp:revision>
  <dcterms:created xsi:type="dcterms:W3CDTF">2023-10-26T18:55:24Z</dcterms:created>
  <dcterms:modified xsi:type="dcterms:W3CDTF">2023-11-04T17:05:42Z</dcterms:modified>
</cp:coreProperties>
</file>