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2"/>
  </p:notesMasterIdLst>
  <p:sldIdLst>
    <p:sldId id="256" r:id="rId2"/>
    <p:sldId id="257" r:id="rId3"/>
    <p:sldId id="258" r:id="rId4"/>
    <p:sldId id="259" r:id="rId5"/>
    <p:sldId id="264" r:id="rId6"/>
    <p:sldId id="263" r:id="rId7"/>
    <p:sldId id="262" r:id="rId8"/>
    <p:sldId id="265" r:id="rId9"/>
    <p:sldId id="266" r:id="rId10"/>
    <p:sldId id="267"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33CC"/>
    <a:srgbClr val="3399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80" d="100"/>
          <a:sy n="80"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A72DD7AD-6CB8-4A56-BDAB-832412E2558D}" type="datetimeFigureOut">
              <a:rPr lang="he-IL" smtClean="0"/>
              <a:t>ד'/חשון/תשפ"ד</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9D123F99-44AE-4CF7-B229-B6BB3BD9E278}" type="slidenum">
              <a:rPr lang="he-IL" smtClean="0"/>
              <a:t>‹#›</a:t>
            </a:fld>
            <a:endParaRPr lang="he-IL"/>
          </a:p>
        </p:txBody>
      </p:sp>
    </p:spTree>
    <p:extLst>
      <p:ext uri="{BB962C8B-B14F-4D97-AF65-F5344CB8AC3E}">
        <p14:creationId xmlns:p14="http://schemas.microsoft.com/office/powerpoint/2010/main" val="2676470256"/>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D123F99-44AE-4CF7-B229-B6BB3BD9E278}" type="slidenum">
              <a:rPr lang="he-IL" smtClean="0"/>
              <a:t>2</a:t>
            </a:fld>
            <a:endParaRPr lang="he-IL"/>
          </a:p>
        </p:txBody>
      </p:sp>
    </p:spTree>
    <p:extLst>
      <p:ext uri="{BB962C8B-B14F-4D97-AF65-F5344CB8AC3E}">
        <p14:creationId xmlns:p14="http://schemas.microsoft.com/office/powerpoint/2010/main" val="307696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dirty="0"/>
          </a:p>
        </p:txBody>
      </p:sp>
      <p:sp>
        <p:nvSpPr>
          <p:cNvPr id="4" name="מציין מיקום של מספר שקופית 3"/>
          <p:cNvSpPr>
            <a:spLocks noGrp="1"/>
          </p:cNvSpPr>
          <p:nvPr>
            <p:ph type="sldNum" sz="quarter" idx="5"/>
          </p:nvPr>
        </p:nvSpPr>
        <p:spPr/>
        <p:txBody>
          <a:bodyPr/>
          <a:lstStyle/>
          <a:p>
            <a:fld id="{9D123F99-44AE-4CF7-B229-B6BB3BD9E278}" type="slidenum">
              <a:rPr lang="he-IL" smtClean="0"/>
              <a:t>7</a:t>
            </a:fld>
            <a:endParaRPr lang="he-IL"/>
          </a:p>
        </p:txBody>
      </p:sp>
    </p:spTree>
    <p:extLst>
      <p:ext uri="{BB962C8B-B14F-4D97-AF65-F5344CB8AC3E}">
        <p14:creationId xmlns:p14="http://schemas.microsoft.com/office/powerpoint/2010/main" val="2392509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C3DE4-3069-4ECF-AFDA-1AAE6F402C14}"/>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7FFA172F-E556-44A2-87B9-6483406DE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E6797F02-948B-4AA0-B0CD-D841226FB288}"/>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5A10BE84-D653-4202-9C7F-27CCBA80AF0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8B496050-3449-4856-9CD2-E36914C1EA1F}"/>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385361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2B81383-CDD7-4297-B748-730B74D69A0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8377994C-57B7-4122-B536-6495C114C5C8}"/>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062E522A-8C5F-4BCF-844B-D77869C34AFD}"/>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077AF753-7CF9-4708-B860-E84E0EEB577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2CE82DF3-488E-4E88-9819-623DDDD76E99}"/>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401204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200BE842-7142-45BF-8C8D-B7F2AA065A41}"/>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68EA5800-D461-4D4B-8082-1D59FFE98F04}"/>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F7EC6B8-F3E3-4431-9DD1-9AB7B72663C5}"/>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B7240484-F559-4F3B-9776-B766DDCE53A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BB4D96F0-1F78-431A-94C9-B9E0CAFD9897}"/>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404274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61ADB9A-BBD7-4D13-8EF0-3A58B539A31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D12B0EB-83DA-41CD-8DC0-65D456783C91}"/>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36C7B32-76B1-4CA9-94C7-BDDB2996E7FA}"/>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3344935D-D7EC-4492-B507-9EE69DC3CC9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6D2A9F59-FBBC-4CB1-B762-63018822B74F}"/>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38044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B35BCDE-1D57-4442-983B-2B14647B49A3}"/>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0689D68-BD70-4101-9B24-0A9A21090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2E5A4AD3-0A10-4E99-9011-BB868CBA6DE6}"/>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4B3B92CE-9BF2-42D4-9EA8-CF1136780D00}"/>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F74109D-F3F0-4613-BCAB-A04B83EB0603}"/>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841009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8022C22-4A35-42DC-B927-0A56643324FA}"/>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FD262803-3ECC-4981-8071-C787B4FAAA6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30490012-AF5C-439E-94BD-D2F7D5A63D26}"/>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0C28FA5F-8FB3-482B-9C71-A5DF206AE33A}"/>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6" name="מציין מיקום של כותרת תחתונה 5">
            <a:extLst>
              <a:ext uri="{FF2B5EF4-FFF2-40B4-BE49-F238E27FC236}">
                <a16:creationId xmlns:a16="http://schemas.microsoft.com/office/drawing/2014/main" id="{46E76C9F-40FA-4693-B4E3-ED94C57655CA}"/>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B1518EC3-F04F-4F32-8713-50A8B6361C1B}"/>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72146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0374185-D587-4399-ABE4-F3547368482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32FD62D7-A0CF-4DC5-BA96-6C0EBC0F5F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0052E4E3-BAF6-4B58-BC2C-1BE20B709DAE}"/>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3CC1D19-D010-4B8A-B61C-6385CB2089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AF9E4E3B-C383-495B-BA1B-281F9F5F0A4B}"/>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DDA619CF-3DDD-47B3-90EC-BC007B016F48}"/>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8" name="מציין מיקום של כותרת תחתונה 7">
            <a:extLst>
              <a:ext uri="{FF2B5EF4-FFF2-40B4-BE49-F238E27FC236}">
                <a16:creationId xmlns:a16="http://schemas.microsoft.com/office/drawing/2014/main" id="{D248F420-C193-4051-AC4C-EA323454ABC1}"/>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6FE90408-96E3-433B-8E05-4BC5B897C3BB}"/>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200694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40E6C8C-F316-42D7-B790-CB52F24424B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9B9D781C-1CC8-4A82-ADD1-F7D25E144410}"/>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4" name="מציין מיקום של כותרת תחתונה 3">
            <a:extLst>
              <a:ext uri="{FF2B5EF4-FFF2-40B4-BE49-F238E27FC236}">
                <a16:creationId xmlns:a16="http://schemas.microsoft.com/office/drawing/2014/main" id="{8E582EF3-2596-4AA1-A5EF-25BCDF34D7E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44A243F4-6661-40A8-B18F-E235E185B64E}"/>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318752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BCE2DF87-5E50-40E2-80DB-6B1813B51276}"/>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3" name="מציין מיקום של כותרת תחתונה 2">
            <a:extLst>
              <a:ext uri="{FF2B5EF4-FFF2-40B4-BE49-F238E27FC236}">
                <a16:creationId xmlns:a16="http://schemas.microsoft.com/office/drawing/2014/main" id="{166388A3-BEA6-4DE6-8371-84CA5EEDC8F5}"/>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05C13033-F7DE-44D8-AE81-BD9FEEB9D51C}"/>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562126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5D5C36C-7B57-4E9B-987E-5611441EA27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224B6AF-B629-44A1-8E8B-570BB0F655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478C97C7-2980-455E-BD7A-677361AEBD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A5C77E6A-2119-4741-B40F-C420B0447A96}"/>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6" name="מציין מיקום של כותרת תחתונה 5">
            <a:extLst>
              <a:ext uri="{FF2B5EF4-FFF2-40B4-BE49-F238E27FC236}">
                <a16:creationId xmlns:a16="http://schemas.microsoft.com/office/drawing/2014/main" id="{B323296E-149A-4A58-9274-C86FEA2187D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28C5F3D-C3AB-4C7A-9E81-4978ACBE9577}"/>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4170308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23E9AEE-22F8-4D20-9799-62D3B8745571}"/>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F402F9B7-5421-429D-9462-84D7A610C5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3160109F-D9AD-4025-9703-74A5415F43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0BCE8689-2ED1-48C8-AF1B-9175B49DBA6E}"/>
              </a:ext>
            </a:extLst>
          </p:cNvPr>
          <p:cNvSpPr>
            <a:spLocks noGrp="1"/>
          </p:cNvSpPr>
          <p:nvPr>
            <p:ph type="dt" sz="half" idx="10"/>
          </p:nvPr>
        </p:nvSpPr>
        <p:spPr/>
        <p:txBody>
          <a:bodyPr/>
          <a:lstStyle/>
          <a:p>
            <a:fld id="{FD60A26D-A71E-47BF-8BEE-F2B44D7E10ED}" type="datetimeFigureOut">
              <a:rPr lang="he-IL" smtClean="0"/>
              <a:t>ד'/חשון/תשפ"ד</a:t>
            </a:fld>
            <a:endParaRPr lang="he-IL"/>
          </a:p>
        </p:txBody>
      </p:sp>
      <p:sp>
        <p:nvSpPr>
          <p:cNvPr id="6" name="מציין מיקום של כותרת תחתונה 5">
            <a:extLst>
              <a:ext uri="{FF2B5EF4-FFF2-40B4-BE49-F238E27FC236}">
                <a16:creationId xmlns:a16="http://schemas.microsoft.com/office/drawing/2014/main" id="{A517D479-8E42-4905-85A5-BB8C16DF9574}"/>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805DD135-9DF9-4220-A83E-67006DF428E0}"/>
              </a:ext>
            </a:extLst>
          </p:cNvPr>
          <p:cNvSpPr>
            <a:spLocks noGrp="1"/>
          </p:cNvSpPr>
          <p:nvPr>
            <p:ph type="sldNum" sz="quarter" idx="12"/>
          </p:nvPr>
        </p:nvSpPr>
        <p:spPr/>
        <p:txBody>
          <a:bodyPr/>
          <a:lstStyle/>
          <a:p>
            <a:fld id="{11E6CB17-2C71-494F-B63C-806E3344F675}" type="slidenum">
              <a:rPr lang="he-IL" smtClean="0"/>
              <a:t>‹#›</a:t>
            </a:fld>
            <a:endParaRPr lang="he-IL"/>
          </a:p>
        </p:txBody>
      </p:sp>
    </p:spTree>
    <p:extLst>
      <p:ext uri="{BB962C8B-B14F-4D97-AF65-F5344CB8AC3E}">
        <p14:creationId xmlns:p14="http://schemas.microsoft.com/office/powerpoint/2010/main" val="62540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A0459B3A-8961-4AE6-934C-245EF978B63D}"/>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9186E31-E98C-46F3-AE31-A1CEE0A42A5B}"/>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9FF9AB3E-77B1-4697-B76C-13BE3CCFE076}"/>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FD60A26D-A71E-47BF-8BEE-F2B44D7E10ED}" type="datetimeFigureOut">
              <a:rPr lang="he-IL" smtClean="0"/>
              <a:t>ד'/חשון/תשפ"ד</a:t>
            </a:fld>
            <a:endParaRPr lang="he-IL"/>
          </a:p>
        </p:txBody>
      </p:sp>
      <p:sp>
        <p:nvSpPr>
          <p:cNvPr id="5" name="מציין מיקום של כותרת תחתונה 4">
            <a:extLst>
              <a:ext uri="{FF2B5EF4-FFF2-40B4-BE49-F238E27FC236}">
                <a16:creationId xmlns:a16="http://schemas.microsoft.com/office/drawing/2014/main" id="{4D5DCCB6-95C6-48E4-9DDB-5BAE91383B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6FB7CC5C-247D-460D-8580-AE59CE5B4BF4}"/>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1E6CB17-2C71-494F-B63C-806E3344F675}" type="slidenum">
              <a:rPr lang="he-IL" smtClean="0"/>
              <a:t>‹#›</a:t>
            </a:fld>
            <a:endParaRPr lang="he-IL"/>
          </a:p>
        </p:txBody>
      </p:sp>
    </p:spTree>
    <p:extLst>
      <p:ext uri="{BB962C8B-B14F-4D97-AF65-F5344CB8AC3E}">
        <p14:creationId xmlns:p14="http://schemas.microsoft.com/office/powerpoint/2010/main" val="2492653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99567B7-ABCB-431B-B1FC-0B5473A4B485}"/>
              </a:ext>
            </a:extLst>
          </p:cNvPr>
          <p:cNvSpPr>
            <a:spLocks noGrp="1"/>
          </p:cNvSpPr>
          <p:nvPr>
            <p:ph type="ctrTitle"/>
          </p:nvPr>
        </p:nvSpPr>
        <p:spPr/>
        <p:txBody>
          <a:bodyPr/>
          <a:lstStyle/>
          <a:p>
            <a:r>
              <a:rPr lang="he-IL" dirty="0">
                <a:effectLst>
                  <a:glow rad="228600">
                    <a:schemeClr val="accent2">
                      <a:satMod val="175000"/>
                      <a:alpha val="40000"/>
                    </a:schemeClr>
                  </a:glow>
                </a:effectLst>
              </a:rPr>
              <a:t>מבוא לפרויקט</a:t>
            </a:r>
          </a:p>
        </p:txBody>
      </p:sp>
      <p:sp>
        <p:nvSpPr>
          <p:cNvPr id="3" name="כותרת משנה 2">
            <a:extLst>
              <a:ext uri="{FF2B5EF4-FFF2-40B4-BE49-F238E27FC236}">
                <a16:creationId xmlns:a16="http://schemas.microsoft.com/office/drawing/2014/main" id="{8362984D-5587-4287-AD8D-7D4F5A17B712}"/>
              </a:ext>
            </a:extLst>
          </p:cNvPr>
          <p:cNvSpPr>
            <a:spLocks noGrp="1"/>
          </p:cNvSpPr>
          <p:nvPr>
            <p:ph type="subTitle" idx="1"/>
          </p:nvPr>
        </p:nvSpPr>
        <p:spPr/>
        <p:txBody>
          <a:bodyPr>
            <a:normAutofit/>
          </a:bodyPr>
          <a:lstStyle/>
          <a:p>
            <a:r>
              <a:rPr lang="en-US" sz="2800" dirty="0"/>
              <a:t>Autonomous car</a:t>
            </a:r>
            <a:endParaRPr lang="he-IL" sz="2800" dirty="0"/>
          </a:p>
        </p:txBody>
      </p:sp>
      <p:sp>
        <p:nvSpPr>
          <p:cNvPr id="4" name="תיבת טקסט 3">
            <a:extLst>
              <a:ext uri="{FF2B5EF4-FFF2-40B4-BE49-F238E27FC236}">
                <a16:creationId xmlns:a16="http://schemas.microsoft.com/office/drawing/2014/main" id="{4B23D0BE-B7F6-4CBF-87D1-83ED89BAAEA3}"/>
              </a:ext>
            </a:extLst>
          </p:cNvPr>
          <p:cNvSpPr txBox="1"/>
          <p:nvPr/>
        </p:nvSpPr>
        <p:spPr>
          <a:xfrm>
            <a:off x="11036128" y="457200"/>
            <a:ext cx="641522" cy="369332"/>
          </a:xfrm>
          <a:prstGeom prst="rect">
            <a:avLst/>
          </a:prstGeom>
          <a:noFill/>
        </p:spPr>
        <p:txBody>
          <a:bodyPr wrap="none" rtlCol="1">
            <a:spAutoFit/>
          </a:bodyPr>
          <a:lstStyle/>
          <a:p>
            <a:r>
              <a:rPr lang="he-IL" dirty="0"/>
              <a:t>בס"ד</a:t>
            </a:r>
          </a:p>
        </p:txBody>
      </p:sp>
      <p:sp>
        <p:nvSpPr>
          <p:cNvPr id="5" name="מלבן 4">
            <a:extLst>
              <a:ext uri="{FF2B5EF4-FFF2-40B4-BE49-F238E27FC236}">
                <a16:creationId xmlns:a16="http://schemas.microsoft.com/office/drawing/2014/main" id="{4D4D9BC2-CED8-4439-9C17-F0514B4ADD78}"/>
              </a:ext>
            </a:extLst>
          </p:cNvPr>
          <p:cNvSpPr/>
          <p:nvPr/>
        </p:nvSpPr>
        <p:spPr>
          <a:xfrm>
            <a:off x="209550" y="111125"/>
            <a:ext cx="11830050" cy="6584950"/>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157830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9755709F-0BD0-4EA7-A1F4-81D1EC5A4C3D}"/>
              </a:ext>
            </a:extLst>
          </p:cNvPr>
          <p:cNvSpPr>
            <a:spLocks noGrp="1"/>
          </p:cNvSpPr>
          <p:nvPr>
            <p:ph idx="1"/>
          </p:nvPr>
        </p:nvSpPr>
        <p:spPr>
          <a:xfrm>
            <a:off x="304800" y="285750"/>
            <a:ext cx="11582400" cy="6572250"/>
          </a:xfrm>
        </p:spPr>
        <p:txBody>
          <a:bodyPr>
            <a:normAutofit fontScale="40000" lnSpcReduction="20000"/>
          </a:bodyPr>
          <a:lstStyle/>
          <a:p>
            <a:pPr marL="0" indent="0">
              <a:buNone/>
            </a:pPr>
            <a:r>
              <a:rPr lang="he-IL" sz="4000" dirty="0" err="1"/>
              <a:t>בפרוייקט</a:t>
            </a:r>
            <a:r>
              <a:rPr lang="he-IL" sz="4000" dirty="0"/>
              <a:t> שאני בונה, נתכנת רכב אוטונומי בעל </a:t>
            </a:r>
            <a:r>
              <a:rPr lang="he-IL" sz="4000" b="0" i="0" dirty="0">
                <a:effectLst/>
                <a:latin typeface="Open Sans Hebrew"/>
              </a:rPr>
              <a:t>אוטומציה ברמה גבוהה (רמה 4). </a:t>
            </a:r>
          </a:p>
          <a:p>
            <a:pPr marL="0" indent="0">
              <a:buNone/>
            </a:pPr>
            <a:r>
              <a:rPr lang="he-IL" sz="4000" dirty="0">
                <a:latin typeface="Open Sans Hebrew"/>
              </a:rPr>
              <a:t>וזאת כיוון שעם כל הטכנולוגיה המתקדמת והמשוכללת, עדיין יש מחסור במכשירים משוכללים מספיק שיוכלו לעמוד בכל התנאים.</a:t>
            </a:r>
          </a:p>
          <a:p>
            <a:pPr marL="0" indent="0">
              <a:buNone/>
            </a:pPr>
            <a:r>
              <a:rPr lang="he-IL" sz="4000" dirty="0">
                <a:latin typeface="Open Sans Hebrew"/>
              </a:rPr>
              <a:t>לדוגמא:</a:t>
            </a:r>
          </a:p>
          <a:p>
            <a:r>
              <a:rPr lang="he-IL" sz="4000" b="1" i="0" dirty="0">
                <a:solidFill>
                  <a:srgbClr val="000000"/>
                </a:solidFill>
                <a:effectLst/>
                <a:latin typeface="Open Sans Hebrew"/>
              </a:rPr>
              <a:t>מצלמה-</a:t>
            </a:r>
          </a:p>
          <a:p>
            <a:pPr>
              <a:buFont typeface="Wingdings" panose="05000000000000000000" pitchFamily="2" charset="2"/>
              <a:buChar char="ü"/>
            </a:pPr>
            <a:r>
              <a:rPr lang="he-IL" sz="4000" b="0" i="0" dirty="0">
                <a:solidFill>
                  <a:srgbClr val="000000"/>
                </a:solidFill>
                <a:effectLst/>
                <a:latin typeface="Open Sans Hebrew"/>
              </a:rPr>
              <a:t>עדשות מצלמות שאינן נקיות מעבירות אינן באמינות את המידע הוויזואלי.</a:t>
            </a:r>
          </a:p>
          <a:p>
            <a:pPr>
              <a:buFont typeface="Wingdings" panose="05000000000000000000" pitchFamily="2" charset="2"/>
              <a:buChar char="ü"/>
            </a:pPr>
            <a:r>
              <a:rPr lang="he-IL" sz="4000" b="0" i="0" dirty="0">
                <a:solidFill>
                  <a:srgbClr val="141414"/>
                </a:solidFill>
                <a:effectLst/>
                <a:latin typeface="Volvo Novum"/>
              </a:rPr>
              <a:t>למצלמות יש מגבלות הדומות לאלה של העין האנושית, כלומר הן עשויות "לראות" גרוע יותר למשל בשלג או גשם עזים, ערפל</a:t>
            </a:r>
          </a:p>
          <a:p>
            <a:pPr marL="0" indent="0">
              <a:buNone/>
            </a:pPr>
            <a:r>
              <a:rPr lang="he-IL" sz="4000" b="0" i="0" dirty="0">
                <a:solidFill>
                  <a:srgbClr val="141414"/>
                </a:solidFill>
                <a:effectLst/>
                <a:latin typeface="Volvo Novum"/>
              </a:rPr>
              <a:t> סמיך, סופות אבק כבדות ופתיתי שלג. בתנאים כאלה, התפקודים של מערכות תלויות מצלמה עלולים להיות מופחתים במידה משמעותית או</a:t>
            </a:r>
          </a:p>
          <a:p>
            <a:pPr marL="0" indent="0">
              <a:buNone/>
            </a:pPr>
            <a:r>
              <a:rPr lang="he-IL" sz="4000" b="0" i="0" dirty="0">
                <a:solidFill>
                  <a:srgbClr val="141414"/>
                </a:solidFill>
                <a:effectLst/>
                <a:latin typeface="Volvo Novum"/>
              </a:rPr>
              <a:t> להתנתק באופן זמני. אור מתקרב בעצמה גבוהה, השתקפויות בכביש המהיר, שלג או קרח על פני הכביש, משטחי כביש מלוכלכים או סימוני נתיבים</a:t>
            </a:r>
          </a:p>
          <a:p>
            <a:pPr marL="0" indent="0">
              <a:buNone/>
            </a:pPr>
            <a:r>
              <a:rPr lang="he-IL" sz="4000" b="0" i="0">
                <a:solidFill>
                  <a:srgbClr val="141414"/>
                </a:solidFill>
                <a:effectLst/>
                <a:latin typeface="Volvo Novum"/>
              </a:rPr>
              <a:t> </a:t>
            </a:r>
            <a:r>
              <a:rPr lang="he-IL" sz="4000" b="0" i="0" dirty="0">
                <a:solidFill>
                  <a:srgbClr val="141414"/>
                </a:solidFill>
                <a:effectLst/>
                <a:latin typeface="Volvo Novum"/>
              </a:rPr>
              <a:t>לא ברורים יכולים </a:t>
            </a:r>
            <a:r>
              <a:rPr lang="he-IL" sz="4000" b="0" i="0">
                <a:solidFill>
                  <a:srgbClr val="141414"/>
                </a:solidFill>
                <a:effectLst/>
                <a:latin typeface="Volvo Novum"/>
              </a:rPr>
              <a:t>גם הם </a:t>
            </a:r>
            <a:r>
              <a:rPr lang="he-IL" sz="4000" b="0" i="0" dirty="0">
                <a:solidFill>
                  <a:srgbClr val="141414"/>
                </a:solidFill>
                <a:effectLst/>
                <a:latin typeface="Volvo Novum"/>
              </a:rPr>
              <a:t>להפחית במידה משמעותית את תפקוד המצלמה כשמשתמשים בה לסריקת הכביש לזיהוי הולכי רגל, רוכבי אופניים</a:t>
            </a:r>
            <a:r>
              <a:rPr lang="he-IL" sz="4000" b="0" i="0">
                <a:solidFill>
                  <a:srgbClr val="141414"/>
                </a:solidFill>
                <a:effectLst/>
                <a:latin typeface="Volvo Novum"/>
              </a:rPr>
              <a:t>,               </a:t>
            </a:r>
          </a:p>
          <a:p>
            <a:pPr marL="0" indent="0">
              <a:buNone/>
            </a:pPr>
            <a:r>
              <a:rPr lang="he-IL" sz="4000" b="0" i="0">
                <a:solidFill>
                  <a:srgbClr val="141414"/>
                </a:solidFill>
                <a:effectLst/>
                <a:latin typeface="Volvo Novum"/>
              </a:rPr>
              <a:t>בעלי </a:t>
            </a:r>
            <a:r>
              <a:rPr lang="he-IL" sz="4000" b="0" i="0" dirty="0">
                <a:solidFill>
                  <a:srgbClr val="141414"/>
                </a:solidFill>
                <a:effectLst/>
                <a:latin typeface="Volvo Novum"/>
              </a:rPr>
              <a:t>חיים גדולים וכלי רכב אחרים.</a:t>
            </a:r>
            <a:endParaRPr lang="he-IL" sz="4000" b="0" i="0" dirty="0">
              <a:solidFill>
                <a:srgbClr val="000000"/>
              </a:solidFill>
              <a:effectLst/>
              <a:latin typeface="Open Sans Hebrew"/>
            </a:endParaRPr>
          </a:p>
          <a:p>
            <a:pPr algn="r" rtl="1"/>
            <a:r>
              <a:rPr lang="he-IL" sz="4000" b="1" i="0" dirty="0" err="1">
                <a:solidFill>
                  <a:srgbClr val="464D52"/>
                </a:solidFill>
                <a:effectLst/>
                <a:latin typeface="bariol"/>
              </a:rPr>
              <a:t>לידאר</a:t>
            </a:r>
            <a:r>
              <a:rPr lang="he-IL" sz="4000" b="1" i="0" dirty="0">
                <a:solidFill>
                  <a:srgbClr val="464D52"/>
                </a:solidFill>
                <a:effectLst/>
                <a:latin typeface="bariol"/>
              </a:rPr>
              <a:t>-</a:t>
            </a:r>
          </a:p>
          <a:p>
            <a:pPr algn="r" rtl="1">
              <a:buFont typeface="Wingdings" panose="05000000000000000000" pitchFamily="2" charset="2"/>
              <a:buChar char="ü"/>
            </a:pPr>
            <a:r>
              <a:rPr lang="he-IL" sz="4000" b="0" i="0" dirty="0">
                <a:solidFill>
                  <a:srgbClr val="464D52"/>
                </a:solidFill>
                <a:effectLst/>
                <a:latin typeface="bariol"/>
              </a:rPr>
              <a:t>ביצועי </a:t>
            </a:r>
            <a:r>
              <a:rPr lang="en-US" sz="4000" b="0" i="0" dirty="0">
                <a:solidFill>
                  <a:srgbClr val="464D52"/>
                </a:solidFill>
                <a:effectLst/>
                <a:latin typeface="bariol"/>
              </a:rPr>
              <a:t>LiDAR </a:t>
            </a:r>
            <a:r>
              <a:rPr lang="he-IL" sz="4000" b="0" i="0" dirty="0">
                <a:solidFill>
                  <a:srgbClr val="464D52"/>
                </a:solidFill>
                <a:effectLst/>
                <a:latin typeface="bariol"/>
              </a:rPr>
              <a:t>יכולים להיות מושפעים מתנאי מזג האוויר, כגון גשם, ערפל ושלג.</a:t>
            </a:r>
          </a:p>
          <a:p>
            <a:pPr marL="0" indent="0" algn="r" rtl="1">
              <a:buNone/>
            </a:pPr>
            <a:r>
              <a:rPr lang="he-IL" sz="4000" b="0" i="0" dirty="0">
                <a:solidFill>
                  <a:srgbClr val="464D52"/>
                </a:solidFill>
                <a:effectLst/>
                <a:latin typeface="bariol"/>
              </a:rPr>
              <a:t>זה יכול להגביל את השימוש בו ביישומים חיצוניים באקלים מסוימים.</a:t>
            </a:r>
          </a:p>
          <a:p>
            <a:r>
              <a:rPr lang="he-IL" sz="4000" b="1" i="0" dirty="0">
                <a:solidFill>
                  <a:srgbClr val="141414"/>
                </a:solidFill>
                <a:effectLst/>
                <a:latin typeface="Volvo Novum"/>
              </a:rPr>
              <a:t>רדאר</a:t>
            </a:r>
            <a:r>
              <a:rPr lang="he-IL" sz="4000" b="0" i="0" dirty="0">
                <a:solidFill>
                  <a:srgbClr val="141414"/>
                </a:solidFill>
                <a:effectLst/>
                <a:latin typeface="Volvo Novum"/>
              </a:rPr>
              <a:t>- </a:t>
            </a:r>
          </a:p>
          <a:p>
            <a:pPr>
              <a:buFont typeface="Wingdings" panose="05000000000000000000" pitchFamily="2" charset="2"/>
              <a:buChar char="ü"/>
            </a:pPr>
            <a:r>
              <a:rPr lang="he-IL" sz="4000" b="0" i="0" dirty="0">
                <a:solidFill>
                  <a:srgbClr val="141414"/>
                </a:solidFill>
                <a:effectLst/>
                <a:latin typeface="Volvo Novum"/>
              </a:rPr>
              <a:t>היכולת של יחידת הרדאר לגלות רכב לפנים פוחתת במידה רבה אם המהירות של הרכב שלפנים שונה במידה רבה מהמהירות של המכונית שלך.</a:t>
            </a:r>
          </a:p>
          <a:p>
            <a:pPr>
              <a:buFont typeface="Wingdings" panose="05000000000000000000" pitchFamily="2" charset="2"/>
              <a:buChar char="ü"/>
            </a:pPr>
            <a:r>
              <a:rPr lang="he-IL" sz="4000" b="0" i="0" dirty="0">
                <a:solidFill>
                  <a:srgbClr val="141414"/>
                </a:solidFill>
                <a:effectLst/>
                <a:latin typeface="Volvo Novum"/>
              </a:rPr>
              <a:t>שדה ראייה מוגבל-במצבים מסוימים כלי רכב אחר אינו מזוהה, או שהזיהוי נעשה מאוחר מהצפוי.</a:t>
            </a:r>
            <a:endParaRPr lang="he-IL" sz="4000" b="0" i="0" dirty="0">
              <a:solidFill>
                <a:srgbClr val="464D52"/>
              </a:solidFill>
              <a:effectLst/>
              <a:latin typeface="bariol"/>
            </a:endParaRPr>
          </a:p>
          <a:p>
            <a:pPr>
              <a:buFont typeface="Wingdings" panose="05000000000000000000" pitchFamily="2" charset="2"/>
              <a:buChar char="ü"/>
            </a:pPr>
            <a:r>
              <a:rPr lang="he-IL" sz="4000" b="0" i="0" dirty="0">
                <a:solidFill>
                  <a:srgbClr val="141414"/>
                </a:solidFill>
                <a:effectLst/>
                <a:latin typeface="Volvo Novum"/>
              </a:rPr>
              <a:t>במקרה של גשם כבד, או שלג או קרח על הסמל, ייתכן שתהיה הפחתה בתפקודי יחידת הרדאר, הם יושבתו כליל או יספקו תגובת תפקוד שגויה.</a:t>
            </a:r>
            <a:endParaRPr lang="he-IL" sz="4000" b="1" dirty="0">
              <a:effectLst/>
            </a:endParaRPr>
          </a:p>
          <a:p>
            <a:pPr marL="0" indent="0">
              <a:buNone/>
            </a:pPr>
            <a:endParaRPr lang="he-IL" dirty="0"/>
          </a:p>
        </p:txBody>
      </p:sp>
      <p:sp>
        <p:nvSpPr>
          <p:cNvPr id="4" name="מלבן 3">
            <a:extLst>
              <a:ext uri="{FF2B5EF4-FFF2-40B4-BE49-F238E27FC236}">
                <a16:creationId xmlns:a16="http://schemas.microsoft.com/office/drawing/2014/main" id="{47E754A1-3D94-4549-A0EB-D5298EB7984B}"/>
              </a:ext>
            </a:extLst>
          </p:cNvPr>
          <p:cNvSpPr/>
          <p:nvPr/>
        </p:nvSpPr>
        <p:spPr>
          <a:xfrm>
            <a:off x="85725" y="123825"/>
            <a:ext cx="11953875" cy="6572250"/>
          </a:xfrm>
          <a:prstGeom prst="rect">
            <a:avLst/>
          </a:prstGeom>
          <a:noFill/>
          <a:ln w="57150">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59934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B82B17F-DC47-470A-B670-1239E738BDE2}"/>
              </a:ext>
            </a:extLst>
          </p:cNvPr>
          <p:cNvSpPr>
            <a:spLocks noGrp="1"/>
          </p:cNvSpPr>
          <p:nvPr>
            <p:ph type="title"/>
          </p:nvPr>
        </p:nvSpPr>
        <p:spPr/>
        <p:txBody>
          <a:bodyPr/>
          <a:lstStyle/>
          <a:p>
            <a:r>
              <a:rPr lang="he-IL" b="1" i="1" u="sng" dirty="0">
                <a:solidFill>
                  <a:srgbClr val="00B0F0"/>
                </a:solidFill>
              </a:rPr>
              <a:t>רקע </a:t>
            </a:r>
            <a:r>
              <a:rPr lang="he-IL" b="1" i="1" u="sng" dirty="0" err="1">
                <a:solidFill>
                  <a:srgbClr val="00B0F0"/>
                </a:solidFill>
              </a:rPr>
              <a:t>לפרוייקט</a:t>
            </a:r>
            <a:r>
              <a:rPr lang="he-IL" b="1" i="1" u="sng" dirty="0">
                <a:solidFill>
                  <a:srgbClr val="00B0F0"/>
                </a:solidFill>
              </a:rPr>
              <a:t>:</a:t>
            </a:r>
          </a:p>
        </p:txBody>
      </p:sp>
      <p:sp>
        <p:nvSpPr>
          <p:cNvPr id="3" name="מציין מיקום תוכן 2">
            <a:extLst>
              <a:ext uri="{FF2B5EF4-FFF2-40B4-BE49-F238E27FC236}">
                <a16:creationId xmlns:a16="http://schemas.microsoft.com/office/drawing/2014/main" id="{49D0E817-358D-4B0B-BB1E-F9C7CB87D90A}"/>
              </a:ext>
            </a:extLst>
          </p:cNvPr>
          <p:cNvSpPr>
            <a:spLocks noGrp="1"/>
          </p:cNvSpPr>
          <p:nvPr>
            <p:ph idx="1"/>
          </p:nvPr>
        </p:nvSpPr>
        <p:spPr>
          <a:xfrm>
            <a:off x="333375" y="1473200"/>
            <a:ext cx="11134726" cy="4527550"/>
          </a:xfrm>
        </p:spPr>
        <p:txBody>
          <a:bodyPr>
            <a:normAutofit lnSpcReduction="10000"/>
          </a:bodyPr>
          <a:lstStyle/>
          <a:p>
            <a:pPr marL="0" indent="0">
              <a:buNone/>
            </a:pPr>
            <a:r>
              <a:rPr lang="he-IL" sz="1800" dirty="0"/>
              <a:t>הפרויקט שלי יעסוק בתכנות מערכת לרכב אוטונומי.</a:t>
            </a:r>
          </a:p>
          <a:p>
            <a:pPr marL="0" indent="0">
              <a:buNone/>
            </a:pPr>
            <a:r>
              <a:rPr lang="he-IL" sz="2000" dirty="0">
                <a:effectLst>
                  <a:glow rad="228600">
                    <a:schemeClr val="accent1">
                      <a:satMod val="175000"/>
                      <a:alpha val="40000"/>
                    </a:schemeClr>
                  </a:glow>
                </a:effectLst>
              </a:rPr>
              <a:t>מהו רכב אוטונומי?</a:t>
            </a:r>
          </a:p>
          <a:p>
            <a:pPr marL="0" indent="0">
              <a:buNone/>
            </a:pPr>
            <a:r>
              <a:rPr lang="he-IL" sz="1800" dirty="0"/>
              <a:t>רכב אוטונומי זהו רכב שלרוב פועל בכוחות עצמו ואינו נזקק לעזרתו של הנהג.</a:t>
            </a:r>
          </a:p>
          <a:p>
            <a:pPr marL="0" indent="0">
              <a:buNone/>
            </a:pPr>
            <a:r>
              <a:rPr lang="he-IL" sz="1800" b="0" i="0" dirty="0">
                <a:solidFill>
                  <a:srgbClr val="000000"/>
                </a:solidFill>
                <a:effectLst/>
                <a:latin typeface="Open Sans Hebrew"/>
              </a:rPr>
              <a:t>המכונית האוטונומית משתמשת בחיישנים שונים שקולטים מידע על הסביבה, מעבדים אותו באמצעות אלגוריתמים</a:t>
            </a:r>
          </a:p>
          <a:p>
            <a:pPr marL="0" indent="0">
              <a:buNone/>
            </a:pPr>
            <a:r>
              <a:rPr lang="he-IL" sz="1800" b="0" i="0" dirty="0">
                <a:solidFill>
                  <a:srgbClr val="000000"/>
                </a:solidFill>
                <a:effectLst/>
                <a:latin typeface="Open Sans Hebrew"/>
              </a:rPr>
              <a:t>מתקדמים של בינה מלאכותית, ומנווטים את המכונית בהתאם </a:t>
            </a:r>
            <a:r>
              <a:rPr lang="he-IL" sz="1800" dirty="0"/>
              <a:t>תוך שמירה על בטיחותו של הנהג ובטיחות הסובבים אותו.</a:t>
            </a:r>
          </a:p>
          <a:p>
            <a:pPr marL="0" indent="0">
              <a:buNone/>
            </a:pPr>
            <a:r>
              <a:rPr lang="he-IL" sz="1800" b="0" i="0" dirty="0">
                <a:solidFill>
                  <a:srgbClr val="000000"/>
                </a:solidFill>
                <a:effectLst/>
                <a:latin typeface="Open Sans Hebrew"/>
              </a:rPr>
              <a:t>חיישנים אלה כוללים: מד מהירות על הגלגל, </a:t>
            </a:r>
            <a:r>
              <a:rPr lang="he-IL" sz="1800" b="0" i="0" dirty="0" err="1">
                <a:solidFill>
                  <a:srgbClr val="000000"/>
                </a:solidFill>
                <a:effectLst/>
                <a:latin typeface="Open Sans Hebrew"/>
              </a:rPr>
              <a:t>ג'י.פי.אס</a:t>
            </a:r>
            <a:r>
              <a:rPr lang="he-IL" sz="1800" b="0" i="0" dirty="0">
                <a:solidFill>
                  <a:srgbClr val="000000"/>
                </a:solidFill>
                <a:effectLst/>
                <a:latin typeface="Open Sans Hebrew"/>
              </a:rPr>
              <a:t>, מצלמות, סורק לייזר ורדאר. </a:t>
            </a:r>
          </a:p>
          <a:p>
            <a:pPr marL="0" indent="0">
              <a:buNone/>
            </a:pPr>
            <a:r>
              <a:rPr lang="he-IL" sz="1800" b="0" i="0" dirty="0">
                <a:solidFill>
                  <a:srgbClr val="000000"/>
                </a:solidFill>
                <a:effectLst/>
                <a:latin typeface="Open Sans Hebrew"/>
              </a:rPr>
              <a:t>כ-23 מיליון בני אדם עובדים בתעשיית הרכב העולמית, ורק כרבע מהם מועסקים ביצרניות הרכב עצמן. השאר הם עובדי</a:t>
            </a:r>
          </a:p>
          <a:p>
            <a:pPr marL="0" indent="0">
              <a:buNone/>
            </a:pPr>
            <a:r>
              <a:rPr lang="he-IL" sz="1800" b="0" i="0" dirty="0">
                <a:solidFill>
                  <a:srgbClr val="000000"/>
                </a:solidFill>
                <a:effectLst/>
                <a:latin typeface="Open Sans Hebrew"/>
              </a:rPr>
              <a:t> ספקיות המשנה שמייצרות רכיבים שונים לתעשייה – בלמים, צמיגים, מערכות מחשוב וכדומה. לאלה מצטרפות בשנים</a:t>
            </a:r>
          </a:p>
          <a:p>
            <a:pPr marL="0" indent="0">
              <a:buNone/>
            </a:pPr>
            <a:r>
              <a:rPr lang="he-IL" sz="1800" b="0" i="0" dirty="0">
                <a:solidFill>
                  <a:srgbClr val="000000"/>
                </a:solidFill>
                <a:effectLst/>
                <a:latin typeface="Open Sans Hebrew"/>
              </a:rPr>
              <a:t> האחרונות חברות הייטק, על רקע פיתוח המכוניות האוטונומיות. שרשרת האספקה של יצרניות המכוניות מורכבת ממאות</a:t>
            </a:r>
          </a:p>
          <a:p>
            <a:pPr marL="0" indent="0">
              <a:buNone/>
            </a:pPr>
            <a:r>
              <a:rPr lang="he-IL" sz="1800" b="0" i="0" dirty="0">
                <a:solidFill>
                  <a:srgbClr val="000000"/>
                </a:solidFill>
                <a:effectLst/>
                <a:latin typeface="Open Sans Hebrew"/>
              </a:rPr>
              <a:t> חברות. חברות השלב הראשון (טיר 1) מוכרות את המוצרים שלהן ישירות לחברות הרכב, וחברות השלב השני (טיר 2) הן</a:t>
            </a:r>
          </a:p>
          <a:p>
            <a:pPr marL="0" indent="0">
              <a:buNone/>
            </a:pPr>
            <a:r>
              <a:rPr lang="he-IL" sz="1800" b="0" i="0" dirty="0">
                <a:solidFill>
                  <a:srgbClr val="000000"/>
                </a:solidFill>
                <a:effectLst/>
                <a:latin typeface="Open Sans Hebrew"/>
              </a:rPr>
              <a:t> ספקות רכיבים לשלב הראשון וליצרניות הגדולות.</a:t>
            </a:r>
            <a:endParaRPr lang="he-IL" sz="1800" dirty="0"/>
          </a:p>
          <a:p>
            <a:pPr marL="0" indent="0">
              <a:buNone/>
            </a:pPr>
            <a:r>
              <a:rPr lang="he-IL" sz="2000" dirty="0">
                <a:effectLst>
                  <a:glow rad="228600">
                    <a:schemeClr val="accent1">
                      <a:satMod val="175000"/>
                      <a:alpha val="40000"/>
                    </a:schemeClr>
                  </a:glow>
                </a:effectLst>
              </a:rPr>
              <a:t>מטרתו:</a:t>
            </a:r>
          </a:p>
          <a:p>
            <a:pPr marL="0" indent="0">
              <a:buNone/>
            </a:pPr>
            <a:r>
              <a:rPr lang="he-IL" sz="1800" b="0" i="0" dirty="0">
                <a:solidFill>
                  <a:srgbClr val="000000"/>
                </a:solidFill>
                <a:effectLst/>
                <a:latin typeface="Open Sans Hebrew"/>
              </a:rPr>
              <a:t>לשפר את הבטיחות בדרכים, לצמצם את הגודש בכבישים, לשמור על איכות הסביבה ולוודא נגישות לאוכלוסיות מוגבלות. </a:t>
            </a:r>
            <a:endParaRPr lang="he-IL" sz="1800" dirty="0"/>
          </a:p>
          <a:p>
            <a:pPr marL="0" indent="0">
              <a:buNone/>
            </a:pPr>
            <a:endParaRPr lang="he-IL" sz="1800" dirty="0"/>
          </a:p>
        </p:txBody>
      </p:sp>
      <p:sp>
        <p:nvSpPr>
          <p:cNvPr id="4" name="מלבן 3">
            <a:extLst>
              <a:ext uri="{FF2B5EF4-FFF2-40B4-BE49-F238E27FC236}">
                <a16:creationId xmlns:a16="http://schemas.microsoft.com/office/drawing/2014/main" id="{A3E21A8A-79B6-452C-8B32-6C4253B551D9}"/>
              </a:ext>
            </a:extLst>
          </p:cNvPr>
          <p:cNvSpPr/>
          <p:nvPr/>
        </p:nvSpPr>
        <p:spPr>
          <a:xfrm>
            <a:off x="85725" y="123825"/>
            <a:ext cx="11953875" cy="6572250"/>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401173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F2304CBC-B0B7-42D4-A7A1-2CFF0D554CD2}"/>
              </a:ext>
            </a:extLst>
          </p:cNvPr>
          <p:cNvSpPr>
            <a:spLocks noGrp="1"/>
          </p:cNvSpPr>
          <p:nvPr>
            <p:ph idx="1"/>
          </p:nvPr>
        </p:nvSpPr>
        <p:spPr>
          <a:xfrm>
            <a:off x="419100" y="387349"/>
            <a:ext cx="11210925" cy="6099175"/>
          </a:xfrm>
        </p:spPr>
        <p:txBody>
          <a:bodyPr>
            <a:normAutofit/>
          </a:bodyPr>
          <a:lstStyle/>
          <a:p>
            <a:pPr marL="0" indent="0">
              <a:buNone/>
            </a:pPr>
            <a:r>
              <a:rPr lang="he-IL" sz="2000" dirty="0">
                <a:effectLst>
                  <a:glow rad="228600">
                    <a:schemeClr val="accent4">
                      <a:satMod val="175000"/>
                      <a:alpha val="40000"/>
                    </a:schemeClr>
                  </a:glow>
                </a:effectLst>
              </a:rPr>
              <a:t>יתרונות רכב אוטונומי:</a:t>
            </a:r>
          </a:p>
          <a:p>
            <a:r>
              <a:rPr lang="he-IL" sz="1800" b="1" i="0" dirty="0">
                <a:solidFill>
                  <a:srgbClr val="000000"/>
                </a:solidFill>
                <a:effectLst/>
                <a:latin typeface="Open Sans Hebrew"/>
              </a:rPr>
              <a:t>פינוי שטחי חניה רבים לטובת בניה- </a:t>
            </a:r>
            <a:r>
              <a:rPr lang="he-IL" sz="1800" b="0" i="0" dirty="0">
                <a:solidFill>
                  <a:srgbClr val="000000"/>
                </a:solidFill>
                <a:effectLst/>
                <a:latin typeface="Open Sans Hebrew"/>
              </a:rPr>
              <a:t>לפי הערכות עד 2030 עשרה אחוזים מהרכבים שמיוצרים בעולם יהיו אוטונומיים, וסביר</a:t>
            </a:r>
          </a:p>
          <a:p>
            <a:pPr marL="0" indent="0">
              <a:buNone/>
            </a:pPr>
            <a:r>
              <a:rPr lang="he-IL" sz="1800" b="0" i="0" dirty="0">
                <a:solidFill>
                  <a:srgbClr val="000000"/>
                </a:solidFill>
                <a:effectLst/>
                <a:latin typeface="Open Sans Hebrew"/>
              </a:rPr>
              <a:t> להניח שעד 2035 חצי מכלי הרכב כבר יהיו אוטונומיים. סביר להניח שמספר כלי הרכב הנעים בכבישים יופחת ורבים יוותרו על</a:t>
            </a:r>
          </a:p>
          <a:p>
            <a:pPr marL="0" indent="0">
              <a:buNone/>
            </a:pPr>
            <a:r>
              <a:rPr lang="he-IL" sz="1800" b="0" i="0" dirty="0">
                <a:solidFill>
                  <a:srgbClr val="000000"/>
                </a:solidFill>
                <a:effectLst/>
                <a:latin typeface="Open Sans Hebrew"/>
              </a:rPr>
              <a:t> רכישת ואחזקת מכונית פרטית. השחרור מצורכי חניה יפנה מיליוני מטרים של נדל"ן.</a:t>
            </a:r>
          </a:p>
          <a:p>
            <a:pPr marL="0" indent="0">
              <a:buNone/>
            </a:pPr>
            <a:r>
              <a:rPr lang="he-IL" sz="1800" i="0" dirty="0">
                <a:solidFill>
                  <a:srgbClr val="000000"/>
                </a:solidFill>
                <a:effectLst/>
                <a:latin typeface="Open Sans Hebrew"/>
              </a:rPr>
              <a:t>מכונית אחת תוכל לשמש הרבה אנשים. וזאת בגלל שכאשר אדם צריך לנסוע, הוא מזמ</a:t>
            </a:r>
            <a:r>
              <a:rPr lang="he-IL" sz="1800" dirty="0">
                <a:solidFill>
                  <a:srgbClr val="000000"/>
                </a:solidFill>
                <a:latin typeface="Open Sans Hebrew"/>
              </a:rPr>
              <a:t>ן מכונית,</a:t>
            </a:r>
          </a:p>
          <a:p>
            <a:pPr marL="0" indent="0">
              <a:buNone/>
            </a:pPr>
            <a:r>
              <a:rPr lang="he-IL" sz="1800" dirty="0">
                <a:solidFill>
                  <a:srgbClr val="000000"/>
                </a:solidFill>
                <a:latin typeface="Open Sans Hebrew"/>
              </a:rPr>
              <a:t>והמכונית הכי קרובה אליו בסביבתו תגיע אליו. כך שלו היה לו רכב הוא היה חונה המון שעות סתם...</a:t>
            </a:r>
            <a:endParaRPr lang="he-IL" sz="1800" b="0" i="0" dirty="0">
              <a:solidFill>
                <a:srgbClr val="000000"/>
              </a:solidFill>
              <a:effectLst/>
              <a:latin typeface="Open Sans Hebrew"/>
            </a:endParaRPr>
          </a:p>
          <a:p>
            <a:r>
              <a:rPr lang="he-IL" sz="1800" b="1" dirty="0">
                <a:solidFill>
                  <a:srgbClr val="000000"/>
                </a:solidFill>
                <a:latin typeface="Open Sans Hebrew"/>
              </a:rPr>
              <a:t>מניעת תאונות וטעויות אנוש בנהיגה- </a:t>
            </a:r>
            <a:r>
              <a:rPr lang="he-IL" sz="1800" b="0" i="0" dirty="0">
                <a:effectLst/>
                <a:latin typeface="Open Sans Hebrew"/>
              </a:rPr>
              <a:t>על פי נתוני משרד התחבורה </a:t>
            </a:r>
            <a:r>
              <a:rPr lang="he-IL" sz="1800" b="0" i="0" dirty="0">
                <a:solidFill>
                  <a:srgbClr val="000000"/>
                </a:solidFill>
                <a:effectLst/>
                <a:latin typeface="Open Sans Hebrew"/>
              </a:rPr>
              <a:t>האמריקאי 9 מתוך 10 תאונות מתרחשות בשל טעויות</a:t>
            </a:r>
          </a:p>
          <a:p>
            <a:pPr marL="0" indent="0">
              <a:buNone/>
            </a:pPr>
            <a:r>
              <a:rPr lang="he-IL" sz="1800" b="0" i="0" dirty="0">
                <a:solidFill>
                  <a:srgbClr val="000000"/>
                </a:solidFill>
                <a:effectLst/>
                <a:latin typeface="Open Sans Hebrew"/>
              </a:rPr>
              <a:t> נהג, אבל המחקר קובע כי כשליש מהתאונות נובע מצירוף נסיבות שגם תגובה מהירה ומדויקת לא הייתה יכולה למנוע את</a:t>
            </a:r>
          </a:p>
          <a:p>
            <a:pPr marL="0" indent="0">
              <a:buNone/>
            </a:pPr>
            <a:r>
              <a:rPr lang="he-IL" sz="1800" b="0" i="0" dirty="0">
                <a:solidFill>
                  <a:srgbClr val="000000"/>
                </a:solidFill>
                <a:effectLst/>
                <a:latin typeface="Open Sans Hebrew"/>
              </a:rPr>
              <a:t> התרחשותן. הולך רגל שקופץ פתאום לכביש, למשל, קרוב מדי מכדי שרכב יספיק לבלום. או מצבים אחרים שבהם אי-אפשר</a:t>
            </a:r>
          </a:p>
          <a:p>
            <a:pPr marL="0" indent="0">
              <a:buNone/>
            </a:pPr>
            <a:r>
              <a:rPr lang="he-IL" sz="1800" b="0" i="0" dirty="0">
                <a:solidFill>
                  <a:srgbClr val="000000"/>
                </a:solidFill>
                <a:effectLst/>
                <a:latin typeface="Open Sans Hebrew"/>
              </a:rPr>
              <a:t> היה לצפות את ההתנהגות של נהג אחר. בוחני המכון, שמבצעים גם מבחני ריסוק למכוניות חדשות, בחנו 5,000 תאונות.</a:t>
            </a:r>
          </a:p>
          <a:p>
            <a:pPr marL="0" indent="0">
              <a:buNone/>
            </a:pPr>
            <a:r>
              <a:rPr lang="he-IL" sz="1800" b="0" i="0" dirty="0">
                <a:solidFill>
                  <a:srgbClr val="000000"/>
                </a:solidFill>
                <a:effectLst/>
                <a:latin typeface="Open Sans Hebrew"/>
              </a:rPr>
              <a:t> לדבריהם, רכב אוטונומי לא יסבול מהסחת דעת, עייפות או שכרות שמהם סובל נהג אנושי, ותמיד יוכל להגיב במהירות למצבי</a:t>
            </a:r>
          </a:p>
          <a:p>
            <a:pPr marL="0" indent="0">
              <a:buNone/>
            </a:pPr>
            <a:r>
              <a:rPr lang="he-IL" sz="1800" b="0" i="0" dirty="0">
                <a:solidFill>
                  <a:srgbClr val="000000"/>
                </a:solidFill>
                <a:effectLst/>
                <a:latin typeface="Open Sans Hebrew"/>
              </a:rPr>
              <a:t> חירום, אבל תאונות רבות מתרחשות בנסיבות שגם מכ"ם, מצלמה וחיישנים אחרים לא יכולים לצפות</a:t>
            </a:r>
            <a:r>
              <a:rPr lang="he-IL" sz="1200" b="0" i="0" dirty="0">
                <a:solidFill>
                  <a:srgbClr val="000000"/>
                </a:solidFill>
                <a:effectLst/>
                <a:latin typeface="Open Sans Hebrew"/>
              </a:rPr>
              <a:t>.</a:t>
            </a:r>
          </a:p>
          <a:p>
            <a:r>
              <a:rPr lang="he-IL" sz="1800" b="1" dirty="0">
                <a:solidFill>
                  <a:srgbClr val="000000"/>
                </a:solidFill>
                <a:latin typeface="Open Sans Hebrew"/>
              </a:rPr>
              <a:t>שמירה על סביבה נקייה</a:t>
            </a:r>
          </a:p>
          <a:p>
            <a:r>
              <a:rPr lang="he-IL" sz="1800" b="1" dirty="0">
                <a:solidFill>
                  <a:srgbClr val="000000"/>
                </a:solidFill>
                <a:latin typeface="Open Sans Hebrew"/>
              </a:rPr>
              <a:t>נגיש לאוכלוסיות מוגבלות</a:t>
            </a:r>
            <a:endParaRPr lang="he-IL" sz="1800" b="1" i="0" dirty="0">
              <a:solidFill>
                <a:srgbClr val="000000"/>
              </a:solidFill>
              <a:effectLst/>
              <a:latin typeface="Open Sans Hebrew"/>
            </a:endParaRPr>
          </a:p>
          <a:p>
            <a:r>
              <a:rPr lang="he-IL" sz="1800" b="1" i="0" dirty="0">
                <a:solidFill>
                  <a:srgbClr val="000000"/>
                </a:solidFill>
                <a:effectLst/>
                <a:latin typeface="Open Sans Hebrew"/>
              </a:rPr>
              <a:t>צמצום העומס בכב</a:t>
            </a:r>
            <a:r>
              <a:rPr lang="he-IL" sz="1800" b="1" dirty="0">
                <a:solidFill>
                  <a:srgbClr val="000000"/>
                </a:solidFill>
                <a:latin typeface="Open Sans Hebrew"/>
              </a:rPr>
              <a:t>ישים- </a:t>
            </a:r>
            <a:r>
              <a:rPr lang="he-IL" sz="1800" dirty="0">
                <a:solidFill>
                  <a:srgbClr val="000000"/>
                </a:solidFill>
                <a:latin typeface="Open Sans Hebrew"/>
              </a:rPr>
              <a:t>כל אדם שירצה לנסוע, יזמין אליו מכונית דרך האפליקציה והמכונית הפנויה בסביבתו תגיע אליו</a:t>
            </a:r>
          </a:p>
          <a:p>
            <a:pPr marL="0" indent="0">
              <a:buNone/>
            </a:pPr>
            <a:r>
              <a:rPr lang="he-IL" sz="1800" dirty="0">
                <a:solidFill>
                  <a:srgbClr val="000000"/>
                </a:solidFill>
                <a:latin typeface="Open Sans Hebrew"/>
              </a:rPr>
              <a:t> באופן אוטומטי. </a:t>
            </a:r>
            <a:r>
              <a:rPr lang="he-IL" sz="1800" b="0" i="0" dirty="0">
                <a:solidFill>
                  <a:srgbClr val="000000"/>
                </a:solidFill>
                <a:effectLst/>
                <a:latin typeface="Open Sans Hebrew"/>
              </a:rPr>
              <a:t>דבר זה יצמצם את כמות הרכבים כיוון שהרבה יעדיפו להשתמש במודל חדשני זה, ללא עלויות אחזקת הרכב.</a:t>
            </a:r>
          </a:p>
        </p:txBody>
      </p:sp>
      <p:sp>
        <p:nvSpPr>
          <p:cNvPr id="4" name="מלבן 3">
            <a:extLst>
              <a:ext uri="{FF2B5EF4-FFF2-40B4-BE49-F238E27FC236}">
                <a16:creationId xmlns:a16="http://schemas.microsoft.com/office/drawing/2014/main" id="{F0DEC94F-55F3-4EF5-993C-B8B4C956DF6C}"/>
              </a:ext>
            </a:extLst>
          </p:cNvPr>
          <p:cNvSpPr/>
          <p:nvPr/>
        </p:nvSpPr>
        <p:spPr>
          <a:xfrm>
            <a:off x="85725" y="123825"/>
            <a:ext cx="11953875" cy="6572250"/>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81084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482F8EE6-239C-4526-A562-E14704A6CE36}"/>
              </a:ext>
            </a:extLst>
          </p:cNvPr>
          <p:cNvSpPr>
            <a:spLocks noGrp="1"/>
          </p:cNvSpPr>
          <p:nvPr>
            <p:ph idx="1"/>
          </p:nvPr>
        </p:nvSpPr>
        <p:spPr>
          <a:xfrm>
            <a:off x="342900" y="482600"/>
            <a:ext cx="11725275" cy="6070600"/>
          </a:xfrm>
        </p:spPr>
        <p:txBody>
          <a:bodyPr>
            <a:normAutofit/>
          </a:bodyPr>
          <a:lstStyle/>
          <a:p>
            <a:pPr marL="0" indent="0">
              <a:buNone/>
            </a:pPr>
            <a:r>
              <a:rPr lang="he-IL" sz="2000" dirty="0">
                <a:effectLst>
                  <a:glow rad="228600">
                    <a:schemeClr val="accent6">
                      <a:satMod val="175000"/>
                      <a:alpha val="40000"/>
                    </a:schemeClr>
                  </a:glow>
                </a:effectLst>
              </a:rPr>
              <a:t>חסרונות רכב אוטונומי:</a:t>
            </a:r>
          </a:p>
          <a:p>
            <a:r>
              <a:rPr lang="he-IL" sz="1800" b="1" dirty="0">
                <a:solidFill>
                  <a:srgbClr val="000000"/>
                </a:solidFill>
                <a:latin typeface="Open Sans Hebrew"/>
              </a:rPr>
              <a:t>הסקת מסקנות שגויה-</a:t>
            </a:r>
            <a:r>
              <a:rPr lang="he-IL" sz="1800" b="0" i="0" dirty="0">
                <a:solidFill>
                  <a:srgbClr val="000000"/>
                </a:solidFill>
                <a:effectLst/>
                <a:latin typeface="Open Sans Hebrew"/>
              </a:rPr>
              <a:t>רכב אוטונומי מגיב מהר יותר מרכב המופעל אנושית, ועלול גם לנוע בפתאומיות. כמו כן, הוא מתוכנת</a:t>
            </a:r>
          </a:p>
          <a:p>
            <a:pPr marL="0" indent="0">
              <a:buNone/>
            </a:pPr>
            <a:r>
              <a:rPr lang="he-IL" sz="1800" b="0" i="0" dirty="0">
                <a:solidFill>
                  <a:srgbClr val="000000"/>
                </a:solidFill>
                <a:effectLst/>
                <a:latin typeface="Open Sans Hebrew"/>
              </a:rPr>
              <a:t> לציית תמיד לחוקי התנועה והתמרורים, אך קיימים מצבים שבהם התנהלות חוקית 'לפי הספר' עלולה להוביל לתאונה.</a:t>
            </a:r>
          </a:p>
          <a:p>
            <a:pPr marL="0" indent="0">
              <a:buNone/>
            </a:pPr>
            <a:r>
              <a:rPr lang="he-IL" sz="1800" b="0" i="0" dirty="0">
                <a:solidFill>
                  <a:srgbClr val="000000"/>
                </a:solidFill>
                <a:effectLst/>
                <a:latin typeface="Open Sans Hebrew"/>
              </a:rPr>
              <a:t> כשמשתלבים בכביש מהיר, לדוגמה, בעוד שאר המכוניות נעות במהירות גבוהה יותר מהמותרת, מצפים שגם האוטונומית</a:t>
            </a:r>
          </a:p>
          <a:p>
            <a:pPr marL="0" indent="0">
              <a:buNone/>
            </a:pPr>
            <a:r>
              <a:rPr lang="he-IL" sz="1800" b="0" i="0" dirty="0">
                <a:solidFill>
                  <a:srgbClr val="000000"/>
                </a:solidFill>
                <a:effectLst/>
                <a:latin typeface="Open Sans Hebrew"/>
              </a:rPr>
              <a:t> תתאים את מהירותה, כדי למנוע מנהג שנע לא מרוכז מאחור להתנגש בה.</a:t>
            </a:r>
          </a:p>
          <a:p>
            <a:pPr marL="0" indent="0">
              <a:buNone/>
            </a:pPr>
            <a:r>
              <a:rPr lang="he-IL" sz="1800" b="0" i="0" dirty="0">
                <a:solidFill>
                  <a:srgbClr val="000000"/>
                </a:solidFill>
                <a:effectLst/>
                <a:latin typeface="Open Sans Hebrew"/>
              </a:rPr>
              <a:t>באינטליגנציה מלאכותית לומדת אין ביכולת המתכננים לצפות מראש כיצד תגיב המערכת הממוחשבת ובהתאם אין באפשרותן לצפות</a:t>
            </a:r>
          </a:p>
          <a:p>
            <a:pPr marL="0" indent="0">
              <a:buNone/>
            </a:pPr>
            <a:r>
              <a:rPr lang="he-IL" sz="1800" b="0" i="0" dirty="0">
                <a:solidFill>
                  <a:srgbClr val="000000"/>
                </a:solidFill>
                <a:effectLst/>
                <a:latin typeface="Open Sans Hebrew"/>
              </a:rPr>
              <a:t> כיצד יפעל הרכב בכל מצב משתנה.</a:t>
            </a:r>
            <a:endParaRPr lang="he-IL" sz="1800" b="1" dirty="0">
              <a:solidFill>
                <a:srgbClr val="000000"/>
              </a:solidFill>
              <a:latin typeface="Open Sans Hebrew"/>
            </a:endParaRPr>
          </a:p>
          <a:p>
            <a:r>
              <a:rPr lang="he-IL" sz="1800" b="1" dirty="0">
                <a:solidFill>
                  <a:srgbClr val="000000"/>
                </a:solidFill>
                <a:latin typeface="Open Sans Hebrew"/>
              </a:rPr>
              <a:t>הגברת העומס בכבישים-</a:t>
            </a:r>
            <a:r>
              <a:rPr lang="he-IL" sz="1800" dirty="0">
                <a:solidFill>
                  <a:srgbClr val="000000"/>
                </a:solidFill>
                <a:latin typeface="Open Sans Hebrew"/>
              </a:rPr>
              <a:t>עלות הנסיעה ברכב זה תהיה זולה כיוון שהמכונית נוסעת ללא נהג,</a:t>
            </a:r>
          </a:p>
          <a:p>
            <a:pPr marL="0" indent="0">
              <a:buNone/>
            </a:pPr>
            <a:r>
              <a:rPr lang="he-IL" sz="1800" dirty="0">
                <a:solidFill>
                  <a:srgbClr val="000000"/>
                </a:solidFill>
                <a:latin typeface="Open Sans Hebrew"/>
              </a:rPr>
              <a:t> וכך בכל נסיעה אנו חוסכים תשלום לנהג, ואז רבים יעדיפו לנסוע במכונית האוטונומית ולא בתחבורה ציבורית.</a:t>
            </a:r>
          </a:p>
          <a:p>
            <a:pPr marL="0" indent="0">
              <a:buNone/>
            </a:pPr>
            <a:r>
              <a:rPr lang="he-IL" sz="1800" dirty="0">
                <a:solidFill>
                  <a:srgbClr val="000000"/>
                </a:solidFill>
                <a:latin typeface="Open Sans Hebrew"/>
              </a:rPr>
              <a:t>דבר זה יגרום דווקא לעליית מספר כלי הרכב בכבישים ולא הפחתתם.</a:t>
            </a:r>
          </a:p>
          <a:p>
            <a:r>
              <a:rPr lang="he-IL" sz="1800" b="1" i="0" dirty="0">
                <a:solidFill>
                  <a:srgbClr val="000000"/>
                </a:solidFill>
                <a:effectLst/>
                <a:latin typeface="Open Sans Hebrew"/>
              </a:rPr>
              <a:t>חשיפה לפרצות ומתקפות סייבר- </a:t>
            </a:r>
            <a:r>
              <a:rPr lang="he-IL" sz="1800" b="0" i="0" dirty="0">
                <a:solidFill>
                  <a:srgbClr val="000000"/>
                </a:solidFill>
                <a:effectLst/>
                <a:latin typeface="Open Sans Hebrew"/>
              </a:rPr>
              <a:t>שליטה על מערכת הניווט, סנכרון מדיה, ביצוע שיחות טלפון, המזגן מתחיל לעבוד מעצמו,</a:t>
            </a:r>
          </a:p>
          <a:p>
            <a:pPr marL="0" indent="0">
              <a:buNone/>
            </a:pPr>
            <a:r>
              <a:rPr lang="he-IL" sz="1800" b="0" i="0" dirty="0">
                <a:solidFill>
                  <a:srgbClr val="000000"/>
                </a:solidFill>
                <a:effectLst/>
                <a:latin typeface="Open Sans Hebrew"/>
              </a:rPr>
              <a:t> לוח המחוונים מתחיל להבהב ולייצר התרעות שונות ומשונות, חוסר יכולת לצאת מהרכב מכיוון שהדלתות ננעלות, שליטה על</a:t>
            </a:r>
          </a:p>
          <a:p>
            <a:pPr marL="0" indent="0">
              <a:buNone/>
            </a:pPr>
            <a:r>
              <a:rPr lang="he-IL" sz="1800" b="0" i="0" dirty="0">
                <a:solidFill>
                  <a:srgbClr val="000000"/>
                </a:solidFill>
                <a:effectLst/>
                <a:latin typeface="Open Sans Hebrew"/>
              </a:rPr>
              <a:t> מערכות בקרת כלי הרכב, השבתת הבלמים והפסקת פעולת המנוע, פתיחה ונעילת דלתות וחלונות, הפעלת כריות אוויר תוך</a:t>
            </a:r>
          </a:p>
          <a:p>
            <a:pPr marL="0" indent="0">
              <a:buNone/>
            </a:pPr>
            <a:r>
              <a:rPr lang="he-IL" sz="1800" b="0" i="0" dirty="0">
                <a:solidFill>
                  <a:srgbClr val="000000"/>
                </a:solidFill>
                <a:effectLst/>
                <a:latin typeface="Open Sans Hebrew"/>
              </a:rPr>
              <a:t> נסיעה מהירה, הקרנת תמונות המציגות דמויות על הכביש או על שלטי חוצות אותן מזהה מערכת ה-</a:t>
            </a:r>
            <a:r>
              <a:rPr lang="en-US" sz="1800" b="0" i="0" dirty="0">
                <a:solidFill>
                  <a:srgbClr val="000000"/>
                </a:solidFill>
                <a:effectLst/>
                <a:latin typeface="Open Sans Hebrew"/>
              </a:rPr>
              <a:t> ADAS </a:t>
            </a:r>
            <a:r>
              <a:rPr lang="he-IL" sz="1800" b="0" i="0" dirty="0">
                <a:solidFill>
                  <a:srgbClr val="000000"/>
                </a:solidFill>
                <a:effectLst/>
                <a:latin typeface="Open Sans Hebrew"/>
              </a:rPr>
              <a:t>של המכונית כבני</a:t>
            </a:r>
          </a:p>
          <a:p>
            <a:pPr marL="0" indent="0">
              <a:buNone/>
            </a:pPr>
            <a:r>
              <a:rPr lang="he-IL" sz="1800" b="0" i="0" dirty="0">
                <a:solidFill>
                  <a:srgbClr val="000000"/>
                </a:solidFill>
                <a:effectLst/>
                <a:latin typeface="Open Sans Hebrew"/>
              </a:rPr>
              <a:t> אנוש ובעקבות כך נעצרת נסיעת הרכב או פונה לנתיב אחר, השתלטות על רכב המוביל חומרים מסוכנים ופיצוצו במקום הומה אדם.</a:t>
            </a:r>
            <a:endParaRPr lang="he-IL" sz="1800" dirty="0"/>
          </a:p>
        </p:txBody>
      </p:sp>
      <p:sp>
        <p:nvSpPr>
          <p:cNvPr id="3" name="מלבן 2">
            <a:extLst>
              <a:ext uri="{FF2B5EF4-FFF2-40B4-BE49-F238E27FC236}">
                <a16:creationId xmlns:a16="http://schemas.microsoft.com/office/drawing/2014/main" id="{999DF794-6460-424C-A9A9-4F6363454B20}"/>
              </a:ext>
            </a:extLst>
          </p:cNvPr>
          <p:cNvSpPr/>
          <p:nvPr/>
        </p:nvSpPr>
        <p:spPr>
          <a:xfrm>
            <a:off x="85725" y="123825"/>
            <a:ext cx="11953875" cy="657225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solidFill>
                <a:srgbClr val="92D050"/>
              </a:solidFill>
            </a:endParaRPr>
          </a:p>
        </p:txBody>
      </p:sp>
    </p:spTree>
    <p:extLst>
      <p:ext uri="{BB962C8B-B14F-4D97-AF65-F5344CB8AC3E}">
        <p14:creationId xmlns:p14="http://schemas.microsoft.com/office/powerpoint/2010/main" val="2512512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CFB9835C-B503-4751-B64B-9B96F1DBD569}"/>
              </a:ext>
            </a:extLst>
          </p:cNvPr>
          <p:cNvSpPr txBox="1">
            <a:spLocks/>
          </p:cNvSpPr>
          <p:nvPr/>
        </p:nvSpPr>
        <p:spPr>
          <a:xfrm>
            <a:off x="419100" y="387349"/>
            <a:ext cx="11382375" cy="6270626"/>
          </a:xfrm>
          <a:prstGeom prst="rect">
            <a:avLst/>
          </a:prstGeom>
        </p:spPr>
        <p:txBody>
          <a:bodyPr vert="horz" lIns="91440" tIns="45720" rIns="91440" bIns="45720" rtlCol="1">
            <a:normAutofit fontScale="92500" lnSpcReduction="2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he-IL" sz="2600" dirty="0">
                <a:effectLst>
                  <a:glow rad="228600">
                    <a:srgbClr val="FF0000">
                      <a:alpha val="40000"/>
                    </a:srgbClr>
                  </a:glow>
                </a:effectLst>
              </a:rPr>
              <a:t>מנגנונים חכמים:</a:t>
            </a:r>
          </a:p>
          <a:p>
            <a:pPr>
              <a:lnSpc>
                <a:spcPct val="150000"/>
              </a:lnSpc>
            </a:pPr>
            <a:r>
              <a:rPr lang="he-IL" sz="1800" b="0" i="0" u="sng" dirty="0" err="1">
                <a:solidFill>
                  <a:srgbClr val="000000"/>
                </a:solidFill>
                <a:effectLst/>
                <a:latin typeface="Open Sans Hebrew"/>
              </a:rPr>
              <a:t>לידאר</a:t>
            </a:r>
            <a:r>
              <a:rPr lang="he-IL" sz="1800" b="0" i="0" u="sng" dirty="0">
                <a:solidFill>
                  <a:srgbClr val="000000"/>
                </a:solidFill>
                <a:effectLst/>
                <a:latin typeface="Open Sans Hebrew"/>
              </a:rPr>
              <a:t> </a:t>
            </a:r>
            <a:r>
              <a:rPr lang="en-US" sz="1800" b="0" i="0" u="sng" dirty="0">
                <a:solidFill>
                  <a:srgbClr val="000000"/>
                </a:solidFill>
                <a:effectLst/>
                <a:latin typeface="Open Sans Hebrew"/>
              </a:rPr>
              <a:t>:LIDAR – </a:t>
            </a:r>
            <a:r>
              <a:rPr lang="he-IL" sz="1800" b="0" i="0" dirty="0">
                <a:solidFill>
                  <a:srgbClr val="000000"/>
                </a:solidFill>
                <a:effectLst/>
                <a:latin typeface="Open Sans Hebrew"/>
              </a:rPr>
              <a:t> חיישני לייזר שמזהים אובייקטים שנמצאים לפני הרכב ומכוונים אותו.</a:t>
            </a:r>
            <a:r>
              <a:rPr lang="en-US" sz="1800" b="0" i="0" dirty="0">
                <a:solidFill>
                  <a:srgbClr val="000000"/>
                </a:solidFill>
                <a:effectLst/>
                <a:latin typeface="Open Sans Hebrew"/>
              </a:rPr>
              <a:t> LIDAR </a:t>
            </a:r>
            <a:r>
              <a:rPr lang="he-IL" sz="1800" b="0" i="0" dirty="0">
                <a:solidFill>
                  <a:srgbClr val="000000"/>
                </a:solidFill>
                <a:effectLst/>
                <a:latin typeface="Open Sans Hebrew"/>
              </a:rPr>
              <a:t>הוא שילוב של המילים</a:t>
            </a:r>
          </a:p>
          <a:p>
            <a:pPr marL="0" indent="0">
              <a:lnSpc>
                <a:spcPct val="150000"/>
              </a:lnSpc>
              <a:buNone/>
            </a:pPr>
            <a:r>
              <a:rPr lang="he-IL" sz="1800" b="0" i="0" dirty="0">
                <a:solidFill>
                  <a:srgbClr val="000000"/>
                </a:solidFill>
                <a:effectLst/>
                <a:latin typeface="Open Sans Hebrew"/>
              </a:rPr>
              <a:t>אור –</a:t>
            </a:r>
            <a:r>
              <a:rPr lang="en-US" sz="1800" b="0" i="0" dirty="0">
                <a:solidFill>
                  <a:srgbClr val="000000"/>
                </a:solidFill>
                <a:effectLst/>
                <a:latin typeface="Open Sans Hebrew"/>
              </a:rPr>
              <a:t> LIGHT </a:t>
            </a:r>
            <a:r>
              <a:rPr lang="he-IL" sz="1800" b="0" i="0" dirty="0">
                <a:solidFill>
                  <a:srgbClr val="000000"/>
                </a:solidFill>
                <a:effectLst/>
                <a:latin typeface="Open Sans Hebrew"/>
              </a:rPr>
              <a:t>ומכ"ם –</a:t>
            </a:r>
            <a:r>
              <a:rPr lang="en-US" sz="1800" b="0" i="0" dirty="0">
                <a:solidFill>
                  <a:srgbClr val="000000"/>
                </a:solidFill>
                <a:effectLst/>
                <a:latin typeface="Open Sans Hebrew"/>
              </a:rPr>
              <a:t>RADAR </a:t>
            </a:r>
            <a:r>
              <a:rPr lang="he-IL" sz="1800" b="0" i="0" dirty="0">
                <a:solidFill>
                  <a:srgbClr val="000000"/>
                </a:solidFill>
                <a:effectLst/>
                <a:latin typeface="Open Sans Hebrew"/>
              </a:rPr>
              <a:t> . בכלי רכב אוטונומיים משתמשים </a:t>
            </a:r>
            <a:r>
              <a:rPr lang="he-IL" sz="1800" b="0" i="0" dirty="0" err="1">
                <a:solidFill>
                  <a:srgbClr val="000000"/>
                </a:solidFill>
                <a:effectLst/>
                <a:latin typeface="Open Sans Hebrew"/>
              </a:rPr>
              <a:t>בלידאר</a:t>
            </a:r>
            <a:r>
              <a:rPr lang="he-IL" sz="1800" b="0" i="0" dirty="0">
                <a:solidFill>
                  <a:srgbClr val="000000"/>
                </a:solidFill>
                <a:effectLst/>
                <a:latin typeface="Open Sans Hebrew"/>
              </a:rPr>
              <a:t> כדי למפות מכשולים בתוואי הנסיעה וכדי לנווט את הרכב בצורה בטוחה על הכביש. טכנולוגיית מדידת המרחק של </a:t>
            </a:r>
            <a:r>
              <a:rPr lang="he-IL" sz="1800" b="0" i="0" dirty="0" err="1">
                <a:solidFill>
                  <a:srgbClr val="000000"/>
                </a:solidFill>
                <a:effectLst/>
                <a:latin typeface="Open Sans Hebrew"/>
              </a:rPr>
              <a:t>הלידאר</a:t>
            </a:r>
            <a:r>
              <a:rPr lang="he-IL" sz="1800" b="0" i="0" dirty="0">
                <a:solidFill>
                  <a:srgbClr val="000000"/>
                </a:solidFill>
                <a:effectLst/>
                <a:latin typeface="Open Sans Hebrew"/>
              </a:rPr>
              <a:t> מבוססת על הארת המטרה בקרן לייזר.</a:t>
            </a:r>
          </a:p>
          <a:p>
            <a:pPr marL="0" indent="0">
              <a:lnSpc>
                <a:spcPct val="150000"/>
              </a:lnSpc>
              <a:buNone/>
            </a:pPr>
            <a:r>
              <a:rPr lang="he-IL" sz="1800" dirty="0" err="1">
                <a:solidFill>
                  <a:srgbClr val="000000"/>
                </a:solidFill>
                <a:latin typeface="Open Sans Hebrew"/>
              </a:rPr>
              <a:t>הלידא</a:t>
            </a:r>
            <a:r>
              <a:rPr lang="he-IL" sz="1800" b="0" i="0" dirty="0" err="1">
                <a:solidFill>
                  <a:srgbClr val="000000"/>
                </a:solidFill>
                <a:effectLst/>
                <a:latin typeface="Open Sans Hebrew"/>
              </a:rPr>
              <a:t>ר</a:t>
            </a:r>
            <a:r>
              <a:rPr lang="he-IL" sz="1800" b="0" i="0" dirty="0">
                <a:solidFill>
                  <a:srgbClr val="000000"/>
                </a:solidFill>
                <a:effectLst/>
                <a:latin typeface="Open Sans Hebrew"/>
              </a:rPr>
              <a:t> משגר בעצמו את האור הממוקד לכמה כיוונים בסביבת המכונית ומזהים מכשולים בדרך, שפת מדרכה, גדרות ביטחון ורכבים אחרים. אין לו בעיה בחושך והוא טוב ממצלמה באור חזק, אבל הוא לא רואה צבעים. החיישן מסוגל למדוד את המרחק של הרכב מעצמים בסביבתו בדיוק של עד שני סנטימטר באמצעות הבזקי אור קצרים שמשכם חלקיקי שנייה. </a:t>
            </a:r>
          </a:p>
          <a:p>
            <a:pPr marL="0" indent="0">
              <a:lnSpc>
                <a:spcPct val="150000"/>
              </a:lnSpc>
              <a:buNone/>
            </a:pPr>
            <a:r>
              <a:rPr lang="he-IL" sz="1800" b="0" i="0" dirty="0">
                <a:solidFill>
                  <a:srgbClr val="000000"/>
                </a:solidFill>
                <a:effectLst/>
                <a:latin typeface="Open Sans Hebrew"/>
              </a:rPr>
              <a:t>הקרניים פוגעות בעצמים סביב המכונית וחלקן מוחזרות מהם אל החיישן לצורך חישוב מרחק העצם מהרכב.</a:t>
            </a:r>
          </a:p>
          <a:p>
            <a:pPr marL="0" indent="0">
              <a:lnSpc>
                <a:spcPct val="150000"/>
              </a:lnSpc>
              <a:buNone/>
            </a:pPr>
            <a:r>
              <a:rPr lang="he-IL" sz="2100" b="0" i="0" dirty="0">
                <a:solidFill>
                  <a:srgbClr val="000000"/>
                </a:solidFill>
                <a:effectLst/>
                <a:latin typeface="Open Sans Hebrew"/>
              </a:rPr>
              <a:t>חיישני </a:t>
            </a:r>
            <a:r>
              <a:rPr lang="he-IL" sz="2100" b="0" i="0" dirty="0" err="1">
                <a:solidFill>
                  <a:srgbClr val="000000"/>
                </a:solidFill>
                <a:effectLst/>
                <a:latin typeface="Open Sans Hebrew"/>
              </a:rPr>
              <a:t>ליידר</a:t>
            </a:r>
            <a:r>
              <a:rPr lang="he-IL" sz="2100" b="0" i="0" dirty="0">
                <a:solidFill>
                  <a:srgbClr val="000000"/>
                </a:solidFill>
                <a:effectLst/>
                <a:latin typeface="Open Sans Hebrew"/>
              </a:rPr>
              <a:t> משלימים את אמצעי הצפייה והזיהוי ומאפשרים לרכב להישאר בנתיב ולבלום מייד כשמאותר מכשול. בנוסף, גלגלי המכונית מצוידים בחיישני אולטרה-סאונד שמזהים מכשולים גם בגובה הקרקע ומאפשרים לרכב לחנות בבטחה.</a:t>
            </a:r>
          </a:p>
          <a:p>
            <a:pPr marL="0" indent="0">
              <a:lnSpc>
                <a:spcPct val="150000"/>
              </a:lnSpc>
              <a:buNone/>
            </a:pPr>
            <a:r>
              <a:rPr lang="he-IL" sz="1800" u="sng" dirty="0">
                <a:solidFill>
                  <a:srgbClr val="000000"/>
                </a:solidFill>
                <a:latin typeface="Open Sans Hebrew"/>
              </a:rPr>
              <a:t>מעבד האות</a:t>
            </a:r>
            <a:r>
              <a:rPr lang="he-IL" sz="1800" dirty="0">
                <a:solidFill>
                  <a:srgbClr val="000000"/>
                </a:solidFill>
                <a:latin typeface="Open Sans Hebrew"/>
              </a:rPr>
              <a:t>: </a:t>
            </a:r>
            <a:r>
              <a:rPr lang="he-IL" sz="1900" b="0" i="0" dirty="0">
                <a:solidFill>
                  <a:srgbClr val="000000"/>
                </a:solidFill>
                <a:effectLst/>
                <a:latin typeface="Open Sans Hebrew"/>
              </a:rPr>
              <a:t>מעבד האות הוא מרכיב קריטי בביצועי המכ"ם , ותפקידו לבצע עיבודים מתמטיים כמו חילוץ האות מתוך</a:t>
            </a:r>
          </a:p>
          <a:p>
            <a:pPr marL="0" indent="0">
              <a:lnSpc>
                <a:spcPct val="150000"/>
              </a:lnSpc>
              <a:buNone/>
            </a:pPr>
            <a:r>
              <a:rPr lang="he-IL" sz="1900" b="0" i="0" dirty="0">
                <a:solidFill>
                  <a:srgbClr val="000000"/>
                </a:solidFill>
                <a:effectLst/>
                <a:latin typeface="Open Sans Hebrew"/>
              </a:rPr>
              <a:t> רעשי רקע, או להפריד את האנרגיה הנקלטת לפי תדרי הדופלר כדי לחלץ את האות החוקי מהמטרה.</a:t>
            </a:r>
          </a:p>
          <a:p>
            <a:pPr marL="0" indent="0">
              <a:lnSpc>
                <a:spcPct val="150000"/>
              </a:lnSpc>
              <a:buNone/>
            </a:pPr>
            <a:br>
              <a:rPr lang="he-IL" sz="1900" dirty="0"/>
            </a:br>
            <a:r>
              <a:rPr lang="he-IL" sz="1900" dirty="0">
                <a:solidFill>
                  <a:srgbClr val="000000"/>
                </a:solidFill>
                <a:latin typeface="Open Sans Hebrew"/>
              </a:rPr>
              <a:t> </a:t>
            </a:r>
            <a:endParaRPr lang="he-IL" sz="1900" b="1" dirty="0">
              <a:effectLst/>
            </a:endParaRPr>
          </a:p>
        </p:txBody>
      </p:sp>
      <p:sp>
        <p:nvSpPr>
          <p:cNvPr id="3" name="מלבן 2">
            <a:extLst>
              <a:ext uri="{FF2B5EF4-FFF2-40B4-BE49-F238E27FC236}">
                <a16:creationId xmlns:a16="http://schemas.microsoft.com/office/drawing/2014/main" id="{114CE282-E062-48E9-AE8A-A3763E579A20}"/>
              </a:ext>
            </a:extLst>
          </p:cNvPr>
          <p:cNvSpPr/>
          <p:nvPr/>
        </p:nvSpPr>
        <p:spPr>
          <a:xfrm>
            <a:off x="85725" y="123825"/>
            <a:ext cx="11953875" cy="657225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360718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ציין מיקום תוכן 2">
            <a:extLst>
              <a:ext uri="{FF2B5EF4-FFF2-40B4-BE49-F238E27FC236}">
                <a16:creationId xmlns:a16="http://schemas.microsoft.com/office/drawing/2014/main" id="{CFB9835C-B503-4751-B64B-9B96F1DBD569}"/>
              </a:ext>
            </a:extLst>
          </p:cNvPr>
          <p:cNvSpPr txBox="1">
            <a:spLocks/>
          </p:cNvSpPr>
          <p:nvPr/>
        </p:nvSpPr>
        <p:spPr>
          <a:xfrm>
            <a:off x="419100" y="387350"/>
            <a:ext cx="11382375" cy="6175376"/>
          </a:xfrm>
          <a:prstGeom prst="rect">
            <a:avLst/>
          </a:prstGeom>
        </p:spPr>
        <p:txBody>
          <a:bodyPr vert="horz" lIns="91440" tIns="45720" rIns="91440" bIns="45720" rtlCol="1">
            <a:normAutofit fontScale="92500" lnSpcReduction="10000"/>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he-IL" sz="2600" dirty="0">
                <a:effectLst>
                  <a:glow rad="228600">
                    <a:srgbClr val="7030A0">
                      <a:alpha val="40000"/>
                    </a:srgbClr>
                  </a:glow>
                </a:effectLst>
              </a:rPr>
              <a:t>מנגנונים חכמים:</a:t>
            </a:r>
          </a:p>
          <a:p>
            <a:pPr>
              <a:lnSpc>
                <a:spcPct val="150000"/>
              </a:lnSpc>
            </a:pPr>
            <a:r>
              <a:rPr lang="he-IL" sz="1900" b="0" i="0" u="sng" dirty="0">
                <a:solidFill>
                  <a:srgbClr val="000000"/>
                </a:solidFill>
                <a:effectLst/>
                <a:latin typeface="Open Sans Hebrew"/>
              </a:rPr>
              <a:t>מצלמה</a:t>
            </a:r>
            <a:r>
              <a:rPr lang="he-IL" sz="1900" b="0" i="0" dirty="0">
                <a:solidFill>
                  <a:srgbClr val="000000"/>
                </a:solidFill>
                <a:effectLst/>
                <a:latin typeface="Open Sans Hebrew"/>
              </a:rPr>
              <a:t>- מצלמה משוכללת היא חלק ממערך החיישנים ומסוגלת לזהות רמזורים ואת צבע האור ברמזור, תמרורים בסביבה, סימונים על הכביש, הולכי רגל ואף לחשב את המרחק אליהם. מחשב המצלמה משתמש בדמיון משולשים כדי לבחון את המרחק היחסי של כלי הרכב שמלפנים לפי התמונה, וזאת באמצעות שימוש בפרספקטיבה שבה עצם מרוחק נראה לנו קטן יותר. אולם היא רגישה לאור חזק ומתקשה גם בחשיכה. המצלמות, ובכללן ההיקפיות, משמשות לרוב לזיהוי אובייקטים במרחקים קצרים יחסית ובסיטואציות לא מורכבות במיוחד. כדי לחשב את המרחק היחסי מהמכונית שנוסעת לפני הרכב האוטונומי, מחשב המצלמה מסיק את המרחק באמצעות גיאומטריה. הוא לוקח בחשבון את אורך המוקד שבו היא מצולמת, את הגובה מפני הקרקע שהמצלמה מותקנת ואת המרחק היחסי של גלגלי הרכב המצולם. פרמטרים אלה מאפשרים לחשב את המרחק בין המצלמה למכונית שהיא מצלמת.</a:t>
            </a:r>
          </a:p>
          <a:p>
            <a:pPr>
              <a:lnSpc>
                <a:spcPct val="150000"/>
              </a:lnSpc>
            </a:pPr>
            <a:r>
              <a:rPr lang="he-IL" sz="1900" b="0" u="sng" dirty="0">
                <a:solidFill>
                  <a:srgbClr val="000000"/>
                </a:solidFill>
                <a:effectLst/>
                <a:latin typeface="Open Sans Hebrew"/>
              </a:rPr>
              <a:t>מכ"ם-</a:t>
            </a:r>
            <a:r>
              <a:rPr lang="he-IL" sz="1900" b="0" i="0" dirty="0">
                <a:solidFill>
                  <a:srgbClr val="000000"/>
                </a:solidFill>
                <a:effectLst/>
                <a:latin typeface="Open Sans Hebrew"/>
              </a:rPr>
              <a:t> מכ"ם אינו רגיש למזג אוויר אבל סובל מדיוק נמוך. הרדאר, המבוסס על גלי </a:t>
            </a:r>
            <a:r>
              <a:rPr lang="en-US" sz="1900" b="0" i="0" dirty="0">
                <a:solidFill>
                  <a:srgbClr val="000000"/>
                </a:solidFill>
                <a:effectLst/>
                <a:latin typeface="Open Sans Hebrew"/>
              </a:rPr>
              <a:t>RF, </a:t>
            </a:r>
            <a:r>
              <a:rPr lang="he-IL" sz="1900" b="0" i="0" dirty="0">
                <a:solidFill>
                  <a:srgbClr val="000000"/>
                </a:solidFill>
                <a:effectLst/>
                <a:latin typeface="Open Sans Hebrew"/>
              </a:rPr>
              <a:t>מיועד לזהות אובייקטים בטווחים הרחוקים ובמזג אוויר קשה, בעיקר באזור המצוי לפני הרכב. יצרני הרכב בחרו להפעיל את המכ"מים בתדר 77 גיגה הרץ, ושואפים לשפר את הרזולוציה שיכולה ממש לייצר תמונה. זה קריטי כדי לזהות אופנוע בכביש מהיר, גם כשהוא מתמזג מבחינת החיישנים עם רכב אחר, וכדי לזהות הולכי רגל ואופניים בקרבת מכוניות. האתגר הכי קשה של הרדארים הוא לזהות הולכי רגל ורוכבי דו-גלגלי, גם על רקע כלי רכב אחרים. כמו כן, לזהות את הגובה של חפץ במרחק של 150 מטר, כדי לדעת אם זו פיסת קרטון שלא מפריעה לנו או ארגז שלא נרצה להתנגש בו.</a:t>
            </a:r>
            <a:endParaRPr lang="he-IL" sz="1900" b="1" dirty="0">
              <a:effectLst/>
            </a:endParaRPr>
          </a:p>
        </p:txBody>
      </p:sp>
      <p:sp>
        <p:nvSpPr>
          <p:cNvPr id="3" name="מלבן 2">
            <a:extLst>
              <a:ext uri="{FF2B5EF4-FFF2-40B4-BE49-F238E27FC236}">
                <a16:creationId xmlns:a16="http://schemas.microsoft.com/office/drawing/2014/main" id="{DA82DC99-7603-4BD3-A2DB-0CEDC68A7AF1}"/>
              </a:ext>
            </a:extLst>
          </p:cNvPr>
          <p:cNvSpPr/>
          <p:nvPr/>
        </p:nvSpPr>
        <p:spPr>
          <a:xfrm>
            <a:off x="85725" y="123825"/>
            <a:ext cx="11953875" cy="6572250"/>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364434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B577D5D4-893E-4BA3-B931-274D9302A477}"/>
              </a:ext>
            </a:extLst>
          </p:cNvPr>
          <p:cNvSpPr>
            <a:spLocks noGrp="1"/>
          </p:cNvSpPr>
          <p:nvPr>
            <p:ph idx="1"/>
          </p:nvPr>
        </p:nvSpPr>
        <p:spPr>
          <a:xfrm>
            <a:off x="1219200" y="473075"/>
            <a:ext cx="10515600" cy="5441950"/>
          </a:xfrm>
        </p:spPr>
        <p:txBody>
          <a:bodyPr>
            <a:normAutofit/>
          </a:bodyPr>
          <a:lstStyle/>
          <a:p>
            <a:pPr marL="0" indent="0">
              <a:buNone/>
            </a:pPr>
            <a:r>
              <a:rPr lang="he-IL" sz="2400" dirty="0">
                <a:effectLst>
                  <a:glow rad="101600">
                    <a:srgbClr val="FF0066">
                      <a:alpha val="60000"/>
                    </a:srgbClr>
                  </a:glow>
                </a:effectLst>
              </a:rPr>
              <a:t>המודלים שמאפשרים נהיגה אוטונומית:</a:t>
            </a:r>
          </a:p>
          <a:p>
            <a:pPr marL="0" indent="0">
              <a:buNone/>
            </a:pPr>
            <a:r>
              <a:rPr lang="he-IL" sz="1900" b="1" i="0" u="sng" dirty="0">
                <a:solidFill>
                  <a:srgbClr val="000000"/>
                </a:solidFill>
                <a:effectLst/>
                <a:latin typeface="Open Sans Hebrew"/>
              </a:rPr>
              <a:t>מדובר בתהליך שמורכב מ-7 שלבים, אשר מתרחש במעגל של מספר פעמים בשנייה:</a:t>
            </a:r>
            <a:endParaRPr lang="he-IL" sz="1900" b="0" i="0" dirty="0">
              <a:solidFill>
                <a:srgbClr val="000000"/>
              </a:solidFill>
              <a:effectLst/>
              <a:latin typeface="Open Sans Hebrew"/>
            </a:endParaRPr>
          </a:p>
          <a:p>
            <a:pPr marL="342900" indent="-342900">
              <a:buFont typeface="+mj-lt"/>
              <a:buAutoNum type="arabicPeriod"/>
            </a:pPr>
            <a:r>
              <a:rPr lang="en-US" sz="1900" b="0" i="0" dirty="0">
                <a:solidFill>
                  <a:srgbClr val="000000"/>
                </a:solidFill>
                <a:effectLst/>
                <a:latin typeface="Open Sans Hebrew"/>
              </a:rPr>
              <a:t>SENSING</a:t>
            </a:r>
            <a:r>
              <a:rPr lang="he-IL" sz="1900" b="0" i="0" dirty="0">
                <a:solidFill>
                  <a:srgbClr val="000000"/>
                </a:solidFill>
                <a:effectLst/>
                <a:latin typeface="Open Sans Hebrew"/>
              </a:rPr>
              <a:t>-חיישנים (מצלמות, רדאר, לידר) המתעדים את סביבת הרכב.</a:t>
            </a:r>
          </a:p>
          <a:p>
            <a:pPr marL="342900" indent="-342900">
              <a:buFont typeface="+mj-lt"/>
              <a:buAutoNum type="arabicPeriod"/>
            </a:pPr>
            <a:r>
              <a:rPr lang="en-US" sz="1900" b="0" i="0" dirty="0">
                <a:solidFill>
                  <a:srgbClr val="000000"/>
                </a:solidFill>
                <a:effectLst/>
                <a:latin typeface="Open Sans Hebrew"/>
              </a:rPr>
              <a:t>PERCEPTION</a:t>
            </a:r>
            <a:r>
              <a:rPr lang="he-IL" sz="1900" b="0" i="0" dirty="0">
                <a:solidFill>
                  <a:srgbClr val="000000"/>
                </a:solidFill>
                <a:effectLst/>
                <a:latin typeface="Open Sans Hebrew"/>
              </a:rPr>
              <a:t>-רשתות נוירונים מעבדות נתונים מהחיישנים ומסווגות את האובייקטים </a:t>
            </a:r>
          </a:p>
          <a:p>
            <a:pPr marL="0" indent="0">
              <a:buNone/>
            </a:pPr>
            <a:r>
              <a:rPr lang="he-IL" sz="1900" b="0" i="0" dirty="0">
                <a:solidFill>
                  <a:srgbClr val="000000"/>
                </a:solidFill>
                <a:effectLst/>
                <a:latin typeface="Open Sans Hebrew"/>
              </a:rPr>
              <a:t>(משתמשי דרך, נתיבים וכדומה) בסביבת הנהג ואת מיקומם.</a:t>
            </a:r>
          </a:p>
          <a:p>
            <a:pPr marL="342900" indent="-342900">
              <a:buFont typeface="+mj-lt"/>
              <a:buAutoNum type="arabicPeriod" startAt="3"/>
            </a:pPr>
            <a:r>
              <a:rPr lang="en-US" sz="1900" b="0" i="0" dirty="0">
                <a:solidFill>
                  <a:srgbClr val="000000"/>
                </a:solidFill>
                <a:effectLst/>
                <a:latin typeface="Open Sans Hebrew"/>
              </a:rPr>
              <a:t>TRACKING</a:t>
            </a:r>
            <a:r>
              <a:rPr lang="he-IL" sz="1900" b="0" i="0" dirty="0">
                <a:solidFill>
                  <a:srgbClr val="000000"/>
                </a:solidFill>
                <a:effectLst/>
                <a:latin typeface="Open Sans Hebrew"/>
              </a:rPr>
              <a:t>-מעקב בזמן אחרי אובייקטים שסווגו.</a:t>
            </a:r>
          </a:p>
          <a:p>
            <a:pPr marL="342900" indent="-342900">
              <a:buFont typeface="+mj-lt"/>
              <a:buAutoNum type="arabicPeriod" startAt="4"/>
            </a:pPr>
            <a:r>
              <a:rPr lang="en-US" sz="1900" b="0" i="0" dirty="0">
                <a:solidFill>
                  <a:srgbClr val="000000"/>
                </a:solidFill>
                <a:effectLst/>
                <a:latin typeface="Open Sans Hebrew"/>
              </a:rPr>
              <a:t>LOCALIZATION</a:t>
            </a:r>
            <a:r>
              <a:rPr lang="he-IL" sz="1900" b="0" i="0" dirty="0">
                <a:solidFill>
                  <a:srgbClr val="000000"/>
                </a:solidFill>
                <a:effectLst/>
                <a:latin typeface="Open Sans Hebrew"/>
              </a:rPr>
              <a:t>-מיקום </a:t>
            </a:r>
            <a:r>
              <a:rPr lang="he-IL" sz="1900" b="0" i="0" dirty="0" err="1">
                <a:solidFill>
                  <a:srgbClr val="000000"/>
                </a:solidFill>
                <a:effectLst/>
                <a:latin typeface="Open Sans Hebrew"/>
              </a:rPr>
              <a:t>מדוייק</a:t>
            </a:r>
            <a:r>
              <a:rPr lang="he-IL" sz="1900" b="0" i="0" dirty="0">
                <a:solidFill>
                  <a:srgbClr val="000000"/>
                </a:solidFill>
                <a:effectLst/>
                <a:latin typeface="Open Sans Hebrew"/>
              </a:rPr>
              <a:t> של האובייקטים על המפה, ובפרט של הרכב האוטונומי עצמו.</a:t>
            </a:r>
          </a:p>
          <a:p>
            <a:pPr marL="342900" indent="-342900">
              <a:buFont typeface="+mj-lt"/>
              <a:buAutoNum type="arabicPeriod" startAt="5"/>
            </a:pPr>
            <a:r>
              <a:rPr lang="en-US" sz="1900" b="0" i="0" dirty="0">
                <a:solidFill>
                  <a:srgbClr val="000000"/>
                </a:solidFill>
                <a:effectLst/>
                <a:latin typeface="Open Sans Hebrew"/>
              </a:rPr>
              <a:t>PREDICTION</a:t>
            </a:r>
            <a:r>
              <a:rPr lang="he-IL" sz="1900" b="0" i="0" dirty="0">
                <a:solidFill>
                  <a:srgbClr val="000000"/>
                </a:solidFill>
                <a:effectLst/>
                <a:latin typeface="Open Sans Hebrew"/>
              </a:rPr>
              <a:t>-חיזוי של האובייקטים שנקלטו. בדומה לסיטואציה בה אנחנו רוצים לעבור נתיב בכביש וחוזים בראשנו</a:t>
            </a:r>
          </a:p>
          <a:p>
            <a:pPr marL="0" indent="0">
              <a:buNone/>
            </a:pPr>
            <a:r>
              <a:rPr lang="he-IL" sz="1900" b="0" i="0" dirty="0">
                <a:solidFill>
                  <a:srgbClr val="000000"/>
                </a:solidFill>
                <a:effectLst/>
                <a:latin typeface="Open Sans Hebrew"/>
              </a:rPr>
              <a:t> כיצד משתמשי הדרך מסביב ישתלבו מבחינת מהירות ומרחב פנוי, גם בנהיגה אוטונומית מתקיים חישוב דומה.</a:t>
            </a:r>
          </a:p>
          <a:p>
            <a:pPr marL="342900" indent="-342900">
              <a:buFont typeface="+mj-lt"/>
              <a:buAutoNum type="arabicPeriod" startAt="6"/>
            </a:pPr>
            <a:r>
              <a:rPr lang="en-US" sz="1900" b="0" i="0" dirty="0">
                <a:solidFill>
                  <a:srgbClr val="000000"/>
                </a:solidFill>
                <a:effectLst/>
                <a:latin typeface="Open Sans Hebrew"/>
              </a:rPr>
              <a:t>-PLANNING</a:t>
            </a:r>
            <a:r>
              <a:rPr lang="he-IL" sz="1900" b="0" i="0" dirty="0">
                <a:solidFill>
                  <a:srgbClr val="000000"/>
                </a:solidFill>
                <a:effectLst/>
                <a:latin typeface="Open Sans Hebrew"/>
              </a:rPr>
              <a:t>מיקום עצמי על סמך המפה, מיקומי האובייקטים ומהירותם בכיוון התקדמותם.       </a:t>
            </a:r>
          </a:p>
          <a:p>
            <a:pPr marL="0" indent="0">
              <a:buNone/>
            </a:pPr>
            <a:r>
              <a:rPr lang="he-IL" sz="1900" b="0" i="0" dirty="0">
                <a:solidFill>
                  <a:srgbClr val="000000"/>
                </a:solidFill>
                <a:effectLst/>
                <a:latin typeface="Open Sans Hebrew"/>
              </a:rPr>
              <a:t>מתכננים את מסלול הנסיעה תוך שמירה על החוק וללא תנועות חדות או מסוכנות.</a:t>
            </a:r>
          </a:p>
          <a:p>
            <a:pPr marL="342900" indent="-342900">
              <a:buFont typeface="+mj-lt"/>
              <a:buAutoNum type="arabicPeriod" startAt="7"/>
            </a:pPr>
            <a:r>
              <a:rPr lang="en-US" sz="1900" b="0" i="0" dirty="0">
                <a:solidFill>
                  <a:srgbClr val="000000"/>
                </a:solidFill>
                <a:effectLst/>
                <a:latin typeface="Open Sans Hebrew"/>
              </a:rPr>
              <a:t>-CONTROL</a:t>
            </a:r>
            <a:r>
              <a:rPr lang="he-IL" sz="1900" b="0" i="0" dirty="0">
                <a:solidFill>
                  <a:srgbClr val="000000"/>
                </a:solidFill>
                <a:effectLst/>
                <a:latin typeface="Open Sans Hebrew"/>
              </a:rPr>
              <a:t>המרת תכנית מסלול הנסיעה את ההגה, דוושת ההאצה והבלמים.</a:t>
            </a:r>
          </a:p>
          <a:p>
            <a:endParaRPr lang="he-IL" sz="1800" dirty="0"/>
          </a:p>
        </p:txBody>
      </p:sp>
      <p:sp>
        <p:nvSpPr>
          <p:cNvPr id="4" name="מלבן 3">
            <a:extLst>
              <a:ext uri="{FF2B5EF4-FFF2-40B4-BE49-F238E27FC236}">
                <a16:creationId xmlns:a16="http://schemas.microsoft.com/office/drawing/2014/main" id="{428069F9-4A45-4A77-99CC-5B640F94314F}"/>
              </a:ext>
            </a:extLst>
          </p:cNvPr>
          <p:cNvSpPr/>
          <p:nvPr/>
        </p:nvSpPr>
        <p:spPr>
          <a:xfrm>
            <a:off x="85725" y="123825"/>
            <a:ext cx="11953875" cy="6572250"/>
          </a:xfrm>
          <a:prstGeom prst="rect">
            <a:avLst/>
          </a:prstGeom>
          <a:noFill/>
          <a:ln w="57150">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1053448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241D5D6D-5C00-48A2-9881-152F5D033A66}"/>
              </a:ext>
            </a:extLst>
          </p:cNvPr>
          <p:cNvSpPr>
            <a:spLocks noGrp="1"/>
          </p:cNvSpPr>
          <p:nvPr>
            <p:ph idx="1"/>
          </p:nvPr>
        </p:nvSpPr>
        <p:spPr>
          <a:xfrm>
            <a:off x="295275" y="225425"/>
            <a:ext cx="11487150" cy="6280150"/>
          </a:xfrm>
          <a:ln>
            <a:solidFill>
              <a:srgbClr val="339966"/>
            </a:solidFill>
          </a:ln>
        </p:spPr>
        <p:txBody>
          <a:bodyPr>
            <a:normAutofit/>
          </a:bodyPr>
          <a:lstStyle/>
          <a:p>
            <a:pPr marL="0" indent="0">
              <a:buNone/>
            </a:pPr>
            <a:endParaRPr lang="he-IL" dirty="0">
              <a:effectLst>
                <a:glow rad="228600">
                  <a:srgbClr val="339966">
                    <a:alpha val="40000"/>
                  </a:srgbClr>
                </a:glow>
              </a:effectLst>
            </a:endParaRPr>
          </a:p>
          <a:p>
            <a:pPr marL="0" indent="0">
              <a:buNone/>
            </a:pPr>
            <a:r>
              <a:rPr lang="he-IL" dirty="0">
                <a:effectLst>
                  <a:glow rad="228600">
                    <a:srgbClr val="339966">
                      <a:alpha val="40000"/>
                    </a:srgbClr>
                  </a:glow>
                </a:effectLst>
              </a:rPr>
              <a:t>5  רמות של </a:t>
            </a:r>
            <a:r>
              <a:rPr lang="he-IL" sz="2800" dirty="0">
                <a:effectLst>
                  <a:glow rad="228600">
                    <a:srgbClr val="339966">
                      <a:alpha val="40000"/>
                    </a:srgbClr>
                  </a:glow>
                </a:effectLst>
              </a:rPr>
              <a:t>נהיגה אוטונומית:</a:t>
            </a:r>
          </a:p>
          <a:p>
            <a:r>
              <a:rPr lang="he-IL" sz="1800" b="0" i="0" u="sng" dirty="0">
                <a:effectLst/>
                <a:latin typeface="Open Sans Hebrew"/>
              </a:rPr>
              <a:t>רמה 0: ללא אוטומציה בנהיגה – </a:t>
            </a:r>
            <a:r>
              <a:rPr lang="he-IL" sz="1800" b="0" i="0" dirty="0">
                <a:solidFill>
                  <a:srgbClr val="000000"/>
                </a:solidFill>
                <a:effectLst/>
                <a:latin typeface="Open Sans Hebrew"/>
              </a:rPr>
              <a:t>הנהג מחויב בכל פעולות הנהיגה, כפי שאנו מכירים זאת בעשורים האחרונים. המערכת האוטומטית מציגה אזהרות ועלולה להתערב לפרקי זמן קצרים, אך אין לה שליטה מתמדת על הרכב. אין לו אפילו בקרת שיוט, ובוודאי לא בקרת שיוט אדפטיבית.</a:t>
            </a:r>
          </a:p>
          <a:p>
            <a:r>
              <a:rPr lang="he-IL" sz="1800" b="0" i="0" u="sng" dirty="0">
                <a:effectLst/>
                <a:latin typeface="Open Sans Hebrew"/>
              </a:rPr>
              <a:t>רמה 1: סיוע לנהג </a:t>
            </a:r>
            <a:r>
              <a:rPr lang="he-IL" sz="1800" b="0" i="0" dirty="0">
                <a:solidFill>
                  <a:srgbClr val="000000"/>
                </a:solidFill>
                <a:effectLst/>
                <a:latin typeface="Open Sans Hebrew"/>
              </a:rPr>
              <a:t>– קיימת ברכב מערכת סיוע נקודתית לנהג. כלי רכב ברמה 1 יצאו לשוק החל מסביבות שנת 2010. הנהג והמערכת האוטומטית חולקים שליטה ברכב. לדוגמה מערכת שבה הנהג שולט על ההיגוי, והמערכת האוטומטית שולטת על כוח המנוע כדי לשמור על מהירות מוגדרת (בקרת שיוט), כדי לשמור על המהירות ולשנותה (בקרת שיוט מסתגלת), סיוע בחניה, , שמירה על נתיב הנסיעה ובלימת חירום למניעת התנגשויות. בישראל קיימת כבר מתאריך 1.1.2018 חובת התקנת מערכת בטיחות של בקרת סטייה מנתיב והתרעת שמירת מרחק.</a:t>
            </a:r>
          </a:p>
          <a:p>
            <a:r>
              <a:rPr lang="he-IL" sz="1800" i="0" u="sng" dirty="0">
                <a:effectLst/>
                <a:latin typeface="Open Sans Hebrew"/>
              </a:rPr>
              <a:t>רמה 2: אוטומציה חלקית </a:t>
            </a:r>
            <a:r>
              <a:rPr lang="he-IL" sz="1800" b="0" i="0" dirty="0">
                <a:solidFill>
                  <a:srgbClr val="000000"/>
                </a:solidFill>
                <a:effectLst/>
                <a:latin typeface="Open Sans Hebrew"/>
              </a:rPr>
              <a:t>– מכונית שבה פעילות שתי מערכות או יותר של בטיחות ואוטונומיה, אשר מסוגלות, למשל, לטפל בו זמנית בהיגוי בתאוצה ובבלמים. יצאו לשוק החל משנת 2016, וברמה זו נדרש עדיין הנהג לבחון את תנאי הדרך ולהגיב בהתאם. על הנהג לפקח על הנהיגה ולהיות מוכן להתערב בכל עת אם המערכת האוטומטית. אפשר לעקוב אחר עיניו של הנהג באמצעות מצלמות כדי לאשר שתשומת ליבו מופנית לנסיעה.                                                                                                                     למערכות החיישנים החכמים ולמצלמות ההיקפיות ברמה זו של אוטומציה חלקית מתווספות מערכות נרחבות יותר, שנכללים בהן חיישנים המקיפים את השטח המת בשדה הראייה, מערכות התרעה על עקיפה מימין ואפילו אמצעי חניה אוטומטיים. לעיתים קרובות הרכב מצויד בבקרת שיוט ובשליטה חלקית על ההיגוי והבלימה.</a:t>
            </a:r>
          </a:p>
          <a:p>
            <a:pPr marL="0" indent="0">
              <a:buNone/>
            </a:pPr>
            <a:endParaRPr lang="he-IL" dirty="0"/>
          </a:p>
        </p:txBody>
      </p:sp>
      <p:sp>
        <p:nvSpPr>
          <p:cNvPr id="4" name="מלבן 3">
            <a:extLst>
              <a:ext uri="{FF2B5EF4-FFF2-40B4-BE49-F238E27FC236}">
                <a16:creationId xmlns:a16="http://schemas.microsoft.com/office/drawing/2014/main" id="{7D30343C-50B7-4B3A-AC2F-72642F7E40FF}"/>
              </a:ext>
            </a:extLst>
          </p:cNvPr>
          <p:cNvSpPr/>
          <p:nvPr/>
        </p:nvSpPr>
        <p:spPr>
          <a:xfrm>
            <a:off x="85725" y="123825"/>
            <a:ext cx="11953875" cy="6572250"/>
          </a:xfrm>
          <a:prstGeom prst="rect">
            <a:avLst/>
          </a:prstGeom>
          <a:noFill/>
          <a:ln w="571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2668368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תוכן 2">
            <a:extLst>
              <a:ext uri="{FF2B5EF4-FFF2-40B4-BE49-F238E27FC236}">
                <a16:creationId xmlns:a16="http://schemas.microsoft.com/office/drawing/2014/main" id="{EF541FF4-C35A-45B7-8FDD-80AE1CF5132F}"/>
              </a:ext>
            </a:extLst>
          </p:cNvPr>
          <p:cNvSpPr>
            <a:spLocks noGrp="1"/>
          </p:cNvSpPr>
          <p:nvPr>
            <p:ph idx="1"/>
          </p:nvPr>
        </p:nvSpPr>
        <p:spPr>
          <a:xfrm>
            <a:off x="1000125" y="250825"/>
            <a:ext cx="10515600" cy="6356350"/>
          </a:xfrm>
        </p:spPr>
        <p:txBody>
          <a:bodyPr>
            <a:noAutofit/>
          </a:bodyPr>
          <a:lstStyle/>
          <a:p>
            <a:r>
              <a:rPr lang="he-IL" sz="1800" i="0" u="sng" dirty="0">
                <a:effectLst/>
                <a:latin typeface="Open Sans Hebrew"/>
              </a:rPr>
              <a:t>רמה 3: אוטומציה מותנת – </a:t>
            </a:r>
            <a:r>
              <a:rPr lang="he-IL" sz="1800" b="0" i="0" dirty="0">
                <a:solidFill>
                  <a:srgbClr val="000000"/>
                </a:solidFill>
                <a:effectLst/>
                <a:latin typeface="Open Sans Hebrew"/>
              </a:rPr>
              <a:t>המערכות של המכונית ברמה זו בשלות מספיק כדי שהנהג לא יידרש לפקח על תנאי הדרך "עיניים סגורות", אולם נדרש להיות זמין לנהיגה במקרה חירום. ברמה זו מערכות משולבות נהג-מחשב. הרכב יטפל במצבים המצריכים תגובה מיידית כגון בלימת חירום. שווק לראשונה ע"י חברת אודי באוקטובר 2018. בספר הרכב של הדגמים כתוב במפורש שהתכונות המופעלות בדגם דורשות פיקוח אקטיבי של הנהג ולא הופכת את הרכב לאוטונומי. אפשר לחשוב על המערכת האוטומטית כעל נהג שותף שמתריע באופן מסודר לנהג שתורו לנהוג. הנהג יכול להפנות את תשומת ליבו בבטחה ממשימות הנהיגה. הוא יכול לשלוח הודעות טקסט או לצפות בסרט. המערכת עומדת בתקנות הבינלאומיות של מערכת לשמירת נתיבים אוטומטית – </a:t>
            </a:r>
            <a:r>
              <a:rPr lang="en-US" sz="1800" b="0" i="0" dirty="0">
                <a:solidFill>
                  <a:srgbClr val="000000"/>
                </a:solidFill>
                <a:effectLst/>
                <a:latin typeface="Open Sans Hebrew"/>
              </a:rPr>
              <a:t>ALKS. </a:t>
            </a:r>
            <a:r>
              <a:rPr lang="he-IL" sz="1800" b="0" i="0" dirty="0">
                <a:solidFill>
                  <a:srgbClr val="000000"/>
                </a:solidFill>
                <a:effectLst/>
                <a:latin typeface="Open Sans Hebrew"/>
              </a:rPr>
              <a:t>מערכות השליטה ברכב עוברות ממחשב הרכב אל הנהג על פי המקרה, מפגעים בכביש ותנאי מזג אוויר. לדוגמא, בתנאים שאינם מצריכים תשומת לב מיוחדת, כגון כביש מהיר, יוכל המחשב להיכנס לפעולה, עם זאת לעיתים קרובות עדיין נדרשת התערבות אנושית.</a:t>
            </a:r>
          </a:p>
          <a:p>
            <a:r>
              <a:rPr lang="he-IL" sz="1800" b="0" i="0" u="sng" dirty="0">
                <a:effectLst/>
                <a:latin typeface="Open Sans Hebrew"/>
              </a:rPr>
              <a:t>רמה 4: אוטומציה ברמה גבוהה – </a:t>
            </a:r>
            <a:r>
              <a:rPr lang="he-IL" sz="1800" b="0" i="0" dirty="0">
                <a:solidFill>
                  <a:srgbClr val="000000"/>
                </a:solidFill>
                <a:effectLst/>
                <a:latin typeface="Open Sans Hebrew"/>
              </a:rPr>
              <a:t>יכולת נהיגה אוטונומית מלאה בתנאים מסוימים או בנסיבות מיוחדות. יש צורך בנהג זמין למצבי חירום ואת תשומת ליבו לבטיחות. נהיגה עצמית של הרכב נתמכת רק באזורים מרחביים מוגבלים. מחוץ להם על הרכב להיות מסוגל לתפעל את הנסיעה ואת החניה בבטחה. רמה 4 מתאימה לדוגמא למונית רובוטית או שירות משלוחים רובוטי הפועלים במיקומים מוגדרים. מאחר וברמה זו הנהג יכול לשלוט על מערכות הרכב, נשאלת השאלה המשפטית – מתי המכונית הורתה לו להתערב, עד כמה בכלל יש לו שיקול דעת והאם מלכתחילה ההתערבות </a:t>
            </a:r>
            <a:r>
              <a:rPr lang="he-IL" sz="1800" b="0" i="0" dirty="0" err="1">
                <a:solidFill>
                  <a:srgbClr val="000000"/>
                </a:solidFill>
                <a:effectLst/>
                <a:latin typeface="Open Sans Hebrew"/>
              </a:rPr>
              <a:t>היתה</a:t>
            </a:r>
            <a:r>
              <a:rPr lang="he-IL" sz="1800" b="0" i="0" dirty="0">
                <a:solidFill>
                  <a:srgbClr val="000000"/>
                </a:solidFill>
                <a:effectLst/>
                <a:latin typeface="Open Sans Hebrew"/>
              </a:rPr>
              <a:t> נחוצה. ברמה זו מחשב הרכב יכול לפקד על כל משימות הנהיגה. הוא יעבור למצב זה בשטחים ללא תנועה כבדה של רכבים והולכי רגל או בכבישים מהירים. בכל שלב הנהג יכול לשלוט בכל משימות הנהיגה.</a:t>
            </a:r>
          </a:p>
          <a:p>
            <a:r>
              <a:rPr lang="he-IL" sz="1800" i="0" u="sng" dirty="0">
                <a:effectLst/>
                <a:latin typeface="Open Sans Hebrew"/>
              </a:rPr>
              <a:t>רמה 5: אוטומציה מלאה – </a:t>
            </a:r>
            <a:r>
              <a:rPr lang="he-IL" sz="1800" b="0" i="0" dirty="0">
                <a:solidFill>
                  <a:srgbClr val="000000"/>
                </a:solidFill>
                <a:effectLst/>
                <a:latin typeface="Open Sans Hebrew"/>
              </a:rPr>
              <a:t>הרכב יהיה מסוגל להחליף את הנהג בכל תנאי הדרך, ואין צורך במעורבות נהג למצבי חירום. מדובר באמת בטייס אוטומטי שמסוגל לשלוט לבדו במכונית. דוגמה לכך היא מונית רובוטית שעובדת בכל תנאי מזג האוויר ובכל הדרכים ללא מגבלות. הנהג לא חייב לשבת ברכב. התערבותו אינה נדרשת כלל, ולכן אין צורך בהגה או בדוושות. אפשר להגדיר תרחישים קבועים ולשלוח את המכונית עם הילדים לבית הספר, להזמין את הרכב לאיסוף ממקום מסוים ועוד משימות. השליטה ברכב נעשית באמצעות טכנולוגיות </a:t>
            </a:r>
            <a:r>
              <a:rPr lang="en-US" sz="1800" b="0" i="0" dirty="0">
                <a:solidFill>
                  <a:srgbClr val="000000"/>
                </a:solidFill>
                <a:effectLst/>
                <a:latin typeface="Open Sans Hebrew"/>
              </a:rPr>
              <a:t>LOT </a:t>
            </a:r>
            <a:r>
              <a:rPr lang="he-IL" sz="1800" b="0" i="0" dirty="0">
                <a:solidFill>
                  <a:srgbClr val="000000"/>
                </a:solidFill>
                <a:effectLst/>
                <a:latin typeface="Open Sans Hebrew"/>
              </a:rPr>
              <a:t> שמאפשרות להזמין אותו לכל נקודה דרך אפליקציה ייעודית.</a:t>
            </a:r>
          </a:p>
          <a:p>
            <a:pPr marL="0" indent="0">
              <a:buNone/>
            </a:pPr>
            <a:endParaRPr lang="he-IL" sz="1800" b="1" i="0" u="sng" dirty="0">
              <a:solidFill>
                <a:srgbClr val="000000"/>
              </a:solidFill>
              <a:effectLst/>
              <a:latin typeface="Open Sans Hebrew"/>
            </a:endParaRPr>
          </a:p>
          <a:p>
            <a:endParaRPr lang="he-IL" sz="1800" dirty="0"/>
          </a:p>
        </p:txBody>
      </p:sp>
      <p:sp>
        <p:nvSpPr>
          <p:cNvPr id="4" name="מלבן 3">
            <a:extLst>
              <a:ext uri="{FF2B5EF4-FFF2-40B4-BE49-F238E27FC236}">
                <a16:creationId xmlns:a16="http://schemas.microsoft.com/office/drawing/2014/main" id="{FF5978B7-5319-494B-8976-FF5502E3B5DF}"/>
              </a:ext>
            </a:extLst>
          </p:cNvPr>
          <p:cNvSpPr/>
          <p:nvPr/>
        </p:nvSpPr>
        <p:spPr>
          <a:xfrm>
            <a:off x="85725" y="123825"/>
            <a:ext cx="11953875" cy="6572250"/>
          </a:xfrm>
          <a:prstGeom prst="rect">
            <a:avLst/>
          </a:prstGeom>
          <a:noFill/>
          <a:ln w="57150">
            <a:solidFill>
              <a:srgbClr val="0033CC"/>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Tree>
    <p:extLst>
      <p:ext uri="{BB962C8B-B14F-4D97-AF65-F5344CB8AC3E}">
        <p14:creationId xmlns:p14="http://schemas.microsoft.com/office/powerpoint/2010/main" val="51775232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322</TotalTime>
  <Words>2280</Words>
  <Application>Microsoft Office PowerPoint</Application>
  <PresentationFormat>מסך רחב</PresentationFormat>
  <Paragraphs>99</Paragraphs>
  <Slides>10</Slides>
  <Notes>2</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10</vt:i4>
      </vt:variant>
    </vt:vector>
  </HeadingPairs>
  <TitlesOfParts>
    <vt:vector size="18" baseType="lpstr">
      <vt:lpstr>Arial</vt:lpstr>
      <vt:lpstr>bariol</vt:lpstr>
      <vt:lpstr>Calibri</vt:lpstr>
      <vt:lpstr>Calibri Light</vt:lpstr>
      <vt:lpstr>Open Sans Hebrew</vt:lpstr>
      <vt:lpstr>Volvo Novum</vt:lpstr>
      <vt:lpstr>Wingdings</vt:lpstr>
      <vt:lpstr>ערכת נושא Office</vt:lpstr>
      <vt:lpstr>מבוא לפרויקט</vt:lpstr>
      <vt:lpstr>רקע לפרוייקט:</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מבוא לפרויקט</dc:title>
  <dc:creator>איילה אילוז</dc:creator>
  <cp:lastModifiedBy>איילה אילוז</cp:lastModifiedBy>
  <cp:revision>3</cp:revision>
  <dcterms:created xsi:type="dcterms:W3CDTF">2023-10-19T05:31:54Z</dcterms:created>
  <dcterms:modified xsi:type="dcterms:W3CDTF">2023-10-19T10:57:02Z</dcterms:modified>
</cp:coreProperties>
</file>