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8851" autoAdjust="0"/>
    <p:restoredTop sz="80788" autoAdjust="0"/>
  </p:normalViewPr>
  <p:slideViewPr>
    <p:cSldViewPr snapToGrid="0">
      <p:cViewPr>
        <p:scale>
          <a:sx n="125" d="100"/>
          <a:sy n="125" d="100"/>
        </p:scale>
        <p:origin x="-744" y="-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224258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1cbeecfe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1cbeecf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42e3e7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A continuación vamos a ver algunos de los resultados de los experimentos llevados a cabo con el dataset. </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Una vez aplicado el algoritmo al dataset, hemos conseguido diferenciar algunos dominios de otros.</a:t>
            </a:r>
            <a:endParaRPr sz="900"/>
          </a:p>
          <a:p>
            <a:pPr marL="0" lvl="0" indent="0" algn="l" rtl="0">
              <a:lnSpc>
                <a:spcPct val="115000"/>
              </a:lnSpc>
              <a:spcBef>
                <a:spcPts val="0"/>
              </a:spcBef>
              <a:spcAft>
                <a:spcPts val="0"/>
              </a:spcAft>
              <a:buNone/>
            </a:pPr>
            <a:r>
              <a:rPr lang="es" sz="900"/>
              <a:t>En la tabla de arriba podemos ver, en un ejemplo,  el grado de co-visitas de los dominios, </a:t>
            </a:r>
            <a:endParaRPr sz="900"/>
          </a:p>
          <a:p>
            <a:pPr marL="0" lvl="0" indent="0" algn="l" rtl="0">
              <a:lnSpc>
                <a:spcPct val="115000"/>
              </a:lnSpc>
              <a:spcBef>
                <a:spcPts val="0"/>
              </a:spcBef>
              <a:spcAft>
                <a:spcPts val="0"/>
              </a:spcAft>
              <a:buNone/>
            </a:pPr>
            <a:r>
              <a:rPr lang="es" sz="900"/>
              <a:t>que en el caso de los no sospechosos, es muy cercano a 0.</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El outDegree nos indica el número de vecinos únicos en el grafo, </a:t>
            </a:r>
            <a:endParaRPr sz="900"/>
          </a:p>
          <a:p>
            <a:pPr marL="0" lvl="0" indent="0" algn="l" rtl="0">
              <a:lnSpc>
                <a:spcPct val="115000"/>
              </a:lnSpc>
              <a:spcBef>
                <a:spcPts val="0"/>
              </a:spcBef>
              <a:spcAft>
                <a:spcPts val="0"/>
              </a:spcAft>
              <a:buNone/>
            </a:pPr>
            <a:r>
              <a:rPr lang="es" sz="900"/>
              <a:t> que como nos dice Stitelman en su paper, debe ser superior a 5 vecinos maliciosos para considerar un dominio sospechoso.  </a:t>
            </a:r>
            <a:endParaRPr sz="900"/>
          </a:p>
          <a:p>
            <a:pPr marL="0" lvl="0" indent="0" algn="l" rtl="0">
              <a:lnSpc>
                <a:spcPct val="115000"/>
              </a:lnSpc>
              <a:spcBef>
                <a:spcPts val="0"/>
              </a:spcBef>
              <a:spcAft>
                <a:spcPts val="0"/>
              </a:spcAft>
              <a:buNone/>
            </a:pPr>
            <a:r>
              <a:rPr lang="es" sz="900"/>
              <a:t>Esto es que si un dominio tiene asignado  un grado de co-visitación alto, pero no tiene al menos 5 dominios vecinos directos; no vamos a considerar el dominio como sospechoso de ser fraudulento.  </a:t>
            </a:r>
            <a:endParaRPr sz="900"/>
          </a:p>
          <a:p>
            <a:pPr marL="0" lvl="0" indent="0" algn="l" rtl="0">
              <a:lnSpc>
                <a:spcPct val="115000"/>
              </a:lnSpc>
              <a:spcBef>
                <a:spcPts val="0"/>
              </a:spcBef>
              <a:spcAft>
                <a:spcPts val="0"/>
              </a:spcAft>
              <a:buNone/>
            </a:pPr>
            <a:r>
              <a:rPr lang="es" sz="900"/>
              <a:t>Tengamos en cuenta que 2 dominios vecinos directos compartirán al menos un 50% de visitas.</a:t>
            </a:r>
            <a:endParaRPr sz="900"/>
          </a:p>
          <a:p>
            <a:pPr marL="0" lvl="0" indent="0" algn="l" rtl="0">
              <a:lnSpc>
                <a:spcPct val="115000"/>
              </a:lnSpc>
              <a:spcBef>
                <a:spcPts val="0"/>
              </a:spcBef>
              <a:spcAft>
                <a:spcPts val="0"/>
              </a:spcAft>
              <a:buNone/>
            </a:pPr>
            <a:r>
              <a:rPr lang="es" sz="900"/>
              <a:t>En este caso, vemos que los outDegree de los representados  son muy superiores a 5.  </a:t>
            </a:r>
            <a:endParaRPr sz="900"/>
          </a:p>
          <a:p>
            <a:pPr marL="0" lvl="0" indent="0" algn="l" rtl="0">
              <a:lnSpc>
                <a:spcPct val="115000"/>
              </a:lnSpc>
              <a:spcBef>
                <a:spcPts val="0"/>
              </a:spcBef>
              <a:spcAft>
                <a:spcPts val="0"/>
              </a:spcAft>
              <a:buNone/>
            </a:pPr>
            <a:r>
              <a:rPr lang="es" sz="900"/>
              <a:t>Aquí los resultados son algo diferentes a los del paper de Stitelman, por lo que deberíamos analizarlo </a:t>
            </a:r>
            <a:endParaRPr sz="900"/>
          </a:p>
          <a:p>
            <a:pPr marL="0" lvl="0" indent="0" algn="l" rtl="0">
              <a:lnSpc>
                <a:spcPct val="115000"/>
              </a:lnSpc>
              <a:spcBef>
                <a:spcPts val="0"/>
              </a:spcBef>
              <a:spcAft>
                <a:spcPts val="0"/>
              </a:spcAft>
              <a:buNone/>
            </a:pPr>
            <a:r>
              <a:rPr lang="es" sz="900"/>
              <a:t>para ver con más detalle cómo afecta el aumento de tráfico móvil a los patrones de covisitación.</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El common_ips, es el número de ips distintas que han visitado ese dominio.</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Además, en la tabla de abajo en la parte izquierda, vemos como los dominios con los que se relaciona un dominio sospechoso tienen asignado un alto grado de co-visitación con sus dominios vecinos, además de no tener relación en contenido con ellos.  </a:t>
            </a:r>
            <a:endParaRPr sz="900"/>
          </a:p>
          <a:p>
            <a:pPr marL="0" lvl="0" indent="0" algn="l" rtl="0">
              <a:lnSpc>
                <a:spcPct val="115000"/>
              </a:lnSpc>
              <a:spcBef>
                <a:spcPts val="0"/>
              </a:spcBef>
              <a:spcAft>
                <a:spcPts val="0"/>
              </a:spcAft>
              <a:buNone/>
            </a:pPr>
            <a:r>
              <a:rPr lang="es" sz="900"/>
              <a:t> La mayor parte de estos dominios son webs cargadas de imágenes, con links a otras webs y contenido superfluo.</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Vemos como el grado de co-visitación del malicioso “ratemyjob”  con Yahoo, que es considerado legítimo, es alto, </a:t>
            </a:r>
            <a:endParaRPr sz="900"/>
          </a:p>
          <a:p>
            <a:pPr marL="0" lvl="0" indent="0" algn="l" rtl="0">
              <a:lnSpc>
                <a:spcPct val="115000"/>
              </a:lnSpc>
              <a:spcBef>
                <a:spcPts val="0"/>
              </a:spcBef>
              <a:spcAft>
                <a:spcPts val="0"/>
              </a:spcAft>
              <a:buNone/>
            </a:pPr>
            <a:r>
              <a:rPr lang="es" sz="900"/>
              <a:t>y que aún así, Yahoo no es considerado sospechoso puesto que no muestra un grado de co-visitacion alto para con los dominios con los que se relaciona.</a:t>
            </a:r>
            <a:endParaRPr sz="900"/>
          </a:p>
          <a:p>
            <a:pPr marL="0" lvl="0" indent="0" algn="l" rtl="0">
              <a:lnSpc>
                <a:spcPct val="115000"/>
              </a:lnSpc>
              <a:spcBef>
                <a:spcPts val="0"/>
              </a:spcBef>
              <a:spcAft>
                <a:spcPts val="0"/>
              </a:spcAft>
              <a:buNone/>
            </a:pPr>
            <a:endParaRPr sz="9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1528894c0_1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1528894c0_1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Otra manera de ver los datos obtenidos puede ser la siguiente.</a:t>
            </a:r>
            <a:endParaRPr sz="900"/>
          </a:p>
          <a:p>
            <a:pPr marL="0" lvl="0" indent="0" algn="l" rtl="0">
              <a:lnSpc>
                <a:spcPct val="115000"/>
              </a:lnSpc>
              <a:spcBef>
                <a:spcPts val="0"/>
              </a:spcBef>
              <a:spcAft>
                <a:spcPts val="0"/>
              </a:spcAft>
              <a:buNone/>
            </a:pPr>
            <a:r>
              <a:rPr lang="es" sz="900"/>
              <a:t>Por ejemplo cogemos dos dominios uno considerado sospechoso de ser fraudulento siguiendo el algoritmo, y otro que no.</a:t>
            </a:r>
            <a:endParaRPr sz="900"/>
          </a:p>
          <a:p>
            <a:pPr marL="0" lvl="0" indent="0" algn="l" rtl="0">
              <a:lnSpc>
                <a:spcPct val="115000"/>
              </a:lnSpc>
              <a:spcBef>
                <a:spcPts val="0"/>
              </a:spcBef>
              <a:spcAft>
                <a:spcPts val="0"/>
              </a:spcAft>
              <a:buNone/>
            </a:pPr>
            <a:r>
              <a:rPr lang="es" sz="900"/>
              <a:t>En las gráficas vemos la media para el total co-visitas de un dominio en 3 días distintos. </a:t>
            </a:r>
            <a:endParaRPr sz="900"/>
          </a:p>
          <a:p>
            <a:pPr marL="0" lvl="0" indent="0" algn="l" rtl="0">
              <a:lnSpc>
                <a:spcPct val="115000"/>
              </a:lnSpc>
              <a:spcBef>
                <a:spcPts val="0"/>
              </a:spcBef>
              <a:spcAft>
                <a:spcPts val="0"/>
              </a:spcAft>
              <a:buNone/>
            </a:pPr>
            <a:r>
              <a:rPr lang="es" sz="900"/>
              <a:t>Para el dominio considerado malicioso, a la izquierda, vemos que la mediana de los datos está siempre por encima de 0,5 en grado de co-visitas.</a:t>
            </a:r>
            <a:endParaRPr sz="900"/>
          </a:p>
          <a:p>
            <a:pPr marL="0" lvl="0" indent="0" algn="l" rtl="0">
              <a:lnSpc>
                <a:spcPct val="115000"/>
              </a:lnSpc>
              <a:spcBef>
                <a:spcPts val="0"/>
              </a:spcBef>
              <a:spcAft>
                <a:spcPts val="0"/>
              </a:spcAft>
              <a:buNone/>
            </a:pPr>
            <a:r>
              <a:rPr lang="es" sz="900"/>
              <a:t>En cambio, para un dominio no fraudulento, a la derecha, el orden de las métricas varía, estando la mediana muy próxima a cero.</a:t>
            </a:r>
            <a:endParaRPr sz="900"/>
          </a:p>
          <a:p>
            <a:pPr marL="0" lvl="0" indent="0" algn="l" rtl="0">
              <a:lnSpc>
                <a:spcPct val="115000"/>
              </a:lnSpc>
              <a:spcBef>
                <a:spcPts val="0"/>
              </a:spcBef>
              <a:spcAft>
                <a:spcPts val="0"/>
              </a:spcAft>
              <a:buNone/>
            </a:pPr>
            <a:endParaRPr sz="900"/>
          </a:p>
          <a:p>
            <a:pPr marL="0" lvl="0" indent="0" algn="l" rtl="0">
              <a:spcBef>
                <a:spcPts val="0"/>
              </a:spcBef>
              <a:spcAft>
                <a:spcPts val="0"/>
              </a:spcAft>
              <a:buNone/>
            </a:pPr>
            <a:r>
              <a:rPr lang="es" sz="900"/>
              <a:t>media suma de todos entre el total de elementos</a:t>
            </a:r>
            <a:endParaRPr sz="900"/>
          </a:p>
          <a:p>
            <a:pPr marL="0" lvl="0" indent="0" algn="l" rtl="0">
              <a:spcBef>
                <a:spcPts val="0"/>
              </a:spcBef>
              <a:spcAft>
                <a:spcPts val="0"/>
              </a:spcAft>
              <a:buNone/>
            </a:pPr>
            <a:r>
              <a:rPr lang="es" sz="900"/>
              <a:t>mediana todos ordenados y me quedo con el valor intermedio</a:t>
            </a:r>
            <a:endParaRPr sz="900"/>
          </a:p>
          <a:p>
            <a:pPr marL="0" lvl="0" indent="0" algn="l" rtl="0">
              <a:spcBef>
                <a:spcPts val="0"/>
              </a:spcBef>
              <a:spcAft>
                <a:spcPts val="0"/>
              </a:spcAft>
              <a:buNone/>
            </a:pPr>
            <a:r>
              <a:rPr lang="es" sz="900"/>
              <a:t>desviación entr donde y donde se mueven los datos</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1528894c0_1_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1528894c0_1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900"/>
          </a:p>
          <a:p>
            <a:pPr marL="0" lvl="0" indent="0" algn="l" rtl="0">
              <a:lnSpc>
                <a:spcPct val="115000"/>
              </a:lnSpc>
              <a:spcBef>
                <a:spcPts val="0"/>
              </a:spcBef>
              <a:spcAft>
                <a:spcPts val="0"/>
              </a:spcAft>
              <a:buNone/>
            </a:pPr>
            <a:r>
              <a:rPr lang="es" sz="900"/>
              <a:t>En las siguientes matrices, se ha tratado de representar el grado de ‘cuanto tienen en común’ cada dominio.</a:t>
            </a:r>
            <a:endParaRPr sz="900"/>
          </a:p>
          <a:p>
            <a:pPr marL="0" lvl="0" indent="0" algn="l" rtl="0">
              <a:lnSpc>
                <a:spcPct val="115000"/>
              </a:lnSpc>
              <a:spcBef>
                <a:spcPts val="0"/>
              </a:spcBef>
              <a:spcAft>
                <a:spcPts val="0"/>
              </a:spcAft>
              <a:buNone/>
            </a:pPr>
            <a:r>
              <a:rPr lang="es" sz="900"/>
              <a:t>Así, cuanto más amarillos son, más co-visitación y número de vecinos tienen dos dominios, por lo que son más susceptibles de ser fraude.</a:t>
            </a:r>
            <a:endParaRPr sz="900"/>
          </a:p>
          <a:p>
            <a:pPr marL="0" lvl="0" indent="0" algn="l" rtl="0">
              <a:lnSpc>
                <a:spcPct val="115000"/>
              </a:lnSpc>
              <a:spcBef>
                <a:spcPts val="0"/>
              </a:spcBef>
              <a:spcAft>
                <a:spcPts val="0"/>
              </a:spcAft>
              <a:buNone/>
            </a:pPr>
            <a:r>
              <a:rPr lang="es" sz="900"/>
              <a:t>En la matriz de la izquierda vemos los resultados ordenados de mayor a menor grado de co-visitation y outDegree o numero de dominos vecinos, para nuestro dataset.</a:t>
            </a:r>
            <a:endParaRPr sz="900"/>
          </a:p>
          <a:p>
            <a:pPr marL="0" lvl="0" indent="0" algn="l" rtl="0">
              <a:lnSpc>
                <a:spcPct val="115000"/>
              </a:lnSpc>
              <a:spcBef>
                <a:spcPts val="0"/>
              </a:spcBef>
              <a:spcAft>
                <a:spcPts val="0"/>
              </a:spcAft>
              <a:buNone/>
            </a:pPr>
            <a:r>
              <a:rPr lang="es" sz="900"/>
              <a:t>Si cogemos un conjunto aleatorio de datos de nuestro dataset, como vemos en la matriz de la derecha;</a:t>
            </a:r>
            <a:endParaRPr sz="900"/>
          </a:p>
          <a:p>
            <a:pPr marL="0" lvl="0" indent="0" algn="l" rtl="0">
              <a:lnSpc>
                <a:spcPct val="115000"/>
              </a:lnSpc>
              <a:spcBef>
                <a:spcPts val="0"/>
              </a:spcBef>
              <a:spcAft>
                <a:spcPts val="0"/>
              </a:spcAft>
              <a:buNone/>
            </a:pPr>
            <a:r>
              <a:rPr lang="es" sz="900"/>
              <a:t>comparando con la ordenación de la izquierda;  no vemos esa correlación entre dominios. </a:t>
            </a:r>
            <a:endParaRPr sz="900"/>
          </a:p>
          <a:p>
            <a:pPr marL="0" lvl="0" indent="0" algn="l" rtl="0">
              <a:lnSpc>
                <a:spcPct val="115000"/>
              </a:lnSpc>
              <a:spcBef>
                <a:spcPts val="0"/>
              </a:spcBef>
              <a:spcAft>
                <a:spcPts val="0"/>
              </a:spcAft>
              <a:buNone/>
            </a:pPr>
            <a:r>
              <a:rPr lang="es" sz="900"/>
              <a:t>Lo que nos indica que no es el conjunto de datos el que tiene esa estructura.</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endParaRPr sz="900"/>
          </a:p>
          <a:p>
            <a:pPr marL="0" lvl="0" indent="0" algn="l" rtl="0">
              <a:spcBef>
                <a:spcPts val="0"/>
              </a:spcBef>
              <a:spcAft>
                <a:spcPts val="0"/>
              </a:spcAft>
              <a:buNone/>
            </a:pPr>
            <a:endParaRPr/>
          </a:p>
          <a:p>
            <a:pPr marL="0" lvl="0" indent="0" algn="l" rtl="0">
              <a:spcBef>
                <a:spcPts val="0"/>
              </a:spcBef>
              <a:spcAft>
                <a:spcPts val="0"/>
              </a:spcAft>
              <a:buNone/>
            </a:pPr>
            <a:r>
              <a:rPr lang="es"/>
              <a:t>--esto no:</a:t>
            </a:r>
            <a:endParaRPr/>
          </a:p>
          <a:p>
            <a:pPr marL="0" lvl="0" indent="0" algn="l" rtl="0">
              <a:spcBef>
                <a:spcPts val="0"/>
              </a:spcBef>
              <a:spcAft>
                <a:spcPts val="0"/>
              </a:spcAft>
              <a:buNone/>
            </a:pPr>
            <a:r>
              <a:rPr lang="es"/>
              <a:t>no esta ordenada la de la derecha , es random</a:t>
            </a:r>
            <a:endParaRPr/>
          </a:p>
          <a:p>
            <a:pPr marL="0" lvl="0" indent="0" algn="l" rtl="0">
              <a:spcBef>
                <a:spcPts val="0"/>
              </a:spcBef>
              <a:spcAft>
                <a:spcPts val="0"/>
              </a:spcAft>
              <a:buNone/>
            </a:pPr>
            <a:r>
              <a:rPr lang="es"/>
              <a:t>matriz de confusion correlacion  entre dominios que dice una y que dice la otra</a:t>
            </a:r>
            <a:endParaRPr/>
          </a:p>
          <a:p>
            <a:pPr marL="0" lvl="0" indent="0" algn="l" rtl="0">
              <a:spcBef>
                <a:spcPts val="0"/>
              </a:spcBef>
              <a:spcAft>
                <a:spcPts val="0"/>
              </a:spcAft>
              <a:buNone/>
            </a:pPr>
            <a:r>
              <a:rPr lang="es"/>
              <a:t>cuando usamos dominios por encima del 0.5 tienen muchas covisitas son susceptibles de ser fraudes </a:t>
            </a:r>
            <a:endParaRPr/>
          </a:p>
          <a:p>
            <a:pPr marL="0" lvl="0" indent="0" algn="l" rtl="0">
              <a:spcBef>
                <a:spcPts val="0"/>
              </a:spcBef>
              <a:spcAft>
                <a:spcPts val="0"/>
              </a:spcAft>
              <a:buNone/>
            </a:pPr>
            <a:r>
              <a:rPr lang="es"/>
              <a:t>comparando con un conjunto random de los mismos datos ordenado no esta esa correlacion </a:t>
            </a:r>
            <a:endParaRPr/>
          </a:p>
          <a:p>
            <a:pPr marL="0" lvl="0" indent="0" algn="l" rtl="0">
              <a:spcBef>
                <a:spcPts val="0"/>
              </a:spcBef>
              <a:spcAft>
                <a:spcPts val="0"/>
              </a:spcAft>
              <a:buNone/>
            </a:pPr>
            <a:r>
              <a:rPr lang="es"/>
              <a:t>--esto no:</a:t>
            </a:r>
            <a:endParaRPr/>
          </a:p>
          <a:p>
            <a:pPr marL="0" lvl="0" indent="0" algn="l" rtl="0">
              <a:spcBef>
                <a:spcPts val="0"/>
              </a:spcBef>
              <a:spcAft>
                <a:spcPts val="0"/>
              </a:spcAft>
              <a:buNone/>
            </a:pPr>
            <a:r>
              <a:rPr lang="es"/>
              <a:t>los que son amarillos tienen algo en comun </a:t>
            </a:r>
            <a:endParaRPr/>
          </a:p>
          <a:p>
            <a:pPr marL="0" lvl="0" indent="0" algn="l" rtl="0">
              <a:spcBef>
                <a:spcPts val="0"/>
              </a:spcBef>
              <a:spcAft>
                <a:spcPts val="0"/>
              </a:spcAft>
              <a:buNone/>
            </a:pPr>
            <a:r>
              <a:rPr lang="es"/>
              <a:t>PORQUE NO SALE LA MATRIZ SIMETRICA → CONTESTAR </a:t>
            </a:r>
            <a:endParaRPr/>
          </a:p>
          <a:p>
            <a:pPr marL="0" lvl="0" indent="0" algn="l" rtl="0">
              <a:spcBef>
                <a:spcPts val="0"/>
              </a:spcBef>
              <a:spcAft>
                <a:spcPts val="0"/>
              </a:spcAft>
              <a:buNone/>
            </a:pPr>
            <a:r>
              <a:rPr lang="es"/>
              <a:t>--esto no:</a:t>
            </a:r>
            <a:endParaRPr/>
          </a:p>
          <a:p>
            <a:pPr marL="0" lvl="0" indent="0" algn="l" rtl="0">
              <a:spcBef>
                <a:spcPts val="0"/>
              </a:spcBef>
              <a:spcAft>
                <a:spcPts val="0"/>
              </a:spcAft>
              <a:buNone/>
            </a:pPr>
            <a:r>
              <a:rPr lang="es"/>
              <a:t>ordenando por co-visitation rate y el numero de vecinos.  vemos la relacion marcando cuanto mas amarillo mas relacionados </a:t>
            </a:r>
            <a:endParaRPr/>
          </a:p>
          <a:p>
            <a:pPr marL="0" lvl="0" indent="0" algn="l" rtl="0">
              <a:spcBef>
                <a:spcPts val="0"/>
              </a:spcBef>
              <a:spcAft>
                <a:spcPts val="0"/>
              </a:spcAft>
              <a:buNone/>
            </a:pPr>
            <a:r>
              <a:rPr lang="es"/>
              <a:t>la diagonal no indica nada, solo para saber donde esta la diagonal. el algoritmo no los relaciona</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1528894c0_1_10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1528894c0_1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t>Como conclusiones podemos decir que</a:t>
            </a:r>
            <a:endParaRPr sz="900"/>
          </a:p>
          <a:p>
            <a:pPr marL="457200" lvl="0" indent="-285750" algn="l" rtl="0">
              <a:lnSpc>
                <a:spcPct val="115000"/>
              </a:lnSpc>
              <a:spcBef>
                <a:spcPts val="900"/>
              </a:spcBef>
              <a:spcAft>
                <a:spcPts val="0"/>
              </a:spcAft>
              <a:buSzPts val="900"/>
              <a:buChar char="●"/>
            </a:pPr>
            <a:r>
              <a:rPr lang="es" sz="900"/>
              <a:t>Hemos conseguido implementar el algoritmo con tecnologías de computación distribuida y para datasets grandes.</a:t>
            </a:r>
            <a:endParaRPr sz="900"/>
          </a:p>
          <a:p>
            <a:pPr marL="457200" lvl="0" indent="-285750" algn="l" rtl="0">
              <a:lnSpc>
                <a:spcPct val="115000"/>
              </a:lnSpc>
              <a:spcBef>
                <a:spcPts val="0"/>
              </a:spcBef>
              <a:spcAft>
                <a:spcPts val="0"/>
              </a:spcAft>
              <a:buSzPts val="900"/>
              <a:buChar char="●"/>
            </a:pPr>
            <a:r>
              <a:rPr lang="es" sz="900"/>
              <a:t>Hemos implementado una librería que puede seguir siendo desarrollada, y que usa algoritmos aplicados a grafos.</a:t>
            </a:r>
            <a:endParaRPr sz="900"/>
          </a:p>
          <a:p>
            <a:pPr marL="457200" lvl="0" indent="-285750" algn="l" rtl="0">
              <a:lnSpc>
                <a:spcPct val="115000"/>
              </a:lnSpc>
              <a:spcBef>
                <a:spcPts val="0"/>
              </a:spcBef>
              <a:spcAft>
                <a:spcPts val="0"/>
              </a:spcAft>
              <a:buSzPts val="900"/>
              <a:buChar char="●"/>
            </a:pPr>
            <a:r>
              <a:rPr lang="es" sz="900"/>
              <a:t>Hemos validado, con un conjunto de datos más actual, el algoritmo de Stitelman.</a:t>
            </a:r>
            <a:endParaRPr sz="900"/>
          </a:p>
          <a:p>
            <a:pPr marL="457200" lvl="0" indent="0" algn="l" rtl="0">
              <a:lnSpc>
                <a:spcPct val="115000"/>
              </a:lnSpc>
              <a:spcBef>
                <a:spcPts val="900"/>
              </a:spcBef>
              <a:spcAft>
                <a:spcPts val="0"/>
              </a:spcAft>
              <a:buNone/>
            </a:pPr>
            <a:endParaRPr/>
          </a:p>
          <a:p>
            <a:pPr marL="0" lvl="0" indent="0" algn="l" rtl="0">
              <a:spcBef>
                <a:spcPts val="9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1528894c0_1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1528894c0_1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Como trabajo futuro, proponemos seguir utilizando grafos, con técnicas de graph-embedding, para la búsqueda de patrones.</a:t>
            </a:r>
            <a:endParaRPr sz="900"/>
          </a:p>
          <a:p>
            <a:pPr marL="0" lvl="0" indent="0" algn="l" rtl="0">
              <a:lnSpc>
                <a:spcPct val="115000"/>
              </a:lnSpc>
              <a:spcBef>
                <a:spcPts val="0"/>
              </a:spcBef>
              <a:spcAft>
                <a:spcPts val="0"/>
              </a:spcAft>
              <a:buNone/>
            </a:pPr>
            <a:r>
              <a:rPr lang="es" sz="900"/>
              <a:t>Esto es igual que el word-embedding, utilizado actualmente, para por ejemplo, predecir la palabra siguiente a la hora de escribir una frase.  </a:t>
            </a:r>
            <a:endParaRPr sz="900"/>
          </a:p>
          <a:p>
            <a:pPr marL="0" lvl="0" indent="0" algn="l" rtl="0">
              <a:lnSpc>
                <a:spcPct val="115000"/>
              </a:lnSpc>
              <a:spcBef>
                <a:spcPts val="0"/>
              </a:spcBef>
              <a:spcAft>
                <a:spcPts val="0"/>
              </a:spcAft>
              <a:buNone/>
            </a:pPr>
            <a:r>
              <a:rPr lang="es" sz="900"/>
              <a:t>La idea sería intentar plasmar todas las propiedades posibles que caracterizan a los dominios fraudulentos, representandolos en un grafo con vértices y enlaces, de manera que entrenando una red neuronal, se pudieran predecir relaciones entre dominios que aparentemente pudieran no estar relacionados.</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Otra propuesta, dado el algoritmo actual, sería intentar sacar patrones de comportamiento de los nodos fraudulentos, viendo como evoluciona el valor de corte o grado de co-visitas  en el tiempo; para que, igual que con el Graph-embedding, intentar entrenar un sistema de inteligencia artificial que se anticipe o prediga posibles relaciones entre dominios.</a:t>
            </a:r>
            <a:endParaRPr sz="900"/>
          </a:p>
          <a:p>
            <a:pPr marL="0" lvl="0" indent="0" algn="l" rtl="0">
              <a:lnSpc>
                <a:spcPct val="115000"/>
              </a:lnSpc>
              <a:spcBef>
                <a:spcPts val="0"/>
              </a:spcBef>
              <a:spcAft>
                <a:spcPts val="0"/>
              </a:spcAft>
              <a:buNone/>
            </a:pPr>
            <a:endParaRPr sz="900"/>
          </a:p>
          <a:p>
            <a:pPr marL="0" lvl="0" indent="0" algn="l" rtl="0">
              <a:spcBef>
                <a:spcPts val="0"/>
              </a:spcBef>
              <a:spcAft>
                <a:spcPts val="0"/>
              </a:spcAft>
              <a:buNone/>
            </a:pP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1528894c0_1_10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1528894c0_1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a:t>Quisiera agradecer el apoyo ofrecido por mi tutor Rubén Cuevas, Antonio Pastor , Patricia Callejo y  Luis Peinado.</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s"/>
              <a:t>Muchas gracias.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158973ae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158973ae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Buenas tardes, me llamo Olaya García y les voy a explicar en qué consiste el trabajo realizado para mi TFM; en el que hemos</a:t>
            </a:r>
            <a:endParaRPr sz="900"/>
          </a:p>
          <a:p>
            <a:pPr marL="0" lvl="0" indent="0" algn="l" rtl="0">
              <a:lnSpc>
                <a:spcPct val="115000"/>
              </a:lnSpc>
              <a:spcBef>
                <a:spcPts val="0"/>
              </a:spcBef>
              <a:spcAft>
                <a:spcPts val="0"/>
              </a:spcAft>
              <a:buNone/>
            </a:pPr>
            <a:r>
              <a:rPr lang="es" sz="900"/>
              <a:t>desarrollado un algoritmo para la detección de fraude en publicidad online. </a:t>
            </a:r>
            <a:endParaRPr sz="900"/>
          </a:p>
          <a:p>
            <a:pPr marL="0" lvl="0" indent="0" algn="l" rtl="0">
              <a:lnSpc>
                <a:spcPct val="115000"/>
              </a:lnSpc>
              <a:spcBef>
                <a:spcPts val="0"/>
              </a:spcBef>
              <a:spcAft>
                <a:spcPts val="0"/>
              </a:spcAft>
              <a:buNone/>
            </a:pPr>
            <a:r>
              <a:rPr lang="es" sz="900"/>
              <a:t> </a:t>
            </a:r>
            <a:endParaRPr sz="900"/>
          </a:p>
          <a:p>
            <a:pPr marL="0" lvl="0" indent="0" algn="l" rtl="0">
              <a:lnSpc>
                <a:spcPct val="115000"/>
              </a:lnSpc>
              <a:spcBef>
                <a:spcPts val="0"/>
              </a:spcBef>
              <a:spcAft>
                <a:spcPts val="0"/>
              </a:spcAft>
              <a:buNone/>
            </a:pPr>
            <a:r>
              <a:rPr lang="es" sz="900"/>
              <a:t>###Desarrollo de Nuevos Algoritmos para detección de fraude en publicidad online.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lnSpc>
                <a:spcPct val="115000"/>
              </a:lnSpc>
              <a:spcBef>
                <a:spcPts val="0"/>
              </a:spcBef>
              <a:spcAft>
                <a:spcPts val="0"/>
              </a:spcAft>
              <a:buNone/>
            </a:pPr>
            <a:r>
              <a:rPr lang="es" sz="900"/>
              <a:t>No hace falta que explique que la publicidad hoy en día genera mucho dinero.</a:t>
            </a:r>
            <a:endParaRPr sz="900"/>
          </a:p>
          <a:p>
            <a:pPr marL="0" lvl="0" indent="0" algn="l" rtl="0">
              <a:lnSpc>
                <a:spcPct val="115000"/>
              </a:lnSpc>
              <a:spcBef>
                <a:spcPts val="0"/>
              </a:spcBef>
              <a:spcAft>
                <a:spcPts val="0"/>
              </a:spcAft>
              <a:buNone/>
            </a:pPr>
            <a:r>
              <a:rPr lang="es" sz="900"/>
              <a:t>Internet ya no es solo información.</a:t>
            </a:r>
            <a:endParaRPr sz="900"/>
          </a:p>
          <a:p>
            <a:pPr marL="0" lvl="0" indent="0" algn="l" rtl="0">
              <a:lnSpc>
                <a:spcPct val="115000"/>
              </a:lnSpc>
              <a:spcBef>
                <a:spcPts val="0"/>
              </a:spcBef>
              <a:spcAft>
                <a:spcPts val="0"/>
              </a:spcAft>
              <a:buNone/>
            </a:pPr>
            <a:r>
              <a:rPr lang="es" sz="900"/>
              <a:t>Uno de los negocios más importantes en internet es la publicidad, y está moviendo millones de dólares.</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Grandes empresas utilizan campañas publicitarias, hechas a medida para sus usuarios, con las que generan gran cantidad de beneficios económicos.</a:t>
            </a:r>
            <a:endParaRPr sz="900"/>
          </a:p>
          <a:p>
            <a:pPr marL="0" lvl="0" indent="0" algn="l" rtl="0">
              <a:lnSpc>
                <a:spcPct val="115000"/>
              </a:lnSpc>
              <a:spcBef>
                <a:spcPts val="0"/>
              </a:spcBef>
              <a:spcAft>
                <a:spcPts val="0"/>
              </a:spcAft>
              <a:buNone/>
            </a:pPr>
            <a:r>
              <a:rPr lang="es" sz="900"/>
              <a:t>Como nos muestran las gráficas, a la vez que crece el uso de la publicidad online, también crece el fraude, debido a esta alta rentabilidad.</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Anualmente, el fraude en publicidad online, produce pérdidas de billones de dólares que afectan tanto a grandes como a pequeñas compañías.</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Los métodos tradicionales utilizados para afrontar el fraude, como por ejemplo  las blacklists, actualmente no funcionan, puesto que los estafadores utilizan procesos de automatización que evolucionan rápidamente en el tiempo.</a:t>
            </a:r>
            <a:endParaRPr sz="900"/>
          </a:p>
          <a:p>
            <a:pPr marL="0" lvl="0" indent="0" algn="l" rtl="0">
              <a:lnSpc>
                <a:spcPct val="115000"/>
              </a:lnSpc>
              <a:spcBef>
                <a:spcPts val="0"/>
              </a:spcBef>
              <a:spcAft>
                <a:spcPts val="0"/>
              </a:spcAft>
              <a:buNone/>
            </a:pPr>
            <a:r>
              <a:rPr lang="es" sz="900"/>
              <a:t>Básicamente los atacantes intentan emular el comportamiento de la navegación de un usuario real para hacer pasar tráfico inválido por legítimo y/o real.</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Pero veamos cómo es el ciclo de la publicidad online a grandes rasgos.</a:t>
            </a:r>
            <a:endParaRPr sz="900"/>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528894c0_1_10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528894c0_1_1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900"/>
              </a:spcBef>
              <a:spcAft>
                <a:spcPts val="0"/>
              </a:spcAft>
              <a:buSzPts val="900"/>
              <a:buChar char="●"/>
            </a:pPr>
            <a:r>
              <a:rPr lang="es" sz="900"/>
              <a:t>Cuando un usuario visita una página web.</a:t>
            </a:r>
            <a:endParaRPr sz="900"/>
          </a:p>
          <a:p>
            <a:pPr marL="457200" lvl="0" indent="-285750" algn="l" rtl="0">
              <a:lnSpc>
                <a:spcPct val="114000"/>
              </a:lnSpc>
              <a:spcBef>
                <a:spcPts val="0"/>
              </a:spcBef>
              <a:spcAft>
                <a:spcPts val="0"/>
              </a:spcAft>
              <a:buSzPts val="900"/>
              <a:buChar char="●"/>
            </a:pPr>
            <a:r>
              <a:rPr lang="es" sz="900"/>
              <a:t>La página se descarga del servidor web perteneciente al “publisher”, con su contenido y espacios reservados para la publicidad, </a:t>
            </a:r>
            <a:endParaRPr sz="900"/>
          </a:p>
          <a:p>
            <a:pPr marL="457200" lvl="0" indent="0" algn="l" rtl="0">
              <a:lnSpc>
                <a:spcPct val="114000"/>
              </a:lnSpc>
              <a:spcBef>
                <a:spcPts val="100"/>
              </a:spcBef>
              <a:spcAft>
                <a:spcPts val="0"/>
              </a:spcAft>
              <a:buNone/>
            </a:pPr>
            <a:r>
              <a:rPr lang="es" sz="900"/>
              <a:t>donde se muestran los anuncios de los que hablamos, y a los llamaremos “ads".</a:t>
            </a:r>
            <a:endParaRPr sz="900"/>
          </a:p>
          <a:p>
            <a:pPr marL="457200" lvl="0" indent="-285750" algn="l" rtl="0">
              <a:lnSpc>
                <a:spcPct val="115000"/>
              </a:lnSpc>
              <a:spcBef>
                <a:spcPts val="900"/>
              </a:spcBef>
              <a:spcAft>
                <a:spcPts val="0"/>
              </a:spcAft>
              <a:buSzPts val="900"/>
              <a:buChar char="●"/>
            </a:pPr>
            <a:r>
              <a:rPr lang="es" sz="900"/>
              <a:t>Estos espacios suelen tener un código que indica qué anuncio debe cargar, y al que nos referiremos como ad-tag.</a:t>
            </a:r>
            <a:endParaRPr sz="900"/>
          </a:p>
          <a:p>
            <a:pPr marL="457200" lvl="0" indent="-285750" algn="l" rtl="0">
              <a:lnSpc>
                <a:spcPct val="115000"/>
              </a:lnSpc>
              <a:spcBef>
                <a:spcPts val="0"/>
              </a:spcBef>
              <a:spcAft>
                <a:spcPts val="0"/>
              </a:spcAft>
              <a:buSzPts val="900"/>
              <a:buChar char="●"/>
            </a:pPr>
            <a:r>
              <a:rPr lang="es" sz="900"/>
              <a:t>El ad-tag lleva un link asociado, que hace que el navegador realice una petición al SSP (Sell Side Platform) para cargar el “ad”.</a:t>
            </a:r>
            <a:endParaRPr sz="900"/>
          </a:p>
          <a:p>
            <a:pPr marL="457200" lvl="0" indent="-285750" algn="l" rtl="0">
              <a:lnSpc>
                <a:spcPct val="115000"/>
              </a:lnSpc>
              <a:spcBef>
                <a:spcPts val="0"/>
              </a:spcBef>
              <a:spcAft>
                <a:spcPts val="0"/>
              </a:spcAft>
              <a:buSzPts val="900"/>
              <a:buChar char="●"/>
            </a:pPr>
            <a:r>
              <a:rPr lang="es" sz="900"/>
              <a:t>El SSP hace una redirección al “Ad-exchange” que hace las veces de Casa de Subastas.</a:t>
            </a:r>
            <a:endParaRPr sz="900"/>
          </a:p>
          <a:p>
            <a:pPr marL="457200" lvl="0" indent="-285750" algn="l" rtl="0">
              <a:lnSpc>
                <a:spcPct val="114000"/>
              </a:lnSpc>
              <a:spcBef>
                <a:spcPts val="0"/>
              </a:spcBef>
              <a:spcAft>
                <a:spcPts val="0"/>
              </a:spcAft>
              <a:buSzPts val="900"/>
              <a:buChar char="●"/>
            </a:pPr>
            <a:r>
              <a:rPr lang="es" sz="900"/>
              <a:t>El “Ad-exchange” inicia una subasta a la que responden los DSPs (Demand Side Platforms) con su puja y una url del “ad”,</a:t>
            </a:r>
            <a:endParaRPr sz="900"/>
          </a:p>
          <a:p>
            <a:pPr marL="457200" lvl="0" indent="0" algn="l" rtl="0">
              <a:lnSpc>
                <a:spcPct val="114000"/>
              </a:lnSpc>
              <a:spcBef>
                <a:spcPts val="100"/>
              </a:spcBef>
              <a:spcAft>
                <a:spcPts val="0"/>
              </a:spcAft>
              <a:buNone/>
            </a:pPr>
            <a:r>
              <a:rPr lang="es" sz="900"/>
              <a:t>en función de la campaña publicitaria correspondiente al anunciante, sucediendo esto en tan solo 300ms.</a:t>
            </a:r>
            <a:endParaRPr sz="900"/>
          </a:p>
          <a:p>
            <a:pPr marL="457200" lvl="0" indent="-285750" algn="l" rtl="0">
              <a:lnSpc>
                <a:spcPct val="115000"/>
              </a:lnSpc>
              <a:spcBef>
                <a:spcPts val="900"/>
              </a:spcBef>
              <a:spcAft>
                <a:spcPts val="0"/>
              </a:spcAft>
              <a:buSzPts val="900"/>
              <a:buChar char="●"/>
            </a:pPr>
            <a:r>
              <a:rPr lang="es" sz="900"/>
              <a:t>Después, la puja ganadora recorre el camino inverso hasta el SSP, que a su vez, devuelve la respuesta en formato HTTP de la petición del “ad”, al navegador del usuario para que lo muestre en pantalla.</a:t>
            </a:r>
            <a:endParaRPr sz="900"/>
          </a:p>
          <a:p>
            <a:pPr marL="0" lvl="0" indent="0" algn="l" rtl="0">
              <a:lnSpc>
                <a:spcPct val="115000"/>
              </a:lnSpc>
              <a:spcBef>
                <a:spcPts val="900"/>
              </a:spcBef>
              <a:spcAft>
                <a:spcPts val="0"/>
              </a:spcAft>
              <a:buNone/>
            </a:pPr>
            <a:r>
              <a:rPr lang="es" sz="900"/>
              <a:t>Cada uno de estos intermediarios recibe una pequeña comisión por cada ad de la web. </a:t>
            </a:r>
            <a:endParaRPr sz="900"/>
          </a:p>
          <a:p>
            <a:pPr marL="0" lvl="0" indent="0" algn="l" rtl="0">
              <a:lnSpc>
                <a:spcPct val="113000"/>
              </a:lnSpc>
              <a:spcBef>
                <a:spcPts val="900"/>
              </a:spcBef>
              <a:spcAft>
                <a:spcPts val="0"/>
              </a:spcAft>
              <a:buNone/>
            </a:pPr>
            <a:r>
              <a:rPr lang="es" sz="900"/>
              <a:t>Por lo que si pensamos en que este proceso se puede automatizar por medio de “bots” o campañas automatizadas, </a:t>
            </a:r>
            <a:endParaRPr sz="900"/>
          </a:p>
          <a:p>
            <a:pPr marL="0" lvl="0" indent="0" algn="l" rtl="0">
              <a:lnSpc>
                <a:spcPct val="113000"/>
              </a:lnSpc>
              <a:spcBef>
                <a:spcPts val="100"/>
              </a:spcBef>
              <a:spcAft>
                <a:spcPts val="0"/>
              </a:spcAft>
              <a:buNone/>
            </a:pPr>
            <a:r>
              <a:rPr lang="es" sz="900"/>
              <a:t>el resultado puede traducirse en millones de clicks falsos en un corto periodo de tiempo, y por tanto altos beneficios económicos en cuestión de segundos.</a:t>
            </a:r>
            <a:endParaRPr sz="900"/>
          </a:p>
          <a:p>
            <a:pPr marL="0" lvl="0" indent="0" algn="l" rtl="0">
              <a:lnSpc>
                <a:spcPct val="113000"/>
              </a:lnSpc>
              <a:spcBef>
                <a:spcPts val="100"/>
              </a:spcBef>
              <a:spcAft>
                <a:spcPts val="100"/>
              </a:spcAft>
              <a:buNone/>
            </a:pP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Después de ver el ciclo anterior, cualquier punto de comunicación en la cadena, puede ser una oportunidad para los estafadores, de cometer fraude.</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Nos quedaremos solo con la parte de fraude que se produce a nivel del DSP (Demand Side Platform), que como he dicho, son los servidores que ofrecen pujas con sus “ads”.</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El "programatic-advertising”, resumiéndolo mucho, consiste en la utilización de software para comprar “advertising”, o paquetes de publicidad, de una manera automatizada. </a:t>
            </a:r>
            <a:endParaRPr sz="900"/>
          </a:p>
          <a:p>
            <a:pPr marL="0" lvl="0" indent="0" algn="l" rtl="0">
              <a:lnSpc>
                <a:spcPct val="115000"/>
              </a:lnSpc>
              <a:spcBef>
                <a:spcPts val="0"/>
              </a:spcBef>
              <a:spcAft>
                <a:spcPts val="0"/>
              </a:spcAft>
              <a:buNone/>
            </a:pPr>
            <a:r>
              <a:rPr lang="es" sz="900"/>
              <a:t>Es por ello que nos vamos a centrar en el "tráfico no intencionado” o “NIT”.</a:t>
            </a:r>
            <a:endParaRPr sz="900"/>
          </a:p>
          <a:p>
            <a:pPr marL="0" lvl="0" indent="0" algn="l" rtl="0">
              <a:lnSpc>
                <a:spcPct val="115000"/>
              </a:lnSpc>
              <a:spcBef>
                <a:spcPts val="0"/>
              </a:spcBef>
              <a:spcAft>
                <a:spcPts val="0"/>
              </a:spcAft>
              <a:buNone/>
            </a:pPr>
            <a:r>
              <a:rPr lang="es" sz="900"/>
              <a:t>Este término, “no intencionado”, es una mejor definición que el que se utilizaba anteriormente “non human traffic”.</a:t>
            </a:r>
            <a:endParaRPr sz="900"/>
          </a:p>
          <a:p>
            <a:pPr marL="0" lvl="0" indent="0" algn="l" rtl="0">
              <a:lnSpc>
                <a:spcPct val="115000"/>
              </a:lnSpc>
              <a:spcBef>
                <a:spcPts val="0"/>
              </a:spcBef>
              <a:spcAft>
                <a:spcPts val="0"/>
              </a:spcAft>
              <a:buNone/>
            </a:pPr>
            <a:r>
              <a:rPr lang="es" sz="900"/>
              <a:t>“NIT” es el tráfico que no parte de un usuario real, pero que termina llevándolo a la web que no quería visitar inicialmente; por ejemplo, una página web que se abre en background al entrar en otra.</a:t>
            </a:r>
            <a:endParaRPr sz="900"/>
          </a:p>
          <a:p>
            <a:pPr marL="0" lvl="0" indent="0" algn="l" rtl="0">
              <a:lnSpc>
                <a:spcPct val="115000"/>
              </a:lnSpc>
              <a:spcBef>
                <a:spcPts val="0"/>
              </a:spcBef>
              <a:spcAft>
                <a:spcPts val="0"/>
              </a:spcAft>
              <a:buNone/>
            </a:pPr>
            <a:r>
              <a:rPr lang="es" sz="900"/>
              <a:t>Así diferenciamos entre tráfico legítimo, el que produce un usuario en una navegación real, </a:t>
            </a:r>
            <a:endParaRPr sz="900"/>
          </a:p>
          <a:p>
            <a:pPr marL="0" lvl="0" indent="0" algn="l" rtl="0">
              <a:lnSpc>
                <a:spcPct val="115000"/>
              </a:lnSpc>
              <a:spcBef>
                <a:spcPts val="0"/>
              </a:spcBef>
              <a:spcAft>
                <a:spcPts val="0"/>
              </a:spcAft>
              <a:buNone/>
            </a:pPr>
            <a:r>
              <a:rPr lang="es" sz="900"/>
              <a:t> y tráfico inválido, el producido por ejemplo por bots, que automatizan procesos con la intención de generar el máximo tráfico en el menor tiempo posible,</a:t>
            </a:r>
            <a:endParaRPr sz="900"/>
          </a:p>
          <a:p>
            <a:pPr marL="0" lvl="0" indent="0" algn="l" rtl="0">
              <a:lnSpc>
                <a:spcPct val="115000"/>
              </a:lnSpc>
              <a:spcBef>
                <a:spcPts val="0"/>
              </a:spcBef>
              <a:spcAft>
                <a:spcPts val="0"/>
              </a:spcAft>
              <a:buNone/>
            </a:pPr>
            <a:r>
              <a:rPr lang="es" sz="900"/>
              <a:t> para obtener beneficios de esos clicks falsos. </a:t>
            </a:r>
            <a:endParaRPr sz="900"/>
          </a:p>
          <a:p>
            <a:pPr marL="0" lvl="0" indent="0" algn="l" rtl="0">
              <a:lnSpc>
                <a:spcPct val="115000"/>
              </a:lnSpc>
              <a:spcBef>
                <a:spcPts val="0"/>
              </a:spcBef>
              <a:spcAft>
                <a:spcPts val="0"/>
              </a:spcAft>
              <a:buNone/>
            </a:pPr>
            <a:r>
              <a:rPr lang="es" sz="900"/>
              <a:t>Este tipo de tráfico invalido es el que vamos a considerar fraude. </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¿Por qué se produce este fraude? </a:t>
            </a:r>
            <a:endParaRPr sz="900"/>
          </a:p>
          <a:p>
            <a:pPr marL="0" lvl="0" indent="0" algn="l" rtl="0">
              <a:lnSpc>
                <a:spcPct val="115000"/>
              </a:lnSpc>
              <a:spcBef>
                <a:spcPts val="0"/>
              </a:spcBef>
              <a:spcAft>
                <a:spcPts val="0"/>
              </a:spcAft>
              <a:buNone/>
            </a:pPr>
            <a:r>
              <a:rPr lang="es" sz="900"/>
              <a:t>Al final, el programatic-advertising, reduce las barreras entre anunciantes   #(página que muestra el anuncio) </a:t>
            </a:r>
            <a:endParaRPr sz="900"/>
          </a:p>
          <a:p>
            <a:pPr marL="0" lvl="0" indent="0" algn="l" rtl="0">
              <a:lnSpc>
                <a:spcPct val="115000"/>
              </a:lnSpc>
              <a:spcBef>
                <a:spcPts val="0"/>
              </a:spcBef>
              <a:spcAft>
                <a:spcPts val="0"/>
              </a:spcAft>
              <a:buNone/>
            </a:pPr>
            <a:r>
              <a:rPr lang="es" sz="900"/>
              <a:t>y publicistas   # (producto anunciado), </a:t>
            </a:r>
            <a:endParaRPr sz="900"/>
          </a:p>
          <a:p>
            <a:pPr marL="0" lvl="0" indent="0" algn="l" rtl="0">
              <a:lnSpc>
                <a:spcPct val="115000"/>
              </a:lnSpc>
              <a:spcBef>
                <a:spcPts val="0"/>
              </a:spcBef>
              <a:spcAft>
                <a:spcPts val="0"/>
              </a:spcAft>
              <a:buNone/>
            </a:pPr>
            <a:r>
              <a:rPr lang="es" sz="900"/>
              <a:t>y permite que casi cualquiera pueda comprar o vender un “ad”.</a:t>
            </a:r>
            <a:endParaRPr sz="900"/>
          </a:p>
          <a:p>
            <a:pPr marL="0" lvl="0" indent="0" algn="l" rtl="0">
              <a:lnSpc>
                <a:spcPct val="115000"/>
              </a:lnSpc>
              <a:spcBef>
                <a:spcPts val="0"/>
              </a:spcBef>
              <a:spcAft>
                <a:spcPts val="0"/>
              </a:spcAft>
              <a:buNone/>
            </a:pPr>
            <a:r>
              <a:rPr lang="es" sz="900"/>
              <a:t>Además, si tenemos en cuenta que el ad-fraud no es técnicamente ilegal, </a:t>
            </a:r>
            <a:endParaRPr sz="900"/>
          </a:p>
          <a:p>
            <a:pPr marL="0" lvl="0" indent="0" algn="l" rtl="0">
              <a:lnSpc>
                <a:spcPct val="115000"/>
              </a:lnSpc>
              <a:spcBef>
                <a:spcPts val="0"/>
              </a:spcBef>
              <a:spcAft>
                <a:spcPts val="0"/>
              </a:spcAft>
              <a:buNone/>
            </a:pPr>
            <a:r>
              <a:rPr lang="es" sz="900"/>
              <a:t>y como las ganancias vienen dadas por  volumen de transacciones, esto hace que incluso los propios anunciantes   # (páginas que muestran el anuncio) </a:t>
            </a:r>
            <a:endParaRPr sz="900"/>
          </a:p>
          <a:p>
            <a:pPr marL="0" lvl="0" indent="0" algn="l" rtl="0">
              <a:lnSpc>
                <a:spcPct val="115000"/>
              </a:lnSpc>
              <a:spcBef>
                <a:spcPts val="0"/>
              </a:spcBef>
              <a:spcAft>
                <a:spcPts val="0"/>
              </a:spcAft>
              <a:buNone/>
            </a:pPr>
            <a:r>
              <a:rPr lang="es" sz="900"/>
              <a:t>se lucren por esa parte de tráfico no legítimo, a la hora, por ejemplo,  de sacar ventaja a la competencia en posicionamiento SEO </a:t>
            </a:r>
            <a:endParaRPr sz="900"/>
          </a:p>
          <a:p>
            <a:pPr marL="0" lvl="0" indent="0" algn="l" rtl="0">
              <a:lnSpc>
                <a:spcPct val="115000"/>
              </a:lnSpc>
              <a:spcBef>
                <a:spcPts val="0"/>
              </a:spcBef>
              <a:spcAft>
                <a:spcPts val="0"/>
              </a:spcAft>
              <a:buNone/>
            </a:pPr>
            <a:r>
              <a:rPr lang="es" sz="900"/>
              <a:t>o redirigiendo el tráfico a webs conocidas para, por volumen de visitas, obtener beneficios por clicks. </a:t>
            </a:r>
            <a:endParaRPr sz="900"/>
          </a:p>
          <a:p>
            <a:pPr marL="0" lvl="0" indent="0" algn="l" rtl="0">
              <a:lnSpc>
                <a:spcPct val="115000"/>
              </a:lnSpc>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b9a3abeb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El algoritmo utilizado en este caso, para clasificar el tráfico fraudulento, es el propuesto  en el paper indicado en la transparencia </a:t>
            </a:r>
            <a:endParaRPr sz="900"/>
          </a:p>
          <a:p>
            <a:pPr marL="0" lvl="0" indent="0" algn="l" rtl="0">
              <a:lnSpc>
                <a:spcPct val="115000"/>
              </a:lnSpc>
              <a:spcBef>
                <a:spcPts val="0"/>
              </a:spcBef>
              <a:spcAft>
                <a:spcPts val="0"/>
              </a:spcAft>
              <a:buNone/>
            </a:pPr>
            <a:r>
              <a:rPr lang="es" sz="900"/>
              <a:t>y que tiene como a uno de sus autores a Ori Stitelman,</a:t>
            </a:r>
            <a:endParaRPr sz="900"/>
          </a:p>
          <a:p>
            <a:pPr marL="0" lvl="0" indent="0" algn="l" rtl="0">
              <a:lnSpc>
                <a:spcPct val="115000"/>
              </a:lnSpc>
              <a:spcBef>
                <a:spcPts val="0"/>
              </a:spcBef>
              <a:spcAft>
                <a:spcPts val="0"/>
              </a:spcAft>
              <a:buNone/>
            </a:pPr>
            <a:r>
              <a:rPr lang="es" sz="900"/>
              <a:t> por lo que nos referiremos a este documento por el nombre de este autor.</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El algoritmo intenta relacionar dominios únicos, como vemos indicado en la fórmula;</a:t>
            </a:r>
            <a:endParaRPr sz="900"/>
          </a:p>
          <a:p>
            <a:pPr marL="0" lvl="0" indent="0" algn="l" rtl="0">
              <a:lnSpc>
                <a:spcPct val="115000"/>
              </a:lnSpc>
              <a:spcBef>
                <a:spcPts val="0"/>
              </a:spcBef>
              <a:spcAft>
                <a:spcPts val="0"/>
              </a:spcAft>
              <a:buNone/>
            </a:pPr>
            <a:r>
              <a:rPr lang="es" sz="900"/>
              <a:t> mediante un grado de co-visitas y número de dominios vecinos, o nodos conectados en el grafo.</a:t>
            </a:r>
            <a:endParaRPr sz="900"/>
          </a:p>
          <a:p>
            <a:pPr marL="0" lvl="0" indent="0" algn="l" rtl="0">
              <a:lnSpc>
                <a:spcPct val="115000"/>
              </a:lnSpc>
              <a:spcBef>
                <a:spcPts val="0"/>
              </a:spcBef>
              <a:spcAft>
                <a:spcPts val="0"/>
              </a:spcAft>
              <a:buNone/>
            </a:pPr>
            <a:r>
              <a:rPr lang="es" sz="900"/>
              <a:t>Así, la idea, es generar un grafo de dominios considerados sospechosos de fraude, </a:t>
            </a:r>
            <a:endParaRPr sz="900"/>
          </a:p>
          <a:p>
            <a:pPr marL="0" lvl="0" indent="0" algn="l" rtl="0">
              <a:lnSpc>
                <a:spcPct val="115000"/>
              </a:lnSpc>
              <a:spcBef>
                <a:spcPts val="0"/>
              </a:spcBef>
              <a:spcAft>
                <a:spcPts val="0"/>
              </a:spcAft>
              <a:buNone/>
            </a:pPr>
            <a:r>
              <a:rPr lang="es" sz="900"/>
              <a:t>que estarán relacionados por el número común de usuarios que los visitan y el número total de visitas que reciben.</a:t>
            </a:r>
            <a:endParaRPr sz="900"/>
          </a:p>
          <a:p>
            <a:pPr marL="0" lvl="0" indent="0" algn="l" rtl="0">
              <a:lnSpc>
                <a:spcPct val="115000"/>
              </a:lnSpc>
              <a:spcBef>
                <a:spcPts val="0"/>
              </a:spcBef>
              <a:spcAft>
                <a:spcPts val="0"/>
              </a:spcAft>
              <a:buNone/>
            </a:pPr>
            <a:r>
              <a:rPr lang="es" sz="900"/>
              <a:t> A este cálculo es a lo que llamaremos grado de co-visitación de un dominio o nodo del grafo.</a:t>
            </a:r>
            <a:endParaRPr sz="900"/>
          </a:p>
          <a:p>
            <a:pPr marL="0" lvl="0" indent="0" algn="l" rtl="0">
              <a:lnSpc>
                <a:spcPct val="115000"/>
              </a:lnSpc>
              <a:spcBef>
                <a:spcPts val="0"/>
              </a:spcBef>
              <a:spcAft>
                <a:spcPts val="0"/>
              </a:spcAft>
              <a:buNone/>
            </a:pPr>
            <a:r>
              <a:rPr lang="es" sz="900"/>
              <a:t>Es decir, si el total de usuarios que han visitado dos dominios,</a:t>
            </a:r>
            <a:endParaRPr sz="900"/>
          </a:p>
          <a:p>
            <a:pPr marL="0" lvl="0" indent="0" algn="l" rtl="0">
              <a:lnSpc>
                <a:spcPct val="115000"/>
              </a:lnSpc>
              <a:spcBef>
                <a:spcPts val="0"/>
              </a:spcBef>
              <a:spcAft>
                <a:spcPts val="0"/>
              </a:spcAft>
              <a:buNone/>
            </a:pPr>
            <a:r>
              <a:rPr lang="es" sz="900"/>
              <a:t>divididos entre el número total de visitas del primer dominio es mayor que un valor fijo, </a:t>
            </a:r>
            <a:endParaRPr sz="900"/>
          </a:p>
          <a:p>
            <a:pPr marL="0" lvl="0" indent="0" algn="l" rtl="0">
              <a:lnSpc>
                <a:spcPct val="115000"/>
              </a:lnSpc>
              <a:spcBef>
                <a:spcPts val="0"/>
              </a:spcBef>
              <a:spcAft>
                <a:spcPts val="0"/>
              </a:spcAft>
              <a:buNone/>
            </a:pPr>
            <a:r>
              <a:rPr lang="es" sz="900"/>
              <a:t>existirá un link entre los dos dominios y estarán relacionados. </a:t>
            </a:r>
            <a:endParaRPr sz="900"/>
          </a:p>
          <a:p>
            <a:pPr marL="0" lvl="0" indent="0" algn="l" rtl="0">
              <a:lnSpc>
                <a:spcPct val="115000"/>
              </a:lnSpc>
              <a:spcBef>
                <a:spcPts val="0"/>
              </a:spcBef>
              <a:spcAft>
                <a:spcPts val="0"/>
              </a:spcAft>
              <a:buNone/>
            </a:pPr>
            <a:r>
              <a:rPr lang="es" sz="900"/>
              <a:t>Este valor fijo, en nuestro caso es 0,5, valor utilizado en el paper de Stitelman, ya que intentamos llegar a las mismas conclusiones que él en su paper.</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Como vemos en la diapositiva, si el dominio A ha tenido 400 visitas y el dominio B 1500, </a:t>
            </a:r>
            <a:endParaRPr sz="900"/>
          </a:p>
          <a:p>
            <a:pPr marL="0" lvl="0" indent="0" algn="l" rtl="0">
              <a:lnSpc>
                <a:spcPct val="115000"/>
              </a:lnSpc>
              <a:spcBef>
                <a:spcPts val="0"/>
              </a:spcBef>
              <a:spcAft>
                <a:spcPts val="0"/>
              </a:spcAft>
              <a:buNone/>
            </a:pPr>
            <a:r>
              <a:rPr lang="es" sz="900"/>
              <a:t>y el número de usuarios que han visitado  los dos dominios es de 200,</a:t>
            </a:r>
            <a:endParaRPr sz="900"/>
          </a:p>
          <a:p>
            <a:pPr marL="0" lvl="0" indent="0" algn="l" rtl="0">
              <a:lnSpc>
                <a:spcPct val="115000"/>
              </a:lnSpc>
              <a:spcBef>
                <a:spcPts val="0"/>
              </a:spcBef>
              <a:spcAft>
                <a:spcPts val="0"/>
              </a:spcAft>
              <a:buNone/>
            </a:pPr>
            <a:r>
              <a:rPr lang="es" sz="900"/>
              <a:t>el grado de co-visitación es de 0,5 para el domino A y de 0,13 para el dominio B, </a:t>
            </a:r>
            <a:endParaRPr sz="900"/>
          </a:p>
          <a:p>
            <a:pPr marL="0" lvl="0" indent="0" algn="l" rtl="0">
              <a:lnSpc>
                <a:spcPct val="115000"/>
              </a:lnSpc>
              <a:spcBef>
                <a:spcPts val="0"/>
              </a:spcBef>
              <a:spcAft>
                <a:spcPts val="0"/>
              </a:spcAft>
              <a:buNone/>
            </a:pPr>
            <a:r>
              <a:rPr lang="es" sz="900"/>
              <a:t>por lo que sí que habrá un link entre el dominio A y el B, pero no entre el B y el A, </a:t>
            </a:r>
            <a:endParaRPr sz="900"/>
          </a:p>
          <a:p>
            <a:pPr marL="0" lvl="0" indent="0" algn="l" rtl="0">
              <a:lnSpc>
                <a:spcPct val="115000"/>
              </a:lnSpc>
              <a:spcBef>
                <a:spcPts val="0"/>
              </a:spcBef>
              <a:spcAft>
                <a:spcPts val="0"/>
              </a:spcAft>
              <a:buNone/>
            </a:pPr>
            <a:r>
              <a:rPr lang="es" sz="900"/>
              <a:t>lo que nos indica que el dominio A es el sospechoso de ser fraudulento.</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Poco a poco iremos construyendo una red, con todos los dominios de nuestro espacio de dominios del dataset, viendo con este algoritmo si están relacionados entre ellos o no. </a:t>
            </a:r>
            <a:endParaRPr sz="900"/>
          </a:p>
          <a:p>
            <a:pPr marL="0" lvl="0" indent="0" algn="l" rtl="0">
              <a:lnSpc>
                <a:spcPct val="115000"/>
              </a:lnSpc>
              <a:spcBef>
                <a:spcPts val="0"/>
              </a:spcBef>
              <a:spcAft>
                <a:spcPts val="0"/>
              </a:spcAft>
              <a:buNone/>
            </a:pPr>
            <a:r>
              <a:rPr lang="es" sz="900"/>
              <a:t>Todos los dominios de esta red serán considerados fraudulentos puesto que consideramos que el tráfico web entre ellos no ha sido generado por un usuario real. </a:t>
            </a:r>
            <a:endParaRPr sz="900"/>
          </a:p>
          <a:p>
            <a:pPr marL="0" lvl="0" indent="0" algn="l" rtl="0">
              <a:lnSpc>
                <a:spcPct val="115000"/>
              </a:lnSpc>
              <a:spcBef>
                <a:spcPts val="0"/>
              </a:spcBef>
              <a:spcAft>
                <a:spcPts val="0"/>
              </a:spcAft>
              <a:buNone/>
            </a:pPr>
            <a:r>
              <a:rPr lang="es" sz="900"/>
              <a:t>Podría darse el caso en que dos dominios muy comunes  tengan un alto grado de co-visitación porque tienen muchas visitas, </a:t>
            </a:r>
            <a:endParaRPr sz="900"/>
          </a:p>
          <a:p>
            <a:pPr marL="0" lvl="0" indent="0" algn="l" rtl="0">
              <a:lnSpc>
                <a:spcPct val="115000"/>
              </a:lnSpc>
              <a:spcBef>
                <a:spcPts val="0"/>
              </a:spcBef>
              <a:spcAft>
                <a:spcPts val="0"/>
              </a:spcAft>
              <a:buNone/>
            </a:pPr>
            <a:r>
              <a:rPr lang="es" sz="900"/>
              <a:t>pero si son dominios considerados legales, los usuarios que los visitan estarán interesados por contenidos comunes a los dominios visitados. </a:t>
            </a:r>
            <a:endParaRPr sz="900"/>
          </a:p>
          <a:p>
            <a:pPr marL="0" lvl="0" indent="0" algn="l" rtl="0">
              <a:lnSpc>
                <a:spcPct val="115000"/>
              </a:lnSpc>
              <a:spcBef>
                <a:spcPts val="0"/>
              </a:spcBef>
              <a:spcAft>
                <a:spcPts val="0"/>
              </a:spcAft>
              <a:buNone/>
            </a:pPr>
            <a:r>
              <a:rPr lang="es" sz="900"/>
              <a:t>Es decir, es raro que veamos dos dominios vecinos en nuestra red o grafo,  clasificados con un alto grado de co-visitas y cuyo contenido o temática sea muy distinto .</a:t>
            </a:r>
            <a:endParaRPr sz="900"/>
          </a:p>
          <a:p>
            <a:pPr marL="0" lvl="0" indent="0" algn="l" rtl="0">
              <a:lnSpc>
                <a:spcPct val="115000"/>
              </a:lnSpc>
              <a:spcBef>
                <a:spcPts val="0"/>
              </a:spcBef>
              <a:spcAft>
                <a:spcPts val="0"/>
              </a:spcAft>
              <a:buNone/>
            </a:pPr>
            <a:r>
              <a:rPr lang="es" sz="900"/>
              <a:t>Por ello en el paper de Stitelman se establece además  que debe haber al menos 5 dominios vecinos que tengan un alto grado de co-visitas, para poder considerar un dominio como sospechoso de fraude.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s" sz="900"/>
              <a:t>##Recall that a first-degree neighbor means that the site shares over 50 percent of the same users.</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9c40d9f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Para los cálculos, utilizamos un dataset formado por las peticiones entre los DSPs y el Ad-exchange de una empresa dentro del ecosistema del online advertising.</a:t>
            </a:r>
            <a:endParaRPr sz="900"/>
          </a:p>
          <a:p>
            <a:pPr marL="0" lvl="0" indent="0" algn="l" rtl="0">
              <a:lnSpc>
                <a:spcPct val="115000"/>
              </a:lnSpc>
              <a:spcBef>
                <a:spcPts val="0"/>
              </a:spcBef>
              <a:spcAft>
                <a:spcPts val="0"/>
              </a:spcAft>
              <a:buNone/>
            </a:pPr>
            <a:r>
              <a:rPr lang="es" sz="900"/>
              <a:t>De este dataset nos quedamos solo con los campos user_ip, y referrer_domain, como el visitante y el dominio visitado.</a:t>
            </a:r>
            <a:endParaRPr sz="900"/>
          </a:p>
          <a:p>
            <a:pPr marL="0" lvl="0" indent="0" algn="l" rtl="0">
              <a:lnSpc>
                <a:spcPct val="115000"/>
              </a:lnSpc>
              <a:spcBef>
                <a:spcPts val="0"/>
              </a:spcBef>
              <a:spcAft>
                <a:spcPts val="0"/>
              </a:spcAft>
              <a:buNone/>
            </a:pPr>
            <a:r>
              <a:rPr lang="es" sz="900"/>
              <a:t>Aunque disponemos de otros campos que contienen información útil, ésta por el momento no no es necesaria para la aplicación del algoritmo. </a:t>
            </a:r>
            <a:endParaRPr sz="900"/>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s" sz="900"/>
              <a:t>Tenemos pues unos 300 ficheros de logs diarios, que tratamos como si fueran una tabla formada por filas y columnas.</a:t>
            </a:r>
            <a:endParaRPr sz="900"/>
          </a:p>
          <a:p>
            <a:pPr marL="0" lvl="0" indent="0" algn="l" rtl="0">
              <a:lnSpc>
                <a:spcPct val="115000"/>
              </a:lnSpc>
              <a:spcBef>
                <a:spcPts val="0"/>
              </a:spcBef>
              <a:spcAft>
                <a:spcPts val="0"/>
              </a:spcAft>
              <a:buNone/>
            </a:pPr>
            <a:r>
              <a:rPr lang="es" sz="900"/>
              <a:t> Cada uno de ellos tiene aproximadamente 13 millones de filas     ##, un total de 3.900 millones de filas en un día.</a:t>
            </a:r>
            <a:endParaRPr sz="900"/>
          </a:p>
          <a:p>
            <a:pPr marL="0" lvl="0" indent="0" algn="l" rtl="0">
              <a:lnSpc>
                <a:spcPct val="115000"/>
              </a:lnSpc>
              <a:spcBef>
                <a:spcPts val="0"/>
              </a:spcBef>
              <a:spcAft>
                <a:spcPts val="0"/>
              </a:spcAft>
              <a:buNone/>
            </a:pPr>
            <a:r>
              <a:rPr lang="es" sz="900"/>
              <a:t>Lo que nos indica que  el volumen de dato a tratar es bastante grande y puede suponer un problema.</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4400e736_2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t>Como solución a la hora de tratar este volumen de logs tenemos </a:t>
            </a:r>
            <a:endParaRPr sz="900"/>
          </a:p>
          <a:p>
            <a:pPr marL="0" lvl="0" indent="0" algn="l" rtl="0">
              <a:spcBef>
                <a:spcPts val="0"/>
              </a:spcBef>
              <a:spcAft>
                <a:spcPts val="0"/>
              </a:spcAft>
              <a:buNone/>
            </a:pPr>
            <a:r>
              <a:rPr lang="es" sz="900"/>
              <a:t>las tecnologías que hemos utilizado en el trabajo.</a:t>
            </a:r>
            <a:endParaRPr sz="900"/>
          </a:p>
          <a:p>
            <a:pPr marL="0" lvl="0" indent="0" algn="l" rtl="0">
              <a:spcBef>
                <a:spcPts val="0"/>
              </a:spcBef>
              <a:spcAft>
                <a:spcPts val="0"/>
              </a:spcAft>
              <a:buNone/>
            </a:pPr>
            <a:endParaRPr sz="900"/>
          </a:p>
          <a:p>
            <a:pPr marL="0" lvl="0" indent="0" algn="l" rtl="0">
              <a:spcBef>
                <a:spcPts val="0"/>
              </a:spcBef>
              <a:spcAft>
                <a:spcPts val="0"/>
              </a:spcAft>
              <a:buNone/>
            </a:pPr>
            <a:r>
              <a:rPr lang="es" sz="900"/>
              <a:t>Aquí vemos una serie de frameworks como </a:t>
            </a:r>
            <a:endParaRPr sz="900"/>
          </a:p>
          <a:p>
            <a:pPr marL="457200" lvl="0" indent="-285750" algn="l" rtl="0">
              <a:lnSpc>
                <a:spcPct val="115000"/>
              </a:lnSpc>
              <a:spcBef>
                <a:spcPts val="900"/>
              </a:spcBef>
              <a:spcAft>
                <a:spcPts val="0"/>
              </a:spcAft>
              <a:buSzPts val="900"/>
              <a:buChar char="●"/>
            </a:pPr>
            <a:r>
              <a:rPr lang="es" sz="900"/>
              <a:t>Spark que es un framework de computación distribuida, considerado más rápido que Hadoop o que el propio acceso a disco. </a:t>
            </a:r>
            <a:endParaRPr sz="900"/>
          </a:p>
          <a:p>
            <a:pPr marL="457200" lvl="0" indent="0" algn="l" rtl="0">
              <a:lnSpc>
                <a:spcPct val="115000"/>
              </a:lnSpc>
              <a:spcBef>
                <a:spcPts val="900"/>
              </a:spcBef>
              <a:spcAft>
                <a:spcPts val="0"/>
              </a:spcAft>
              <a:buNone/>
            </a:pPr>
            <a:r>
              <a:rPr lang="es" sz="900"/>
              <a:t>Además Spark es lazy, que significa que divide las operaciones en transformaciones y evaluaciones, acumulándolas hasta que se necesita el dato de una operación para calcular la operación siguiente. Esto le da la ventaja de poder distribuir la carga de operaciones entre los nodos del cluster para optimizar el cálculo de las mismas, y así poder tratar una mayor cantidad de datos en menos tiempo.</a:t>
            </a:r>
            <a:endParaRPr sz="900"/>
          </a:p>
          <a:p>
            <a:pPr marL="457200" lvl="0" indent="-285750" algn="l" rtl="0">
              <a:lnSpc>
                <a:spcPct val="115000"/>
              </a:lnSpc>
              <a:spcBef>
                <a:spcPts val="900"/>
              </a:spcBef>
              <a:spcAft>
                <a:spcPts val="0"/>
              </a:spcAft>
              <a:buSzPts val="900"/>
              <a:buChar char="●"/>
            </a:pPr>
            <a:r>
              <a:rPr lang="es" sz="900"/>
              <a:t>Usamos Python con el framework Pyspark, por su facilidad a la hora de programar.</a:t>
            </a:r>
            <a:endParaRPr sz="900"/>
          </a:p>
          <a:p>
            <a:pPr marL="457200" lvl="0" indent="-285750" algn="l" rtl="0">
              <a:lnSpc>
                <a:spcPct val="115000"/>
              </a:lnSpc>
              <a:spcBef>
                <a:spcPts val="0"/>
              </a:spcBef>
              <a:spcAft>
                <a:spcPts val="0"/>
              </a:spcAft>
              <a:buSzPts val="900"/>
              <a:buChar char="●"/>
            </a:pPr>
            <a:r>
              <a:rPr lang="es" sz="900"/>
              <a:t>Graphframes, que es una librería de grafos para Pyspark, y que nos permite utilizar algoritmos propios de grafos para búsqueda de patrones, o generación de subgrafos.</a:t>
            </a:r>
            <a:endParaRPr sz="900"/>
          </a:p>
          <a:p>
            <a:pPr marL="457200" lvl="0" indent="-285750" algn="l" rtl="0">
              <a:lnSpc>
                <a:spcPct val="115000"/>
              </a:lnSpc>
              <a:spcBef>
                <a:spcPts val="0"/>
              </a:spcBef>
              <a:spcAft>
                <a:spcPts val="0"/>
              </a:spcAft>
              <a:buSzPts val="900"/>
              <a:buChar char="●"/>
            </a:pPr>
            <a:r>
              <a:rPr lang="es" sz="900"/>
              <a:t>También hemos usado Jupyter Notebook que es una interfaz web, cliente-servidor, que nos ha permitido realizar cálculos, escribir código y visualizar los resultados con los datos del cluster.</a:t>
            </a:r>
            <a:endParaRPr sz="900"/>
          </a:p>
          <a:p>
            <a:pPr marL="0" lvl="0" indent="0" algn="l" rtl="0">
              <a:spcBef>
                <a:spcPts val="9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9c40d9f9_0_2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9c40d9f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900"/>
              <a:t>Aquí vemos el proceso seguido en el diseño del código implementado para este TFM, </a:t>
            </a:r>
            <a:endParaRPr sz="900"/>
          </a:p>
          <a:p>
            <a:pPr marL="0" lvl="0" indent="0" algn="l" rtl="0">
              <a:lnSpc>
                <a:spcPct val="115000"/>
              </a:lnSpc>
              <a:spcBef>
                <a:spcPts val="0"/>
              </a:spcBef>
              <a:spcAft>
                <a:spcPts val="0"/>
              </a:spcAft>
              <a:buNone/>
            </a:pPr>
            <a:r>
              <a:rPr lang="es" sz="900"/>
              <a:t>en el que hemos desarrollado la  librería Utils que se detalla en la parte izquierda de la diapositiva.</a:t>
            </a:r>
            <a:endParaRPr sz="900"/>
          </a:p>
          <a:p>
            <a:pPr marL="0" lvl="0" indent="0" algn="l" rtl="0">
              <a:lnSpc>
                <a:spcPct val="115000"/>
              </a:lnSpc>
              <a:spcBef>
                <a:spcPts val="0"/>
              </a:spcBef>
              <a:spcAft>
                <a:spcPts val="0"/>
              </a:spcAft>
              <a:buNone/>
            </a:pPr>
            <a:r>
              <a:rPr lang="es" sz="900"/>
              <a:t>Cada una de las clases de esta librería  contiene métodos que se aplican, como el propio nombre de la clase indica; a dataframes, grafos, etc. </a:t>
            </a:r>
            <a:endParaRPr sz="900"/>
          </a:p>
          <a:p>
            <a:pPr marL="0" lvl="0" indent="0" algn="l" rtl="0">
              <a:lnSpc>
                <a:spcPct val="115000"/>
              </a:lnSpc>
              <a:spcBef>
                <a:spcPts val="0"/>
              </a:spcBef>
              <a:spcAft>
                <a:spcPts val="0"/>
              </a:spcAft>
              <a:buNone/>
            </a:pPr>
            <a:r>
              <a:rPr lang="es" sz="900"/>
              <a:t>De esta manera, conseguimos que el código sea reutilizable y fácil de usar.</a:t>
            </a:r>
            <a:endParaRPr sz="900"/>
          </a:p>
          <a:p>
            <a:pPr marL="0" lvl="0" indent="0" algn="l" rtl="0">
              <a:spcBef>
                <a:spcPts val="0"/>
              </a:spcBef>
              <a:spcAft>
                <a:spcPts val="0"/>
              </a:spcAft>
              <a:buNone/>
            </a:pPr>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rot="10800000">
            <a:off x="1167201" y="1958750"/>
            <a:ext cx="3404800" cy="3184750"/>
          </a:xfrm>
          <a:prstGeom prst="rect">
            <a:avLst/>
          </a:prstGeom>
          <a:noFill/>
          <a:ln>
            <a:noFill/>
          </a:ln>
        </p:spPr>
      </p:pic>
      <p:sp>
        <p:nvSpPr>
          <p:cNvPr id="60" name="Google Shape;60;p13"/>
          <p:cNvSpPr txBox="1">
            <a:spLocks noGrp="1"/>
          </p:cNvSpPr>
          <p:nvPr>
            <p:ph type="body" idx="2"/>
          </p:nvPr>
        </p:nvSpPr>
        <p:spPr>
          <a:xfrm>
            <a:off x="5051625" y="538700"/>
            <a:ext cx="3837000" cy="2466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s" sz="2400"/>
              <a:t>Development of novel algorithms for fraud detection in online advertising</a:t>
            </a:r>
            <a:endParaRPr sz="2400"/>
          </a:p>
        </p:txBody>
      </p:sp>
      <p:sp>
        <p:nvSpPr>
          <p:cNvPr id="61" name="Google Shape;61;p13"/>
          <p:cNvSpPr txBox="1">
            <a:spLocks noGrp="1"/>
          </p:cNvSpPr>
          <p:nvPr>
            <p:ph type="subTitle" idx="1"/>
          </p:nvPr>
        </p:nvSpPr>
        <p:spPr>
          <a:xfrm>
            <a:off x="4939500" y="3543900"/>
            <a:ext cx="3837000" cy="97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s" sz="2400">
                <a:solidFill>
                  <a:srgbClr val="FFFFFF"/>
                </a:solidFill>
              </a:rPr>
              <a:t>Olaya García Fernández</a:t>
            </a:r>
            <a:endParaRPr sz="2400">
              <a:solidFill>
                <a:srgbClr val="FFFFFF"/>
              </a:solidFill>
            </a:endParaRPr>
          </a:p>
          <a:p>
            <a:pPr marL="0" lvl="0" indent="0" algn="l" rtl="0">
              <a:lnSpc>
                <a:spcPct val="100000"/>
              </a:lnSpc>
              <a:spcBef>
                <a:spcPts val="0"/>
              </a:spcBef>
              <a:spcAft>
                <a:spcPts val="0"/>
              </a:spcAft>
              <a:buSzPts val="2100"/>
              <a:buNone/>
            </a:pPr>
            <a:r>
              <a:rPr lang="es" sz="1800">
                <a:solidFill>
                  <a:srgbClr val="FFFFFF"/>
                </a:solidFill>
              </a:rPr>
              <a:t>Master Thesis Cybersecurity 18-19</a:t>
            </a:r>
            <a:endParaRPr sz="1800">
              <a:solidFill>
                <a:srgbClr val="FFFFFF"/>
              </a:solidFill>
            </a:endParaRPr>
          </a:p>
        </p:txBody>
      </p:sp>
      <p:pic>
        <p:nvPicPr>
          <p:cNvPr id="62" name="Google Shape;62;p13"/>
          <p:cNvPicPr preferRelativeResize="0"/>
          <p:nvPr/>
        </p:nvPicPr>
        <p:blipFill>
          <a:blip r:embed="rId4">
            <a:alphaModFix/>
          </a:blip>
          <a:stretch>
            <a:fillRect/>
          </a:stretch>
        </p:blipFill>
        <p:spPr>
          <a:xfrm>
            <a:off x="0" y="0"/>
            <a:ext cx="3198082" cy="3184749"/>
          </a:xfrm>
          <a:prstGeom prst="rect">
            <a:avLst/>
          </a:prstGeom>
          <a:noFill/>
          <a:ln>
            <a:noFill/>
          </a:ln>
        </p:spPr>
      </p:pic>
      <p:pic>
        <p:nvPicPr>
          <p:cNvPr id="63" name="Google Shape;63;p13"/>
          <p:cNvPicPr preferRelativeResize="0"/>
          <p:nvPr/>
        </p:nvPicPr>
        <p:blipFill>
          <a:blip r:embed="rId5">
            <a:alphaModFix/>
          </a:blip>
          <a:stretch>
            <a:fillRect/>
          </a:stretch>
        </p:blipFill>
        <p:spPr>
          <a:xfrm>
            <a:off x="-72150" y="3245713"/>
            <a:ext cx="2547628" cy="1821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p:nvPr/>
        </p:nvSpPr>
        <p:spPr>
          <a:xfrm>
            <a:off x="4734050" y="2989550"/>
            <a:ext cx="3232500" cy="20040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2018175" y="2989550"/>
            <a:ext cx="2625000" cy="20040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22"/>
          <p:cNvPicPr preferRelativeResize="0"/>
          <p:nvPr/>
        </p:nvPicPr>
        <p:blipFill>
          <a:blip r:embed="rId3">
            <a:alphaModFix/>
          </a:blip>
          <a:stretch>
            <a:fillRect/>
          </a:stretch>
        </p:blipFill>
        <p:spPr>
          <a:xfrm>
            <a:off x="3975425" y="118275"/>
            <a:ext cx="5019475" cy="2272825"/>
          </a:xfrm>
          <a:prstGeom prst="rect">
            <a:avLst/>
          </a:prstGeom>
          <a:noFill/>
          <a:ln>
            <a:noFill/>
          </a:ln>
        </p:spPr>
      </p:pic>
      <p:sp>
        <p:nvSpPr>
          <p:cNvPr id="138" name="Google Shape;138;p22"/>
          <p:cNvSpPr txBox="1">
            <a:spLocks noGrp="1"/>
          </p:cNvSpPr>
          <p:nvPr>
            <p:ph type="title"/>
          </p:nvPr>
        </p:nvSpPr>
        <p:spPr>
          <a:xfrm>
            <a:off x="311700" y="238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Results</a:t>
            </a:r>
            <a:endParaRPr sz="3600"/>
          </a:p>
        </p:txBody>
      </p:sp>
      <p:sp>
        <p:nvSpPr>
          <p:cNvPr id="139" name="Google Shape;139;p22"/>
          <p:cNvSpPr txBox="1">
            <a:spLocks noGrp="1"/>
          </p:cNvSpPr>
          <p:nvPr>
            <p:ph type="body" idx="1"/>
          </p:nvPr>
        </p:nvSpPr>
        <p:spPr>
          <a:xfrm>
            <a:off x="311700" y="1396375"/>
            <a:ext cx="3663600" cy="8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Comparing domains.</a:t>
            </a:r>
            <a:endParaRPr sz="2400"/>
          </a:p>
          <a:p>
            <a:pPr marL="0" lvl="0" indent="0" algn="l" rtl="0">
              <a:spcBef>
                <a:spcPts val="1600"/>
              </a:spcBef>
              <a:spcAft>
                <a:spcPts val="1600"/>
              </a:spcAft>
              <a:buNone/>
            </a:pPr>
            <a:endParaRPr sz="2400"/>
          </a:p>
        </p:txBody>
      </p:sp>
      <p:pic>
        <p:nvPicPr>
          <p:cNvPr id="140" name="Google Shape;140;p22"/>
          <p:cNvPicPr preferRelativeResize="0"/>
          <p:nvPr/>
        </p:nvPicPr>
        <p:blipFill>
          <a:blip r:embed="rId4">
            <a:alphaModFix/>
          </a:blip>
          <a:stretch>
            <a:fillRect/>
          </a:stretch>
        </p:blipFill>
        <p:spPr>
          <a:xfrm>
            <a:off x="2790175" y="2906138"/>
            <a:ext cx="4058100" cy="2087400"/>
          </a:xfrm>
          <a:prstGeom prst="rect">
            <a:avLst/>
          </a:prstGeom>
          <a:noFill/>
          <a:ln>
            <a:noFill/>
          </a:ln>
        </p:spPr>
      </p:pic>
      <p:sp>
        <p:nvSpPr>
          <p:cNvPr id="141" name="Google Shape;141;p22"/>
          <p:cNvSpPr txBox="1">
            <a:spLocks noGrp="1"/>
          </p:cNvSpPr>
          <p:nvPr>
            <p:ph type="subTitle" idx="4294967295"/>
          </p:nvPr>
        </p:nvSpPr>
        <p:spPr>
          <a:xfrm>
            <a:off x="1960000" y="2997175"/>
            <a:ext cx="1560300" cy="43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suspicious domain</a:t>
            </a:r>
            <a:endParaRPr sz="1200"/>
          </a:p>
        </p:txBody>
      </p:sp>
      <p:sp>
        <p:nvSpPr>
          <p:cNvPr id="142" name="Google Shape;142;p22"/>
          <p:cNvSpPr txBox="1">
            <a:spLocks noGrp="1"/>
          </p:cNvSpPr>
          <p:nvPr>
            <p:ph type="subTitle" idx="4294967295"/>
          </p:nvPr>
        </p:nvSpPr>
        <p:spPr>
          <a:xfrm>
            <a:off x="6330375" y="2997175"/>
            <a:ext cx="2409300" cy="43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non suspicious domain</a:t>
            </a:r>
            <a:endParaRPr sz="1200"/>
          </a:p>
        </p:txBody>
      </p:sp>
      <p:cxnSp>
        <p:nvCxnSpPr>
          <p:cNvPr id="5" name="Conector recto 4"/>
          <p:cNvCxnSpPr/>
          <p:nvPr/>
        </p:nvCxnSpPr>
        <p:spPr>
          <a:xfrm>
            <a:off x="4471674" y="1375715"/>
            <a:ext cx="635031" cy="0"/>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14" name="Conector recto 13"/>
          <p:cNvCxnSpPr/>
          <p:nvPr/>
        </p:nvCxnSpPr>
        <p:spPr>
          <a:xfrm flipV="1">
            <a:off x="4518236" y="1569727"/>
            <a:ext cx="791326" cy="2482"/>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16" name="Conector recto 15"/>
          <p:cNvCxnSpPr/>
          <p:nvPr/>
        </p:nvCxnSpPr>
        <p:spPr>
          <a:xfrm flipV="1">
            <a:off x="4503059" y="1748583"/>
            <a:ext cx="791326" cy="2482"/>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17" name="Conector recto 16"/>
          <p:cNvCxnSpPr/>
          <p:nvPr/>
        </p:nvCxnSpPr>
        <p:spPr>
          <a:xfrm>
            <a:off x="4531980" y="2291487"/>
            <a:ext cx="371868" cy="10191"/>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20" name="Conector recto 19"/>
          <p:cNvCxnSpPr/>
          <p:nvPr/>
        </p:nvCxnSpPr>
        <p:spPr>
          <a:xfrm flipV="1">
            <a:off x="4507983" y="1913655"/>
            <a:ext cx="201827" cy="18748"/>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23" name="Conector recto 22"/>
          <p:cNvCxnSpPr/>
          <p:nvPr/>
        </p:nvCxnSpPr>
        <p:spPr>
          <a:xfrm flipH="1">
            <a:off x="4489314" y="2084803"/>
            <a:ext cx="171069" cy="22864"/>
          </a:xfrm>
          <a:prstGeom prst="line">
            <a:avLst/>
          </a:prstGeom>
          <a:ln>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26" name="Conector recto 25"/>
          <p:cNvCxnSpPr/>
          <p:nvPr/>
        </p:nvCxnSpPr>
        <p:spPr>
          <a:xfrm flipV="1">
            <a:off x="2941941" y="3395195"/>
            <a:ext cx="250852" cy="13783"/>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28" name="Conector recto 27"/>
          <p:cNvCxnSpPr/>
          <p:nvPr/>
        </p:nvCxnSpPr>
        <p:spPr>
          <a:xfrm flipV="1">
            <a:off x="2945837" y="3553932"/>
            <a:ext cx="502732" cy="17637"/>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32" name="Conector recto 31"/>
          <p:cNvCxnSpPr/>
          <p:nvPr/>
        </p:nvCxnSpPr>
        <p:spPr>
          <a:xfrm flipV="1">
            <a:off x="2913020" y="3712668"/>
            <a:ext cx="323872" cy="11302"/>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34" name="Conector recto 33"/>
          <p:cNvCxnSpPr/>
          <p:nvPr/>
        </p:nvCxnSpPr>
        <p:spPr>
          <a:xfrm flipV="1">
            <a:off x="2939480" y="3897860"/>
            <a:ext cx="747226" cy="2012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36" name="Conector recto 35"/>
          <p:cNvCxnSpPr/>
          <p:nvPr/>
        </p:nvCxnSpPr>
        <p:spPr>
          <a:xfrm flipV="1">
            <a:off x="2968402" y="4047778"/>
            <a:ext cx="356689" cy="22604"/>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38" name="Conector recto 37"/>
          <p:cNvCxnSpPr/>
          <p:nvPr/>
        </p:nvCxnSpPr>
        <p:spPr>
          <a:xfrm flipV="1">
            <a:off x="2935585" y="4250608"/>
            <a:ext cx="521804" cy="7448"/>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0" name="Conector recto 39"/>
          <p:cNvCxnSpPr/>
          <p:nvPr/>
        </p:nvCxnSpPr>
        <p:spPr>
          <a:xfrm flipV="1">
            <a:off x="2963476" y="4376552"/>
            <a:ext cx="646313" cy="32792"/>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2" name="Conector recto 41"/>
          <p:cNvCxnSpPr/>
          <p:nvPr/>
        </p:nvCxnSpPr>
        <p:spPr>
          <a:xfrm flipV="1">
            <a:off x="2965938" y="4559262"/>
            <a:ext cx="429712" cy="1130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4" name="Conector recto 43"/>
          <p:cNvCxnSpPr/>
          <p:nvPr/>
        </p:nvCxnSpPr>
        <p:spPr>
          <a:xfrm flipV="1">
            <a:off x="2950760" y="4738118"/>
            <a:ext cx="429712" cy="1130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5" name="Conector recto 44"/>
          <p:cNvCxnSpPr/>
          <p:nvPr/>
        </p:nvCxnSpPr>
        <p:spPr>
          <a:xfrm>
            <a:off x="2953223" y="4901820"/>
            <a:ext cx="442427" cy="19008"/>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7" name="Conector recto 46"/>
          <p:cNvCxnSpPr/>
          <p:nvPr/>
        </p:nvCxnSpPr>
        <p:spPr>
          <a:xfrm flipV="1">
            <a:off x="4770117" y="3397677"/>
            <a:ext cx="250852" cy="13783"/>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48" name="Conector recto 47"/>
          <p:cNvCxnSpPr/>
          <p:nvPr/>
        </p:nvCxnSpPr>
        <p:spPr>
          <a:xfrm flipV="1">
            <a:off x="4807859" y="3562750"/>
            <a:ext cx="387044" cy="111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0" name="Conector recto 49"/>
          <p:cNvCxnSpPr/>
          <p:nvPr/>
        </p:nvCxnSpPr>
        <p:spPr>
          <a:xfrm flipV="1">
            <a:off x="4748582" y="3741606"/>
            <a:ext cx="387044" cy="111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1" name="Conector recto 50"/>
          <p:cNvCxnSpPr/>
          <p:nvPr/>
        </p:nvCxnSpPr>
        <p:spPr>
          <a:xfrm>
            <a:off x="4777504" y="3903937"/>
            <a:ext cx="602617" cy="1156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3" name="Conector recto 52"/>
          <p:cNvCxnSpPr/>
          <p:nvPr/>
        </p:nvCxnSpPr>
        <p:spPr>
          <a:xfrm>
            <a:off x="4806425" y="4056337"/>
            <a:ext cx="602617" cy="1156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4" name="Conector recto 53"/>
          <p:cNvCxnSpPr/>
          <p:nvPr/>
        </p:nvCxnSpPr>
        <p:spPr>
          <a:xfrm flipV="1">
            <a:off x="4800067" y="4241789"/>
            <a:ext cx="500675" cy="2222"/>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5" name="Conector recto 54"/>
          <p:cNvCxnSpPr/>
          <p:nvPr/>
        </p:nvCxnSpPr>
        <p:spPr>
          <a:xfrm>
            <a:off x="4793709" y="4387593"/>
            <a:ext cx="471753" cy="12933"/>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58" name="Conector recto 57"/>
          <p:cNvCxnSpPr/>
          <p:nvPr/>
        </p:nvCxnSpPr>
        <p:spPr>
          <a:xfrm>
            <a:off x="4778532" y="4575267"/>
            <a:ext cx="689787" cy="10451"/>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60" name="Conector recto 59"/>
          <p:cNvCxnSpPr/>
          <p:nvPr/>
        </p:nvCxnSpPr>
        <p:spPr>
          <a:xfrm flipV="1">
            <a:off x="4789814" y="4744454"/>
            <a:ext cx="422729" cy="850"/>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63" name="Conector recto 62"/>
          <p:cNvCxnSpPr/>
          <p:nvPr/>
        </p:nvCxnSpPr>
        <p:spPr>
          <a:xfrm flipV="1">
            <a:off x="4774636" y="4903191"/>
            <a:ext cx="482006" cy="3332"/>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Results</a:t>
            </a:r>
            <a:endParaRPr sz="3600"/>
          </a:p>
        </p:txBody>
      </p:sp>
      <p:pic>
        <p:nvPicPr>
          <p:cNvPr id="148" name="Google Shape;148;p23"/>
          <p:cNvPicPr preferRelativeResize="0"/>
          <p:nvPr/>
        </p:nvPicPr>
        <p:blipFill>
          <a:blip r:embed="rId3">
            <a:alphaModFix/>
          </a:blip>
          <a:stretch>
            <a:fillRect/>
          </a:stretch>
        </p:blipFill>
        <p:spPr>
          <a:xfrm>
            <a:off x="416350" y="1552076"/>
            <a:ext cx="3879125" cy="2776525"/>
          </a:xfrm>
          <a:prstGeom prst="rect">
            <a:avLst/>
          </a:prstGeom>
          <a:noFill/>
          <a:ln>
            <a:noFill/>
          </a:ln>
        </p:spPr>
      </p:pic>
      <p:pic>
        <p:nvPicPr>
          <p:cNvPr id="149" name="Google Shape;149;p23"/>
          <p:cNvPicPr preferRelativeResize="0"/>
          <p:nvPr/>
        </p:nvPicPr>
        <p:blipFill>
          <a:blip r:embed="rId4">
            <a:alphaModFix/>
          </a:blip>
          <a:stretch>
            <a:fillRect/>
          </a:stretch>
        </p:blipFill>
        <p:spPr>
          <a:xfrm>
            <a:off x="4649600" y="1552075"/>
            <a:ext cx="3944267" cy="2776525"/>
          </a:xfrm>
          <a:prstGeom prst="rect">
            <a:avLst/>
          </a:prstGeom>
          <a:noFill/>
          <a:ln>
            <a:noFill/>
          </a:ln>
        </p:spPr>
      </p:pic>
      <p:sp>
        <p:nvSpPr>
          <p:cNvPr id="150" name="Google Shape;150;p23"/>
          <p:cNvSpPr txBox="1">
            <a:spLocks noGrp="1"/>
          </p:cNvSpPr>
          <p:nvPr>
            <p:ph type="subTitle" idx="4294967295"/>
          </p:nvPr>
        </p:nvSpPr>
        <p:spPr>
          <a:xfrm>
            <a:off x="1110375" y="4328600"/>
            <a:ext cx="3185100" cy="7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800"/>
              <a:t>suspicious domain</a:t>
            </a:r>
            <a:endParaRPr sz="2800"/>
          </a:p>
        </p:txBody>
      </p:sp>
      <p:sp>
        <p:nvSpPr>
          <p:cNvPr id="151" name="Google Shape;151;p23"/>
          <p:cNvSpPr txBox="1">
            <a:spLocks noGrp="1"/>
          </p:cNvSpPr>
          <p:nvPr>
            <p:ph type="subTitle" idx="4294967295"/>
          </p:nvPr>
        </p:nvSpPr>
        <p:spPr>
          <a:xfrm>
            <a:off x="5741175" y="4328600"/>
            <a:ext cx="2225400" cy="7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800"/>
              <a:t>legal domain</a:t>
            </a:r>
            <a:endParaRPr sz="2800"/>
          </a:p>
        </p:txBody>
      </p:sp>
      <p:cxnSp>
        <p:nvCxnSpPr>
          <p:cNvPr id="7" name="Conector recto 6"/>
          <p:cNvCxnSpPr/>
          <p:nvPr/>
        </p:nvCxnSpPr>
        <p:spPr>
          <a:xfrm flipV="1">
            <a:off x="898073" y="1674519"/>
            <a:ext cx="1171557" cy="13908"/>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cxnSp>
        <p:nvCxnSpPr>
          <p:cNvPr id="9" name="Conector recto 8"/>
          <p:cNvCxnSpPr/>
          <p:nvPr/>
        </p:nvCxnSpPr>
        <p:spPr>
          <a:xfrm flipV="1">
            <a:off x="5453140" y="1665111"/>
            <a:ext cx="511156" cy="15790"/>
          </a:xfrm>
          <a:prstGeom prst="line">
            <a:avLst/>
          </a:prstGeom>
          <a:ln w="76200" cmpd="sng">
            <a:solidFill>
              <a:srgbClr val="353744"/>
            </a:solidFill>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dirty="0"/>
              <a:t>Results</a:t>
            </a:r>
            <a:endParaRPr sz="3600" dirty="0"/>
          </a:p>
        </p:txBody>
      </p:sp>
      <p:pic>
        <p:nvPicPr>
          <p:cNvPr id="157" name="Google Shape;157;p24"/>
          <p:cNvPicPr preferRelativeResize="0"/>
          <p:nvPr/>
        </p:nvPicPr>
        <p:blipFill>
          <a:blip r:embed="rId3">
            <a:alphaModFix/>
          </a:blip>
          <a:stretch>
            <a:fillRect/>
          </a:stretch>
        </p:blipFill>
        <p:spPr>
          <a:xfrm>
            <a:off x="0" y="121525"/>
            <a:ext cx="4677725" cy="4549001"/>
          </a:xfrm>
          <a:prstGeom prst="rect">
            <a:avLst/>
          </a:prstGeom>
          <a:noFill/>
          <a:ln>
            <a:noFill/>
          </a:ln>
        </p:spPr>
      </p:pic>
      <p:pic>
        <p:nvPicPr>
          <p:cNvPr id="158" name="Google Shape;158;p24"/>
          <p:cNvPicPr preferRelativeResize="0"/>
          <p:nvPr/>
        </p:nvPicPr>
        <p:blipFill>
          <a:blip r:embed="rId4">
            <a:alphaModFix/>
          </a:blip>
          <a:stretch>
            <a:fillRect/>
          </a:stretch>
        </p:blipFill>
        <p:spPr>
          <a:xfrm>
            <a:off x="5045402" y="1102400"/>
            <a:ext cx="3758674" cy="3627249"/>
          </a:xfrm>
          <a:prstGeom prst="rect">
            <a:avLst/>
          </a:prstGeom>
          <a:noFill/>
          <a:ln>
            <a:solidFill>
              <a:srgbClr val="353744"/>
            </a:solidFill>
          </a:ln>
        </p:spPr>
      </p:pic>
      <p:cxnSp>
        <p:nvCxnSpPr>
          <p:cNvPr id="3" name="Conector recto 2"/>
          <p:cNvCxnSpPr/>
          <p:nvPr/>
        </p:nvCxnSpPr>
        <p:spPr>
          <a:xfrm>
            <a:off x="5861538" y="1719385"/>
            <a:ext cx="0" cy="14328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ector recto 8"/>
          <p:cNvCxnSpPr/>
          <p:nvPr/>
        </p:nvCxnSpPr>
        <p:spPr>
          <a:xfrm>
            <a:off x="5920154" y="1543538"/>
            <a:ext cx="2605" cy="289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H="1">
            <a:off x="5990492" y="1458872"/>
            <a:ext cx="1303" cy="3764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ector recto 12"/>
          <p:cNvCxnSpPr/>
          <p:nvPr/>
        </p:nvCxnSpPr>
        <p:spPr>
          <a:xfrm>
            <a:off x="6043897" y="1576103"/>
            <a:ext cx="6513" cy="2670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ector recto 15"/>
          <p:cNvCxnSpPr/>
          <p:nvPr/>
        </p:nvCxnSpPr>
        <p:spPr>
          <a:xfrm>
            <a:off x="6096000" y="1477108"/>
            <a:ext cx="0" cy="362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158523" y="1484923"/>
            <a:ext cx="0" cy="362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ector recto 18"/>
          <p:cNvCxnSpPr/>
          <p:nvPr/>
        </p:nvCxnSpPr>
        <p:spPr>
          <a:xfrm>
            <a:off x="6217138" y="1656862"/>
            <a:ext cx="3909" cy="1979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a:off x="6283569" y="1352062"/>
            <a:ext cx="1" cy="4988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6342185" y="1660769"/>
            <a:ext cx="3908" cy="1979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Conector recto 25"/>
          <p:cNvCxnSpPr/>
          <p:nvPr/>
        </p:nvCxnSpPr>
        <p:spPr>
          <a:xfrm>
            <a:off x="6396892" y="1379415"/>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ector recto 27"/>
          <p:cNvCxnSpPr/>
          <p:nvPr/>
        </p:nvCxnSpPr>
        <p:spPr>
          <a:xfrm>
            <a:off x="6455507" y="1395046"/>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Conector recto 28"/>
          <p:cNvCxnSpPr/>
          <p:nvPr/>
        </p:nvCxnSpPr>
        <p:spPr>
          <a:xfrm>
            <a:off x="6518030" y="1387231"/>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ector recto 29"/>
          <p:cNvCxnSpPr/>
          <p:nvPr/>
        </p:nvCxnSpPr>
        <p:spPr>
          <a:xfrm flipH="1">
            <a:off x="6572738" y="1285631"/>
            <a:ext cx="7816" cy="56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6631354" y="1641231"/>
            <a:ext cx="0" cy="21362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6697785" y="1711569"/>
            <a:ext cx="0" cy="147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ector recto 37"/>
          <p:cNvCxnSpPr/>
          <p:nvPr/>
        </p:nvCxnSpPr>
        <p:spPr>
          <a:xfrm>
            <a:off x="6756401" y="1695939"/>
            <a:ext cx="0" cy="147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onector recto 38"/>
          <p:cNvCxnSpPr/>
          <p:nvPr/>
        </p:nvCxnSpPr>
        <p:spPr>
          <a:xfrm>
            <a:off x="6815015" y="1590431"/>
            <a:ext cx="1" cy="256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ector recto 40"/>
          <p:cNvCxnSpPr/>
          <p:nvPr/>
        </p:nvCxnSpPr>
        <p:spPr>
          <a:xfrm>
            <a:off x="6869723" y="1438031"/>
            <a:ext cx="3909" cy="409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Conector recto 42"/>
          <p:cNvCxnSpPr/>
          <p:nvPr/>
        </p:nvCxnSpPr>
        <p:spPr>
          <a:xfrm>
            <a:off x="6928338" y="1719385"/>
            <a:ext cx="7817" cy="13937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ector recto 44"/>
          <p:cNvCxnSpPr/>
          <p:nvPr/>
        </p:nvCxnSpPr>
        <p:spPr>
          <a:xfrm flipH="1">
            <a:off x="6990862" y="1180124"/>
            <a:ext cx="11722" cy="65258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Conector recto 51"/>
          <p:cNvCxnSpPr/>
          <p:nvPr/>
        </p:nvCxnSpPr>
        <p:spPr>
          <a:xfrm>
            <a:off x="7049477" y="1488831"/>
            <a:ext cx="3908" cy="367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onector recto 53"/>
          <p:cNvCxnSpPr/>
          <p:nvPr/>
        </p:nvCxnSpPr>
        <p:spPr>
          <a:xfrm>
            <a:off x="7115908" y="1692031"/>
            <a:ext cx="0" cy="168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Conector recto 56"/>
          <p:cNvCxnSpPr/>
          <p:nvPr/>
        </p:nvCxnSpPr>
        <p:spPr>
          <a:xfrm>
            <a:off x="7170616" y="1672492"/>
            <a:ext cx="0" cy="168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Conector recto 57"/>
          <p:cNvCxnSpPr/>
          <p:nvPr/>
        </p:nvCxnSpPr>
        <p:spPr>
          <a:xfrm>
            <a:off x="7237047" y="1680308"/>
            <a:ext cx="0" cy="168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Conector recto 58"/>
          <p:cNvCxnSpPr/>
          <p:nvPr/>
        </p:nvCxnSpPr>
        <p:spPr>
          <a:xfrm flipH="1">
            <a:off x="7346463" y="1555262"/>
            <a:ext cx="3906" cy="2930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Conector recto 60"/>
          <p:cNvCxnSpPr/>
          <p:nvPr/>
        </p:nvCxnSpPr>
        <p:spPr>
          <a:xfrm flipH="1">
            <a:off x="7287848" y="1590431"/>
            <a:ext cx="3906" cy="25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Conector recto 62"/>
          <p:cNvCxnSpPr/>
          <p:nvPr/>
        </p:nvCxnSpPr>
        <p:spPr>
          <a:xfrm flipH="1">
            <a:off x="7408986" y="1606061"/>
            <a:ext cx="3906" cy="25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ector recto 63"/>
          <p:cNvCxnSpPr/>
          <p:nvPr/>
        </p:nvCxnSpPr>
        <p:spPr>
          <a:xfrm>
            <a:off x="7475415" y="1434123"/>
            <a:ext cx="2" cy="41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Conector recto 65"/>
          <p:cNvCxnSpPr/>
          <p:nvPr/>
        </p:nvCxnSpPr>
        <p:spPr>
          <a:xfrm>
            <a:off x="7526215" y="1656862"/>
            <a:ext cx="2" cy="203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Conector recto 67"/>
          <p:cNvCxnSpPr/>
          <p:nvPr/>
        </p:nvCxnSpPr>
        <p:spPr>
          <a:xfrm flipH="1">
            <a:off x="7588740" y="1602154"/>
            <a:ext cx="3906" cy="2500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Conector recto 69"/>
          <p:cNvCxnSpPr/>
          <p:nvPr/>
        </p:nvCxnSpPr>
        <p:spPr>
          <a:xfrm flipH="1">
            <a:off x="7643447" y="1606062"/>
            <a:ext cx="3906" cy="2500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Conector recto 70"/>
          <p:cNvCxnSpPr/>
          <p:nvPr/>
        </p:nvCxnSpPr>
        <p:spPr>
          <a:xfrm flipH="1">
            <a:off x="7702063" y="1680308"/>
            <a:ext cx="7814" cy="175844"/>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Conector recto 72"/>
          <p:cNvCxnSpPr/>
          <p:nvPr/>
        </p:nvCxnSpPr>
        <p:spPr>
          <a:xfrm flipH="1">
            <a:off x="7764586" y="1324708"/>
            <a:ext cx="3906" cy="519721"/>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Conector recto 74"/>
          <p:cNvCxnSpPr/>
          <p:nvPr/>
        </p:nvCxnSpPr>
        <p:spPr>
          <a:xfrm>
            <a:off x="7827108" y="1398954"/>
            <a:ext cx="1" cy="45719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Conector recto 76"/>
          <p:cNvCxnSpPr/>
          <p:nvPr/>
        </p:nvCxnSpPr>
        <p:spPr>
          <a:xfrm>
            <a:off x="7885723" y="1559169"/>
            <a:ext cx="3909" cy="29307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Conector recto 78"/>
          <p:cNvCxnSpPr/>
          <p:nvPr/>
        </p:nvCxnSpPr>
        <p:spPr>
          <a:xfrm>
            <a:off x="7940431" y="1535723"/>
            <a:ext cx="3908" cy="308707"/>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Conector recto 80"/>
          <p:cNvCxnSpPr/>
          <p:nvPr/>
        </p:nvCxnSpPr>
        <p:spPr>
          <a:xfrm>
            <a:off x="8002954" y="1512277"/>
            <a:ext cx="3909" cy="33996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Conector recto 82"/>
          <p:cNvCxnSpPr/>
          <p:nvPr/>
        </p:nvCxnSpPr>
        <p:spPr>
          <a:xfrm flipH="1">
            <a:off x="8065478" y="1578708"/>
            <a:ext cx="3907" cy="269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Conector recto 84"/>
          <p:cNvCxnSpPr/>
          <p:nvPr/>
        </p:nvCxnSpPr>
        <p:spPr>
          <a:xfrm>
            <a:off x="8120185" y="1187938"/>
            <a:ext cx="3909" cy="660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Conector recto 86"/>
          <p:cNvCxnSpPr/>
          <p:nvPr/>
        </p:nvCxnSpPr>
        <p:spPr>
          <a:xfrm>
            <a:off x="8178800" y="1586523"/>
            <a:ext cx="3909" cy="269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Conector recto 88"/>
          <p:cNvCxnSpPr/>
          <p:nvPr/>
        </p:nvCxnSpPr>
        <p:spPr>
          <a:xfrm>
            <a:off x="8241323" y="1379415"/>
            <a:ext cx="1" cy="465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Conector recto 90"/>
          <p:cNvCxnSpPr/>
          <p:nvPr/>
        </p:nvCxnSpPr>
        <p:spPr>
          <a:xfrm>
            <a:off x="8299938" y="1488831"/>
            <a:ext cx="3909" cy="359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Conector recto 92"/>
          <p:cNvCxnSpPr/>
          <p:nvPr/>
        </p:nvCxnSpPr>
        <p:spPr>
          <a:xfrm flipH="1">
            <a:off x="1786067" y="1573893"/>
            <a:ext cx="1004" cy="29369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Conector recto 93"/>
          <p:cNvCxnSpPr/>
          <p:nvPr/>
        </p:nvCxnSpPr>
        <p:spPr>
          <a:xfrm>
            <a:off x="1841500" y="1519464"/>
            <a:ext cx="5788" cy="318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Conector recto 94"/>
          <p:cNvCxnSpPr/>
          <p:nvPr/>
        </p:nvCxnSpPr>
        <p:spPr>
          <a:xfrm flipH="1">
            <a:off x="1886857" y="1578429"/>
            <a:ext cx="9072" cy="267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Conector recto 95"/>
          <p:cNvCxnSpPr/>
          <p:nvPr/>
        </p:nvCxnSpPr>
        <p:spPr>
          <a:xfrm flipH="1">
            <a:off x="1936750" y="1567412"/>
            <a:ext cx="4462" cy="274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Conector recto 96"/>
          <p:cNvCxnSpPr/>
          <p:nvPr/>
        </p:nvCxnSpPr>
        <p:spPr>
          <a:xfrm>
            <a:off x="1982107" y="1211036"/>
            <a:ext cx="2137" cy="633101"/>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Conector recto 97"/>
          <p:cNvCxnSpPr/>
          <p:nvPr/>
        </p:nvCxnSpPr>
        <p:spPr>
          <a:xfrm>
            <a:off x="2083052" y="1489839"/>
            <a:ext cx="0" cy="362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Conector recto 98"/>
          <p:cNvCxnSpPr/>
          <p:nvPr/>
        </p:nvCxnSpPr>
        <p:spPr>
          <a:xfrm>
            <a:off x="2136321" y="1419679"/>
            <a:ext cx="9255" cy="440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Conector recto 99"/>
          <p:cNvCxnSpPr/>
          <p:nvPr/>
        </p:nvCxnSpPr>
        <p:spPr>
          <a:xfrm>
            <a:off x="2189955" y="1356978"/>
            <a:ext cx="1" cy="4988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Conector recto 100"/>
          <p:cNvCxnSpPr/>
          <p:nvPr/>
        </p:nvCxnSpPr>
        <p:spPr>
          <a:xfrm>
            <a:off x="2231571" y="1723571"/>
            <a:ext cx="2766" cy="1355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Conector recto 101"/>
          <p:cNvCxnSpPr/>
          <p:nvPr/>
        </p:nvCxnSpPr>
        <p:spPr>
          <a:xfrm>
            <a:off x="2330492" y="1388866"/>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Conector recto 102"/>
          <p:cNvCxnSpPr/>
          <p:nvPr/>
        </p:nvCxnSpPr>
        <p:spPr>
          <a:xfrm>
            <a:off x="2380036" y="1399962"/>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Conector recto 103"/>
          <p:cNvCxnSpPr/>
          <p:nvPr/>
        </p:nvCxnSpPr>
        <p:spPr>
          <a:xfrm>
            <a:off x="2424416" y="1392147"/>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Conector recto 104"/>
          <p:cNvCxnSpPr/>
          <p:nvPr/>
        </p:nvCxnSpPr>
        <p:spPr>
          <a:xfrm flipH="1">
            <a:off x="2479124" y="1290547"/>
            <a:ext cx="7816" cy="56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Conector recto 105"/>
          <p:cNvCxnSpPr/>
          <p:nvPr/>
        </p:nvCxnSpPr>
        <p:spPr>
          <a:xfrm flipH="1">
            <a:off x="2524133" y="1292679"/>
            <a:ext cx="2260" cy="56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Conector recto 106"/>
          <p:cNvCxnSpPr/>
          <p:nvPr/>
        </p:nvCxnSpPr>
        <p:spPr>
          <a:xfrm>
            <a:off x="2571750" y="1596571"/>
            <a:ext cx="671" cy="2489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Conector recto 107"/>
          <p:cNvCxnSpPr/>
          <p:nvPr/>
        </p:nvCxnSpPr>
        <p:spPr>
          <a:xfrm>
            <a:off x="2676071" y="1338036"/>
            <a:ext cx="4859" cy="510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Conector recto 108"/>
          <p:cNvCxnSpPr/>
          <p:nvPr/>
        </p:nvCxnSpPr>
        <p:spPr>
          <a:xfrm>
            <a:off x="2716893" y="1002393"/>
            <a:ext cx="4509" cy="8495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Conector recto 109"/>
          <p:cNvCxnSpPr/>
          <p:nvPr/>
        </p:nvCxnSpPr>
        <p:spPr>
          <a:xfrm>
            <a:off x="2767038" y="1442947"/>
            <a:ext cx="3909" cy="409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Conector recto 110"/>
          <p:cNvCxnSpPr/>
          <p:nvPr/>
        </p:nvCxnSpPr>
        <p:spPr>
          <a:xfrm flipH="1">
            <a:off x="2860684" y="1292679"/>
            <a:ext cx="1352" cy="5709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Conector recto 111"/>
          <p:cNvCxnSpPr/>
          <p:nvPr/>
        </p:nvCxnSpPr>
        <p:spPr>
          <a:xfrm flipH="1">
            <a:off x="2915391" y="195036"/>
            <a:ext cx="10145" cy="1642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Conector recto 112"/>
          <p:cNvCxnSpPr/>
          <p:nvPr/>
        </p:nvCxnSpPr>
        <p:spPr>
          <a:xfrm>
            <a:off x="2960399" y="1493747"/>
            <a:ext cx="3908" cy="367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Conector recto 113"/>
          <p:cNvCxnSpPr/>
          <p:nvPr/>
        </p:nvCxnSpPr>
        <p:spPr>
          <a:xfrm>
            <a:off x="3011714" y="1301750"/>
            <a:ext cx="6044" cy="54508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Conector recto 114"/>
          <p:cNvCxnSpPr/>
          <p:nvPr/>
        </p:nvCxnSpPr>
        <p:spPr>
          <a:xfrm flipH="1">
            <a:off x="3058859" y="1061357"/>
            <a:ext cx="7284" cy="7840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Conector recto 115"/>
          <p:cNvCxnSpPr/>
          <p:nvPr/>
        </p:nvCxnSpPr>
        <p:spPr>
          <a:xfrm>
            <a:off x="3161393" y="1560286"/>
            <a:ext cx="183" cy="2929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Conector recto 116"/>
          <p:cNvCxnSpPr/>
          <p:nvPr/>
        </p:nvCxnSpPr>
        <p:spPr>
          <a:xfrm flipH="1">
            <a:off x="3257385" y="1560178"/>
            <a:ext cx="3906" cy="2930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Conector recto 117"/>
          <p:cNvCxnSpPr/>
          <p:nvPr/>
        </p:nvCxnSpPr>
        <p:spPr>
          <a:xfrm>
            <a:off x="3211286" y="1410607"/>
            <a:ext cx="1091" cy="4387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Conector recto 118"/>
          <p:cNvCxnSpPr/>
          <p:nvPr/>
        </p:nvCxnSpPr>
        <p:spPr>
          <a:xfrm flipH="1">
            <a:off x="3315372" y="1610977"/>
            <a:ext cx="3906" cy="25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Conector recto 119"/>
          <p:cNvCxnSpPr/>
          <p:nvPr/>
        </p:nvCxnSpPr>
        <p:spPr>
          <a:xfrm>
            <a:off x="3363659" y="1439039"/>
            <a:ext cx="2" cy="41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Conector recto 120"/>
          <p:cNvCxnSpPr/>
          <p:nvPr/>
        </p:nvCxnSpPr>
        <p:spPr>
          <a:xfrm flipH="1">
            <a:off x="3450746" y="1383393"/>
            <a:ext cx="5468" cy="4815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ector recto 121"/>
          <p:cNvCxnSpPr/>
          <p:nvPr/>
        </p:nvCxnSpPr>
        <p:spPr>
          <a:xfrm flipH="1">
            <a:off x="3495126" y="1607070"/>
            <a:ext cx="3906" cy="2500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Conector recto 122"/>
          <p:cNvCxnSpPr/>
          <p:nvPr/>
        </p:nvCxnSpPr>
        <p:spPr>
          <a:xfrm flipH="1">
            <a:off x="3545297" y="1610978"/>
            <a:ext cx="3906" cy="2500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Conector recto 123"/>
          <p:cNvCxnSpPr/>
          <p:nvPr/>
        </p:nvCxnSpPr>
        <p:spPr>
          <a:xfrm flipH="1">
            <a:off x="3594842" y="993321"/>
            <a:ext cx="11051" cy="8541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Conector recto 124"/>
          <p:cNvCxnSpPr/>
          <p:nvPr/>
        </p:nvCxnSpPr>
        <p:spPr>
          <a:xfrm flipH="1">
            <a:off x="3693651" y="1329624"/>
            <a:ext cx="3906" cy="5197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Conector recto 125"/>
          <p:cNvCxnSpPr/>
          <p:nvPr/>
        </p:nvCxnSpPr>
        <p:spPr>
          <a:xfrm>
            <a:off x="3746500" y="1070429"/>
            <a:ext cx="9674" cy="7906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ector recto 126"/>
          <p:cNvCxnSpPr/>
          <p:nvPr/>
        </p:nvCxnSpPr>
        <p:spPr>
          <a:xfrm flipH="1">
            <a:off x="3796018" y="1446893"/>
            <a:ext cx="375" cy="3966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Conector recto 127"/>
          <p:cNvCxnSpPr/>
          <p:nvPr/>
        </p:nvCxnSpPr>
        <p:spPr>
          <a:xfrm>
            <a:off x="3846817" y="1540639"/>
            <a:ext cx="3908" cy="3087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Conector recto 128"/>
          <p:cNvCxnSpPr/>
          <p:nvPr/>
        </p:nvCxnSpPr>
        <p:spPr>
          <a:xfrm>
            <a:off x="3900268" y="1517193"/>
            <a:ext cx="3909" cy="3399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Conector recto 129"/>
          <p:cNvCxnSpPr/>
          <p:nvPr/>
        </p:nvCxnSpPr>
        <p:spPr>
          <a:xfrm>
            <a:off x="3937000" y="1555750"/>
            <a:ext cx="7651" cy="2884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ector recto 130"/>
          <p:cNvCxnSpPr/>
          <p:nvPr/>
        </p:nvCxnSpPr>
        <p:spPr>
          <a:xfrm>
            <a:off x="4044714" y="1192854"/>
            <a:ext cx="3909" cy="660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Conector recto 131"/>
          <p:cNvCxnSpPr/>
          <p:nvPr/>
        </p:nvCxnSpPr>
        <p:spPr>
          <a:xfrm>
            <a:off x="4089722" y="1591439"/>
            <a:ext cx="3909" cy="2696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ector recto 132"/>
          <p:cNvCxnSpPr/>
          <p:nvPr/>
        </p:nvCxnSpPr>
        <p:spPr>
          <a:xfrm>
            <a:off x="4143173" y="1384331"/>
            <a:ext cx="1" cy="4650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Conector recto 133"/>
          <p:cNvCxnSpPr/>
          <p:nvPr/>
        </p:nvCxnSpPr>
        <p:spPr>
          <a:xfrm flipH="1">
            <a:off x="4196626" y="1696357"/>
            <a:ext cx="3445" cy="161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ector recto 142"/>
          <p:cNvCxnSpPr/>
          <p:nvPr/>
        </p:nvCxnSpPr>
        <p:spPr>
          <a:xfrm>
            <a:off x="2040416" y="1497096"/>
            <a:ext cx="0" cy="3621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ector recto 146"/>
          <p:cNvCxnSpPr/>
          <p:nvPr/>
        </p:nvCxnSpPr>
        <p:spPr>
          <a:xfrm>
            <a:off x="2283321" y="1382517"/>
            <a:ext cx="3908" cy="46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Conector recto 149"/>
          <p:cNvCxnSpPr/>
          <p:nvPr/>
        </p:nvCxnSpPr>
        <p:spPr>
          <a:xfrm flipH="1">
            <a:off x="2623291" y="1192297"/>
            <a:ext cx="11722" cy="6525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Conector recto 152"/>
          <p:cNvCxnSpPr/>
          <p:nvPr/>
        </p:nvCxnSpPr>
        <p:spPr>
          <a:xfrm flipH="1">
            <a:off x="2818048" y="1578429"/>
            <a:ext cx="3166" cy="269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9" name="Conector recto 158"/>
          <p:cNvCxnSpPr/>
          <p:nvPr/>
        </p:nvCxnSpPr>
        <p:spPr>
          <a:xfrm>
            <a:off x="3111500" y="1505857"/>
            <a:ext cx="2904" cy="341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4" name="Conector recto 163"/>
          <p:cNvCxnSpPr/>
          <p:nvPr/>
        </p:nvCxnSpPr>
        <p:spPr>
          <a:xfrm flipH="1">
            <a:off x="3408110" y="1377043"/>
            <a:ext cx="5468" cy="48158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Conector recto 165"/>
          <p:cNvCxnSpPr/>
          <p:nvPr/>
        </p:nvCxnSpPr>
        <p:spPr>
          <a:xfrm>
            <a:off x="3645152" y="1571342"/>
            <a:ext cx="3909" cy="2930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Conector recto 169"/>
          <p:cNvCxnSpPr/>
          <p:nvPr/>
        </p:nvCxnSpPr>
        <p:spPr>
          <a:xfrm>
            <a:off x="3986893" y="1333500"/>
            <a:ext cx="952" cy="5179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Conector recto 174"/>
          <p:cNvCxnSpPr/>
          <p:nvPr/>
        </p:nvCxnSpPr>
        <p:spPr>
          <a:xfrm>
            <a:off x="5499395" y="1919767"/>
            <a:ext cx="135861" cy="5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Conector recto 176"/>
          <p:cNvCxnSpPr/>
          <p:nvPr/>
        </p:nvCxnSpPr>
        <p:spPr>
          <a:xfrm>
            <a:off x="5481674" y="1972930"/>
            <a:ext cx="295349" cy="5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8" name="Conector recto 177"/>
          <p:cNvCxnSpPr/>
          <p:nvPr/>
        </p:nvCxnSpPr>
        <p:spPr>
          <a:xfrm>
            <a:off x="5238307" y="2036725"/>
            <a:ext cx="426484" cy="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Conector recto 179"/>
          <p:cNvCxnSpPr/>
          <p:nvPr/>
        </p:nvCxnSpPr>
        <p:spPr>
          <a:xfrm>
            <a:off x="5361172" y="2100521"/>
            <a:ext cx="426484" cy="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1" name="Conector recto 180"/>
          <p:cNvCxnSpPr/>
          <p:nvPr/>
        </p:nvCxnSpPr>
        <p:spPr>
          <a:xfrm>
            <a:off x="5359990" y="2164316"/>
            <a:ext cx="426484" cy="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2" name="Conector recto 181"/>
          <p:cNvCxnSpPr/>
          <p:nvPr/>
        </p:nvCxnSpPr>
        <p:spPr>
          <a:xfrm>
            <a:off x="5246576" y="2216297"/>
            <a:ext cx="426484" cy="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3" name="Conector recto 182"/>
          <p:cNvCxnSpPr/>
          <p:nvPr/>
        </p:nvCxnSpPr>
        <p:spPr>
          <a:xfrm>
            <a:off x="5233581" y="2274185"/>
            <a:ext cx="426484" cy="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4" name="Conector recto 183"/>
          <p:cNvCxnSpPr/>
          <p:nvPr/>
        </p:nvCxnSpPr>
        <p:spPr>
          <a:xfrm flipV="1">
            <a:off x="5291470" y="2339163"/>
            <a:ext cx="467832" cy="1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7" name="Conector recto 186"/>
          <p:cNvCxnSpPr/>
          <p:nvPr/>
        </p:nvCxnSpPr>
        <p:spPr>
          <a:xfrm flipV="1">
            <a:off x="5458047" y="2397052"/>
            <a:ext cx="217376" cy="129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9" name="Conector recto 188"/>
          <p:cNvCxnSpPr/>
          <p:nvPr/>
        </p:nvCxnSpPr>
        <p:spPr>
          <a:xfrm flipV="1">
            <a:off x="5297377" y="2463209"/>
            <a:ext cx="473739" cy="4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1" name="Conector recto 190"/>
          <p:cNvCxnSpPr/>
          <p:nvPr/>
        </p:nvCxnSpPr>
        <p:spPr>
          <a:xfrm flipV="1">
            <a:off x="5469860" y="2515191"/>
            <a:ext cx="305982" cy="7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4" name="Conector recto 193"/>
          <p:cNvCxnSpPr/>
          <p:nvPr/>
        </p:nvCxnSpPr>
        <p:spPr>
          <a:xfrm>
            <a:off x="5267841" y="2580168"/>
            <a:ext cx="509182"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6" name="Conector recto 195"/>
          <p:cNvCxnSpPr/>
          <p:nvPr/>
        </p:nvCxnSpPr>
        <p:spPr>
          <a:xfrm>
            <a:off x="5219404" y="2643964"/>
            <a:ext cx="545805" cy="8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Conector recto 197"/>
          <p:cNvCxnSpPr/>
          <p:nvPr/>
        </p:nvCxnSpPr>
        <p:spPr>
          <a:xfrm>
            <a:off x="5440326" y="2687674"/>
            <a:ext cx="241004" cy="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0" name="Conector recto 199"/>
          <p:cNvCxnSpPr/>
          <p:nvPr/>
        </p:nvCxnSpPr>
        <p:spPr>
          <a:xfrm>
            <a:off x="5427330" y="2745562"/>
            <a:ext cx="241004" cy="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1" name="Conector recto 200"/>
          <p:cNvCxnSpPr/>
          <p:nvPr/>
        </p:nvCxnSpPr>
        <p:spPr>
          <a:xfrm>
            <a:off x="5420241" y="2809357"/>
            <a:ext cx="241004" cy="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2" name="Conector recto 201"/>
          <p:cNvCxnSpPr/>
          <p:nvPr/>
        </p:nvCxnSpPr>
        <p:spPr>
          <a:xfrm>
            <a:off x="5395432" y="2867246"/>
            <a:ext cx="241004" cy="1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Conector recto 202"/>
          <p:cNvCxnSpPr/>
          <p:nvPr/>
        </p:nvCxnSpPr>
        <p:spPr>
          <a:xfrm>
            <a:off x="5358809" y="2925134"/>
            <a:ext cx="412307" cy="10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 name="Conector recto 204"/>
          <p:cNvCxnSpPr/>
          <p:nvPr/>
        </p:nvCxnSpPr>
        <p:spPr>
          <a:xfrm>
            <a:off x="5263116" y="2983022"/>
            <a:ext cx="412307" cy="10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6" name="Conector recto 205"/>
          <p:cNvCxnSpPr/>
          <p:nvPr/>
        </p:nvCxnSpPr>
        <p:spPr>
          <a:xfrm flipV="1">
            <a:off x="5090632" y="3053907"/>
            <a:ext cx="680484" cy="106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8" name="Conector recto 207"/>
          <p:cNvCxnSpPr/>
          <p:nvPr/>
        </p:nvCxnSpPr>
        <p:spPr>
          <a:xfrm flipV="1">
            <a:off x="5393070" y="3111797"/>
            <a:ext cx="394586"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0" name="Conector recto 209"/>
          <p:cNvCxnSpPr/>
          <p:nvPr/>
        </p:nvCxnSpPr>
        <p:spPr>
          <a:xfrm>
            <a:off x="5463953" y="3166140"/>
            <a:ext cx="228010"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Conector recto 211"/>
          <p:cNvCxnSpPr/>
          <p:nvPr/>
        </p:nvCxnSpPr>
        <p:spPr>
          <a:xfrm>
            <a:off x="5551376" y="3224028"/>
            <a:ext cx="228010"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Conector recto 212"/>
          <p:cNvCxnSpPr/>
          <p:nvPr/>
        </p:nvCxnSpPr>
        <p:spPr>
          <a:xfrm>
            <a:off x="5556102" y="3287823"/>
            <a:ext cx="228010"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Conector recto 213"/>
          <p:cNvCxnSpPr/>
          <p:nvPr/>
        </p:nvCxnSpPr>
        <p:spPr>
          <a:xfrm>
            <a:off x="5407247" y="3351619"/>
            <a:ext cx="228010"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5" name="Conector recto 214"/>
          <p:cNvCxnSpPr/>
          <p:nvPr/>
        </p:nvCxnSpPr>
        <p:spPr>
          <a:xfrm>
            <a:off x="5488763" y="3403601"/>
            <a:ext cx="294167" cy="1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7" name="Conector recto 216"/>
          <p:cNvCxnSpPr/>
          <p:nvPr/>
        </p:nvCxnSpPr>
        <p:spPr>
          <a:xfrm>
            <a:off x="5363535" y="3467396"/>
            <a:ext cx="294167" cy="1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8" name="Conector recto 217"/>
          <p:cNvCxnSpPr/>
          <p:nvPr/>
        </p:nvCxnSpPr>
        <p:spPr>
          <a:xfrm flipV="1">
            <a:off x="5232400" y="3520558"/>
            <a:ext cx="420577"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0" name="Conector recto 219"/>
          <p:cNvCxnSpPr/>
          <p:nvPr/>
        </p:nvCxnSpPr>
        <p:spPr>
          <a:xfrm flipV="1">
            <a:off x="5361172" y="3590260"/>
            <a:ext cx="420577"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Conector recto 220"/>
          <p:cNvCxnSpPr/>
          <p:nvPr/>
        </p:nvCxnSpPr>
        <p:spPr>
          <a:xfrm flipV="1">
            <a:off x="5265479" y="3648149"/>
            <a:ext cx="420577"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2" name="Conector recto 221"/>
          <p:cNvCxnSpPr/>
          <p:nvPr/>
        </p:nvCxnSpPr>
        <p:spPr>
          <a:xfrm flipV="1">
            <a:off x="5258390" y="3706037"/>
            <a:ext cx="420577"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 name="Conector recto 222"/>
          <p:cNvCxnSpPr/>
          <p:nvPr/>
        </p:nvCxnSpPr>
        <p:spPr>
          <a:xfrm flipV="1">
            <a:off x="5245394" y="3769832"/>
            <a:ext cx="420577"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4" name="Conector recto 223"/>
          <p:cNvCxnSpPr/>
          <p:nvPr/>
        </p:nvCxnSpPr>
        <p:spPr>
          <a:xfrm>
            <a:off x="5232399" y="3826539"/>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Conector recto 225"/>
          <p:cNvCxnSpPr/>
          <p:nvPr/>
        </p:nvCxnSpPr>
        <p:spPr>
          <a:xfrm>
            <a:off x="5148520" y="3878521"/>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Conector recto 226"/>
          <p:cNvCxnSpPr/>
          <p:nvPr/>
        </p:nvCxnSpPr>
        <p:spPr>
          <a:xfrm>
            <a:off x="5141432" y="3948223"/>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8" name="Conector recto 227"/>
          <p:cNvCxnSpPr/>
          <p:nvPr/>
        </p:nvCxnSpPr>
        <p:spPr>
          <a:xfrm>
            <a:off x="5246577" y="4000204"/>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9" name="Conector recto 228"/>
          <p:cNvCxnSpPr/>
          <p:nvPr/>
        </p:nvCxnSpPr>
        <p:spPr>
          <a:xfrm>
            <a:off x="5115442" y="4063999"/>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0" name="Conector recto 229"/>
          <p:cNvCxnSpPr/>
          <p:nvPr/>
        </p:nvCxnSpPr>
        <p:spPr>
          <a:xfrm>
            <a:off x="5131981" y="4121888"/>
            <a:ext cx="538717" cy="1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1" name="Conector recto 230"/>
          <p:cNvCxnSpPr/>
          <p:nvPr/>
        </p:nvCxnSpPr>
        <p:spPr>
          <a:xfrm>
            <a:off x="5130799" y="4185684"/>
            <a:ext cx="628503" cy="2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3" name="Conector recto 232"/>
          <p:cNvCxnSpPr/>
          <p:nvPr/>
        </p:nvCxnSpPr>
        <p:spPr>
          <a:xfrm>
            <a:off x="5159153" y="4243572"/>
            <a:ext cx="628503" cy="2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4" name="Conector recto 233"/>
          <p:cNvCxnSpPr/>
          <p:nvPr/>
        </p:nvCxnSpPr>
        <p:spPr>
          <a:xfrm>
            <a:off x="5121349" y="4294372"/>
            <a:ext cx="541079" cy="35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6" name="Conector recto 235"/>
          <p:cNvCxnSpPr/>
          <p:nvPr/>
        </p:nvCxnSpPr>
        <p:spPr>
          <a:xfrm>
            <a:off x="5114261" y="4358168"/>
            <a:ext cx="541079" cy="35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8" name="Conector recto 237"/>
          <p:cNvCxnSpPr/>
          <p:nvPr/>
        </p:nvCxnSpPr>
        <p:spPr>
          <a:xfrm>
            <a:off x="1435395" y="1913860"/>
            <a:ext cx="27172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9" name="Conector recto 238"/>
          <p:cNvCxnSpPr/>
          <p:nvPr/>
        </p:nvCxnSpPr>
        <p:spPr>
          <a:xfrm flipV="1">
            <a:off x="1268819" y="1961116"/>
            <a:ext cx="314251" cy="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1" name="Conector recto 240"/>
          <p:cNvCxnSpPr/>
          <p:nvPr/>
        </p:nvCxnSpPr>
        <p:spPr>
          <a:xfrm flipV="1">
            <a:off x="1285358" y="2019004"/>
            <a:ext cx="314251" cy="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2" name="Conector recto 241"/>
          <p:cNvCxnSpPr/>
          <p:nvPr/>
        </p:nvCxnSpPr>
        <p:spPr>
          <a:xfrm flipV="1">
            <a:off x="1331432" y="2067442"/>
            <a:ext cx="375684" cy="2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4" name="Conector recto 243"/>
          <p:cNvCxnSpPr/>
          <p:nvPr/>
        </p:nvCxnSpPr>
        <p:spPr>
          <a:xfrm>
            <a:off x="1064437" y="2115881"/>
            <a:ext cx="648586" cy="47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6" name="Conector recto 245"/>
          <p:cNvCxnSpPr/>
          <p:nvPr/>
        </p:nvCxnSpPr>
        <p:spPr>
          <a:xfrm>
            <a:off x="1317256" y="2150140"/>
            <a:ext cx="400493" cy="224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8" name="Conector recto 247"/>
          <p:cNvCxnSpPr/>
          <p:nvPr/>
        </p:nvCxnSpPr>
        <p:spPr>
          <a:xfrm>
            <a:off x="1340884" y="2203302"/>
            <a:ext cx="269358" cy="153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0" name="Conector recto 249"/>
          <p:cNvCxnSpPr/>
          <p:nvPr/>
        </p:nvCxnSpPr>
        <p:spPr>
          <a:xfrm flipV="1">
            <a:off x="1262912" y="2256465"/>
            <a:ext cx="438297" cy="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2" name="Conector recto 251"/>
          <p:cNvCxnSpPr/>
          <p:nvPr/>
        </p:nvCxnSpPr>
        <p:spPr>
          <a:xfrm flipV="1">
            <a:off x="1399953" y="2320261"/>
            <a:ext cx="317796"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3" name="Conector recto 252"/>
          <p:cNvCxnSpPr/>
          <p:nvPr/>
        </p:nvCxnSpPr>
        <p:spPr>
          <a:xfrm flipV="1">
            <a:off x="1441302" y="2360429"/>
            <a:ext cx="163033" cy="23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6" name="Conector recto 255"/>
          <p:cNvCxnSpPr/>
          <p:nvPr/>
        </p:nvCxnSpPr>
        <p:spPr>
          <a:xfrm>
            <a:off x="1215655" y="2402959"/>
            <a:ext cx="485554"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8" name="Conector recto 257"/>
          <p:cNvCxnSpPr/>
          <p:nvPr/>
        </p:nvCxnSpPr>
        <p:spPr>
          <a:xfrm>
            <a:off x="1249916" y="2454940"/>
            <a:ext cx="485554"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9" name="Conector recto 258"/>
          <p:cNvCxnSpPr/>
          <p:nvPr/>
        </p:nvCxnSpPr>
        <p:spPr>
          <a:xfrm>
            <a:off x="1118782" y="2506921"/>
            <a:ext cx="485554"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0" name="Conector recto 259"/>
          <p:cNvCxnSpPr/>
          <p:nvPr/>
        </p:nvCxnSpPr>
        <p:spPr>
          <a:xfrm>
            <a:off x="1235740" y="2552995"/>
            <a:ext cx="485554"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1" name="Conector recto 260"/>
          <p:cNvCxnSpPr/>
          <p:nvPr/>
        </p:nvCxnSpPr>
        <p:spPr>
          <a:xfrm>
            <a:off x="1205024" y="2610884"/>
            <a:ext cx="485554" cy="11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2" name="Conector recto 261"/>
          <p:cNvCxnSpPr/>
          <p:nvPr/>
        </p:nvCxnSpPr>
        <p:spPr>
          <a:xfrm flipV="1">
            <a:off x="1174308" y="2652233"/>
            <a:ext cx="520994" cy="1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4" name="Conector recto 263"/>
          <p:cNvCxnSpPr/>
          <p:nvPr/>
        </p:nvCxnSpPr>
        <p:spPr>
          <a:xfrm>
            <a:off x="1287721" y="2699488"/>
            <a:ext cx="323702" cy="47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6" name="Conector recto 265"/>
          <p:cNvCxnSpPr/>
          <p:nvPr/>
        </p:nvCxnSpPr>
        <p:spPr>
          <a:xfrm flipV="1">
            <a:off x="1050260" y="2752651"/>
            <a:ext cx="656856" cy="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8" name="Conector recto 267"/>
          <p:cNvCxnSpPr/>
          <p:nvPr/>
        </p:nvCxnSpPr>
        <p:spPr>
          <a:xfrm flipV="1">
            <a:off x="1060893" y="2798725"/>
            <a:ext cx="656856" cy="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69" name="Conector recto 268"/>
          <p:cNvCxnSpPr/>
          <p:nvPr/>
        </p:nvCxnSpPr>
        <p:spPr>
          <a:xfrm flipV="1">
            <a:off x="864781" y="2835349"/>
            <a:ext cx="836428" cy="141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2" name="Conector recto 271"/>
          <p:cNvCxnSpPr/>
          <p:nvPr/>
        </p:nvCxnSpPr>
        <p:spPr>
          <a:xfrm flipV="1">
            <a:off x="1346791" y="2899146"/>
            <a:ext cx="300074"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4" name="Conector recto 273"/>
          <p:cNvCxnSpPr/>
          <p:nvPr/>
        </p:nvCxnSpPr>
        <p:spPr>
          <a:xfrm flipV="1">
            <a:off x="1292447" y="2951127"/>
            <a:ext cx="300074"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5" name="Conector recto 274"/>
          <p:cNvCxnSpPr/>
          <p:nvPr/>
        </p:nvCxnSpPr>
        <p:spPr>
          <a:xfrm>
            <a:off x="1167219" y="2986567"/>
            <a:ext cx="539897" cy="200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7" name="Conector recto 276"/>
          <p:cNvCxnSpPr/>
          <p:nvPr/>
        </p:nvCxnSpPr>
        <p:spPr>
          <a:xfrm>
            <a:off x="53163" y="3042093"/>
            <a:ext cx="1658679" cy="1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Conector recto 279"/>
          <p:cNvCxnSpPr/>
          <p:nvPr/>
        </p:nvCxnSpPr>
        <p:spPr>
          <a:xfrm flipV="1">
            <a:off x="1399953" y="3092893"/>
            <a:ext cx="210289" cy="2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3" name="Conector recto 282"/>
          <p:cNvCxnSpPr/>
          <p:nvPr/>
        </p:nvCxnSpPr>
        <p:spPr>
          <a:xfrm>
            <a:off x="1168400" y="3141332"/>
            <a:ext cx="532809"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5" name="Conector recto 284"/>
          <p:cNvCxnSpPr/>
          <p:nvPr/>
        </p:nvCxnSpPr>
        <p:spPr>
          <a:xfrm flipV="1">
            <a:off x="919125" y="3189767"/>
            <a:ext cx="787991"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7" name="Conector recto 286"/>
          <p:cNvCxnSpPr/>
          <p:nvPr/>
        </p:nvCxnSpPr>
        <p:spPr>
          <a:xfrm flipV="1">
            <a:off x="811618" y="3235841"/>
            <a:ext cx="787991"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8" name="Conector recto 287"/>
          <p:cNvCxnSpPr/>
          <p:nvPr/>
        </p:nvCxnSpPr>
        <p:spPr>
          <a:xfrm flipV="1">
            <a:off x="928576" y="3287822"/>
            <a:ext cx="787991"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9" name="Conector recto 288"/>
          <p:cNvCxnSpPr/>
          <p:nvPr/>
        </p:nvCxnSpPr>
        <p:spPr>
          <a:xfrm flipV="1">
            <a:off x="939209" y="3327990"/>
            <a:ext cx="787991"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0" name="Conector recto 289"/>
          <p:cNvCxnSpPr/>
          <p:nvPr/>
        </p:nvCxnSpPr>
        <p:spPr>
          <a:xfrm flipV="1">
            <a:off x="938028" y="3385879"/>
            <a:ext cx="787991"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1" name="Conector recto 290"/>
          <p:cNvCxnSpPr/>
          <p:nvPr/>
        </p:nvCxnSpPr>
        <p:spPr>
          <a:xfrm>
            <a:off x="1429488" y="3437860"/>
            <a:ext cx="1713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3" name="Conector recto 292"/>
          <p:cNvCxnSpPr/>
          <p:nvPr/>
        </p:nvCxnSpPr>
        <p:spPr>
          <a:xfrm>
            <a:off x="1416493" y="3489841"/>
            <a:ext cx="1713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4" name="Conector recto 293"/>
          <p:cNvCxnSpPr/>
          <p:nvPr/>
        </p:nvCxnSpPr>
        <p:spPr>
          <a:xfrm flipV="1">
            <a:off x="1291265" y="3532372"/>
            <a:ext cx="291805" cy="3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6" name="Conector recto 295"/>
          <p:cNvCxnSpPr/>
          <p:nvPr/>
        </p:nvCxnSpPr>
        <p:spPr>
          <a:xfrm flipV="1">
            <a:off x="1248735" y="3579628"/>
            <a:ext cx="458381" cy="82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8" name="Conector recto 297"/>
          <p:cNvCxnSpPr/>
          <p:nvPr/>
        </p:nvCxnSpPr>
        <p:spPr>
          <a:xfrm flipV="1">
            <a:off x="1506279" y="3619797"/>
            <a:ext cx="223284" cy="129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0" name="Conector recto 299"/>
          <p:cNvCxnSpPr/>
          <p:nvPr/>
        </p:nvCxnSpPr>
        <p:spPr>
          <a:xfrm flipV="1">
            <a:off x="1493284" y="3683592"/>
            <a:ext cx="223284" cy="129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1" name="Conector recto 300"/>
          <p:cNvCxnSpPr/>
          <p:nvPr/>
        </p:nvCxnSpPr>
        <p:spPr>
          <a:xfrm flipV="1">
            <a:off x="854149" y="3727302"/>
            <a:ext cx="835246" cy="94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3" name="Conector recto 302"/>
          <p:cNvCxnSpPr/>
          <p:nvPr/>
        </p:nvCxnSpPr>
        <p:spPr>
          <a:xfrm flipV="1">
            <a:off x="1411767" y="3785192"/>
            <a:ext cx="300074"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6" name="Conector recto 305"/>
          <p:cNvCxnSpPr/>
          <p:nvPr/>
        </p:nvCxnSpPr>
        <p:spPr>
          <a:xfrm flipV="1">
            <a:off x="1392864" y="3831267"/>
            <a:ext cx="300074" cy="1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7" name="Conector recto 306"/>
          <p:cNvCxnSpPr/>
          <p:nvPr/>
        </p:nvCxnSpPr>
        <p:spPr>
          <a:xfrm flipV="1">
            <a:off x="942753" y="3874977"/>
            <a:ext cx="758456" cy="35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9" name="Conector recto 308"/>
          <p:cNvCxnSpPr/>
          <p:nvPr/>
        </p:nvCxnSpPr>
        <p:spPr>
          <a:xfrm>
            <a:off x="1293628" y="3928140"/>
            <a:ext cx="430028" cy="47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1" name="Conector recto 310"/>
          <p:cNvCxnSpPr/>
          <p:nvPr/>
        </p:nvCxnSpPr>
        <p:spPr>
          <a:xfrm>
            <a:off x="1394047" y="3981302"/>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3" name="Conector recto 312"/>
          <p:cNvCxnSpPr/>
          <p:nvPr/>
        </p:nvCxnSpPr>
        <p:spPr>
          <a:xfrm>
            <a:off x="1280633" y="4015562"/>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4" name="Conector recto 313"/>
          <p:cNvCxnSpPr/>
          <p:nvPr/>
        </p:nvCxnSpPr>
        <p:spPr>
          <a:xfrm>
            <a:off x="1279451" y="4067543"/>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5" name="Conector recto 314"/>
          <p:cNvCxnSpPr/>
          <p:nvPr/>
        </p:nvCxnSpPr>
        <p:spPr>
          <a:xfrm>
            <a:off x="1295990" y="4119525"/>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6" name="Conector recto 315"/>
          <p:cNvCxnSpPr/>
          <p:nvPr/>
        </p:nvCxnSpPr>
        <p:spPr>
          <a:xfrm>
            <a:off x="1277088" y="4159693"/>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 name="Conector recto 316"/>
          <p:cNvCxnSpPr/>
          <p:nvPr/>
        </p:nvCxnSpPr>
        <p:spPr>
          <a:xfrm>
            <a:off x="1281813" y="4211674"/>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8" name="Conector recto 317"/>
          <p:cNvCxnSpPr/>
          <p:nvPr/>
        </p:nvCxnSpPr>
        <p:spPr>
          <a:xfrm>
            <a:off x="1274724" y="4263655"/>
            <a:ext cx="316613" cy="35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9" name="Conector recto 318"/>
          <p:cNvCxnSpPr/>
          <p:nvPr/>
        </p:nvCxnSpPr>
        <p:spPr>
          <a:xfrm>
            <a:off x="1297170" y="4309729"/>
            <a:ext cx="316613" cy="354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Conclusion</a:t>
            </a:r>
            <a:endParaRPr sz="3600"/>
          </a:p>
        </p:txBody>
      </p:sp>
      <p:sp>
        <p:nvSpPr>
          <p:cNvPr id="164" name="Google Shape;164;p25"/>
          <p:cNvSpPr txBox="1">
            <a:spLocks noGrp="1"/>
          </p:cNvSpPr>
          <p:nvPr>
            <p:ph type="body" idx="1"/>
          </p:nvPr>
        </p:nvSpPr>
        <p:spPr>
          <a:xfrm>
            <a:off x="311700" y="1212525"/>
            <a:ext cx="8520600" cy="33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s">
                <a:solidFill>
                  <a:srgbClr val="666666"/>
                </a:solidFill>
              </a:rPr>
              <a:t>Algorithm implementation for automatic detection of malicious domains in large datasets with Pyspark. </a:t>
            </a:r>
            <a:endParaRPr>
              <a:solidFill>
                <a:srgbClr val="666666"/>
              </a:solidFill>
            </a:endParaRPr>
          </a:p>
          <a:p>
            <a:pPr marL="0" lvl="0" indent="0" algn="l" rtl="0">
              <a:lnSpc>
                <a:spcPct val="114000"/>
              </a:lnSpc>
              <a:spcBef>
                <a:spcPts val="1600"/>
              </a:spcBef>
              <a:spcAft>
                <a:spcPts val="0"/>
              </a:spcAft>
              <a:buNone/>
            </a:pPr>
            <a:endParaRPr>
              <a:solidFill>
                <a:srgbClr val="666666"/>
              </a:solidFill>
            </a:endParaRPr>
          </a:p>
          <a:p>
            <a:pPr marL="457200" lvl="0" indent="-342900" algn="l" rtl="0">
              <a:spcBef>
                <a:spcPts val="100"/>
              </a:spcBef>
              <a:spcAft>
                <a:spcPts val="0"/>
              </a:spcAft>
              <a:buClr>
                <a:srgbClr val="666666"/>
              </a:buClr>
              <a:buSzPts val="1800"/>
              <a:buChar char="●"/>
            </a:pPr>
            <a:r>
              <a:rPr lang="es">
                <a:solidFill>
                  <a:srgbClr val="666666"/>
                </a:solidFill>
              </a:rPr>
              <a:t>Utils library  design  : scalability , easiness of use, adaptability   </a:t>
            </a:r>
            <a:endParaRPr>
              <a:solidFill>
                <a:srgbClr val="666666"/>
              </a:solidFill>
            </a:endParaRPr>
          </a:p>
          <a:p>
            <a:pPr marL="0" lvl="0" indent="0" algn="l" rtl="0">
              <a:spcBef>
                <a:spcPts val="1600"/>
              </a:spcBef>
              <a:spcAft>
                <a:spcPts val="0"/>
              </a:spcAft>
              <a:buNone/>
            </a:pPr>
            <a:r>
              <a:rPr lang="es">
                <a:solidFill>
                  <a:srgbClr val="666666"/>
                </a:solidFill>
              </a:rPr>
              <a:t>             (Graph analysis:  Graphframes + Distributed Environment: Pyspark)</a:t>
            </a:r>
            <a:endParaRPr>
              <a:solidFill>
                <a:srgbClr val="666666"/>
              </a:solidFill>
            </a:endParaRPr>
          </a:p>
          <a:p>
            <a:pPr marL="0" lvl="0" indent="0" algn="l" rtl="0">
              <a:lnSpc>
                <a:spcPct val="114000"/>
              </a:lnSpc>
              <a:spcBef>
                <a:spcPts val="1600"/>
              </a:spcBef>
              <a:spcAft>
                <a:spcPts val="0"/>
              </a:spcAft>
              <a:buNone/>
            </a:pPr>
            <a:endParaRPr>
              <a:solidFill>
                <a:srgbClr val="666666"/>
              </a:solidFill>
            </a:endParaRPr>
          </a:p>
          <a:p>
            <a:pPr marL="457200" lvl="0" indent="-342900" algn="l" rtl="0">
              <a:spcBef>
                <a:spcPts val="100"/>
              </a:spcBef>
              <a:spcAft>
                <a:spcPts val="0"/>
              </a:spcAft>
              <a:buClr>
                <a:srgbClr val="666666"/>
              </a:buClr>
              <a:buSzPts val="1800"/>
              <a:buChar char="●"/>
            </a:pPr>
            <a:r>
              <a:rPr lang="es">
                <a:solidFill>
                  <a:srgbClr val="666666"/>
                </a:solidFill>
              </a:rPr>
              <a:t>Validation of results Stitelman’s paper even on small sample datasets</a:t>
            </a: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65500" y="135877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t>Future Work</a:t>
            </a:r>
            <a:endParaRPr sz="3600"/>
          </a:p>
        </p:txBody>
      </p:sp>
      <p:sp>
        <p:nvSpPr>
          <p:cNvPr id="170" name="Google Shape;170;p26"/>
          <p:cNvSpPr txBox="1">
            <a:spLocks noGrp="1"/>
          </p:cNvSpPr>
          <p:nvPr>
            <p:ph type="body" idx="2"/>
          </p:nvPr>
        </p:nvSpPr>
        <p:spPr>
          <a:xfrm>
            <a:off x="4939500" y="475525"/>
            <a:ext cx="3837000" cy="14466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 sz="2400"/>
              <a:t>Graph Embedding </a:t>
            </a:r>
            <a:endParaRPr sz="2400"/>
          </a:p>
        </p:txBody>
      </p:sp>
      <p:sp>
        <p:nvSpPr>
          <p:cNvPr id="171" name="Google Shape;171;p26"/>
          <p:cNvSpPr txBox="1">
            <a:spLocks noGrp="1"/>
          </p:cNvSpPr>
          <p:nvPr>
            <p:ph type="subTitle" idx="1"/>
          </p:nvPr>
        </p:nvSpPr>
        <p:spPr>
          <a:xfrm>
            <a:off x="4712350" y="2421725"/>
            <a:ext cx="4305300" cy="19431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FFFFFF"/>
              </a:buClr>
              <a:buSzPts val="2400"/>
              <a:buChar char="●"/>
            </a:pPr>
            <a:r>
              <a:rPr lang="es" sz="2400">
                <a:solidFill>
                  <a:srgbClr val="FFFFFF"/>
                </a:solidFill>
              </a:rPr>
              <a:t>Evaluate the algorithm threshold over the time and train IA model.</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200">
                <a:solidFill>
                  <a:srgbClr val="000000"/>
                </a:solidFill>
              </a:rPr>
              <a:t>Acknowledgments</a:t>
            </a:r>
            <a:endParaRPr sz="3600"/>
          </a:p>
        </p:txBody>
      </p:sp>
      <p:sp>
        <p:nvSpPr>
          <p:cNvPr id="177" name="Google Shape;177;p27"/>
          <p:cNvSpPr txBox="1">
            <a:spLocks noGrp="1"/>
          </p:cNvSpPr>
          <p:nvPr>
            <p:ph type="body" idx="1"/>
          </p:nvPr>
        </p:nvSpPr>
        <p:spPr>
          <a:xfrm>
            <a:off x="3858925" y="2143675"/>
            <a:ext cx="4181700" cy="25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rgbClr val="666666"/>
                </a:solidFill>
              </a:rPr>
              <a:t>Antonio Pastor</a:t>
            </a:r>
            <a:endParaRPr sz="2400">
              <a:solidFill>
                <a:srgbClr val="666666"/>
              </a:solidFill>
            </a:endParaRPr>
          </a:p>
          <a:p>
            <a:pPr marL="0" lvl="0" indent="0" algn="l" rtl="0">
              <a:spcBef>
                <a:spcPts val="1600"/>
              </a:spcBef>
              <a:spcAft>
                <a:spcPts val="0"/>
              </a:spcAft>
              <a:buNone/>
            </a:pPr>
            <a:r>
              <a:rPr lang="es" sz="2400">
                <a:solidFill>
                  <a:srgbClr val="666666"/>
                </a:solidFill>
              </a:rPr>
              <a:t>Patricia Callejo</a:t>
            </a:r>
            <a:endParaRPr sz="2400">
              <a:solidFill>
                <a:srgbClr val="666666"/>
              </a:solidFill>
            </a:endParaRPr>
          </a:p>
          <a:p>
            <a:pPr marL="0" lvl="0" indent="0" algn="l" rtl="0">
              <a:spcBef>
                <a:spcPts val="1600"/>
              </a:spcBef>
              <a:spcAft>
                <a:spcPts val="0"/>
              </a:spcAft>
              <a:buNone/>
            </a:pPr>
            <a:r>
              <a:rPr lang="es" sz="2400">
                <a:solidFill>
                  <a:srgbClr val="666666"/>
                </a:solidFill>
              </a:rPr>
              <a:t>Ruben Cuevas</a:t>
            </a:r>
            <a:endParaRPr sz="2400">
              <a:solidFill>
                <a:srgbClr val="666666"/>
              </a:solidFill>
            </a:endParaRPr>
          </a:p>
          <a:p>
            <a:pPr marL="0" lvl="0" indent="0" algn="l" rtl="0">
              <a:spcBef>
                <a:spcPts val="1600"/>
              </a:spcBef>
              <a:spcAft>
                <a:spcPts val="0"/>
              </a:spcAft>
              <a:buNone/>
            </a:pPr>
            <a:r>
              <a:rPr lang="es" sz="2400">
                <a:solidFill>
                  <a:srgbClr val="666666"/>
                </a:solidFill>
              </a:rPr>
              <a:t>Luis Peinado</a:t>
            </a:r>
            <a:endParaRPr sz="2400">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rot="10800000">
            <a:off x="1167201" y="1958750"/>
            <a:ext cx="3404800" cy="3184750"/>
          </a:xfrm>
          <a:prstGeom prst="rect">
            <a:avLst/>
          </a:prstGeom>
          <a:noFill/>
          <a:ln>
            <a:noFill/>
          </a:ln>
        </p:spPr>
      </p:pic>
      <p:sp>
        <p:nvSpPr>
          <p:cNvPr id="69" name="Google Shape;69;p14"/>
          <p:cNvSpPr txBox="1">
            <a:spLocks noGrp="1"/>
          </p:cNvSpPr>
          <p:nvPr>
            <p:ph type="body" idx="2"/>
          </p:nvPr>
        </p:nvSpPr>
        <p:spPr>
          <a:xfrm>
            <a:off x="5051625" y="538700"/>
            <a:ext cx="3837000" cy="2466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s" sz="2400"/>
              <a:t>Development of novel algorithms for fraud detection in online advertising</a:t>
            </a:r>
            <a:endParaRPr sz="2400"/>
          </a:p>
        </p:txBody>
      </p:sp>
      <p:sp>
        <p:nvSpPr>
          <p:cNvPr id="70" name="Google Shape;70;p14"/>
          <p:cNvSpPr txBox="1">
            <a:spLocks noGrp="1"/>
          </p:cNvSpPr>
          <p:nvPr>
            <p:ph type="subTitle" idx="1"/>
          </p:nvPr>
        </p:nvSpPr>
        <p:spPr>
          <a:xfrm>
            <a:off x="4939500" y="3543900"/>
            <a:ext cx="3837000" cy="97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s" sz="2400">
                <a:solidFill>
                  <a:srgbClr val="FFFFFF"/>
                </a:solidFill>
              </a:rPr>
              <a:t>Olaya García Fernández</a:t>
            </a:r>
            <a:endParaRPr sz="2400">
              <a:solidFill>
                <a:srgbClr val="FFFFFF"/>
              </a:solidFill>
            </a:endParaRPr>
          </a:p>
          <a:p>
            <a:pPr marL="0" lvl="0" indent="0" algn="l" rtl="0">
              <a:lnSpc>
                <a:spcPct val="100000"/>
              </a:lnSpc>
              <a:spcBef>
                <a:spcPts val="0"/>
              </a:spcBef>
              <a:spcAft>
                <a:spcPts val="0"/>
              </a:spcAft>
              <a:buSzPts val="2100"/>
              <a:buNone/>
            </a:pPr>
            <a:r>
              <a:rPr lang="es" sz="1800">
                <a:solidFill>
                  <a:srgbClr val="FFFFFF"/>
                </a:solidFill>
              </a:rPr>
              <a:t>Master Thesis Cybersecurity 18-19</a:t>
            </a:r>
            <a:endParaRPr sz="1800">
              <a:solidFill>
                <a:srgbClr val="FFFFFF"/>
              </a:solidFill>
            </a:endParaRPr>
          </a:p>
        </p:txBody>
      </p:sp>
      <p:pic>
        <p:nvPicPr>
          <p:cNvPr id="71" name="Google Shape;71;p14"/>
          <p:cNvPicPr preferRelativeResize="0"/>
          <p:nvPr/>
        </p:nvPicPr>
        <p:blipFill>
          <a:blip r:embed="rId4">
            <a:alphaModFix/>
          </a:blip>
          <a:stretch>
            <a:fillRect/>
          </a:stretch>
        </p:blipFill>
        <p:spPr>
          <a:xfrm>
            <a:off x="0" y="0"/>
            <a:ext cx="3198082" cy="3184749"/>
          </a:xfrm>
          <a:prstGeom prst="rect">
            <a:avLst/>
          </a:prstGeom>
          <a:noFill/>
          <a:ln>
            <a:noFill/>
          </a:ln>
        </p:spPr>
      </p:pic>
      <p:pic>
        <p:nvPicPr>
          <p:cNvPr id="72" name="Google Shape;72;p14"/>
          <p:cNvPicPr preferRelativeResize="0"/>
          <p:nvPr/>
        </p:nvPicPr>
        <p:blipFill>
          <a:blip r:embed="rId5">
            <a:alphaModFix/>
          </a:blip>
          <a:stretch>
            <a:fillRect/>
          </a:stretch>
        </p:blipFill>
        <p:spPr>
          <a:xfrm>
            <a:off x="-72150" y="3245713"/>
            <a:ext cx="2547628" cy="1821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Introduction</a:t>
            </a:r>
            <a:endParaRPr sz="3600"/>
          </a:p>
        </p:txBody>
      </p:sp>
      <p:sp>
        <p:nvSpPr>
          <p:cNvPr id="78" name="Google Shape;78;p15"/>
          <p:cNvSpPr txBox="1">
            <a:spLocks noGrp="1"/>
          </p:cNvSpPr>
          <p:nvPr>
            <p:ph type="body" idx="1"/>
          </p:nvPr>
        </p:nvSpPr>
        <p:spPr>
          <a:xfrm>
            <a:off x="3504650" y="547800"/>
            <a:ext cx="4871700" cy="94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r>
              <a:rPr lang="es" b="1">
                <a:solidFill>
                  <a:srgbClr val="666666"/>
                </a:solidFill>
              </a:rPr>
              <a:t>Web Advertising makes money </a:t>
            </a:r>
            <a:endParaRPr b="1">
              <a:solidFill>
                <a:srgbClr val="666666"/>
              </a:solidFill>
            </a:endParaRPr>
          </a:p>
          <a:p>
            <a:pPr marL="457200" lvl="0" indent="-342900" algn="l" rtl="0">
              <a:spcBef>
                <a:spcPts val="0"/>
              </a:spcBef>
              <a:spcAft>
                <a:spcPts val="0"/>
              </a:spcAft>
              <a:buClr>
                <a:srgbClr val="666666"/>
              </a:buClr>
              <a:buSzPts val="1800"/>
              <a:buFont typeface="Proxima Nova"/>
              <a:buChar char="-"/>
            </a:pPr>
            <a:r>
              <a:rPr lang="es">
                <a:solidFill>
                  <a:srgbClr val="666666"/>
                </a:solidFill>
              </a:rPr>
              <a:t>Fraud Losses increasing   </a:t>
            </a:r>
            <a:endParaRPr>
              <a:solidFill>
                <a:srgbClr val="666666"/>
              </a:solidFill>
            </a:endParaRPr>
          </a:p>
          <a:p>
            <a:pPr marL="457200" lvl="0" indent="0" algn="l" rtl="0">
              <a:lnSpc>
                <a:spcPct val="100000"/>
              </a:lnSpc>
              <a:spcBef>
                <a:spcPts val="1600"/>
              </a:spcBef>
              <a:spcAft>
                <a:spcPts val="100"/>
              </a:spcAft>
              <a:buNone/>
            </a:pPr>
            <a:endParaRPr b="1">
              <a:solidFill>
                <a:srgbClr val="666666"/>
              </a:solidFill>
            </a:endParaRPr>
          </a:p>
        </p:txBody>
      </p:sp>
      <p:pic>
        <p:nvPicPr>
          <p:cNvPr id="79" name="Google Shape;79;p15"/>
          <p:cNvPicPr preferRelativeResize="0"/>
          <p:nvPr/>
        </p:nvPicPr>
        <p:blipFill>
          <a:blip r:embed="rId3">
            <a:alphaModFix/>
          </a:blip>
          <a:stretch>
            <a:fillRect/>
          </a:stretch>
        </p:blipFill>
        <p:spPr>
          <a:xfrm>
            <a:off x="5183400" y="1619775"/>
            <a:ext cx="3008499" cy="3432297"/>
          </a:xfrm>
          <a:prstGeom prst="rect">
            <a:avLst/>
          </a:prstGeom>
          <a:noFill/>
          <a:ln>
            <a:noFill/>
          </a:ln>
        </p:spPr>
      </p:pic>
      <p:pic>
        <p:nvPicPr>
          <p:cNvPr id="80" name="Google Shape;80;p15"/>
          <p:cNvPicPr preferRelativeResize="0"/>
          <p:nvPr/>
        </p:nvPicPr>
        <p:blipFill>
          <a:blip r:embed="rId4">
            <a:alphaModFix/>
          </a:blip>
          <a:stretch>
            <a:fillRect/>
          </a:stretch>
        </p:blipFill>
        <p:spPr>
          <a:xfrm>
            <a:off x="599675" y="1660725"/>
            <a:ext cx="3499307" cy="335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solidFill>
                  <a:srgbClr val="000000"/>
                </a:solidFill>
              </a:rPr>
              <a:t>Lifecycle of an Ad</a:t>
            </a:r>
            <a:endParaRPr sz="3600"/>
          </a:p>
        </p:txBody>
      </p:sp>
      <p:pic>
        <p:nvPicPr>
          <p:cNvPr id="86" name="Google Shape;86;p16"/>
          <p:cNvPicPr preferRelativeResize="0"/>
          <p:nvPr/>
        </p:nvPicPr>
        <p:blipFill>
          <a:blip r:embed="rId3">
            <a:alphaModFix/>
          </a:blip>
          <a:stretch>
            <a:fillRect/>
          </a:stretch>
        </p:blipFill>
        <p:spPr>
          <a:xfrm>
            <a:off x="324938" y="1725751"/>
            <a:ext cx="8494126" cy="2868025"/>
          </a:xfrm>
          <a:prstGeom prst="rect">
            <a:avLst/>
          </a:prstGeom>
          <a:noFill/>
          <a:ln>
            <a:noFill/>
          </a:ln>
        </p:spPr>
      </p:pic>
      <p:sp>
        <p:nvSpPr>
          <p:cNvPr id="87" name="Google Shape;87;p16"/>
          <p:cNvSpPr txBox="1"/>
          <p:nvPr/>
        </p:nvSpPr>
        <p:spPr>
          <a:xfrm>
            <a:off x="3579475" y="4171075"/>
            <a:ext cx="1338600" cy="42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900"/>
              </a:spcAft>
              <a:buNone/>
            </a:pPr>
            <a:r>
              <a:rPr lang="es" sz="1100"/>
              <a:t>Sell Side Platform</a:t>
            </a:r>
            <a:endParaRPr>
              <a:latin typeface="Proxima Nova"/>
              <a:ea typeface="Proxima Nova"/>
              <a:cs typeface="Proxima Nova"/>
              <a:sym typeface="Proxima Nova"/>
            </a:endParaRPr>
          </a:p>
        </p:txBody>
      </p:sp>
      <p:sp>
        <p:nvSpPr>
          <p:cNvPr id="88" name="Google Shape;88;p16"/>
          <p:cNvSpPr txBox="1"/>
          <p:nvPr/>
        </p:nvSpPr>
        <p:spPr>
          <a:xfrm>
            <a:off x="5926400" y="4171075"/>
            <a:ext cx="1764300" cy="42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900"/>
              </a:spcAft>
              <a:buNone/>
            </a:pPr>
            <a:r>
              <a:rPr lang="es" sz="1100"/>
              <a:t>Demand Side Platforms</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65500" y="135877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t>The fraud problem</a:t>
            </a:r>
            <a:endParaRPr sz="3600"/>
          </a:p>
        </p:txBody>
      </p:sp>
      <p:sp>
        <p:nvSpPr>
          <p:cNvPr id="94" name="Google Shape;94;p17"/>
          <p:cNvSpPr txBox="1">
            <a:spLocks noGrp="1"/>
          </p:cNvSpPr>
          <p:nvPr>
            <p:ph type="body" idx="2"/>
          </p:nvPr>
        </p:nvSpPr>
        <p:spPr>
          <a:xfrm>
            <a:off x="4712350" y="206825"/>
            <a:ext cx="3837000" cy="22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400"/>
              <a:t>What is fraud?</a:t>
            </a:r>
            <a:endParaRPr sz="2400"/>
          </a:p>
          <a:p>
            <a:pPr marL="0" lvl="0" indent="0" algn="l" rtl="0">
              <a:spcBef>
                <a:spcPts val="1600"/>
              </a:spcBef>
              <a:spcAft>
                <a:spcPts val="0"/>
              </a:spcAft>
              <a:buNone/>
            </a:pPr>
            <a:r>
              <a:rPr lang="es" b="1">
                <a:solidFill>
                  <a:srgbClr val="FFFFFF"/>
                </a:solidFill>
              </a:rPr>
              <a:t>Focus:  </a:t>
            </a:r>
            <a:endParaRPr b="1">
              <a:solidFill>
                <a:srgbClr val="FFFFFF"/>
              </a:solidFill>
            </a:endParaRPr>
          </a:p>
          <a:p>
            <a:pPr marL="457200" lvl="0" indent="-342900" algn="l" rtl="0">
              <a:spcBef>
                <a:spcPts val="1600"/>
              </a:spcBef>
              <a:spcAft>
                <a:spcPts val="0"/>
              </a:spcAft>
              <a:buClr>
                <a:srgbClr val="FFFFFF"/>
              </a:buClr>
              <a:buSzPts val="1800"/>
              <a:buFont typeface="Proxima Nova"/>
              <a:buChar char="-"/>
            </a:pPr>
            <a:r>
              <a:rPr lang="es">
                <a:solidFill>
                  <a:srgbClr val="FFFFFF"/>
                </a:solidFill>
              </a:rPr>
              <a:t>Programmatic Advertising</a:t>
            </a:r>
            <a:endParaRPr>
              <a:solidFill>
                <a:srgbClr val="FFFFFF"/>
              </a:solidFill>
            </a:endParaRPr>
          </a:p>
          <a:p>
            <a:pPr marL="457200" lvl="0" indent="-342900" algn="l" rtl="0">
              <a:spcBef>
                <a:spcPts val="0"/>
              </a:spcBef>
              <a:spcAft>
                <a:spcPts val="0"/>
              </a:spcAft>
              <a:buClr>
                <a:srgbClr val="FFFFFF"/>
              </a:buClr>
              <a:buSzPts val="1800"/>
              <a:buFont typeface="Open Sans"/>
              <a:buChar char="-"/>
            </a:pPr>
            <a:r>
              <a:rPr lang="es">
                <a:solidFill>
                  <a:srgbClr val="FFFFFF"/>
                </a:solidFill>
              </a:rPr>
              <a:t>Invalid Traffic</a:t>
            </a:r>
            <a:endParaRPr>
              <a:solidFill>
                <a:srgbClr val="FFFFFF"/>
              </a:solidFill>
            </a:endParaRPr>
          </a:p>
          <a:p>
            <a:pPr marL="457200" lvl="0" indent="-342900" algn="l" rtl="0">
              <a:spcBef>
                <a:spcPts val="0"/>
              </a:spcBef>
              <a:spcAft>
                <a:spcPts val="0"/>
              </a:spcAft>
              <a:buClr>
                <a:srgbClr val="FFFFFF"/>
              </a:buClr>
              <a:buSzPts val="1800"/>
              <a:buFont typeface="Open Sans"/>
              <a:buChar char="-"/>
            </a:pPr>
            <a:r>
              <a:rPr lang="es">
                <a:solidFill>
                  <a:srgbClr val="FFFFFF"/>
                </a:solidFill>
              </a:rPr>
              <a:t>Non Intentional Traffic (NIT) </a:t>
            </a:r>
            <a:endParaRPr sz="2400">
              <a:solidFill>
                <a:srgbClr val="FFFFFF"/>
              </a:solidFill>
            </a:endParaRPr>
          </a:p>
        </p:txBody>
      </p:sp>
      <p:sp>
        <p:nvSpPr>
          <p:cNvPr id="95" name="Google Shape;95;p17"/>
          <p:cNvSpPr txBox="1">
            <a:spLocks noGrp="1"/>
          </p:cNvSpPr>
          <p:nvPr>
            <p:ph type="subTitle" idx="1"/>
          </p:nvPr>
        </p:nvSpPr>
        <p:spPr>
          <a:xfrm>
            <a:off x="4712350" y="2421725"/>
            <a:ext cx="4305300" cy="19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Why?</a:t>
            </a:r>
            <a:endParaRPr>
              <a:solidFill>
                <a:srgbClr val="FFFFFF"/>
              </a:solidFill>
            </a:endParaRPr>
          </a:p>
          <a:p>
            <a:pPr marL="457200" lvl="0" indent="-361950" algn="l" rtl="0">
              <a:spcBef>
                <a:spcPts val="0"/>
              </a:spcBef>
              <a:spcAft>
                <a:spcPts val="0"/>
              </a:spcAft>
              <a:buClr>
                <a:srgbClr val="FFFFFF"/>
              </a:buClr>
              <a:buSzPts val="2100"/>
              <a:buFont typeface="Proxima Nova"/>
              <a:buChar char="-"/>
            </a:pPr>
            <a:r>
              <a:rPr lang="es">
                <a:solidFill>
                  <a:srgbClr val="FFFFFF"/>
                </a:solidFill>
              </a:rPr>
              <a:t>open ecosystem </a:t>
            </a:r>
            <a:endParaRPr>
              <a:solidFill>
                <a:srgbClr val="FFFFFF"/>
              </a:solidFill>
            </a:endParaRPr>
          </a:p>
          <a:p>
            <a:pPr marL="457200" lvl="0" indent="-361950" algn="l" rtl="0">
              <a:spcBef>
                <a:spcPts val="0"/>
              </a:spcBef>
              <a:spcAft>
                <a:spcPts val="0"/>
              </a:spcAft>
              <a:buClr>
                <a:srgbClr val="FFFFFF"/>
              </a:buClr>
              <a:buSzPts val="2100"/>
              <a:buFont typeface="Proxima Nova"/>
              <a:buChar char="-"/>
            </a:pPr>
            <a:r>
              <a:rPr lang="es">
                <a:solidFill>
                  <a:srgbClr val="FFFFFF"/>
                </a:solidFill>
              </a:rPr>
              <a:t>Ad Fraud is not illegal </a:t>
            </a:r>
            <a:endParaRPr>
              <a:solidFill>
                <a:srgbClr val="FFFFFF"/>
              </a:solidFill>
            </a:endParaRPr>
          </a:p>
          <a:p>
            <a:pPr marL="457200" lvl="0" indent="-361950" algn="ctr" rtl="0">
              <a:spcBef>
                <a:spcPts val="0"/>
              </a:spcBef>
              <a:spcAft>
                <a:spcPts val="0"/>
              </a:spcAft>
              <a:buClr>
                <a:srgbClr val="FFFFFF"/>
              </a:buClr>
              <a:buSzPts val="2100"/>
              <a:buFont typeface="Proxima Nova"/>
              <a:buChar char="-"/>
            </a:pPr>
            <a:r>
              <a:rPr lang="es">
                <a:solidFill>
                  <a:srgbClr val="FFFFFF"/>
                </a:solidFill>
              </a:rPr>
              <a:t>monetary reward based on the volume of transactions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51275" y="299325"/>
            <a:ext cx="5247000"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a:t>Co-visitation </a:t>
            </a:r>
            <a:endParaRPr sz="3600"/>
          </a:p>
          <a:p>
            <a:pPr marL="0" lvl="0" indent="0" algn="l" rtl="0">
              <a:spcBef>
                <a:spcPts val="0"/>
              </a:spcBef>
              <a:spcAft>
                <a:spcPts val="0"/>
              </a:spcAft>
              <a:buNone/>
            </a:pPr>
            <a:r>
              <a:rPr lang="es" sz="3600"/>
              <a:t>Networks</a:t>
            </a:r>
            <a:endParaRPr sz="3600"/>
          </a:p>
        </p:txBody>
      </p:sp>
      <p:pic>
        <p:nvPicPr>
          <p:cNvPr id="101" name="Google Shape;101;p18"/>
          <p:cNvPicPr preferRelativeResize="0"/>
          <p:nvPr/>
        </p:nvPicPr>
        <p:blipFill>
          <a:blip r:embed="rId3">
            <a:alphaModFix/>
          </a:blip>
          <a:stretch>
            <a:fillRect/>
          </a:stretch>
        </p:blipFill>
        <p:spPr>
          <a:xfrm>
            <a:off x="824313" y="2364820"/>
            <a:ext cx="2809375" cy="2342905"/>
          </a:xfrm>
          <a:prstGeom prst="rect">
            <a:avLst/>
          </a:prstGeom>
          <a:noFill/>
          <a:ln>
            <a:noFill/>
          </a:ln>
        </p:spPr>
      </p:pic>
      <p:pic>
        <p:nvPicPr>
          <p:cNvPr id="102" name="Google Shape;102;p18"/>
          <p:cNvPicPr preferRelativeResize="0"/>
          <p:nvPr/>
        </p:nvPicPr>
        <p:blipFill>
          <a:blip r:embed="rId4">
            <a:alphaModFix/>
          </a:blip>
          <a:stretch>
            <a:fillRect/>
          </a:stretch>
        </p:blipFill>
        <p:spPr>
          <a:xfrm>
            <a:off x="4742675" y="793475"/>
            <a:ext cx="4301676" cy="860350"/>
          </a:xfrm>
          <a:prstGeom prst="rect">
            <a:avLst/>
          </a:prstGeom>
          <a:noFill/>
          <a:ln>
            <a:noFill/>
          </a:ln>
        </p:spPr>
      </p:pic>
      <p:sp>
        <p:nvSpPr>
          <p:cNvPr id="103" name="Google Shape;103;p18"/>
          <p:cNvSpPr txBox="1">
            <a:spLocks noGrp="1"/>
          </p:cNvSpPr>
          <p:nvPr>
            <p:ph type="title"/>
          </p:nvPr>
        </p:nvSpPr>
        <p:spPr>
          <a:xfrm>
            <a:off x="5630863" y="3649125"/>
            <a:ext cx="4045200" cy="86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solidFill>
                  <a:srgbClr val="FFFFFF"/>
                </a:solidFill>
              </a:rPr>
              <a:t>Algorithm</a:t>
            </a:r>
            <a:endParaRPr sz="3600"/>
          </a:p>
        </p:txBody>
      </p:sp>
      <p:pic>
        <p:nvPicPr>
          <p:cNvPr id="104" name="Google Shape;104;p18"/>
          <p:cNvPicPr preferRelativeResize="0"/>
          <p:nvPr/>
        </p:nvPicPr>
        <p:blipFill>
          <a:blip r:embed="rId5">
            <a:alphaModFix/>
          </a:blip>
          <a:stretch>
            <a:fillRect/>
          </a:stretch>
        </p:blipFill>
        <p:spPr>
          <a:xfrm>
            <a:off x="4742674" y="2364825"/>
            <a:ext cx="4301673" cy="12121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Dataset</a:t>
            </a:r>
            <a:endParaRPr sz="3600"/>
          </a:p>
        </p:txBody>
      </p:sp>
      <p:sp>
        <p:nvSpPr>
          <p:cNvPr id="110" name="Google Shape;110;p19"/>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Logs from incoming requests that the DSPs exchange with the AdEchange.</a:t>
            </a:r>
            <a:endParaRPr/>
          </a:p>
          <a:p>
            <a:pPr marL="0" lvl="0" indent="0" algn="l" rtl="0">
              <a:spcBef>
                <a:spcPts val="1600"/>
              </a:spcBef>
              <a:spcAft>
                <a:spcPts val="0"/>
              </a:spcAft>
              <a:buNone/>
            </a:pPr>
            <a:endParaRPr>
              <a:solidFill>
                <a:srgbClr val="666666"/>
              </a:solidFill>
            </a:endParaRPr>
          </a:p>
          <a:p>
            <a:pPr marL="0" lvl="0" indent="0" algn="l" rtl="0">
              <a:spcBef>
                <a:spcPts val="1600"/>
              </a:spcBef>
              <a:spcAft>
                <a:spcPts val="0"/>
              </a:spcAft>
              <a:buNone/>
            </a:pPr>
            <a:r>
              <a:rPr lang="es" b="1">
                <a:solidFill>
                  <a:srgbClr val="666666"/>
                </a:solidFill>
              </a:rPr>
              <a:t>user_ip </a:t>
            </a:r>
            <a:r>
              <a:rPr lang="es">
                <a:solidFill>
                  <a:srgbClr val="666666"/>
                </a:solidFill>
              </a:rPr>
              <a:t> : IP addr of the user that creates de Ad-request.</a:t>
            </a:r>
            <a:endParaRPr>
              <a:solidFill>
                <a:srgbClr val="666666"/>
              </a:solidFill>
            </a:endParaRPr>
          </a:p>
          <a:p>
            <a:pPr marL="0" lvl="0" indent="0" algn="l" rtl="0">
              <a:spcBef>
                <a:spcPts val="1600"/>
              </a:spcBef>
              <a:spcAft>
                <a:spcPts val="0"/>
              </a:spcAft>
              <a:buNone/>
            </a:pPr>
            <a:r>
              <a:rPr lang="es" b="1">
                <a:solidFill>
                  <a:srgbClr val="666666"/>
                </a:solidFill>
              </a:rPr>
              <a:t>referrer_domain </a:t>
            </a:r>
            <a:r>
              <a:rPr lang="es">
                <a:solidFill>
                  <a:srgbClr val="666666"/>
                </a:solidFill>
              </a:rPr>
              <a:t> : publishers ad-request referrer domain. </a:t>
            </a:r>
            <a:endParaRPr>
              <a:solidFill>
                <a:srgbClr val="666666"/>
              </a:solidFill>
            </a:endParaRPr>
          </a:p>
          <a:p>
            <a:pPr marL="0" lvl="0" indent="0" algn="l" rtl="0">
              <a:spcBef>
                <a:spcPts val="1600"/>
              </a:spcBef>
              <a:spcAft>
                <a:spcPts val="0"/>
              </a:spcAft>
              <a:buNone/>
            </a:pPr>
            <a:endParaRPr>
              <a:solidFill>
                <a:srgbClr val="666666"/>
              </a:solidFill>
            </a:endParaRPr>
          </a:p>
          <a:p>
            <a:pPr marL="0" lvl="0" indent="0" algn="l" rtl="0">
              <a:spcBef>
                <a:spcPts val="1600"/>
              </a:spcBef>
              <a:spcAft>
                <a:spcPts val="0"/>
              </a:spcAft>
              <a:buNone/>
            </a:pPr>
            <a:r>
              <a:rPr lang="es">
                <a:solidFill>
                  <a:srgbClr val="666666"/>
                </a:solidFill>
              </a:rPr>
              <a:t>300 logs/200MB  per day csv.gzip format ; 13000000  TOTAL rows /per log</a:t>
            </a:r>
            <a:endParaRPr sz="105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a:solidFill>
                <a:srgbClr val="666666"/>
              </a:solidFill>
            </a:endParaRPr>
          </a:p>
          <a:p>
            <a:pPr marL="0" lvl="0" indent="0" algn="l" rtl="0">
              <a:spcBef>
                <a:spcPts val="1600"/>
              </a:spcBef>
              <a:spcAft>
                <a:spcPts val="1600"/>
              </a:spcAft>
              <a:buNone/>
            </a:pPr>
            <a:endParaRPr sz="2400"/>
          </a:p>
        </p:txBody>
      </p:sp>
      <p:pic>
        <p:nvPicPr>
          <p:cNvPr id="111" name="Google Shape;111;p19"/>
          <p:cNvPicPr preferRelativeResize="0"/>
          <p:nvPr/>
        </p:nvPicPr>
        <p:blipFill>
          <a:blip r:embed="rId3">
            <a:alphaModFix/>
          </a:blip>
          <a:stretch>
            <a:fillRect/>
          </a:stretch>
        </p:blipFill>
        <p:spPr>
          <a:xfrm>
            <a:off x="458175" y="1934825"/>
            <a:ext cx="7951899" cy="63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65500" y="1120050"/>
            <a:ext cx="4045200" cy="85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Solution</a:t>
            </a:r>
            <a:endParaRPr/>
          </a:p>
        </p:txBody>
      </p:sp>
      <p:sp>
        <p:nvSpPr>
          <p:cNvPr id="117" name="Google Shape;117;p20"/>
          <p:cNvSpPr txBox="1">
            <a:spLocks noGrp="1"/>
          </p:cNvSpPr>
          <p:nvPr>
            <p:ph type="subTitle" idx="1"/>
          </p:nvPr>
        </p:nvSpPr>
        <p:spPr>
          <a:xfrm>
            <a:off x="265500" y="2802675"/>
            <a:ext cx="4331700" cy="7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800"/>
              <a:t>Development Framework</a:t>
            </a:r>
            <a:endParaRPr sz="2800"/>
          </a:p>
        </p:txBody>
      </p:sp>
      <p:sp>
        <p:nvSpPr>
          <p:cNvPr id="118" name="Google Shape;118;p20"/>
          <p:cNvSpPr txBox="1">
            <a:spLocks noGrp="1"/>
          </p:cNvSpPr>
          <p:nvPr>
            <p:ph type="subTitle" idx="1"/>
          </p:nvPr>
        </p:nvSpPr>
        <p:spPr>
          <a:xfrm>
            <a:off x="4838700" y="2477525"/>
            <a:ext cx="4305300" cy="192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rgbClr val="FFFFFF"/>
                </a:solidFill>
              </a:rPr>
              <a:t>Why use these technologies ?</a:t>
            </a:r>
            <a:endParaRPr sz="1800">
              <a:solidFill>
                <a:srgbClr val="FFFFFF"/>
              </a:solidFill>
            </a:endParaRPr>
          </a:p>
          <a:p>
            <a:pPr marL="457200" lvl="0" indent="-342900" algn="l" rtl="0">
              <a:lnSpc>
                <a:spcPct val="115000"/>
              </a:lnSpc>
              <a:spcBef>
                <a:spcPts val="1600"/>
              </a:spcBef>
              <a:spcAft>
                <a:spcPts val="0"/>
              </a:spcAft>
              <a:buClr>
                <a:srgbClr val="FFFFFF"/>
              </a:buClr>
              <a:buSzPts val="1800"/>
              <a:buFont typeface="Open Sans"/>
              <a:buChar char="-"/>
            </a:pPr>
            <a:r>
              <a:rPr lang="es" sz="1800">
                <a:solidFill>
                  <a:srgbClr val="FFFFFF"/>
                </a:solidFill>
              </a:rPr>
              <a:t>most popular framework for bigdata</a:t>
            </a:r>
            <a:endParaRPr sz="1800">
              <a:solidFill>
                <a:srgbClr val="FFFFFF"/>
              </a:solidFill>
            </a:endParaRPr>
          </a:p>
          <a:p>
            <a:pPr marL="457200" lvl="0" indent="-342900" algn="l" rtl="0">
              <a:lnSpc>
                <a:spcPct val="115000"/>
              </a:lnSpc>
              <a:spcBef>
                <a:spcPts val="0"/>
              </a:spcBef>
              <a:spcAft>
                <a:spcPts val="0"/>
              </a:spcAft>
              <a:buClr>
                <a:srgbClr val="FFFFFF"/>
              </a:buClr>
              <a:buSzPts val="1800"/>
              <a:buFont typeface="Open Sans"/>
              <a:buChar char="-"/>
            </a:pPr>
            <a:r>
              <a:rPr lang="es" sz="1800">
                <a:solidFill>
                  <a:srgbClr val="FFFFFF"/>
                </a:solidFill>
              </a:rPr>
              <a:t>high speed cluster computation</a:t>
            </a:r>
            <a:endParaRPr sz="1800">
              <a:solidFill>
                <a:srgbClr val="FFFFFF"/>
              </a:solidFill>
            </a:endParaRPr>
          </a:p>
          <a:p>
            <a:pPr marL="457200" lvl="0" indent="-342900" algn="l" rtl="0">
              <a:lnSpc>
                <a:spcPct val="115000"/>
              </a:lnSpc>
              <a:spcBef>
                <a:spcPts val="0"/>
              </a:spcBef>
              <a:spcAft>
                <a:spcPts val="0"/>
              </a:spcAft>
              <a:buClr>
                <a:srgbClr val="FFFFFF"/>
              </a:buClr>
              <a:buSzPts val="1800"/>
              <a:buFont typeface="Open Sans"/>
              <a:buChar char="-"/>
            </a:pPr>
            <a:r>
              <a:rPr lang="es" sz="1800">
                <a:solidFill>
                  <a:srgbClr val="FFFFFF"/>
                </a:solidFill>
              </a:rPr>
              <a:t>data parallelism</a:t>
            </a:r>
            <a:endParaRPr sz="1800">
              <a:solidFill>
                <a:srgbClr val="FFFFFF"/>
              </a:solidFill>
            </a:endParaRPr>
          </a:p>
          <a:p>
            <a:pPr marL="457200" lvl="0" indent="-342900" algn="l" rtl="0">
              <a:lnSpc>
                <a:spcPct val="115000"/>
              </a:lnSpc>
              <a:spcBef>
                <a:spcPts val="0"/>
              </a:spcBef>
              <a:spcAft>
                <a:spcPts val="0"/>
              </a:spcAft>
              <a:buClr>
                <a:srgbClr val="FFFFFF"/>
              </a:buClr>
              <a:buSzPts val="1800"/>
              <a:buFont typeface="Open Sans"/>
              <a:buChar char="-"/>
            </a:pPr>
            <a:r>
              <a:rPr lang="es" sz="1800">
                <a:solidFill>
                  <a:srgbClr val="FFFFFF"/>
                </a:solidFill>
              </a:rPr>
              <a:t>distributed environment</a:t>
            </a:r>
            <a:endParaRPr>
              <a:solidFill>
                <a:srgbClr val="FFFFFF"/>
              </a:solidFill>
            </a:endParaRPr>
          </a:p>
        </p:txBody>
      </p:sp>
      <p:sp>
        <p:nvSpPr>
          <p:cNvPr id="119" name="Google Shape;119;p20"/>
          <p:cNvSpPr txBox="1">
            <a:spLocks noGrp="1"/>
          </p:cNvSpPr>
          <p:nvPr>
            <p:ph type="subTitle" idx="1"/>
          </p:nvPr>
        </p:nvSpPr>
        <p:spPr>
          <a:xfrm>
            <a:off x="4902400" y="279875"/>
            <a:ext cx="4305300" cy="19230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FFFFFF"/>
              </a:buClr>
              <a:buSzPts val="2400"/>
              <a:buFont typeface="Proxima Nova"/>
              <a:buChar char="●"/>
            </a:pPr>
            <a:r>
              <a:rPr lang="es" sz="2400">
                <a:solidFill>
                  <a:srgbClr val="FFFFFF"/>
                </a:solidFill>
              </a:rPr>
              <a:t>Apache Spark  </a:t>
            </a:r>
            <a:endParaRPr sz="2400">
              <a:solidFill>
                <a:srgbClr val="FFFFFF"/>
              </a:solidFill>
            </a:endParaRPr>
          </a:p>
          <a:p>
            <a:pPr marL="457200" lvl="0" indent="-381000" algn="l" rtl="0">
              <a:lnSpc>
                <a:spcPct val="115000"/>
              </a:lnSpc>
              <a:spcBef>
                <a:spcPts val="0"/>
              </a:spcBef>
              <a:spcAft>
                <a:spcPts val="0"/>
              </a:spcAft>
              <a:buClr>
                <a:srgbClr val="FFFFFF"/>
              </a:buClr>
              <a:buSzPts val="2400"/>
              <a:buFont typeface="Proxima Nova"/>
              <a:buChar char="●"/>
            </a:pPr>
            <a:r>
              <a:rPr lang="es" sz="2400">
                <a:solidFill>
                  <a:srgbClr val="FFFFFF"/>
                </a:solidFill>
              </a:rPr>
              <a:t>Python  </a:t>
            </a:r>
            <a:endParaRPr sz="2400">
              <a:solidFill>
                <a:srgbClr val="FFFFFF"/>
              </a:solidFill>
            </a:endParaRPr>
          </a:p>
          <a:p>
            <a:pPr marL="457200" lvl="0" indent="-381000" algn="l" rtl="0">
              <a:lnSpc>
                <a:spcPct val="115000"/>
              </a:lnSpc>
              <a:spcBef>
                <a:spcPts val="0"/>
              </a:spcBef>
              <a:spcAft>
                <a:spcPts val="0"/>
              </a:spcAft>
              <a:buClr>
                <a:srgbClr val="FFFFFF"/>
              </a:buClr>
              <a:buSzPts val="2400"/>
              <a:buFont typeface="Proxima Nova"/>
              <a:buChar char="●"/>
            </a:pPr>
            <a:r>
              <a:rPr lang="es" sz="2400">
                <a:solidFill>
                  <a:srgbClr val="FFFFFF"/>
                </a:solidFill>
              </a:rPr>
              <a:t>GraphFrames   </a:t>
            </a:r>
            <a:endParaRPr sz="2400">
              <a:solidFill>
                <a:srgbClr val="FFFFFF"/>
              </a:solidFill>
            </a:endParaRPr>
          </a:p>
          <a:p>
            <a:pPr marL="457200" lvl="0" indent="-381000" algn="l" rtl="0">
              <a:lnSpc>
                <a:spcPct val="115000"/>
              </a:lnSpc>
              <a:spcBef>
                <a:spcPts val="0"/>
              </a:spcBef>
              <a:spcAft>
                <a:spcPts val="0"/>
              </a:spcAft>
              <a:buClr>
                <a:srgbClr val="FFFFFF"/>
              </a:buClr>
              <a:buSzPts val="2400"/>
              <a:buFont typeface="Proxima Nova"/>
              <a:buChar char="●"/>
            </a:pPr>
            <a:r>
              <a:rPr lang="es" sz="2400">
                <a:solidFill>
                  <a:srgbClr val="FFFFFF"/>
                </a:solidFill>
              </a:rPr>
              <a:t>Jupyter Notebook </a:t>
            </a:r>
            <a:endParaRPr sz="2400">
              <a:solidFill>
                <a:srgbClr val="FFFFFF"/>
              </a:solidFill>
            </a:endParaRPr>
          </a:p>
          <a:p>
            <a:pPr marL="457200" lvl="0" indent="0" algn="l" rtl="0">
              <a:lnSpc>
                <a:spcPct val="115000"/>
              </a:lnSpc>
              <a:spcBef>
                <a:spcPts val="1600"/>
              </a:spcBef>
              <a:spcAft>
                <a:spcPts val="1600"/>
              </a:spcAft>
              <a:buNone/>
            </a:pP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idx="4294967295"/>
          </p:nvPr>
        </p:nvSpPr>
        <p:spPr>
          <a:xfrm>
            <a:off x="47175" y="430250"/>
            <a:ext cx="4393500" cy="1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Implementation Design</a:t>
            </a:r>
            <a:endParaRPr sz="3600"/>
          </a:p>
        </p:txBody>
      </p:sp>
      <p:sp>
        <p:nvSpPr>
          <p:cNvPr id="125" name="Google Shape;125;p21"/>
          <p:cNvSpPr txBox="1"/>
          <p:nvPr/>
        </p:nvSpPr>
        <p:spPr>
          <a:xfrm>
            <a:off x="1459150" y="3382850"/>
            <a:ext cx="1865100" cy="18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000000"/>
                </a:solidFill>
                <a:latin typeface="Open Sans"/>
                <a:ea typeface="Open Sans"/>
                <a:cs typeface="Open Sans"/>
                <a:sym typeface="Open Sans"/>
              </a:rPr>
              <a:t>df_utils.py</a:t>
            </a:r>
            <a:endParaRPr>
              <a:solidFill>
                <a:srgbClr val="000000"/>
              </a:solidFill>
              <a:latin typeface="Open Sans"/>
              <a:ea typeface="Open Sans"/>
              <a:cs typeface="Open Sans"/>
              <a:sym typeface="Open Sans"/>
            </a:endParaRPr>
          </a:p>
          <a:p>
            <a:pPr marL="0" lvl="0" indent="0" algn="l" rtl="0">
              <a:spcBef>
                <a:spcPts val="300"/>
              </a:spcBef>
              <a:spcAft>
                <a:spcPts val="0"/>
              </a:spcAft>
              <a:buNone/>
            </a:pPr>
            <a:r>
              <a:rPr lang="es">
                <a:solidFill>
                  <a:srgbClr val="000000"/>
                </a:solidFill>
                <a:latin typeface="Open Sans"/>
                <a:ea typeface="Open Sans"/>
                <a:cs typeface="Open Sans"/>
                <a:sym typeface="Open Sans"/>
              </a:rPr>
              <a:t>gf_utils.py</a:t>
            </a:r>
            <a:endParaRPr>
              <a:solidFill>
                <a:srgbClr val="000000"/>
              </a:solidFill>
              <a:latin typeface="Open Sans"/>
              <a:ea typeface="Open Sans"/>
              <a:cs typeface="Open Sans"/>
              <a:sym typeface="Open Sans"/>
            </a:endParaRPr>
          </a:p>
          <a:p>
            <a:pPr marL="0" lvl="0" indent="0" algn="l" rtl="0">
              <a:spcBef>
                <a:spcPts val="300"/>
              </a:spcBef>
              <a:spcAft>
                <a:spcPts val="0"/>
              </a:spcAft>
              <a:buNone/>
            </a:pPr>
            <a:r>
              <a:rPr lang="es">
                <a:solidFill>
                  <a:srgbClr val="000000"/>
                </a:solidFill>
                <a:latin typeface="Open Sans"/>
                <a:ea typeface="Open Sans"/>
                <a:cs typeface="Open Sans"/>
                <a:sym typeface="Open Sans"/>
              </a:rPr>
              <a:t>row_cleaner_utils.py</a:t>
            </a:r>
            <a:endParaRPr>
              <a:solidFill>
                <a:srgbClr val="000000"/>
              </a:solidFill>
              <a:latin typeface="Open Sans"/>
              <a:ea typeface="Open Sans"/>
              <a:cs typeface="Open Sans"/>
              <a:sym typeface="Open Sans"/>
            </a:endParaRPr>
          </a:p>
          <a:p>
            <a:pPr marL="0" lvl="0" indent="0" algn="l" rtl="0">
              <a:spcBef>
                <a:spcPts val="300"/>
              </a:spcBef>
              <a:spcAft>
                <a:spcPts val="0"/>
              </a:spcAft>
              <a:buNone/>
            </a:pPr>
            <a:r>
              <a:rPr lang="es">
                <a:solidFill>
                  <a:srgbClr val="000000"/>
                </a:solidFill>
                <a:latin typeface="Open Sans"/>
                <a:ea typeface="Open Sans"/>
                <a:cs typeface="Open Sans"/>
                <a:sym typeface="Open Sans"/>
              </a:rPr>
              <a:t>read_write_utils.py</a:t>
            </a:r>
            <a:endParaRPr>
              <a:solidFill>
                <a:srgbClr val="000000"/>
              </a:solidFill>
              <a:latin typeface="Open Sans"/>
              <a:ea typeface="Open Sans"/>
              <a:cs typeface="Open Sans"/>
              <a:sym typeface="Open Sans"/>
            </a:endParaRPr>
          </a:p>
          <a:p>
            <a:pPr marL="0" lvl="0" indent="0" algn="l" rtl="0">
              <a:spcBef>
                <a:spcPts val="300"/>
              </a:spcBef>
              <a:spcAft>
                <a:spcPts val="0"/>
              </a:spcAft>
              <a:buNone/>
            </a:pPr>
            <a:r>
              <a:rPr lang="es">
                <a:solidFill>
                  <a:srgbClr val="000000"/>
                </a:solidFill>
                <a:latin typeface="Open Sans"/>
                <a:ea typeface="Open Sans"/>
                <a:cs typeface="Open Sans"/>
                <a:sym typeface="Open Sans"/>
              </a:rPr>
              <a:t>draw_utils.py</a:t>
            </a:r>
            <a:endParaRPr>
              <a:solidFill>
                <a:srgbClr val="000000"/>
              </a:solidFill>
              <a:latin typeface="Open Sans"/>
              <a:ea typeface="Open Sans"/>
              <a:cs typeface="Open Sans"/>
              <a:sym typeface="Open Sans"/>
            </a:endParaRPr>
          </a:p>
          <a:p>
            <a:pPr marL="0" lvl="0" indent="0" algn="l" rtl="0">
              <a:spcBef>
                <a:spcPts val="300"/>
              </a:spcBef>
              <a:spcAft>
                <a:spcPts val="0"/>
              </a:spcAft>
              <a:buNone/>
            </a:pPr>
            <a:r>
              <a:rPr lang="es">
                <a:solidFill>
                  <a:srgbClr val="000000"/>
                </a:solidFill>
                <a:latin typeface="Open Sans"/>
                <a:ea typeface="Open Sans"/>
                <a:cs typeface="Open Sans"/>
                <a:sym typeface="Open Sans"/>
              </a:rPr>
              <a:t>spark_utils.py</a:t>
            </a:r>
            <a:endParaRPr>
              <a:solidFill>
                <a:srgbClr val="000000"/>
              </a:solidFill>
              <a:latin typeface="Open Sans"/>
              <a:ea typeface="Open Sans"/>
              <a:cs typeface="Open Sans"/>
              <a:sym typeface="Open Sans"/>
            </a:endParaRPr>
          </a:p>
          <a:p>
            <a:pPr marL="0" lvl="0" indent="0" algn="l" rtl="0">
              <a:lnSpc>
                <a:spcPct val="115000"/>
              </a:lnSpc>
              <a:spcBef>
                <a:spcPts val="300"/>
              </a:spcBef>
              <a:spcAft>
                <a:spcPts val="1600"/>
              </a:spcAft>
              <a:buNone/>
            </a:pPr>
            <a:endParaRPr sz="1800">
              <a:solidFill>
                <a:srgbClr val="000000"/>
              </a:solidFill>
              <a:latin typeface="Open Sans"/>
              <a:ea typeface="Open Sans"/>
              <a:cs typeface="Open Sans"/>
              <a:sym typeface="Open Sans"/>
            </a:endParaRPr>
          </a:p>
        </p:txBody>
      </p:sp>
      <p:sp>
        <p:nvSpPr>
          <p:cNvPr id="126" name="Google Shape;126;p21"/>
          <p:cNvSpPr txBox="1"/>
          <p:nvPr/>
        </p:nvSpPr>
        <p:spPr>
          <a:xfrm>
            <a:off x="311700" y="2545625"/>
            <a:ext cx="1445700" cy="46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sz="1800">
                <a:solidFill>
                  <a:srgbClr val="000000"/>
                </a:solidFill>
                <a:latin typeface="Open Sans"/>
                <a:ea typeface="Open Sans"/>
                <a:cs typeface="Open Sans"/>
                <a:sym typeface="Open Sans"/>
              </a:rPr>
              <a:t>Utils library </a:t>
            </a:r>
            <a:endParaRPr sz="1800">
              <a:solidFill>
                <a:srgbClr val="000000"/>
              </a:solidFill>
              <a:latin typeface="Open Sans"/>
              <a:ea typeface="Open Sans"/>
              <a:cs typeface="Open Sans"/>
              <a:sym typeface="Open Sans"/>
            </a:endParaRPr>
          </a:p>
        </p:txBody>
      </p:sp>
      <p:pic>
        <p:nvPicPr>
          <p:cNvPr id="127" name="Google Shape;127;p21"/>
          <p:cNvPicPr preferRelativeResize="0"/>
          <p:nvPr/>
        </p:nvPicPr>
        <p:blipFill>
          <a:blip r:embed="rId3">
            <a:alphaModFix/>
          </a:blip>
          <a:stretch>
            <a:fillRect/>
          </a:stretch>
        </p:blipFill>
        <p:spPr>
          <a:xfrm>
            <a:off x="3399600" y="413063"/>
            <a:ext cx="5744399" cy="4730425"/>
          </a:xfrm>
          <a:prstGeom prst="rect">
            <a:avLst/>
          </a:prstGeom>
          <a:noFill/>
          <a:ln>
            <a:noFill/>
          </a:ln>
        </p:spPr>
      </p:pic>
      <p:sp>
        <p:nvSpPr>
          <p:cNvPr id="128" name="Google Shape;128;p21"/>
          <p:cNvSpPr txBox="1"/>
          <p:nvPr/>
        </p:nvSpPr>
        <p:spPr>
          <a:xfrm>
            <a:off x="311700" y="2024500"/>
            <a:ext cx="1445700" cy="46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rgbClr val="000000"/>
                </a:solidFill>
                <a:latin typeface="Open Sans"/>
                <a:ea typeface="Open Sans"/>
                <a:cs typeface="Open Sans"/>
                <a:sym typeface="Open Sans"/>
              </a:rPr>
              <a:t>Flow Chart  </a:t>
            </a:r>
            <a:endParaRPr sz="1800">
              <a:solidFill>
                <a:srgbClr val="000000"/>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1800">
              <a:solidFill>
                <a:srgbClr val="000000"/>
              </a:solidFill>
              <a:latin typeface="Open Sans"/>
              <a:ea typeface="Open Sans"/>
              <a:cs typeface="Open Sans"/>
              <a:sym typeface="Open Sans"/>
            </a:endParaRPr>
          </a:p>
        </p:txBody>
      </p:sp>
      <p:cxnSp>
        <p:nvCxnSpPr>
          <p:cNvPr id="129" name="Google Shape;129;p21"/>
          <p:cNvCxnSpPr/>
          <p:nvPr/>
        </p:nvCxnSpPr>
        <p:spPr>
          <a:xfrm rot="10800000" flipH="1">
            <a:off x="1757400" y="1781350"/>
            <a:ext cx="1660800" cy="444600"/>
          </a:xfrm>
          <a:prstGeom prst="straightConnector1">
            <a:avLst/>
          </a:prstGeom>
          <a:noFill/>
          <a:ln w="28575" cap="flat" cmpd="sng">
            <a:solidFill>
              <a:srgbClr val="999999"/>
            </a:solidFill>
            <a:prstDash val="solid"/>
            <a:round/>
            <a:headEnd type="none" w="med" len="med"/>
            <a:tailEnd type="triangle" w="med" len="med"/>
          </a:ln>
        </p:spPr>
      </p:cxnSp>
      <p:cxnSp>
        <p:nvCxnSpPr>
          <p:cNvPr id="130" name="Google Shape;130;p21"/>
          <p:cNvCxnSpPr/>
          <p:nvPr/>
        </p:nvCxnSpPr>
        <p:spPr>
          <a:xfrm>
            <a:off x="1058650" y="3066750"/>
            <a:ext cx="400500" cy="509400"/>
          </a:xfrm>
          <a:prstGeom prst="straightConnector1">
            <a:avLst/>
          </a:prstGeom>
          <a:noFill/>
          <a:ln w="28575" cap="flat" cmpd="sng">
            <a:solidFill>
              <a:srgbClr val="999999"/>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3015</Words>
  <Application>Microsoft Macintosh PowerPoint</Application>
  <PresentationFormat>Presentación en pantalla (16:9)</PresentationFormat>
  <Paragraphs>239</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Proxima Nova</vt:lpstr>
      <vt:lpstr>Open Sans</vt:lpstr>
      <vt:lpstr>Spearmint</vt:lpstr>
      <vt:lpstr>Presentación de PowerPoint</vt:lpstr>
      <vt:lpstr>Presentación de PowerPoint</vt:lpstr>
      <vt:lpstr>Introduction</vt:lpstr>
      <vt:lpstr>Lifecycle of an Ad</vt:lpstr>
      <vt:lpstr>The fraud problem</vt:lpstr>
      <vt:lpstr>Co-visitation  Networks</vt:lpstr>
      <vt:lpstr>Dataset</vt:lpstr>
      <vt:lpstr>Solution</vt:lpstr>
      <vt:lpstr>Implementation Design</vt:lpstr>
      <vt:lpstr>Results</vt:lpstr>
      <vt:lpstr>Results</vt:lpstr>
      <vt:lpstr>Results</vt:lpstr>
      <vt:lpstr>Conclusion</vt:lpstr>
      <vt:lpstr>Future Work</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Ayalo _</cp:lastModifiedBy>
  <cp:revision>9</cp:revision>
  <dcterms:modified xsi:type="dcterms:W3CDTF">2019-10-11T08:41:56Z</dcterms:modified>
</cp:coreProperties>
</file>