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3850751"/>
      </p:ext>
    </p:extLst>
  </p:cSld>
  <p:clrMapOvr>
    <a:masterClrMapping/>
  </p:clrMapOvr>
  <p:transition spd="med" advTm="1087">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865364744"/>
      </p:ext>
    </p:extLst>
  </p:cSld>
  <p:clrMapOvr>
    <a:masterClrMapping/>
  </p:clrMapOvr>
  <p:transition spd="med" advTm="1087">
    <p:pull/>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9953671"/>
      </p:ext>
    </p:extLst>
  </p:cSld>
  <p:clrMapOvr>
    <a:masterClrMapping/>
  </p:clrMapOvr>
  <p:transition spd="med" advTm="1087">
    <p:pull/>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986274147"/>
      </p:ext>
    </p:extLst>
  </p:cSld>
  <p:clrMapOvr>
    <a:masterClrMapping/>
  </p:clrMapOvr>
  <p:transition spd="med" advTm="1087">
    <p:pull/>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8266421"/>
      </p:ext>
    </p:extLst>
  </p:cSld>
  <p:clrMapOvr>
    <a:masterClrMapping/>
  </p:clrMapOvr>
  <p:transition spd="med" advTm="1087">
    <p:pull/>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451238160"/>
      </p:ext>
    </p:extLst>
  </p:cSld>
  <p:clrMapOvr>
    <a:masterClrMapping/>
  </p:clrMapOvr>
  <p:transition spd="med" advTm="1087">
    <p:pull/>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Saturday, August 20,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281893013"/>
      </p:ext>
    </p:extLst>
  </p:cSld>
  <p:clrMapOvr>
    <a:masterClrMapping/>
  </p:clrMapOvr>
  <p:transition spd="med" advTm="1087">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Saturday, August 20,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91943641"/>
      </p:ext>
    </p:extLst>
  </p:cSld>
  <p:clrMapOvr>
    <a:masterClrMapping/>
  </p:clrMapOvr>
  <p:transition spd="med" advTm="1087">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79923609"/>
      </p:ext>
    </p:extLst>
  </p:cSld>
  <p:clrMapOvr>
    <a:masterClrMapping/>
  </p:clrMapOvr>
  <p:transition spd="med" advTm="1087">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Saturday, August 20,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7134438"/>
      </p:ext>
    </p:extLst>
  </p:cSld>
  <p:clrMapOvr>
    <a:masterClrMapping/>
  </p:clrMapOvr>
  <p:transition spd="med" advTm="1087">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Saturday, August 20,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24541197"/>
      </p:ext>
    </p:extLst>
  </p:cSld>
  <p:clrMapOvr>
    <a:masterClrMapping/>
  </p:clrMapOvr>
  <p:transition spd="med" advTm="1087">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Saturday, August 20, 2022</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98434883"/>
      </p:ext>
    </p:extLst>
  </p:cSld>
  <p:clrMapOvr>
    <a:masterClrMapping/>
  </p:clrMapOvr>
  <p:transition spd="med" advTm="1087">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5F02D0-6806-43AF-9888-2359BF40C204}" type="datetime2">
              <a:rPr lang="en-US" smtClean="0"/>
              <a:t>Saturday, August 20,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48589174"/>
      </p:ext>
    </p:extLst>
  </p:cSld>
  <p:clrMapOvr>
    <a:masterClrMapping/>
  </p:clrMapOvr>
  <p:transition spd="med" advTm="1087">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14D2D-B1AF-4197-82D6-FC1F8BD05681}" type="datetime2">
              <a:rPr lang="en-US" smtClean="0"/>
              <a:t>Saturday, August 20,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28467529"/>
      </p:ext>
    </p:extLst>
  </p:cSld>
  <p:clrMapOvr>
    <a:masterClrMapping/>
  </p:clrMapOvr>
  <p:transition spd="med" advTm="1087">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71CEB-9838-4245-91B8-EFBAFE2D8B44}" type="datetime2">
              <a:rPr lang="en-US" smtClean="0"/>
              <a:t>Saturday, August 20,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17524799"/>
      </p:ext>
    </p:extLst>
  </p:cSld>
  <p:clrMapOvr>
    <a:masterClrMapping/>
  </p:clrMapOvr>
  <p:transition spd="med" advTm="1087">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Saturday, August 20,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504736908"/>
      </p:ext>
    </p:extLst>
  </p:cSld>
  <p:clrMapOvr>
    <a:masterClrMapping/>
  </p:clrMapOvr>
  <p:transition spd="med" advTm="1087">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56C2ED-54A4-480D-B5C8-65C0D62359B9}" type="datetime2">
              <a:rPr lang="en-US" smtClean="0"/>
              <a:pPr/>
              <a:t>Saturday, August 20, 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pc="200"/>
              <a:t>Sample Footer Text</a:t>
            </a:r>
            <a:endParaRPr lang="en-US" spc="20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46243730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ransition spd="med" advTm="1087">
    <p:pull/>
  </p:transition>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0BE40E3-5550-4CDD-B4FD-387C33EBF1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71A6B738-E50C-4653-B343-B9D6A5EA27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98768D6-B28C-40A3-B381-39306F5816D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D642632-BBD5-46D6-A91D-9B2BF68219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2EF7DDF1-FF86-4CA4-B08B-8939557EBD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6D7C1F89-72B2-4FDC-B9E2-04F52D5C5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31">
            <a:extLst>
              <a:ext uri="{FF2B5EF4-FFF2-40B4-BE49-F238E27FC236}">
                <a16:creationId xmlns:a16="http://schemas.microsoft.com/office/drawing/2014/main" id="{D94A7024-D948-494D-8920-BBA2DA07D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a:extLst>
              <a:ext uri="{FF2B5EF4-FFF2-40B4-BE49-F238E27FC236}">
                <a16:creationId xmlns:a16="http://schemas.microsoft.com/office/drawing/2014/main" id="{28B1FF6B-40C0-CDD6-8535-9B30934739FC}"/>
              </a:ext>
            </a:extLst>
          </p:cNvPr>
          <p:cNvPicPr>
            <a:picLocks noChangeAspect="1"/>
          </p:cNvPicPr>
          <p:nvPr/>
        </p:nvPicPr>
        <p:blipFill rotWithShape="1">
          <a:blip r:embed="rId2">
            <a:duotone>
              <a:prstClr val="black"/>
              <a:schemeClr val="tx2">
                <a:tint val="45000"/>
                <a:satMod val="400000"/>
              </a:schemeClr>
            </a:duotone>
            <a:alphaModFix amt="40000"/>
          </a:blip>
          <a:srcRect/>
          <a:stretch/>
        </p:blipFill>
        <p:spPr>
          <a:xfrm>
            <a:off x="20" y="4"/>
            <a:ext cx="12191980" cy="6857990"/>
          </a:xfrm>
          <a:prstGeom prst="rect">
            <a:avLst/>
          </a:prstGeom>
        </p:spPr>
      </p:pic>
      <p:sp>
        <p:nvSpPr>
          <p:cNvPr id="2" name="Title 1">
            <a:extLst>
              <a:ext uri="{FF2B5EF4-FFF2-40B4-BE49-F238E27FC236}">
                <a16:creationId xmlns:a16="http://schemas.microsoft.com/office/drawing/2014/main" id="{AF6C01F1-3C49-C880-7888-CDDE4685CE7D}"/>
              </a:ext>
            </a:extLst>
          </p:cNvPr>
          <p:cNvSpPr>
            <a:spLocks noGrp="1"/>
          </p:cNvSpPr>
          <p:nvPr>
            <p:ph type="ctrTitle"/>
          </p:nvPr>
        </p:nvSpPr>
        <p:spPr>
          <a:xfrm>
            <a:off x="3174" y="609600"/>
            <a:ext cx="12185650" cy="1320800"/>
          </a:xfrm>
        </p:spPr>
        <p:txBody>
          <a:bodyPr vert="horz" lIns="91440" tIns="45720" rIns="91440" bIns="45720" rtlCol="0" anchor="t">
            <a:normAutofit/>
          </a:bodyPr>
          <a:lstStyle/>
          <a:p>
            <a:pPr algn="ctr" rtl="0"/>
            <a:r>
              <a:rPr lang="en-US" sz="4400" dirty="0">
                <a:solidFill>
                  <a:schemeClr val="accent2">
                    <a:lumMod val="60000"/>
                    <a:lumOff val="40000"/>
                  </a:schemeClr>
                </a:solidFill>
                <a:latin typeface="Calibri" panose="020F0502020204030204" pitchFamily="34" charset="0"/>
                <a:ea typeface="Calibri" panose="020F0502020204030204" pitchFamily="34" charset="0"/>
              </a:rPr>
              <a:t>Supermarket Management System</a:t>
            </a:r>
            <a:endParaRPr lang="en-US" sz="4400" b="1"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C5E8040B-A11D-914D-B06A-B5F574A5BEFD}"/>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algn="l" rtl="0">
              <a:buFont typeface="Wingdings 3" charset="2"/>
              <a:buChar char=""/>
            </a:pPr>
            <a:r>
              <a:rPr lang="en-US" b="1" i="1">
                <a:solidFill>
                  <a:srgbClr val="FFFFFF"/>
                </a:solidFill>
              </a:rPr>
              <a:t>Team Members :</a:t>
            </a:r>
          </a:p>
          <a:p>
            <a:pPr marL="342900" indent="-342900" algn="l" rtl="0">
              <a:buFont typeface="Wingdings 3" charset="2"/>
              <a:buChar char=""/>
            </a:pPr>
            <a:r>
              <a:rPr lang="en-US">
                <a:solidFill>
                  <a:srgbClr val="FFFFFF"/>
                </a:solidFill>
                <a:effectLst/>
              </a:rPr>
              <a:t>Aya Magdy Galal (Team Leader).</a:t>
            </a:r>
          </a:p>
          <a:p>
            <a:pPr marL="342900" indent="-342900" algn="l" rtl="0">
              <a:buFont typeface="Wingdings 3" charset="2"/>
              <a:buChar char=""/>
            </a:pPr>
            <a:r>
              <a:rPr lang="en-US" u="none" strike="noStrike">
                <a:solidFill>
                  <a:srgbClr val="FFFFFF"/>
                </a:solidFill>
                <a:effectLst/>
                <a:uFill>
                  <a:solidFill>
                    <a:srgbClr val="000000"/>
                  </a:solidFill>
                </a:uFill>
              </a:rPr>
              <a:t>Esraa Abd El-Alim Ali.</a:t>
            </a:r>
          </a:p>
          <a:p>
            <a:pPr marL="342900" indent="-342900" algn="l" rtl="0">
              <a:buFont typeface="Wingdings 3" charset="2"/>
              <a:buChar char=""/>
            </a:pPr>
            <a:r>
              <a:rPr lang="en-US">
                <a:solidFill>
                  <a:srgbClr val="FFFFFF"/>
                </a:solidFill>
                <a:effectLst/>
              </a:rPr>
              <a:t>Ali Ahmed Abd Elaazim Ryad.</a:t>
            </a:r>
          </a:p>
          <a:p>
            <a:pPr marL="342900" indent="-342900" algn="l" rtl="0">
              <a:buFont typeface="Wingdings 3" charset="2"/>
              <a:buChar char=""/>
            </a:pPr>
            <a:r>
              <a:rPr lang="en-US" u="none" strike="noStrike">
                <a:solidFill>
                  <a:srgbClr val="FFFFFF"/>
                </a:solidFill>
                <a:effectLst/>
                <a:uFill>
                  <a:solidFill>
                    <a:srgbClr val="000000"/>
                  </a:solidFill>
                </a:uFill>
              </a:rPr>
              <a:t>Mohamed Ahmed Hassan syam.</a:t>
            </a:r>
          </a:p>
          <a:p>
            <a:pPr marL="342900" indent="-342900" algn="l" rtl="0">
              <a:buFont typeface="Wingdings 3" charset="2"/>
              <a:buChar char=""/>
            </a:pPr>
            <a:r>
              <a:rPr lang="en-US" u="none" strike="noStrike">
                <a:solidFill>
                  <a:srgbClr val="FFFFFF"/>
                </a:solidFill>
                <a:effectLst/>
                <a:uFill>
                  <a:solidFill>
                    <a:srgbClr val="000000"/>
                  </a:solidFill>
                </a:uFill>
              </a:rPr>
              <a:t>Hager Mohamed Abd Elmaaboud .</a:t>
            </a:r>
          </a:p>
          <a:p>
            <a:pPr marL="342900" indent="-342900" algn="l" rtl="0">
              <a:buFont typeface="Wingdings 3" charset="2"/>
              <a:buChar char=""/>
            </a:pPr>
            <a:r>
              <a:rPr lang="en-US" u="none" strike="noStrike">
                <a:solidFill>
                  <a:srgbClr val="FFFFFF"/>
                </a:solidFill>
                <a:effectLst/>
                <a:uFill>
                  <a:solidFill>
                    <a:srgbClr val="000000"/>
                  </a:solidFill>
                </a:uFill>
              </a:rPr>
              <a:t>Hadeer Saber Hassan .</a:t>
            </a:r>
          </a:p>
          <a:p>
            <a:pPr marL="342900" indent="-342900" algn="l" rtl="0">
              <a:buFont typeface="Wingdings 3" charset="2"/>
              <a:buChar char=""/>
            </a:pPr>
            <a:r>
              <a:rPr lang="en-US" u="none" strike="noStrike">
                <a:solidFill>
                  <a:srgbClr val="FFFFFF"/>
                </a:solidFill>
                <a:effectLst/>
                <a:uFill>
                  <a:solidFill>
                    <a:srgbClr val="000000"/>
                  </a:solidFill>
                </a:uFill>
              </a:rPr>
              <a:t>Hossam Mahmoud Abd Elhadi.</a:t>
            </a:r>
          </a:p>
          <a:p>
            <a:pPr marL="342900" indent="-342900" algn="l" rtl="0">
              <a:buFont typeface="Wingdings 3" charset="2"/>
              <a:buChar char=""/>
            </a:pPr>
            <a:endParaRPr lang="en-US">
              <a:solidFill>
                <a:srgbClr val="FFFFFF"/>
              </a:solidFill>
            </a:endParaRPr>
          </a:p>
          <a:p>
            <a:pPr marL="342900" indent="-342900" algn="l" rtl="0">
              <a:buFont typeface="Wingdings 3" charset="2"/>
              <a:buChar char=""/>
            </a:pPr>
            <a:endParaRPr lang="en-US">
              <a:solidFill>
                <a:srgbClr val="FFFFFF"/>
              </a:solidFill>
            </a:endParaRPr>
          </a:p>
        </p:txBody>
      </p:sp>
    </p:spTree>
    <p:extLst>
      <p:ext uri="{BB962C8B-B14F-4D97-AF65-F5344CB8AC3E}">
        <p14:creationId xmlns:p14="http://schemas.microsoft.com/office/powerpoint/2010/main" val="2090180163"/>
      </p:ext>
    </p:extLst>
  </p:cSld>
  <p:clrMapOvr>
    <a:overrideClrMapping bg1="dk1" tx1="lt1" bg2="dk2" tx2="lt2" accent1="accent1" accent2="accent2" accent3="accent3" accent4="accent4" accent5="accent5" accent6="accent6" hlink="hlink" folHlink="folHlink"/>
  </p:clrMapOvr>
  <p:transition spd="med" advTm="1087">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7B04E1-E945-4091-E8D0-5BAB11491766}"/>
              </a:ext>
            </a:extLst>
          </p:cNvPr>
          <p:cNvSpPr>
            <a:spLocks noGrp="1"/>
          </p:cNvSpPr>
          <p:nvPr>
            <p:ph type="title"/>
          </p:nvPr>
        </p:nvSpPr>
        <p:spPr>
          <a:xfrm>
            <a:off x="8264867" y="609600"/>
            <a:ext cx="3429845" cy="2227730"/>
          </a:xfrm>
        </p:spPr>
        <p:txBody>
          <a:bodyPr anchor="ctr">
            <a:normAutofit/>
          </a:bodyPr>
          <a:lstStyle/>
          <a:p>
            <a:r>
              <a:rPr lang="en-US" b="1" dirty="0">
                <a:solidFill>
                  <a:srgbClr val="FFFFFF"/>
                </a:solidFill>
                <a:latin typeface="Andalus" panose="02020603050405020304" pitchFamily="18" charset="-78"/>
                <a:cs typeface="Andalus" panose="02020603050405020304" pitchFamily="18" charset="-78"/>
              </a:rPr>
              <a:t>Database using SQLITE3</a:t>
            </a:r>
            <a:endParaRPr lang="ar-EG" b="1" dirty="0">
              <a:solidFill>
                <a:srgbClr val="FFFFFF"/>
              </a:solidFill>
              <a:latin typeface="Andalus" panose="02020603050405020304" pitchFamily="18" charset="-78"/>
              <a:cs typeface="Andalus" panose="02020603050405020304" pitchFamily="18" charset="-78"/>
            </a:endParaRPr>
          </a:p>
        </p:txBody>
      </p:sp>
      <p:pic>
        <p:nvPicPr>
          <p:cNvPr id="5" name="Content Placeholder 4" descr="Graphical user interface, application&#10;&#10;Description automatically generated">
            <a:extLst>
              <a:ext uri="{FF2B5EF4-FFF2-40B4-BE49-F238E27FC236}">
                <a16:creationId xmlns:a16="http://schemas.microsoft.com/office/drawing/2014/main" id="{BADD8EBC-49EB-C590-610E-357543FC4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 y="1904417"/>
            <a:ext cx="7850088" cy="4981575"/>
          </a:xfrm>
          <a:prstGeom prst="rect">
            <a:avLst/>
          </a:prstGeom>
        </p:spPr>
      </p:pic>
      <p:sp>
        <p:nvSpPr>
          <p:cNvPr id="9" name="Content Placeholder 8">
            <a:extLst>
              <a:ext uri="{FF2B5EF4-FFF2-40B4-BE49-F238E27FC236}">
                <a16:creationId xmlns:a16="http://schemas.microsoft.com/office/drawing/2014/main" id="{F1FD91D1-DF2D-6786-69B3-C6395D2D25D2}"/>
              </a:ext>
            </a:extLst>
          </p:cNvPr>
          <p:cNvSpPr>
            <a:spLocks noGrp="1"/>
          </p:cNvSpPr>
          <p:nvPr>
            <p:ph idx="1"/>
          </p:nvPr>
        </p:nvSpPr>
        <p:spPr>
          <a:xfrm>
            <a:off x="7847045" y="2837329"/>
            <a:ext cx="3847668" cy="3317938"/>
          </a:xfrm>
        </p:spPr>
        <p:txBody>
          <a:bodyPr anchor="t">
            <a:normAutofit/>
          </a:bodyPr>
          <a:lstStyle/>
          <a:p>
            <a:pPr marL="0" indent="0" algn="l">
              <a:buNone/>
            </a:pPr>
            <a:r>
              <a:rPr lang="en-US" dirty="0">
                <a:solidFill>
                  <a:srgbClr val="FFFFFF"/>
                </a:solidFill>
              </a:rPr>
              <a:t>Where the program data is stored</a:t>
            </a:r>
          </a:p>
          <a:p>
            <a:pPr marL="0" indent="0" algn="l">
              <a:buNone/>
            </a:pPr>
            <a:endParaRPr lang="en-US" dirty="0">
              <a:solidFill>
                <a:srgbClr val="FFFFFF"/>
              </a:solidFill>
            </a:endParaRPr>
          </a:p>
        </p:txBody>
      </p:sp>
    </p:spTree>
    <p:custDataLst>
      <p:tags r:id="rId1"/>
    </p:custDataLst>
    <p:extLst>
      <p:ext uri="{BB962C8B-B14F-4D97-AF65-F5344CB8AC3E}">
        <p14:creationId xmlns:p14="http://schemas.microsoft.com/office/powerpoint/2010/main" val="3641733831"/>
      </p:ext>
    </p:extLst>
  </p:cSld>
  <p:clrMapOvr>
    <a:masterClrMapping/>
  </p:clrMapOvr>
  <p:transition spd="med" advTm="1087">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376FAE-8197-D0AD-9E32-2C79EA3A37DD}"/>
              </a:ext>
            </a:extLst>
          </p:cNvPr>
          <p:cNvSpPr>
            <a:spLocks noGrp="1"/>
          </p:cNvSpPr>
          <p:nvPr>
            <p:ph type="title"/>
          </p:nvPr>
        </p:nvSpPr>
        <p:spPr>
          <a:xfrm>
            <a:off x="140733" y="335585"/>
            <a:ext cx="4338662" cy="1577191"/>
          </a:xfrm>
        </p:spPr>
        <p:txBody>
          <a:bodyPr anchor="ctr">
            <a:normAutofit/>
          </a:bodyPr>
          <a:lstStyle/>
          <a:p>
            <a:pPr rtl="0"/>
            <a:r>
              <a:rPr lang="en-US" b="1" dirty="0">
                <a:solidFill>
                  <a:schemeClr val="accent2">
                    <a:lumMod val="60000"/>
                    <a:lumOff val="40000"/>
                  </a:schemeClr>
                </a:solidFill>
                <a:latin typeface="Georgia" panose="02040502050405020303" pitchFamily="18" charset="0"/>
              </a:rPr>
              <a:t>T</a:t>
            </a:r>
            <a:r>
              <a:rPr lang="en-US" b="1" i="0" dirty="0">
                <a:solidFill>
                  <a:schemeClr val="accent2">
                    <a:lumMod val="60000"/>
                    <a:lumOff val="40000"/>
                  </a:schemeClr>
                </a:solidFill>
                <a:effectLst/>
                <a:latin typeface="Georgia" panose="02040502050405020303" pitchFamily="18" charset="0"/>
              </a:rPr>
              <a:t>able of contents </a:t>
            </a:r>
            <a:r>
              <a:rPr lang="en-US" b="1" i="0" dirty="0">
                <a:solidFill>
                  <a:srgbClr val="FFFFFF"/>
                </a:solidFill>
                <a:effectLst/>
                <a:latin typeface="Georgia" panose="02040502050405020303" pitchFamily="18" charset="0"/>
              </a:rPr>
              <a:t>:</a:t>
            </a:r>
            <a:endParaRPr lang="ar-EG" dirty="0">
              <a:solidFill>
                <a:srgbClr val="FFFFFF"/>
              </a:solidFill>
            </a:endParaRPr>
          </a:p>
        </p:txBody>
      </p:sp>
      <p:pic>
        <p:nvPicPr>
          <p:cNvPr id="7" name="Graphic 6" descr="Magnifying glass">
            <a:extLst>
              <a:ext uri="{FF2B5EF4-FFF2-40B4-BE49-F238E27FC236}">
                <a16:creationId xmlns:a16="http://schemas.microsoft.com/office/drawing/2014/main" id="{BD14343B-8068-F5B9-4A76-532EA53439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569845" y="1119613"/>
            <a:ext cx="3856774" cy="3856774"/>
          </a:xfrm>
          <a:prstGeom prst="rect">
            <a:avLst/>
          </a:prstGeom>
        </p:spPr>
      </p:pic>
      <p:sp>
        <p:nvSpPr>
          <p:cNvPr id="37" name="Content Placeholder 2">
            <a:extLst>
              <a:ext uri="{FF2B5EF4-FFF2-40B4-BE49-F238E27FC236}">
                <a16:creationId xmlns:a16="http://schemas.microsoft.com/office/drawing/2014/main" id="{7C6582A9-155F-676A-B3AD-2FDB8E7EF9A8}"/>
              </a:ext>
            </a:extLst>
          </p:cNvPr>
          <p:cNvSpPr>
            <a:spLocks noGrp="1"/>
          </p:cNvSpPr>
          <p:nvPr>
            <p:ph idx="1"/>
          </p:nvPr>
        </p:nvSpPr>
        <p:spPr>
          <a:xfrm>
            <a:off x="156871" y="1695629"/>
            <a:ext cx="4512988" cy="4305356"/>
          </a:xfrm>
        </p:spPr>
        <p:txBody>
          <a:bodyPr anchor="t">
            <a:normAutofit/>
          </a:bodyPr>
          <a:lstStyle/>
          <a:p>
            <a:pPr algn="l" rtl="0">
              <a:lnSpc>
                <a:spcPct val="90000"/>
              </a:lnSpc>
              <a:buFont typeface="Wingdings" panose="05000000000000000000" pitchFamily="2" charset="2"/>
              <a:buChar char="§"/>
            </a:pPr>
            <a:r>
              <a:rPr lang="en-US" sz="2400" dirty="0">
                <a:solidFill>
                  <a:schemeClr val="accent2">
                    <a:lumMod val="60000"/>
                    <a:lumOff val="40000"/>
                  </a:schemeClr>
                </a:solidFill>
              </a:rPr>
              <a:t>Introduction</a:t>
            </a:r>
          </a:p>
          <a:p>
            <a:pPr algn="l" rtl="0">
              <a:lnSpc>
                <a:spcPct val="90000"/>
              </a:lnSpc>
              <a:buFont typeface="Wingdings" panose="05000000000000000000" pitchFamily="2" charset="2"/>
              <a:buChar char="§"/>
            </a:pPr>
            <a:r>
              <a:rPr lang="en-US" sz="2400" dirty="0">
                <a:solidFill>
                  <a:schemeClr val="accent2">
                    <a:lumMod val="60000"/>
                    <a:lumOff val="40000"/>
                  </a:schemeClr>
                </a:solidFill>
              </a:rPr>
              <a:t>The parts of the project:</a:t>
            </a:r>
          </a:p>
          <a:p>
            <a:pPr marL="800100" lvl="1" indent="-342900" algn="l" rtl="0">
              <a:lnSpc>
                <a:spcPct val="90000"/>
              </a:lnSpc>
              <a:buFont typeface="+mj-lt"/>
              <a:buAutoNum type="arabicPeriod"/>
            </a:pPr>
            <a:r>
              <a:rPr lang="en-US" sz="2400" dirty="0">
                <a:solidFill>
                  <a:schemeClr val="accent2">
                    <a:lumMod val="60000"/>
                    <a:lumOff val="40000"/>
                  </a:schemeClr>
                </a:solidFill>
              </a:rPr>
              <a:t>GUI</a:t>
            </a:r>
          </a:p>
          <a:p>
            <a:pPr marL="800100" lvl="1" indent="-342900" algn="l" rtl="0">
              <a:lnSpc>
                <a:spcPct val="90000"/>
              </a:lnSpc>
              <a:buFont typeface="+mj-lt"/>
              <a:buAutoNum type="arabicPeriod"/>
            </a:pPr>
            <a:r>
              <a:rPr lang="en-US" sz="2400" dirty="0">
                <a:solidFill>
                  <a:schemeClr val="accent2">
                    <a:lumMod val="60000"/>
                    <a:lumOff val="40000"/>
                  </a:schemeClr>
                </a:solidFill>
              </a:rPr>
              <a:t>Login frame</a:t>
            </a:r>
          </a:p>
          <a:p>
            <a:pPr marL="800100" lvl="1" indent="-342900" algn="l" rtl="0">
              <a:lnSpc>
                <a:spcPct val="90000"/>
              </a:lnSpc>
              <a:buFont typeface="+mj-lt"/>
              <a:buAutoNum type="arabicPeriod"/>
            </a:pPr>
            <a:r>
              <a:rPr lang="en-US" sz="2400" dirty="0">
                <a:solidFill>
                  <a:schemeClr val="accent2">
                    <a:lumMod val="60000"/>
                    <a:lumOff val="40000"/>
                  </a:schemeClr>
                </a:solidFill>
              </a:rPr>
              <a:t>Home frame</a:t>
            </a:r>
          </a:p>
          <a:p>
            <a:pPr marL="800100" lvl="1" indent="-342900" algn="l" rtl="0">
              <a:lnSpc>
                <a:spcPct val="90000"/>
              </a:lnSpc>
              <a:buFont typeface="+mj-lt"/>
              <a:buAutoNum type="arabicPeriod"/>
            </a:pPr>
            <a:r>
              <a:rPr lang="en-US" sz="2400" dirty="0">
                <a:solidFill>
                  <a:schemeClr val="accent2">
                    <a:lumMod val="60000"/>
                    <a:lumOff val="40000"/>
                  </a:schemeClr>
                </a:solidFill>
              </a:rPr>
              <a:t>Grocery home frame</a:t>
            </a:r>
          </a:p>
          <a:p>
            <a:pPr marL="800100" lvl="1" indent="-342900" algn="l" rtl="0">
              <a:lnSpc>
                <a:spcPct val="90000"/>
              </a:lnSpc>
              <a:buFont typeface="+mj-lt"/>
              <a:buAutoNum type="arabicPeriod"/>
            </a:pPr>
            <a:r>
              <a:rPr lang="en-US" sz="2400" dirty="0">
                <a:solidFill>
                  <a:schemeClr val="accent2">
                    <a:lumMod val="60000"/>
                    <a:lumOff val="40000"/>
                  </a:schemeClr>
                </a:solidFill>
              </a:rPr>
              <a:t>Search frame</a:t>
            </a:r>
          </a:p>
          <a:p>
            <a:pPr marL="800100" lvl="1" indent="-342900" algn="l" rtl="0">
              <a:lnSpc>
                <a:spcPct val="90000"/>
              </a:lnSpc>
              <a:buFont typeface="+mj-lt"/>
              <a:buAutoNum type="arabicPeriod"/>
            </a:pPr>
            <a:r>
              <a:rPr lang="en-US" sz="2400" dirty="0">
                <a:solidFill>
                  <a:schemeClr val="accent2">
                    <a:lumMod val="60000"/>
                    <a:lumOff val="40000"/>
                  </a:schemeClr>
                </a:solidFill>
              </a:rPr>
              <a:t>Update </a:t>
            </a:r>
            <a:r>
              <a:rPr lang="en-US" sz="2400" dirty="0">
                <a:solidFill>
                  <a:schemeClr val="accent2">
                    <a:lumMod val="60000"/>
                    <a:lumOff val="40000"/>
                  </a:schemeClr>
                </a:solidFill>
                <a:latin typeface="Arial" panose="020B0604020202020204" pitchFamily="34" charset="0"/>
                <a:cs typeface="Arial" panose="020B0604020202020204" pitchFamily="34" charset="0"/>
              </a:rPr>
              <a:t>&amp;</a:t>
            </a:r>
            <a:r>
              <a:rPr lang="en-US" sz="2400" dirty="0">
                <a:solidFill>
                  <a:schemeClr val="accent2">
                    <a:lumMod val="60000"/>
                    <a:lumOff val="40000"/>
                  </a:schemeClr>
                </a:solidFill>
              </a:rPr>
              <a:t> Delete</a:t>
            </a:r>
          </a:p>
          <a:p>
            <a:pPr marL="0" indent="0" rtl="0">
              <a:lnSpc>
                <a:spcPct val="90000"/>
              </a:lnSpc>
              <a:buNone/>
            </a:pPr>
            <a:r>
              <a:rPr lang="en-US" dirty="0">
                <a:solidFill>
                  <a:srgbClr val="FFFFFF"/>
                </a:solidFill>
              </a:rPr>
              <a:t> </a:t>
            </a:r>
          </a:p>
        </p:txBody>
      </p:sp>
    </p:spTree>
    <p:extLst>
      <p:ext uri="{BB962C8B-B14F-4D97-AF65-F5344CB8AC3E}">
        <p14:creationId xmlns:p14="http://schemas.microsoft.com/office/powerpoint/2010/main" val="3644944057"/>
      </p:ext>
    </p:extLst>
  </p:cSld>
  <p:clrMapOvr>
    <a:masterClrMapping/>
  </p:clrMapOvr>
  <p:transition spd="med" advTm="1087">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F030-1D88-E2B0-A235-600DC19CA4C8}"/>
              </a:ext>
            </a:extLst>
          </p:cNvPr>
          <p:cNvSpPr>
            <a:spLocks noGrp="1"/>
          </p:cNvSpPr>
          <p:nvPr>
            <p:ph type="title"/>
          </p:nvPr>
        </p:nvSpPr>
        <p:spPr>
          <a:xfrm>
            <a:off x="5536734" y="609600"/>
            <a:ext cx="3737268" cy="1320800"/>
          </a:xfrm>
        </p:spPr>
        <p:txBody>
          <a:bodyPr>
            <a:normAutofit/>
          </a:bodyPr>
          <a:lstStyle/>
          <a:p>
            <a:r>
              <a:rPr lang="en-US" b="1">
                <a:effectLst/>
                <a:latin typeface="Andalus" panose="02020603050405020304" pitchFamily="18" charset="-78"/>
                <a:ea typeface="Verdana" panose="020B0604030504040204" pitchFamily="34" charset="0"/>
                <a:cs typeface="Andalus" panose="02020603050405020304" pitchFamily="18" charset="-78"/>
              </a:rPr>
              <a:t>Introduction</a:t>
            </a:r>
            <a:r>
              <a:rPr lang="en-US" b="1">
                <a:effectLst/>
                <a:latin typeface="Times New Roman" panose="02020603050405020304" pitchFamily="18" charset="0"/>
                <a:ea typeface="Verdana" panose="020B0604030504040204" pitchFamily="34" charset="0"/>
              </a:rPr>
              <a:t> :</a:t>
            </a:r>
            <a:r>
              <a:rPr lang="en-US">
                <a:effectLst/>
                <a:latin typeface="Calibri" panose="020F0502020204030204" pitchFamily="34" charset="0"/>
                <a:ea typeface="Calibri" panose="020F0502020204030204" pitchFamily="34" charset="0"/>
              </a:rPr>
              <a:t/>
            </a:r>
            <a:br>
              <a:rPr lang="en-US">
                <a:effectLst/>
                <a:latin typeface="Calibri" panose="020F0502020204030204" pitchFamily="34" charset="0"/>
                <a:ea typeface="Calibri" panose="020F0502020204030204" pitchFamily="34" charset="0"/>
              </a:rPr>
            </a:br>
            <a:endParaRPr lang="ar-EG" dirty="0"/>
          </a:p>
        </p:txBody>
      </p:sp>
      <p:sp>
        <p:nvSpPr>
          <p:cNvPr id="3" name="Content Placeholder 2">
            <a:extLst>
              <a:ext uri="{FF2B5EF4-FFF2-40B4-BE49-F238E27FC236}">
                <a16:creationId xmlns:a16="http://schemas.microsoft.com/office/drawing/2014/main" id="{7D3A66C7-8354-46EA-886D-E53AF017DF46}"/>
              </a:ext>
            </a:extLst>
          </p:cNvPr>
          <p:cNvSpPr>
            <a:spLocks noGrp="1"/>
          </p:cNvSpPr>
          <p:nvPr>
            <p:ph idx="1"/>
          </p:nvPr>
        </p:nvSpPr>
        <p:spPr>
          <a:xfrm>
            <a:off x="5209563" y="2160589"/>
            <a:ext cx="4064439" cy="3880773"/>
          </a:xfrm>
        </p:spPr>
        <p:txBody>
          <a:bodyPr>
            <a:normAutofit/>
          </a:bodyPr>
          <a:lstStyle/>
          <a:p>
            <a:pPr marL="0" indent="0" rtl="0">
              <a:buNone/>
            </a:pPr>
            <a:r>
              <a:rPr lang="en-US">
                <a:effectLst/>
                <a:latin typeface="Calibri" panose="020F0502020204030204" pitchFamily="34" charset="0"/>
                <a:ea typeface="Calibri" panose="020F0502020204030204" pitchFamily="34" charset="0"/>
              </a:rPr>
              <a:t>Supermarket Management System is created using Python to easily manage all supermarket related functions by a single user. As a terminal application, the users can perform basic operations of their supermarket such as additional items, view items, clear items/stocks, purchase items, search for specific products in the stocks and edit any items/products placed in the system record.</a:t>
            </a:r>
            <a:endParaRPr lang="ar-EG"/>
          </a:p>
        </p:txBody>
      </p:sp>
      <p:pic>
        <p:nvPicPr>
          <p:cNvPr id="11" name="Picture 4" descr="Rows of shopping trolleys">
            <a:extLst>
              <a:ext uri="{FF2B5EF4-FFF2-40B4-BE49-F238E27FC236}">
                <a16:creationId xmlns:a16="http://schemas.microsoft.com/office/drawing/2014/main" id="{98D05DA4-2BD2-765C-A22B-86A5CDD4D864}"/>
              </a:ext>
            </a:extLst>
          </p:cNvPr>
          <p:cNvPicPr>
            <a:picLocks noChangeAspect="1"/>
          </p:cNvPicPr>
          <p:nvPr/>
        </p:nvPicPr>
        <p:blipFill rotWithShape="1">
          <a:blip r:embed="rId2"/>
          <a:srcRect l="28631" r="17285" b="-1"/>
          <a:stretch/>
        </p:blipFill>
        <p:spPr>
          <a:xfrm>
            <a:off x="0"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2"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86837164"/>
      </p:ext>
    </p:extLst>
  </p:cSld>
  <p:clrMapOvr>
    <a:overrideClrMapping bg1="dk1" tx1="lt1" bg2="dk2" tx2="lt2" accent1="accent1" accent2="accent2" accent3="accent3" accent4="accent4" accent5="accent5" accent6="accent6" hlink="hlink" folHlink="folHlink"/>
  </p:clrMapOvr>
  <p:transition spd="med" advTm="1087">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1F49-3BE9-15E0-0F4D-23CA28EB4462}"/>
              </a:ext>
            </a:extLst>
          </p:cNvPr>
          <p:cNvSpPr>
            <a:spLocks noGrp="1"/>
          </p:cNvSpPr>
          <p:nvPr>
            <p:ph type="title"/>
          </p:nvPr>
        </p:nvSpPr>
        <p:spPr>
          <a:xfrm>
            <a:off x="5536734" y="609600"/>
            <a:ext cx="3737268" cy="1320800"/>
          </a:xfrm>
        </p:spPr>
        <p:txBody>
          <a:bodyPr>
            <a:normAutofit/>
          </a:bodyPr>
          <a:lstStyle/>
          <a:p>
            <a:r>
              <a:rPr lang="en-US" b="1" dirty="0">
                <a:latin typeface="Andalus" panose="02020603050405020304" pitchFamily="18" charset="-78"/>
                <a:cs typeface="Andalus" panose="02020603050405020304" pitchFamily="18" charset="-78"/>
              </a:rPr>
              <a:t>Parts of the project</a:t>
            </a:r>
            <a:endParaRPr lang="ar-EG" b="1" dirty="0">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8733F5A6-27C4-7F0F-1B24-781C49211CB5}"/>
              </a:ext>
            </a:extLst>
          </p:cNvPr>
          <p:cNvSpPr>
            <a:spLocks noGrp="1"/>
          </p:cNvSpPr>
          <p:nvPr>
            <p:ph idx="1"/>
          </p:nvPr>
        </p:nvSpPr>
        <p:spPr>
          <a:xfrm>
            <a:off x="5209563" y="2160589"/>
            <a:ext cx="4064439" cy="3880773"/>
          </a:xfrm>
        </p:spPr>
        <p:txBody>
          <a:bodyPr>
            <a:normAutofit/>
          </a:bodyPr>
          <a:lstStyle/>
          <a:p>
            <a:pPr lvl="1" algn="l" rtl="0">
              <a:buFont typeface="Wingdings" panose="05000000000000000000" pitchFamily="2" charset="2"/>
              <a:buChar char="§"/>
            </a:pPr>
            <a:r>
              <a:rPr lang="en-US" sz="2000"/>
              <a:t>GUI</a:t>
            </a:r>
          </a:p>
          <a:p>
            <a:pPr lvl="2" algn="l" rtl="0">
              <a:buFont typeface="Wingdings" panose="05000000000000000000" pitchFamily="2" charset="2"/>
              <a:buChar char="§"/>
            </a:pPr>
            <a:r>
              <a:rPr lang="en-US" sz="2000"/>
              <a:t>Login Form</a:t>
            </a:r>
          </a:p>
          <a:p>
            <a:pPr lvl="2" algn="l" rtl="0">
              <a:buFont typeface="Wingdings" panose="05000000000000000000" pitchFamily="2" charset="2"/>
              <a:buChar char="§"/>
            </a:pPr>
            <a:r>
              <a:rPr lang="en-US" sz="2000"/>
              <a:t>Home Form</a:t>
            </a:r>
          </a:p>
          <a:p>
            <a:pPr lvl="2" algn="l" rtl="0">
              <a:buFont typeface="Wingdings" panose="05000000000000000000" pitchFamily="2" charset="2"/>
              <a:buChar char="§"/>
            </a:pPr>
            <a:r>
              <a:rPr lang="en-US" sz="2000"/>
              <a:t>Grocery Home Form</a:t>
            </a:r>
          </a:p>
          <a:p>
            <a:pPr lvl="2" algn="l" rtl="0">
              <a:buFont typeface="Wingdings" panose="05000000000000000000" pitchFamily="2" charset="2"/>
              <a:buChar char="§"/>
            </a:pPr>
            <a:r>
              <a:rPr lang="en-US" sz="2000"/>
              <a:t>Search Form</a:t>
            </a:r>
          </a:p>
          <a:p>
            <a:pPr lvl="2" algn="l" rtl="0">
              <a:buFont typeface="Wingdings" panose="05000000000000000000" pitchFamily="2" charset="2"/>
              <a:buChar char="§"/>
            </a:pPr>
            <a:r>
              <a:rPr lang="en-US" sz="2000"/>
              <a:t>Update </a:t>
            </a:r>
            <a:r>
              <a:rPr lang="en-US" sz="2000">
                <a:latin typeface="Arial" panose="020B0604020202020204" pitchFamily="34" charset="0"/>
                <a:cs typeface="Arial" panose="020B0604020202020204" pitchFamily="34" charset="0"/>
              </a:rPr>
              <a:t>&amp;</a:t>
            </a:r>
            <a:r>
              <a:rPr lang="en-US" sz="2000"/>
              <a:t> Delete Form</a:t>
            </a:r>
          </a:p>
          <a:p>
            <a:pPr lvl="2" algn="l" rtl="0">
              <a:buFont typeface="Wingdings" panose="05000000000000000000" pitchFamily="2" charset="2"/>
              <a:buChar char="§"/>
            </a:pPr>
            <a:endParaRPr lang="en-US" sz="2000"/>
          </a:p>
          <a:p>
            <a:pPr lvl="1" algn="l" rtl="0">
              <a:buFont typeface="Wingdings" panose="05000000000000000000" pitchFamily="2" charset="2"/>
              <a:buChar char="§"/>
            </a:pPr>
            <a:r>
              <a:rPr lang="en-US" sz="2000"/>
              <a:t>Database using sqlite3</a:t>
            </a:r>
          </a:p>
          <a:p>
            <a:endParaRPr lang="ar-EG" dirty="0"/>
          </a:p>
        </p:txBody>
      </p:sp>
      <p:pic>
        <p:nvPicPr>
          <p:cNvPr id="27" name="Picture 4" descr="Keys to a home">
            <a:extLst>
              <a:ext uri="{FF2B5EF4-FFF2-40B4-BE49-F238E27FC236}">
                <a16:creationId xmlns:a16="http://schemas.microsoft.com/office/drawing/2014/main" id="{AE392405-D770-A3F5-114F-D6B3A0C5CE49}"/>
              </a:ext>
            </a:extLst>
          </p:cNvPr>
          <p:cNvPicPr>
            <a:picLocks noChangeAspect="1"/>
          </p:cNvPicPr>
          <p:nvPr/>
        </p:nvPicPr>
        <p:blipFill rotWithShape="1">
          <a:blip r:embed="rId2"/>
          <a:srcRect l="37541" r="994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8"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2097020"/>
      </p:ext>
    </p:extLst>
  </p:cSld>
  <p:clrMapOvr>
    <a:overrideClrMapping bg1="dk1" tx1="lt1" bg2="dk2" tx2="lt2" accent1="accent1" accent2="accent2" accent3="accent3" accent4="accent4" accent5="accent5" accent6="accent6" hlink="hlink" folHlink="folHlink"/>
  </p:clrMapOvr>
  <p:transition spd="med" advTm="1087">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CB13CE-E67D-4D71-ECB5-09B569D0CA50}"/>
              </a:ext>
            </a:extLst>
          </p:cNvPr>
          <p:cNvSpPr>
            <a:spLocks noGrp="1"/>
          </p:cNvSpPr>
          <p:nvPr>
            <p:ph type="title"/>
          </p:nvPr>
        </p:nvSpPr>
        <p:spPr>
          <a:xfrm>
            <a:off x="7181723" y="609600"/>
            <a:ext cx="4512989" cy="2227730"/>
          </a:xfrm>
        </p:spPr>
        <p:txBody>
          <a:bodyPr anchor="ctr">
            <a:normAutofit/>
          </a:bodyPr>
          <a:lstStyle/>
          <a:p>
            <a:r>
              <a:rPr lang="en-US" b="1">
                <a:solidFill>
                  <a:srgbClr val="FFFFFF"/>
                </a:solidFill>
                <a:latin typeface="Andalus" panose="02020603050405020304" pitchFamily="18" charset="-78"/>
                <a:cs typeface="Andalus" panose="02020603050405020304" pitchFamily="18" charset="-78"/>
              </a:rPr>
              <a:t>GUI : Login Form</a:t>
            </a:r>
            <a:endParaRPr lang="ar-EG" b="1">
              <a:solidFill>
                <a:srgbClr val="FFFFFF"/>
              </a:solidFill>
              <a:latin typeface="Andalus" panose="02020603050405020304" pitchFamily="18" charset="-78"/>
              <a:cs typeface="Andalus" panose="02020603050405020304" pitchFamily="18" charset="-78"/>
            </a:endParaRPr>
          </a:p>
        </p:txBody>
      </p:sp>
      <p:sp>
        <p:nvSpPr>
          <p:cNvPr id="15" name="Content Placeholder 14">
            <a:extLst>
              <a:ext uri="{FF2B5EF4-FFF2-40B4-BE49-F238E27FC236}">
                <a16:creationId xmlns:a16="http://schemas.microsoft.com/office/drawing/2014/main" id="{51D0718B-C328-04FF-7303-DDAD3D0CE7AE}"/>
              </a:ext>
            </a:extLst>
          </p:cNvPr>
          <p:cNvSpPr>
            <a:spLocks noGrp="1"/>
          </p:cNvSpPr>
          <p:nvPr>
            <p:ph idx="1"/>
          </p:nvPr>
        </p:nvSpPr>
        <p:spPr>
          <a:xfrm>
            <a:off x="7181725" y="2837329"/>
            <a:ext cx="4512988" cy="3317938"/>
          </a:xfrm>
        </p:spPr>
        <p:txBody>
          <a:bodyPr anchor="t">
            <a:normAutofit/>
          </a:bodyPr>
          <a:lstStyle/>
          <a:p>
            <a:pPr marL="0" indent="0" algn="l">
              <a:buNone/>
            </a:pPr>
            <a:r>
              <a:rPr lang="en-US" sz="2800" dirty="0">
                <a:solidFill>
                  <a:srgbClr val="FFFFFF"/>
                </a:solidFill>
              </a:rPr>
              <a:t>when you enter the correct username and password then click login you will be directed to the next frame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4" y="1446573"/>
            <a:ext cx="6833936" cy="4883960"/>
          </a:xfrm>
          <a:prstGeom prst="rect">
            <a:avLst/>
          </a:prstGeom>
        </p:spPr>
      </p:pic>
    </p:spTree>
    <p:custDataLst>
      <p:tags r:id="rId1"/>
    </p:custDataLst>
    <p:extLst>
      <p:ext uri="{BB962C8B-B14F-4D97-AF65-F5344CB8AC3E}">
        <p14:creationId xmlns:p14="http://schemas.microsoft.com/office/powerpoint/2010/main" val="2750577716"/>
      </p:ext>
    </p:extLst>
  </p:cSld>
  <p:clrMapOvr>
    <a:masterClrMapping/>
  </p:clrMapOvr>
  <p:transition spd="med" advTm="1087">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Shape 31">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27C94C-26CB-4448-5044-14F8D883B147}"/>
              </a:ext>
            </a:extLst>
          </p:cNvPr>
          <p:cNvSpPr>
            <a:spLocks noGrp="1"/>
          </p:cNvSpPr>
          <p:nvPr>
            <p:ph type="title"/>
          </p:nvPr>
        </p:nvSpPr>
        <p:spPr>
          <a:xfrm>
            <a:off x="7181723" y="609600"/>
            <a:ext cx="4512989" cy="2227730"/>
          </a:xfrm>
        </p:spPr>
        <p:txBody>
          <a:bodyPr anchor="ctr">
            <a:normAutofit/>
          </a:bodyPr>
          <a:lstStyle/>
          <a:p>
            <a:r>
              <a:rPr lang="en-US" b="1">
                <a:solidFill>
                  <a:srgbClr val="FFFFFF"/>
                </a:solidFill>
                <a:latin typeface="Andalus" panose="02020603050405020304" pitchFamily="18" charset="-78"/>
                <a:cs typeface="Andalus" panose="02020603050405020304" pitchFamily="18" charset="-78"/>
              </a:rPr>
              <a:t>GUI : Home Form</a:t>
            </a:r>
            <a:endParaRPr lang="ar-EG" b="1">
              <a:solidFill>
                <a:srgbClr val="FFFFFF"/>
              </a:solidFill>
              <a:latin typeface="Andalus" panose="02020603050405020304" pitchFamily="18" charset="-78"/>
              <a:cs typeface="Andalus" panose="02020603050405020304" pitchFamily="18" charset="-78"/>
            </a:endParaRPr>
          </a:p>
        </p:txBody>
      </p:sp>
      <p:pic>
        <p:nvPicPr>
          <p:cNvPr id="7" name="Content Placeholder 6" descr="Graphical user interface, application&#10;&#10;Description automatically generated">
            <a:extLst>
              <a:ext uri="{FF2B5EF4-FFF2-40B4-BE49-F238E27FC236}">
                <a16:creationId xmlns:a16="http://schemas.microsoft.com/office/drawing/2014/main" id="{A71A7E27-D1C4-DA9A-9B5B-CBBDF394B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63" y="1162050"/>
            <a:ext cx="6000038" cy="5695950"/>
          </a:xfrm>
          <a:prstGeom prst="rect">
            <a:avLst/>
          </a:prstGeom>
        </p:spPr>
      </p:pic>
      <p:sp>
        <p:nvSpPr>
          <p:cNvPr id="11" name="Content Placeholder 10">
            <a:extLst>
              <a:ext uri="{FF2B5EF4-FFF2-40B4-BE49-F238E27FC236}">
                <a16:creationId xmlns:a16="http://schemas.microsoft.com/office/drawing/2014/main" id="{3B1607A0-22FA-41E9-FC9D-4E2044E7BA61}"/>
              </a:ext>
            </a:extLst>
          </p:cNvPr>
          <p:cNvSpPr>
            <a:spLocks noGrp="1"/>
          </p:cNvSpPr>
          <p:nvPr>
            <p:ph idx="1"/>
          </p:nvPr>
        </p:nvSpPr>
        <p:spPr>
          <a:xfrm>
            <a:off x="7181725" y="2837329"/>
            <a:ext cx="4512988" cy="3317938"/>
          </a:xfrm>
        </p:spPr>
        <p:txBody>
          <a:bodyPr anchor="t">
            <a:normAutofit/>
          </a:bodyPr>
          <a:lstStyle/>
          <a:p>
            <a:pPr algn="l"/>
            <a:r>
              <a:rPr lang="en-US" sz="2000" dirty="0">
                <a:solidFill>
                  <a:srgbClr val="FFFFFF"/>
                </a:solidFill>
              </a:rPr>
              <a:t>When you click on go to bill form button you will go to bill frame and when you click on go to update form button you will go to  update and delete frame and When you click on search button you will go to search frame and When you click on close button you will exit this frame</a:t>
            </a:r>
          </a:p>
        </p:txBody>
      </p:sp>
    </p:spTree>
    <p:custDataLst>
      <p:tags r:id="rId1"/>
    </p:custDataLst>
    <p:extLst>
      <p:ext uri="{BB962C8B-B14F-4D97-AF65-F5344CB8AC3E}">
        <p14:creationId xmlns:p14="http://schemas.microsoft.com/office/powerpoint/2010/main" val="891324756"/>
      </p:ext>
    </p:extLst>
  </p:cSld>
  <p:clrMapOvr>
    <a:masterClrMapping/>
  </p:clrMapOvr>
  <p:transition spd="med" advTm="1087">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BEF82A-B99D-2A20-C1DB-E4FDFA6BC7D1}"/>
              </a:ext>
            </a:extLst>
          </p:cNvPr>
          <p:cNvSpPr>
            <a:spLocks noGrp="1"/>
          </p:cNvSpPr>
          <p:nvPr>
            <p:ph type="title"/>
          </p:nvPr>
        </p:nvSpPr>
        <p:spPr>
          <a:xfrm>
            <a:off x="7459496" y="503564"/>
            <a:ext cx="4512989" cy="2227730"/>
          </a:xfrm>
        </p:spPr>
        <p:txBody>
          <a:bodyPr anchor="ctr">
            <a:normAutofit/>
          </a:bodyPr>
          <a:lstStyle/>
          <a:p>
            <a:r>
              <a:rPr lang="en-US" b="1" dirty="0">
                <a:solidFill>
                  <a:srgbClr val="FFFFFF"/>
                </a:solidFill>
                <a:latin typeface="Andalus" panose="02020603050405020304" pitchFamily="18" charset="-78"/>
                <a:cs typeface="Andalus" panose="02020603050405020304" pitchFamily="18" charset="-78"/>
              </a:rPr>
              <a:t>GUI : Grocery Home Form</a:t>
            </a:r>
            <a:endParaRPr lang="ar-EG" b="1" dirty="0">
              <a:solidFill>
                <a:srgbClr val="FFFFFF"/>
              </a:solidFill>
              <a:latin typeface="Andalus" panose="02020603050405020304" pitchFamily="18" charset="-78"/>
              <a:cs typeface="Andalus" panose="02020603050405020304" pitchFamily="18" charset="-78"/>
            </a:endParaRPr>
          </a:p>
        </p:txBody>
      </p:sp>
      <p:pic>
        <p:nvPicPr>
          <p:cNvPr id="5" name="Content Placeholder 4" descr="Graphical user interface&#10;&#10;Description automatically generated">
            <a:extLst>
              <a:ext uri="{FF2B5EF4-FFF2-40B4-BE49-F238E27FC236}">
                <a16:creationId xmlns:a16="http://schemas.microsoft.com/office/drawing/2014/main" id="{99123C73-CE10-033E-6DE3-F5623141C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6" y="793102"/>
            <a:ext cx="7172020" cy="6064898"/>
          </a:xfrm>
          <a:prstGeom prst="rect">
            <a:avLst/>
          </a:prstGeom>
        </p:spPr>
      </p:pic>
      <p:sp>
        <p:nvSpPr>
          <p:cNvPr id="9" name="Content Placeholder 8">
            <a:extLst>
              <a:ext uri="{FF2B5EF4-FFF2-40B4-BE49-F238E27FC236}">
                <a16:creationId xmlns:a16="http://schemas.microsoft.com/office/drawing/2014/main" id="{E3514195-46BC-5544-4314-C3FA3C92C9E0}"/>
              </a:ext>
            </a:extLst>
          </p:cNvPr>
          <p:cNvSpPr>
            <a:spLocks noGrp="1"/>
          </p:cNvSpPr>
          <p:nvPr>
            <p:ph idx="1"/>
          </p:nvPr>
        </p:nvSpPr>
        <p:spPr>
          <a:xfrm>
            <a:off x="7391676" y="2567392"/>
            <a:ext cx="4512988" cy="3317938"/>
          </a:xfrm>
        </p:spPr>
        <p:txBody>
          <a:bodyPr anchor="t">
            <a:normAutofit/>
          </a:bodyPr>
          <a:lstStyle/>
          <a:p>
            <a:pPr marL="0" indent="0" algn="l">
              <a:buNone/>
            </a:pPr>
            <a:r>
              <a:rPr lang="en-US" dirty="0">
                <a:solidFill>
                  <a:srgbClr val="FFFFFF"/>
                </a:solidFill>
              </a:rPr>
              <a:t>The employee writes the name of the customer, his phone number, the bill number,  then selects the products that the customer wants to buy, then presses the Total button, so the total price and the price of each category separately and the taxes for each category will appear. When you click on display the bill is saved in the database.</a:t>
            </a:r>
          </a:p>
        </p:txBody>
      </p:sp>
    </p:spTree>
    <p:custDataLst>
      <p:tags r:id="rId1"/>
    </p:custDataLst>
    <p:extLst>
      <p:ext uri="{BB962C8B-B14F-4D97-AF65-F5344CB8AC3E}">
        <p14:creationId xmlns:p14="http://schemas.microsoft.com/office/powerpoint/2010/main" val="4078269361"/>
      </p:ext>
    </p:extLst>
  </p:cSld>
  <p:clrMapOvr>
    <a:masterClrMapping/>
  </p:clrMapOvr>
  <p:transition spd="med" advTm="1087">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D0D54C-C48D-C478-8D95-DB0B10B129EF}"/>
              </a:ext>
            </a:extLst>
          </p:cNvPr>
          <p:cNvSpPr>
            <a:spLocks noGrp="1"/>
          </p:cNvSpPr>
          <p:nvPr>
            <p:ph type="title"/>
          </p:nvPr>
        </p:nvSpPr>
        <p:spPr>
          <a:xfrm>
            <a:off x="7645832" y="609600"/>
            <a:ext cx="4512989" cy="2227730"/>
          </a:xfrm>
        </p:spPr>
        <p:txBody>
          <a:bodyPr anchor="ctr">
            <a:normAutofit/>
          </a:bodyPr>
          <a:lstStyle/>
          <a:p>
            <a:r>
              <a:rPr lang="en-US" b="1" dirty="0">
                <a:solidFill>
                  <a:srgbClr val="FFFFFF"/>
                </a:solidFill>
                <a:latin typeface="Andalus" panose="02020603050405020304" pitchFamily="18" charset="-78"/>
                <a:cs typeface="Andalus" panose="02020603050405020304" pitchFamily="18" charset="-78"/>
              </a:rPr>
              <a:t>GUI : Search Form</a:t>
            </a:r>
            <a:endParaRPr lang="ar-EG" b="1" dirty="0">
              <a:solidFill>
                <a:srgbClr val="FFFFFF"/>
              </a:solidFill>
              <a:latin typeface="Andalus" panose="02020603050405020304" pitchFamily="18" charset="-78"/>
              <a:cs typeface="Andalus" panose="02020603050405020304" pitchFamily="18" charset="-78"/>
            </a:endParaRPr>
          </a:p>
        </p:txBody>
      </p:sp>
      <p:pic>
        <p:nvPicPr>
          <p:cNvPr id="5" name="Content Placeholder 4" descr="Graphical user interface, text&#10;&#10;Description automatically generated">
            <a:extLst>
              <a:ext uri="{FF2B5EF4-FFF2-40B4-BE49-F238E27FC236}">
                <a16:creationId xmlns:a16="http://schemas.microsoft.com/office/drawing/2014/main" id="{697ECA0C-8B54-D271-BBA5-9590008FA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 y="1595535"/>
            <a:ext cx="7493091" cy="5178489"/>
          </a:xfrm>
          <a:prstGeom prst="rect">
            <a:avLst/>
          </a:prstGeom>
        </p:spPr>
      </p:pic>
      <p:sp>
        <p:nvSpPr>
          <p:cNvPr id="9" name="Content Placeholder 8">
            <a:extLst>
              <a:ext uri="{FF2B5EF4-FFF2-40B4-BE49-F238E27FC236}">
                <a16:creationId xmlns:a16="http://schemas.microsoft.com/office/drawing/2014/main" id="{AEF138A2-3524-CAB7-7BEC-8FDAA4ECBF52}"/>
              </a:ext>
            </a:extLst>
          </p:cNvPr>
          <p:cNvSpPr>
            <a:spLocks noGrp="1"/>
          </p:cNvSpPr>
          <p:nvPr>
            <p:ph idx="1"/>
          </p:nvPr>
        </p:nvSpPr>
        <p:spPr>
          <a:xfrm>
            <a:off x="7696697" y="2837330"/>
            <a:ext cx="4462124" cy="3317938"/>
          </a:xfrm>
        </p:spPr>
        <p:txBody>
          <a:bodyPr anchor="t">
            <a:normAutofit/>
          </a:bodyPr>
          <a:lstStyle/>
          <a:p>
            <a:pPr algn="l"/>
            <a:r>
              <a:rPr lang="en-US" dirty="0">
                <a:solidFill>
                  <a:srgbClr val="FFFFFF"/>
                </a:solidFill>
              </a:rPr>
              <a:t>Where we can search for a bill by using bill number and it shows some information about the process of selling like bill number and the name of the customer and the total , total food , total Grocery and mobile number</a:t>
            </a:r>
            <a:r>
              <a:rPr lang="ar-EG" dirty="0">
                <a:solidFill>
                  <a:srgbClr val="FFFFFF"/>
                </a:solidFill>
              </a:rPr>
              <a:t>  </a:t>
            </a:r>
            <a:endParaRPr lang="en-US" dirty="0">
              <a:solidFill>
                <a:srgbClr val="FFFFFF"/>
              </a:solidFill>
            </a:endParaRPr>
          </a:p>
        </p:txBody>
      </p:sp>
    </p:spTree>
    <p:custDataLst>
      <p:tags r:id="rId1"/>
    </p:custDataLst>
    <p:extLst>
      <p:ext uri="{BB962C8B-B14F-4D97-AF65-F5344CB8AC3E}">
        <p14:creationId xmlns:p14="http://schemas.microsoft.com/office/powerpoint/2010/main" val="2772849425"/>
      </p:ext>
    </p:extLst>
  </p:cSld>
  <p:clrMapOvr>
    <a:masterClrMapping/>
  </p:clrMapOvr>
  <p:transition spd="med" advTm="1087">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08D688-FB8F-DBFB-F02B-14892F11440F}"/>
              </a:ext>
            </a:extLst>
          </p:cNvPr>
          <p:cNvSpPr>
            <a:spLocks noGrp="1"/>
          </p:cNvSpPr>
          <p:nvPr>
            <p:ph type="title"/>
          </p:nvPr>
        </p:nvSpPr>
        <p:spPr>
          <a:xfrm>
            <a:off x="7696696" y="609600"/>
            <a:ext cx="3998016" cy="2227730"/>
          </a:xfrm>
        </p:spPr>
        <p:txBody>
          <a:bodyPr anchor="ctr">
            <a:normAutofit/>
          </a:bodyPr>
          <a:lstStyle/>
          <a:p>
            <a:pPr rtl="0"/>
            <a:r>
              <a:rPr lang="en-US" b="1" dirty="0">
                <a:solidFill>
                  <a:srgbClr val="FFFFFF"/>
                </a:solidFill>
                <a:latin typeface="Andalus" panose="02020603050405020304" pitchFamily="18" charset="-78"/>
                <a:cs typeface="Andalus" panose="02020603050405020304" pitchFamily="18" charset="-78"/>
              </a:rPr>
              <a:t>GUI : Update &amp; Delete Form</a:t>
            </a:r>
            <a:endParaRPr lang="ar-EG" b="1" dirty="0">
              <a:solidFill>
                <a:srgbClr val="FFFFFF"/>
              </a:solidFill>
              <a:latin typeface="Andalus" panose="02020603050405020304" pitchFamily="18" charset="-78"/>
              <a:cs typeface="Andalus" panose="02020603050405020304" pitchFamily="18" charset="-78"/>
            </a:endParaRPr>
          </a:p>
        </p:txBody>
      </p:sp>
      <p:pic>
        <p:nvPicPr>
          <p:cNvPr id="5" name="Content Placeholder 4" descr="Graphical user interface, application, PowerPoint&#10;&#10;Description automatically generated">
            <a:extLst>
              <a:ext uri="{FF2B5EF4-FFF2-40B4-BE49-F238E27FC236}">
                <a16:creationId xmlns:a16="http://schemas.microsoft.com/office/drawing/2014/main" id="{2A3ACC33-E429-87FA-DB66-4D5D95B24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5" y="1800809"/>
            <a:ext cx="7458112" cy="5057192"/>
          </a:xfrm>
          <a:prstGeom prst="rect">
            <a:avLst/>
          </a:prstGeom>
        </p:spPr>
      </p:pic>
      <p:sp>
        <p:nvSpPr>
          <p:cNvPr id="9" name="Content Placeholder 8">
            <a:extLst>
              <a:ext uri="{FF2B5EF4-FFF2-40B4-BE49-F238E27FC236}">
                <a16:creationId xmlns:a16="http://schemas.microsoft.com/office/drawing/2014/main" id="{3C3E57F5-C99A-38AE-3CC5-F44DCD7766B8}"/>
              </a:ext>
            </a:extLst>
          </p:cNvPr>
          <p:cNvSpPr>
            <a:spLocks noGrp="1"/>
          </p:cNvSpPr>
          <p:nvPr>
            <p:ph idx="1"/>
          </p:nvPr>
        </p:nvSpPr>
        <p:spPr>
          <a:xfrm>
            <a:off x="7623609" y="2837329"/>
            <a:ext cx="4071103" cy="3317938"/>
          </a:xfrm>
        </p:spPr>
        <p:txBody>
          <a:bodyPr anchor="t">
            <a:normAutofit/>
          </a:bodyPr>
          <a:lstStyle/>
          <a:p>
            <a:pPr algn="l"/>
            <a:r>
              <a:rPr lang="en-US" dirty="0">
                <a:solidFill>
                  <a:srgbClr val="FFFFFF"/>
                </a:solidFill>
              </a:rPr>
              <a:t>Where we can update data and delete it when needed</a:t>
            </a:r>
          </a:p>
        </p:txBody>
      </p:sp>
    </p:spTree>
    <p:custDataLst>
      <p:tags r:id="rId1"/>
    </p:custDataLst>
    <p:extLst>
      <p:ext uri="{BB962C8B-B14F-4D97-AF65-F5344CB8AC3E}">
        <p14:creationId xmlns:p14="http://schemas.microsoft.com/office/powerpoint/2010/main" val="3169423628"/>
      </p:ext>
    </p:extLst>
  </p:cSld>
  <p:clrMapOvr>
    <a:masterClrMapping/>
  </p:clrMapOvr>
  <p:transition spd="med" advTm="1087">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3.xml><?xml version="1.0" encoding="utf-8"?>
<p:tagLst xmlns:a="http://schemas.openxmlformats.org/drawingml/2006/main" xmlns:r="http://schemas.openxmlformats.org/officeDocument/2006/relationships" xmlns:p="http://schemas.openxmlformats.org/presentationml/2006/main">
  <p:tag name="TIMING" val="|0.2"/>
</p:tagLst>
</file>

<file path=ppt/tags/tag4.xml><?xml version="1.0" encoding="utf-8"?>
<p:tagLst xmlns:a="http://schemas.openxmlformats.org/drawingml/2006/main" xmlns:r="http://schemas.openxmlformats.org/officeDocument/2006/relationships" xmlns:p="http://schemas.openxmlformats.org/presentationml/2006/main">
  <p:tag name="TIMING" val="|0.2"/>
</p:tagLst>
</file>

<file path=ppt/tags/tag5.xml><?xml version="1.0" encoding="utf-8"?>
<p:tagLst xmlns:a="http://schemas.openxmlformats.org/drawingml/2006/main" xmlns:r="http://schemas.openxmlformats.org/officeDocument/2006/relationships" xmlns:p="http://schemas.openxmlformats.org/presentationml/2006/main">
  <p:tag name="TIMING" val="|0.1"/>
</p:tagLst>
</file>

<file path=ppt/tags/tag6.xml><?xml version="1.0" encoding="utf-8"?>
<p:tagLst xmlns:a="http://schemas.openxmlformats.org/drawingml/2006/main" xmlns:r="http://schemas.openxmlformats.org/officeDocument/2006/relationships" xmlns:p="http://schemas.openxmlformats.org/presentationml/2006/main">
  <p:tag name="TIMING" val="|0.9"/>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324</TotalTime>
  <Words>383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Andalus</vt:lpstr>
      <vt:lpstr>Arial</vt:lpstr>
      <vt:lpstr>Calibri</vt:lpstr>
      <vt:lpstr>Georgia</vt:lpstr>
      <vt:lpstr>Tahoma</vt:lpstr>
      <vt:lpstr>Times New Roman</vt:lpstr>
      <vt:lpstr>Trebuchet MS</vt:lpstr>
      <vt:lpstr>Verdana</vt:lpstr>
      <vt:lpstr>Wingdings</vt:lpstr>
      <vt:lpstr>Wingdings 3</vt:lpstr>
      <vt:lpstr>Facet</vt:lpstr>
      <vt:lpstr>Supermarket Management System</vt:lpstr>
      <vt:lpstr>Table of contents :</vt:lpstr>
      <vt:lpstr>Introduction : </vt:lpstr>
      <vt:lpstr>Parts of the project</vt:lpstr>
      <vt:lpstr>GUI : Login Form</vt:lpstr>
      <vt:lpstr>GUI : Home Form</vt:lpstr>
      <vt:lpstr>GUI : Grocery Home Form</vt:lpstr>
      <vt:lpstr>GUI : Search Form</vt:lpstr>
      <vt:lpstr>GUI : Update &amp; Delete Form</vt:lpstr>
      <vt:lpstr>Database using SQLITE3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Management System</dc:title>
  <dc:creator>على احمد عبدالعظيم رياض البطراوى</dc:creator>
  <cp:lastModifiedBy>Ahmed Al-Sarawy</cp:lastModifiedBy>
  <cp:revision>13</cp:revision>
  <dcterms:created xsi:type="dcterms:W3CDTF">2022-08-20T08:37:52Z</dcterms:created>
  <dcterms:modified xsi:type="dcterms:W3CDTF">2022-08-20T17:53:32Z</dcterms:modified>
</cp:coreProperties>
</file>