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</p:sldIdLst>
  <p:sldSz cx="9144000" cy="6858000" type="screen4x3"/>
  <p:notesSz cx="20929600" cy="298196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/>
          <a:lstStyle>
            <a:lvl1pPr algn="l">
              <a:defRPr sz="38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855264" y="0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/>
          <a:lstStyle>
            <a:lvl1pPr algn="r">
              <a:defRPr sz="3800"/>
            </a:lvl1pPr>
          </a:lstStyle>
          <a:p>
            <a:fld id="{F1FA0C81-33A2-4EC5-BA3A-6ED36882F3EE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8323445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 anchor="b"/>
          <a:lstStyle>
            <a:lvl1pPr algn="l">
              <a:defRPr sz="38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855264" y="28323445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 anchor="b"/>
          <a:lstStyle>
            <a:lvl1pPr algn="r">
              <a:defRPr sz="3800"/>
            </a:lvl1pPr>
          </a:lstStyle>
          <a:p>
            <a:fld id="{9F6C2448-3C69-402A-988D-36E2C74E420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/>
          <a:lstStyle>
            <a:lvl1pPr algn="l">
              <a:defRPr sz="38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264" y="0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/>
          <a:lstStyle>
            <a:lvl1pPr algn="r">
              <a:defRPr sz="3800"/>
            </a:lvl1pPr>
          </a:lstStyle>
          <a:p>
            <a:fld id="{B144D6A1-401D-43D0-902C-DE1EF63E1CA0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09900" y="2236788"/>
            <a:ext cx="14909800" cy="1118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93" tIns="144996" rIns="289993" bIns="144996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93" tIns="144996" rIns="289993" bIns="14499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3445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 anchor="b"/>
          <a:lstStyle>
            <a:lvl1pPr algn="l">
              <a:defRPr sz="38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264" y="28323445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 anchor="b"/>
          <a:lstStyle>
            <a:lvl1pPr algn="r">
              <a:defRPr sz="3800"/>
            </a:lvl1pPr>
          </a:lstStyle>
          <a:p>
            <a:fld id="{99C4BB6F-D9B2-4D02-A5E4-10CECB71411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3FB2C-29B8-4C72-BBAE-1E013AC4984B}" type="slidenum">
              <a:rPr lang="en-US"/>
              <a:pPr/>
              <a:t>11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3E0C2-B66B-4211-AB23-586D803B282E}" type="slidenum">
              <a:rPr lang="en-US"/>
              <a:pPr/>
              <a:t>12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4A489-4BAB-40CF-91A9-98289C582EDA}" type="slidenum">
              <a:rPr lang="en-US"/>
              <a:pPr/>
              <a:t>13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4013" y="2205038"/>
            <a:ext cx="15005050" cy="1125537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9875" y="14201027"/>
            <a:ext cx="15297636" cy="13461651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Regular Expressions and Automata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8A2B567-488B-4EAB-AA59-ADD3404324F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BBD7-8185-4659-89BC-AB94245449A2}" type="datetimeFigureOut">
              <a:rPr lang="id-ID" smtClean="0"/>
              <a:pPr/>
              <a:t>02/04/2017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F089-B3B0-4CA3-8BD8-7775A46DB9F5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String Matching dengan </a:t>
            </a:r>
            <a:br>
              <a:rPr lang="id-ID" dirty="0"/>
            </a:br>
            <a:r>
              <a:rPr lang="id-ID" dirty="0"/>
              <a:t>Regular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d-ID" dirty="0"/>
              <a:t>Masayu Leylia Khodra</a:t>
            </a:r>
          </a:p>
          <a:p>
            <a:endParaRPr lang="id-ID" dirty="0"/>
          </a:p>
          <a:p>
            <a:r>
              <a:rPr lang="id-ID" altLang="zh-TW" dirty="0"/>
              <a:t>Referensi:</a:t>
            </a:r>
            <a:r>
              <a:rPr lang="en-US" altLang="zh-TW" dirty="0"/>
              <a:t> </a:t>
            </a:r>
            <a:endParaRPr lang="id-ID" altLang="zh-TW" dirty="0"/>
          </a:p>
          <a:p>
            <a:r>
              <a:rPr lang="en-US" altLang="zh-TW" dirty="0"/>
              <a:t>Chapter 2</a:t>
            </a:r>
            <a:r>
              <a:rPr lang="zh-TW" altLang="en-US" dirty="0"/>
              <a:t> </a:t>
            </a:r>
            <a:r>
              <a:rPr lang="en-US" altLang="zh-TW" dirty="0"/>
              <a:t>of </a:t>
            </a:r>
            <a:r>
              <a:rPr lang="en-US" altLang="zh-TW" i="1" dirty="0"/>
              <a:t>An Introduction to Natural Language Processing, Computational Linguistics, and Speech Recognition, </a:t>
            </a:r>
            <a:r>
              <a:rPr lang="en-US" altLang="zh-TW" dirty="0"/>
              <a:t>by</a:t>
            </a:r>
            <a:r>
              <a:rPr lang="en-US" altLang="zh-TW" b="1" dirty="0">
                <a:latin typeface="Arial"/>
              </a:rPr>
              <a:t> </a:t>
            </a:r>
            <a:r>
              <a:rPr lang="en-US" altLang="zh-TW" b="1" dirty="0"/>
              <a:t> </a:t>
            </a:r>
            <a:r>
              <a:rPr lang="en-US" altLang="zh-TW" dirty="0"/>
              <a:t>Daniel </a:t>
            </a:r>
            <a:r>
              <a:rPr lang="en-US" altLang="zh-TW" dirty="0" err="1"/>
              <a:t>Jurafsky</a:t>
            </a:r>
            <a:r>
              <a:rPr lang="en-US" altLang="zh-TW" dirty="0"/>
              <a:t> and</a:t>
            </a:r>
            <a:r>
              <a:rPr lang="en-US" altLang="zh-TW" dirty="0">
                <a:latin typeface="Arial"/>
              </a:rPr>
              <a:t> </a:t>
            </a:r>
            <a:r>
              <a:rPr lang="en-US" altLang="zh-TW" dirty="0"/>
              <a:t>James H. Martin</a:t>
            </a:r>
            <a:endParaRPr lang="id-ID" altLang="zh-TW" dirty="0"/>
          </a:p>
          <a:p>
            <a:r>
              <a:rPr lang="en-US" altLang="zh-TW" dirty="0"/>
              <a:t>15-211 Fundamental Data Structures and Algorithms</a:t>
            </a:r>
            <a:r>
              <a:rPr lang="id-ID" altLang="zh-TW" dirty="0"/>
              <a:t>, by </a:t>
            </a:r>
            <a:r>
              <a:rPr lang="en-US" altLang="zh-TW" dirty="0" err="1"/>
              <a:t>Ananda</a:t>
            </a:r>
            <a:r>
              <a:rPr lang="en-US" altLang="zh-TW" dirty="0"/>
              <a:t> </a:t>
            </a:r>
            <a:r>
              <a:rPr lang="en-US" altLang="zh-TW" dirty="0" err="1"/>
              <a:t>Gunawardena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Regular Expressions and Automata 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D491-5FC5-4D2F-B325-6AE297ED70EA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Basic Regular Expression Patterns</a:t>
            </a:r>
            <a:endParaRPr lang="zh-TW" alt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62913" cy="368300"/>
          </a:xfrm>
        </p:spPr>
        <p:txBody>
          <a:bodyPr/>
          <a:lstStyle/>
          <a:p>
            <a:r>
              <a:rPr lang="en-US" altLang="zh-TW" sz="1800"/>
              <a:t>Uses of the caret </a:t>
            </a:r>
            <a:r>
              <a:rPr lang="en-US" altLang="zh-TW" sz="1800">
                <a:latin typeface="Courier New" pitchFamily="49" charset="0"/>
              </a:rPr>
              <a:t>^</a:t>
            </a:r>
            <a:r>
              <a:rPr lang="en-US" altLang="zh-TW" sz="1800"/>
              <a:t>  for negation or just to mean </a:t>
            </a:r>
            <a:r>
              <a:rPr lang="en-US" altLang="zh-TW" sz="1800">
                <a:latin typeface="Courier New" pitchFamily="49" charset="0"/>
              </a:rPr>
              <a:t>^</a:t>
            </a:r>
          </a:p>
        </p:txBody>
      </p:sp>
      <p:pic>
        <p:nvPicPr>
          <p:cNvPr id="150536" name="Picture 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2459038"/>
            <a:ext cx="5472112" cy="1401762"/>
          </a:xfrm>
          <a:noFill/>
          <a:ln/>
        </p:spPr>
      </p:pic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684213" y="3997325"/>
            <a:ext cx="74866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1800" b="0"/>
              <a:t>The question-mark </a:t>
            </a:r>
            <a:r>
              <a:rPr lang="en-US" altLang="zh-TW" sz="1800" b="0">
                <a:latin typeface="Courier New" pitchFamily="49" charset="0"/>
              </a:rPr>
              <a:t>?</a:t>
            </a:r>
            <a:r>
              <a:rPr lang="en-US" altLang="zh-TW" sz="1800" b="0"/>
              <a:t> marks optionality of the previous expression.</a:t>
            </a:r>
          </a:p>
        </p:txBody>
      </p:sp>
      <p:pic>
        <p:nvPicPr>
          <p:cNvPr id="150539" name="Picture 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547813" y="4451350"/>
            <a:ext cx="5472112" cy="706438"/>
          </a:xfrm>
          <a:noFill/>
          <a:ln/>
        </p:spPr>
      </p:pic>
      <p:pic>
        <p:nvPicPr>
          <p:cNvPr id="15054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5697538"/>
            <a:ext cx="54721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684213" y="5221288"/>
            <a:ext cx="8062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1800" b="0"/>
              <a:t>The use of period </a:t>
            </a:r>
            <a:r>
              <a:rPr lang="en-US" altLang="zh-TW" sz="1800" b="0">
                <a:latin typeface="Courier New" pitchFamily="49" charset="0"/>
              </a:rPr>
              <a:t>.</a:t>
            </a:r>
            <a:r>
              <a:rPr lang="en-US" altLang="zh-TW" sz="1800" b="0"/>
              <a:t> to specify any character</a:t>
            </a:r>
            <a:endParaRPr lang="en-US" altLang="zh-TW" sz="1800" b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Finite State Machines (FSM)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FSM is a computing machine that takes</a:t>
            </a:r>
          </a:p>
          <a:p>
            <a:pPr lvl="1"/>
            <a:r>
              <a:rPr lang="en-US"/>
              <a:t>A string as an input</a:t>
            </a:r>
          </a:p>
          <a:p>
            <a:pPr lvl="1"/>
            <a:r>
              <a:rPr lang="en-US"/>
              <a:t>Outputs YES/NO answer</a:t>
            </a:r>
          </a:p>
          <a:p>
            <a:pPr lvl="2"/>
            <a:r>
              <a:rPr lang="en-US"/>
              <a:t>That is, the machine “accepts” or “rejects” the string 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124200" y="4724400"/>
            <a:ext cx="1981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FSM</a:t>
            </a:r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1676400" y="5257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5181600" y="5181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1295400" y="4724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Input String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5486400" y="4648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Yes / No</a:t>
            </a:r>
          </a:p>
        </p:txBody>
      </p:sp>
      <p:sp>
        <p:nvSpPr>
          <p:cNvPr id="9" name="Rectangle 8"/>
          <p:cNvSpPr/>
          <p:nvPr/>
        </p:nvSpPr>
        <p:spPr>
          <a:xfrm>
            <a:off x="928662" y="6000768"/>
            <a:ext cx="3068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TW" dirty="0"/>
              <a:t>Referensi: </a:t>
            </a:r>
            <a:r>
              <a:rPr lang="en-US" altLang="zh-TW" dirty="0" err="1"/>
              <a:t>Gunawardena</a:t>
            </a:r>
            <a:r>
              <a:rPr lang="id-ID" altLang="zh-TW" dirty="0"/>
              <a:t>, 2006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FSM Model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86700" cy="461488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66"/>
                </a:solidFill>
              </a:rPr>
              <a:t>Input to a FSM</a:t>
            </a:r>
          </a:p>
          <a:p>
            <a:pPr lvl="1"/>
            <a:r>
              <a:rPr lang="en-US" dirty="0"/>
              <a:t>Strings built from a fixed alphabet {</a:t>
            </a:r>
            <a:r>
              <a:rPr lang="en-US" dirty="0" err="1"/>
              <a:t>a,b,c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Possible inputs: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aabbcc</a:t>
            </a:r>
            <a:r>
              <a:rPr lang="en-US" dirty="0"/>
              <a:t>, a  etc..</a:t>
            </a:r>
          </a:p>
          <a:p>
            <a:r>
              <a:rPr lang="en-US" dirty="0">
                <a:solidFill>
                  <a:srgbClr val="FF0066"/>
                </a:solidFill>
              </a:rPr>
              <a:t>The Machine</a:t>
            </a:r>
          </a:p>
          <a:p>
            <a:pPr lvl="1"/>
            <a:r>
              <a:rPr lang="en-US" dirty="0"/>
              <a:t>A directed graph</a:t>
            </a:r>
          </a:p>
          <a:p>
            <a:pPr lvl="2"/>
            <a:r>
              <a:rPr lang="en-US" dirty="0"/>
              <a:t>Nodes = States of the machine</a:t>
            </a:r>
          </a:p>
          <a:p>
            <a:pPr lvl="2"/>
            <a:r>
              <a:rPr lang="en-US" dirty="0"/>
              <a:t>Edges = Transition from one state to another</a:t>
            </a:r>
          </a:p>
          <a:p>
            <a:r>
              <a:rPr lang="en-US" dirty="0"/>
              <a:t>Special States</a:t>
            </a:r>
          </a:p>
          <a:p>
            <a:pPr lvl="1"/>
            <a:r>
              <a:rPr lang="en-US" dirty="0"/>
              <a:t>Start (q0)  and Final (or Accepting) (q2)</a:t>
            </a:r>
          </a:p>
          <a:p>
            <a:r>
              <a:rPr lang="en-US" dirty="0"/>
              <a:t>Assume the alphabet is 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Which strings are accepted by this FSM?</a:t>
            </a:r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3"/>
          <a:srcRect l="17479" r="17372"/>
          <a:stretch>
            <a:fillRect/>
          </a:stretch>
        </p:blipFill>
        <p:spPr bwMode="auto">
          <a:xfrm>
            <a:off x="6000760" y="2500306"/>
            <a:ext cx="2928958" cy="14255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34" y="6286520"/>
            <a:ext cx="3068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TW" dirty="0"/>
              <a:t>Referensi: </a:t>
            </a:r>
            <a:r>
              <a:rPr lang="en-US" altLang="zh-TW" dirty="0" err="1"/>
              <a:t>Gunawardena</a:t>
            </a:r>
            <a:r>
              <a:rPr lang="id-ID" altLang="zh-TW" dirty="0"/>
              <a:t>, 2006</a:t>
            </a:r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FSM </a:t>
            </a:r>
            <a:r>
              <a:rPr lang="id-ID" sz="4000" b="1" dirty="0">
                <a:solidFill>
                  <a:srgbClr val="0000FF"/>
                </a:solidFill>
              </a:rPr>
              <a:t>untuk String</a:t>
            </a:r>
            <a:r>
              <a:rPr lang="en-US" sz="4000" b="1" dirty="0">
                <a:solidFill>
                  <a:srgbClr val="0000FF"/>
                </a:solidFill>
              </a:rPr>
              <a:t> Matching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000" dirty="0"/>
              <a:t>A</a:t>
            </a:r>
            <a:r>
              <a:rPr lang="en-US" sz="2000" dirty="0" err="1"/>
              <a:t>lphabet</a:t>
            </a:r>
            <a:r>
              <a:rPr lang="en-US" sz="2000" dirty="0"/>
              <a:t> {</a:t>
            </a:r>
            <a:r>
              <a:rPr lang="en-US" sz="2000" dirty="0" err="1"/>
              <a:t>a,b,c</a:t>
            </a:r>
            <a:r>
              <a:rPr lang="en-US" sz="2000" dirty="0"/>
              <a:t>}</a:t>
            </a:r>
          </a:p>
          <a:p>
            <a:r>
              <a:rPr lang="id-ID" sz="2000" dirty="0"/>
              <a:t>P</a:t>
            </a:r>
            <a:r>
              <a:rPr lang="en-US" sz="2000" dirty="0" err="1">
                <a:solidFill>
                  <a:srgbClr val="FF0066"/>
                </a:solidFill>
              </a:rPr>
              <a:t>attern</a:t>
            </a:r>
            <a:r>
              <a:rPr lang="en-US" sz="2000" dirty="0">
                <a:solidFill>
                  <a:srgbClr val="FF0066"/>
                </a:solidFill>
              </a:rPr>
              <a:t> “</a:t>
            </a:r>
            <a:r>
              <a:rPr lang="en-US" sz="2000" dirty="0" err="1">
                <a:solidFill>
                  <a:srgbClr val="FF0066"/>
                </a:solidFill>
              </a:rPr>
              <a:t>aabc</a:t>
            </a:r>
            <a:r>
              <a:rPr lang="en-US" sz="2000" dirty="0">
                <a:solidFill>
                  <a:srgbClr val="FF0066"/>
                </a:solidFill>
              </a:rPr>
              <a:t>”</a:t>
            </a:r>
            <a:endParaRPr lang="id-ID" sz="2000" dirty="0">
              <a:solidFill>
                <a:srgbClr val="FF0066"/>
              </a:solidFill>
            </a:endParaRPr>
          </a:p>
          <a:p>
            <a:r>
              <a:rPr lang="id-ID" sz="2000" dirty="0">
                <a:solidFill>
                  <a:srgbClr val="FF0066"/>
                </a:solidFill>
              </a:rPr>
              <a:t>String: aaaaaaaaaaaabcddddddddddddddd</a:t>
            </a:r>
            <a:endParaRPr lang="en-US" sz="2000" dirty="0">
              <a:solidFill>
                <a:srgbClr val="FF0066"/>
              </a:solidFill>
            </a:endParaRPr>
          </a:p>
          <a:p>
            <a:endParaRPr lang="en-US" sz="2000" dirty="0"/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286000" y="3733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762000" y="3657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Start</a:t>
            </a: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3276600" y="3733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267200" y="3733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5334000" y="3733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6553200" y="3733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18288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28956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886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48768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60198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2895600" y="36576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886200" y="36576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953000" y="36576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6096000" y="3581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c</a:t>
            </a:r>
          </a:p>
        </p:txBody>
      </p:sp>
      <p:cxnSp>
        <p:nvCxnSpPr>
          <p:cNvPr id="65555" name="AutoShape 19"/>
          <p:cNvCxnSpPr>
            <a:cxnSpLocks noChangeShapeType="1"/>
            <a:stCxn id="65540" idx="7"/>
            <a:endCxn id="65540" idx="0"/>
          </p:cNvCxnSpPr>
          <p:nvPr/>
        </p:nvCxnSpPr>
        <p:spPr bwMode="auto">
          <a:xfrm rot="5400000" flipH="1">
            <a:off x="2659856" y="3664744"/>
            <a:ext cx="77788" cy="215900"/>
          </a:xfrm>
          <a:prstGeom prst="curvedConnector3">
            <a:avLst>
              <a:gd name="adj1" fmla="val 39388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514600" y="3200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b|c</a:t>
            </a:r>
          </a:p>
        </p:txBody>
      </p:sp>
      <p:cxnSp>
        <p:nvCxnSpPr>
          <p:cNvPr id="65557" name="AutoShape 21"/>
          <p:cNvCxnSpPr>
            <a:cxnSpLocks noChangeShapeType="1"/>
            <a:stCxn id="65542" idx="5"/>
          </p:cNvCxnSpPr>
          <p:nvPr/>
        </p:nvCxnSpPr>
        <p:spPr bwMode="auto">
          <a:xfrm rot="5400000">
            <a:off x="3155156" y="3625057"/>
            <a:ext cx="77787" cy="1206500"/>
          </a:xfrm>
          <a:prstGeom prst="curvedConnector4">
            <a:avLst>
              <a:gd name="adj1" fmla="val 471426"/>
              <a:gd name="adj2" fmla="val 7157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3048000" y="4572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b|c</a:t>
            </a:r>
          </a:p>
        </p:txBody>
      </p:sp>
      <p:cxnSp>
        <p:nvCxnSpPr>
          <p:cNvPr id="65559" name="AutoShape 23"/>
          <p:cNvCxnSpPr>
            <a:cxnSpLocks noChangeShapeType="1"/>
            <a:stCxn id="65543" idx="3"/>
          </p:cNvCxnSpPr>
          <p:nvPr/>
        </p:nvCxnSpPr>
        <p:spPr bwMode="auto">
          <a:xfrm rot="16200000" flipV="1">
            <a:off x="3588543" y="3421857"/>
            <a:ext cx="74613" cy="1460500"/>
          </a:xfrm>
          <a:prstGeom prst="curvedConnector4">
            <a:avLst>
              <a:gd name="adj1" fmla="val -844685"/>
              <a:gd name="adj2" fmla="val 5271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3886200" y="4419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c</a:t>
            </a:r>
          </a:p>
        </p:txBody>
      </p:sp>
      <p:cxnSp>
        <p:nvCxnSpPr>
          <p:cNvPr id="65561" name="AutoShape 25"/>
          <p:cNvCxnSpPr>
            <a:cxnSpLocks noChangeShapeType="1"/>
          </p:cNvCxnSpPr>
          <p:nvPr/>
        </p:nvCxnSpPr>
        <p:spPr bwMode="auto">
          <a:xfrm rot="5400000" flipH="1">
            <a:off x="4488656" y="3588544"/>
            <a:ext cx="77788" cy="215900"/>
          </a:xfrm>
          <a:prstGeom prst="curvedConnector3">
            <a:avLst>
              <a:gd name="adj1" fmla="val 39388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4343400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</a:t>
            </a:r>
          </a:p>
        </p:txBody>
      </p:sp>
      <p:cxnSp>
        <p:nvCxnSpPr>
          <p:cNvPr id="65563" name="AutoShape 27"/>
          <p:cNvCxnSpPr>
            <a:cxnSpLocks noChangeShapeType="1"/>
            <a:stCxn id="65544" idx="3"/>
            <a:endCxn id="65540" idx="3"/>
          </p:cNvCxnSpPr>
          <p:nvPr/>
        </p:nvCxnSpPr>
        <p:spPr bwMode="auto">
          <a:xfrm rot="5400000">
            <a:off x="3898106" y="2666207"/>
            <a:ext cx="1587" cy="3048000"/>
          </a:xfrm>
          <a:prstGeom prst="curvedConnector3">
            <a:avLst>
              <a:gd name="adj1" fmla="val 5209999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4800600" y="4800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b</a:t>
            </a:r>
          </a:p>
        </p:txBody>
      </p:sp>
      <p:cxnSp>
        <p:nvCxnSpPr>
          <p:cNvPr id="65565" name="AutoShape 29"/>
          <p:cNvCxnSpPr>
            <a:cxnSpLocks noChangeShapeType="1"/>
            <a:stCxn id="65544" idx="0"/>
            <a:endCxn id="65542" idx="0"/>
          </p:cNvCxnSpPr>
          <p:nvPr/>
        </p:nvCxnSpPr>
        <p:spPr bwMode="auto">
          <a:xfrm rot="16200000" flipH="1" flipV="1">
            <a:off x="4609306" y="2705894"/>
            <a:ext cx="1588" cy="2057400"/>
          </a:xfrm>
          <a:prstGeom prst="curvedConnector3">
            <a:avLst>
              <a:gd name="adj1" fmla="val -548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5257800" y="2819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6429388" y="3643314"/>
            <a:ext cx="857256" cy="7143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8662" y="6000768"/>
            <a:ext cx="3068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TW" dirty="0"/>
              <a:t>Referensi: </a:t>
            </a:r>
            <a:r>
              <a:rPr lang="en-US" altLang="zh-TW" dirty="0" err="1"/>
              <a:t>Gunawardena</a:t>
            </a:r>
            <a:r>
              <a:rPr lang="id-ID" altLang="zh-TW" dirty="0"/>
              <a:t>, 2006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Regex di Java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06570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3725" y="2000240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643670" y="4214818"/>
            <a:ext cx="150023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String</a:t>
            </a:r>
            <a:r>
              <a:rPr lang="th-TH" dirty="0"/>
              <a:t> Matching</a:t>
            </a:r>
            <a:r>
              <a:rPr lang="id-ID" dirty="0"/>
              <a:t>: Definisi</a:t>
            </a:r>
            <a:endParaRPr lang="th-TH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391025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Diberikan</a:t>
            </a:r>
            <a:r>
              <a:rPr lang="en-US" sz="2400" dirty="0"/>
              <a:t>:</a:t>
            </a:r>
          </a:p>
          <a:p>
            <a:pPr marL="609600" indent="-266700" eaLnBrk="1" hangingPunct="1">
              <a:buFontTx/>
              <a:buAutoNum type="arabicPeriod"/>
              <a:defRPr/>
            </a:pPr>
            <a:r>
              <a:rPr lang="en-US" sz="2400" i="1" dirty="0"/>
              <a:t>T</a:t>
            </a:r>
            <a:r>
              <a:rPr lang="en-US" sz="2400" dirty="0"/>
              <a:t>: </a:t>
            </a:r>
            <a:r>
              <a:rPr lang="en-US" sz="2400" dirty="0" err="1"/>
              <a:t>teks</a:t>
            </a:r>
            <a:r>
              <a:rPr lang="en-US" sz="2400" dirty="0"/>
              <a:t> (</a:t>
            </a:r>
            <a:r>
              <a:rPr lang="en-US" sz="2400" i="1" dirty="0"/>
              <a:t>text</a:t>
            </a:r>
            <a:r>
              <a:rPr lang="en-US" sz="2400" dirty="0"/>
              <a:t>), </a:t>
            </a:r>
            <a:r>
              <a:rPr lang="en-US" sz="2400" dirty="0" err="1"/>
              <a:t>yaitu</a:t>
            </a:r>
            <a:r>
              <a:rPr lang="en-US" sz="2400" dirty="0"/>
              <a:t> (</a:t>
            </a:r>
            <a:r>
              <a:rPr lang="en-US" sz="2400" i="1" dirty="0"/>
              <a:t>long</a:t>
            </a:r>
            <a:r>
              <a:rPr lang="en-US" sz="2400" dirty="0"/>
              <a:t>) </a:t>
            </a:r>
            <a:r>
              <a:rPr lang="en-US" sz="2400" i="1" dirty="0"/>
              <a:t>string</a:t>
            </a:r>
            <a:r>
              <a:rPr lang="en-US" sz="2400" dirty="0"/>
              <a:t> yang </a:t>
            </a:r>
            <a:r>
              <a:rPr lang="en-US" sz="2400" dirty="0" err="1"/>
              <a:t>panjangnya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endParaRPr lang="en-US" sz="2400" i="1" dirty="0"/>
          </a:p>
          <a:p>
            <a:pPr marL="609600" indent="-266700" eaLnBrk="1" hangingPunct="1">
              <a:buFontTx/>
              <a:buAutoNum type="arabicPeriod"/>
              <a:defRPr/>
            </a:pPr>
            <a:r>
              <a:rPr lang="en-US" sz="2400" i="1" dirty="0"/>
              <a:t> P: pattern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i="1" dirty="0"/>
              <a:t>string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(</a:t>
            </a:r>
            <a:r>
              <a:rPr lang="en-US" sz="2400" dirty="0" err="1"/>
              <a:t>asumsi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 &lt;&lt;&lt; </a:t>
            </a:r>
            <a:r>
              <a:rPr lang="en-US" sz="2400" i="1" dirty="0"/>
              <a:t>n</a:t>
            </a:r>
            <a:r>
              <a:rPr lang="en-US" sz="2400" dirty="0"/>
              <a:t>)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dicari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. </a:t>
            </a:r>
          </a:p>
          <a:p>
            <a:pPr marL="292100" indent="0" eaLnBrk="1" hangingPunct="1">
              <a:buFontTx/>
              <a:buNone/>
              <a:defRPr/>
            </a:pPr>
            <a:endParaRPr lang="id-ID" sz="2400" dirty="0"/>
          </a:p>
          <a:p>
            <a:pPr marL="292100" indent="0" eaLnBrk="1" hangingPunct="1">
              <a:buFontTx/>
              <a:buNone/>
              <a:defRPr/>
            </a:pPr>
            <a:r>
              <a:rPr lang="en-US" sz="2400" dirty="0" err="1"/>
              <a:t>Carilah</a:t>
            </a:r>
            <a:r>
              <a:rPr lang="en-US" sz="2400" dirty="0"/>
              <a:t> (</a:t>
            </a:r>
            <a:r>
              <a:rPr lang="en-US" sz="2400" i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/>
              <a:t>locate</a:t>
            </a:r>
            <a:r>
              <a:rPr lang="en-US" sz="2400" dirty="0"/>
              <a:t>)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yang </a:t>
            </a:r>
            <a:r>
              <a:rPr lang="en-US" sz="2400" dirty="0" err="1"/>
              <a:t>bersesuaian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pattern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Contoh 1: Exact Matching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642547" cy="34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3214686"/>
            <a:ext cx="250033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786314" y="4286256"/>
            <a:ext cx="257176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2: Regex Matching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304772" cy="32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Notasi Umum Regex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571612"/>
            <a:ext cx="36957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Notasi Regex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295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3: Regex for Email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103060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14282" y="2132856"/>
            <a:ext cx="57258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Tentukan regexnya untuk semua email yang diwarnai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4: Regex for Phone Number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77247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Regular Expressions and Automata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B4D-CB63-4B98-8041-1022FA4470A3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Basic Regular Expression Patterns</a:t>
            </a:r>
            <a:endParaRPr lang="zh-TW" altLang="en-US" sz="3200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62913" cy="584200"/>
          </a:xfrm>
        </p:spPr>
        <p:txBody>
          <a:bodyPr/>
          <a:lstStyle/>
          <a:p>
            <a:r>
              <a:rPr lang="en-US" altLang="zh-TW" sz="1800"/>
              <a:t>The use of the brackets </a:t>
            </a:r>
            <a:r>
              <a:rPr lang="en-US" altLang="zh-TW" sz="1800">
                <a:latin typeface="Courier New" pitchFamily="49" charset="0"/>
              </a:rPr>
              <a:t>[]</a:t>
            </a:r>
            <a:r>
              <a:rPr lang="en-US" altLang="zh-TW" sz="1800"/>
              <a:t> to specify a disjunction of characters.</a:t>
            </a:r>
          </a:p>
        </p:txBody>
      </p:sp>
      <p:pic>
        <p:nvPicPr>
          <p:cNvPr id="142343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2636838"/>
            <a:ext cx="5616575" cy="957262"/>
          </a:xfrm>
          <a:noFill/>
          <a:ln/>
        </p:spPr>
      </p:pic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684213" y="3783013"/>
            <a:ext cx="7486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1800" b="0"/>
              <a:t>The use of the brackets </a:t>
            </a:r>
            <a:r>
              <a:rPr lang="en-US" altLang="zh-TW" sz="1800" b="0">
                <a:latin typeface="Courier New" pitchFamily="49" charset="0"/>
              </a:rPr>
              <a:t>[]</a:t>
            </a:r>
            <a:r>
              <a:rPr lang="en-US" altLang="zh-TW" sz="1800" b="0"/>
              <a:t> plus the dash </a:t>
            </a:r>
            <a:r>
              <a:rPr lang="en-US" altLang="zh-TW" sz="1800" b="0">
                <a:latin typeface="Courier New" pitchFamily="49" charset="0"/>
              </a:rPr>
              <a:t>-</a:t>
            </a:r>
            <a:r>
              <a:rPr lang="en-US" altLang="zh-TW" sz="1800" b="0"/>
              <a:t> to specify a range.</a:t>
            </a:r>
          </a:p>
        </p:txBody>
      </p:sp>
      <p:pic>
        <p:nvPicPr>
          <p:cNvPr id="142346" name="Picture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4371975"/>
            <a:ext cx="5545138" cy="928688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383</Words>
  <Application>Microsoft Office PowerPoint</Application>
  <PresentationFormat>On-screen Show (4:3)</PresentationFormat>
  <Paragraphs>78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PMingLiU</vt:lpstr>
      <vt:lpstr>Angsana New</vt:lpstr>
      <vt:lpstr>Arial</vt:lpstr>
      <vt:lpstr>Calibri</vt:lpstr>
      <vt:lpstr>Courier New</vt:lpstr>
      <vt:lpstr>Times New Roman</vt:lpstr>
      <vt:lpstr>Office Theme</vt:lpstr>
      <vt:lpstr>String Matching dengan  Regular Expression</vt:lpstr>
      <vt:lpstr>String Matching: Definisi</vt:lpstr>
      <vt:lpstr>Contoh 1: Exact Matching</vt:lpstr>
      <vt:lpstr>Contoh 2: Regex Matching</vt:lpstr>
      <vt:lpstr>Notasi Umum Regex</vt:lpstr>
      <vt:lpstr>Notasi Regex</vt:lpstr>
      <vt:lpstr>Contoh 3: Regex for Email</vt:lpstr>
      <vt:lpstr>Contoh 4: Regex for Phone Number</vt:lpstr>
      <vt:lpstr>Basic Regular Expression Patterns</vt:lpstr>
      <vt:lpstr>Basic Regular Expression Patterns</vt:lpstr>
      <vt:lpstr>Finite State Machines (FSM)</vt:lpstr>
      <vt:lpstr>FSM Model</vt:lpstr>
      <vt:lpstr>FSM untuk String Matching</vt:lpstr>
      <vt:lpstr>Regex di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 dengan  Regular Expression</dc:title>
  <dc:creator>Masayu Leylia Khodra</dc:creator>
  <cp:lastModifiedBy>Masayu Leylia Khodra</cp:lastModifiedBy>
  <cp:revision>4</cp:revision>
  <dcterms:created xsi:type="dcterms:W3CDTF">2013-11-17T13:31:11Z</dcterms:created>
  <dcterms:modified xsi:type="dcterms:W3CDTF">2017-04-02T12:07:02Z</dcterms:modified>
</cp:coreProperties>
</file>