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2"/>
  </p:notesMasterIdLst>
  <p:handoutMasterIdLst>
    <p:handoutMasterId r:id="rId13"/>
  </p:handoutMasterIdLst>
  <p:sldIdLst>
    <p:sldId id="410" r:id="rId5"/>
    <p:sldId id="383" r:id="rId6"/>
    <p:sldId id="411" r:id="rId7"/>
    <p:sldId id="391" r:id="rId8"/>
    <p:sldId id="414" r:id="rId9"/>
    <p:sldId id="413" r:id="rId10"/>
    <p:sldId id="415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2F41AB2A-FCB0-449C-94A2-E3FFDC5F192E}" type="datetime1">
              <a:rPr lang="pt-BR" smtClean="0"/>
              <a:t>18/08/2024</a:t>
            </a:fld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E2C230DF-5933-439D-898F-38E9AC9BA68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8" name="Espaço Reservado para Cabeçalho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6F315709-B4D1-47A8-A516-AEABF47ED22D}" type="datetime1">
              <a:rPr lang="pt-BR" smtClean="0"/>
              <a:pPr/>
              <a:t>18/08/2024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A89C7E07-3C67-C64C-8DA0-0404F63039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8264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0656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1829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1629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tabela do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a Liv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7" name="Forma Livre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457200" indent="0">
              <a:spcBef>
                <a:spcPts val="1800"/>
              </a:spcBef>
              <a:buNone/>
              <a:defRPr lang="pt-BR" sz="2000"/>
            </a:lvl2pPr>
            <a:lvl3pPr marL="914400" indent="0">
              <a:spcBef>
                <a:spcPts val="1800"/>
              </a:spcBef>
              <a:buNone/>
              <a:defRPr lang="pt-BR" sz="2000"/>
            </a:lvl3pPr>
            <a:lvl4pPr marL="1371600" indent="0">
              <a:spcBef>
                <a:spcPts val="1800"/>
              </a:spcBef>
              <a:buNone/>
              <a:defRPr lang="pt-BR" sz="2000"/>
            </a:lvl4pPr>
            <a:lvl5pPr marL="1828800" indent="0">
              <a:spcBef>
                <a:spcPts val="1800"/>
              </a:spcBef>
              <a:buNone/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pt-BR" sz="2000"/>
            </a:lvl1pPr>
            <a:lvl2pPr>
              <a:spcBef>
                <a:spcPts val="6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v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pt-BR" sz="2000"/>
            </a:lvl1pPr>
            <a:lvl2pPr>
              <a:spcBef>
                <a:spcPts val="6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 dirty="0"/>
              <a:t>Clique para adicionar conteúdo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pt-BR" sz="2000"/>
            </a:lvl1pPr>
            <a:lvl2pPr>
              <a:spcBef>
                <a:spcPts val="18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9" name="Espaço Reservado para Tabe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pt-BR"/>
            </a:lvl1pPr>
          </a:lstStyle>
          <a:p>
            <a:pPr rtl="0"/>
            <a:r>
              <a:rPr lang="pt-BR"/>
              <a:t>Clique no ícone para adicionar tabela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9" name="Forma Liv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 spc="50" baseline="0"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pt-B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3" name="Espaço Reservado para o Número do Slide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42" name="Espaço Reservado para Dat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a seçã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pt-B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a Livre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pt-BR" sz="2000"/>
            </a:lvl1pPr>
            <a:lvl2pPr indent="-283464">
              <a:spcBef>
                <a:spcPts val="18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v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9436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4864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8" name="Forma Liv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9" name="Forma Livre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pt-BR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pt-BR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pt-BR" sz="2000"/>
            </a:lvl3pPr>
            <a:lvl4pPr marL="1371600" indent="0">
              <a:spcBef>
                <a:spcPts val="1800"/>
              </a:spcBef>
              <a:buFont typeface="+mj-lt"/>
              <a:buNone/>
              <a:defRPr lang="pt-BR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endParaRPr lang="pt-BR" dirty="0"/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4864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imagem do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indent="-283464">
              <a:spcBef>
                <a:spcPts val="18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2" name="Espaço Reservado para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0" name="Espaço Reservado para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pt-BR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pt-BR" dirty="0">
              <a:latin typeface="+mn-lt"/>
            </a:endParaRPr>
          </a:p>
        </p:txBody>
      </p:sp>
      <p:sp>
        <p:nvSpPr>
          <p:cNvPr id="32" name="Espaço Reservado para o Número do Slid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pt-BR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pt-BR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pt-BR">
          <a:solidFill>
            <a:schemeClr val="tx2"/>
          </a:solidFill>
        </a:defRPr>
      </a:lvl2pPr>
      <a:lvl3pPr eaLnBrk="1" hangingPunct="1">
        <a:defRPr lang="pt-BR">
          <a:solidFill>
            <a:schemeClr val="tx2"/>
          </a:solidFill>
        </a:defRPr>
      </a:lvl3pPr>
      <a:lvl4pPr eaLnBrk="1" hangingPunct="1">
        <a:defRPr lang="pt-BR">
          <a:solidFill>
            <a:schemeClr val="tx2"/>
          </a:solidFill>
        </a:defRPr>
      </a:lvl4pPr>
      <a:lvl5pPr eaLnBrk="1" hangingPunct="1">
        <a:defRPr lang="pt-BR">
          <a:solidFill>
            <a:schemeClr val="tx2"/>
          </a:solidFill>
        </a:defRPr>
      </a:lvl5pPr>
      <a:lvl6pPr eaLnBrk="1" hangingPunct="1">
        <a:defRPr lang="pt-BR">
          <a:solidFill>
            <a:schemeClr val="tx2"/>
          </a:solidFill>
        </a:defRPr>
      </a:lvl6pPr>
      <a:lvl7pPr eaLnBrk="1" hangingPunct="1">
        <a:defRPr lang="pt-BR">
          <a:solidFill>
            <a:schemeClr val="tx2"/>
          </a:solidFill>
        </a:defRPr>
      </a:lvl7pPr>
      <a:lvl8pPr eaLnBrk="1" hangingPunct="1">
        <a:defRPr lang="pt-BR">
          <a:solidFill>
            <a:schemeClr val="tx2"/>
          </a:solidFill>
        </a:defRPr>
      </a:lvl8pPr>
      <a:lvl9pPr eaLnBrk="1" hangingPunct="1">
        <a:defRPr lang="pt-BR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100000"/>
              </a:lnSpc>
            </a:pPr>
            <a:r>
              <a:rPr lang="pt-BR" dirty="0"/>
              <a:t>Segmentação e classificação de decisões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Objetivo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 rtlCol="0"/>
          <a:lstStyle>
            <a:defPPr>
              <a:defRPr lang="pt-BR"/>
            </a:defPPr>
          </a:lstStyle>
          <a:p>
            <a:pPr rtl="0"/>
            <a:r>
              <a:rPr lang="pt-BR" dirty="0"/>
              <a:t>A partir do dispositivo de uma sentença, identificar a decisão proferida pelo magistrado em relação a cada pedido do autor.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Justificativa da abordagem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4" y="2281238"/>
            <a:ext cx="6971641" cy="3709987"/>
          </a:xfrm>
        </p:spPr>
        <p:txBody>
          <a:bodyPr tIns="457200" rtlCol="0"/>
          <a:lstStyle>
            <a:defPPr>
              <a:defRPr lang="pt-BR"/>
            </a:defPPr>
          </a:lstStyle>
          <a:p>
            <a:pPr rtl="0"/>
            <a:r>
              <a:rPr lang="pt-BR" dirty="0"/>
              <a:t>Resolução de múltiplos problemas:</a:t>
            </a:r>
          </a:p>
          <a:p>
            <a:pPr lvl="1"/>
            <a:r>
              <a:rPr lang="pt-BR" dirty="0"/>
              <a:t>Liquidez / iliquidez da sentença</a:t>
            </a:r>
          </a:p>
          <a:p>
            <a:pPr lvl="1"/>
            <a:r>
              <a:rPr lang="pt-BR" dirty="0"/>
              <a:t>Unicidade ou multiplicidade de pedidos</a:t>
            </a:r>
          </a:p>
          <a:p>
            <a:pPr lvl="1"/>
            <a:r>
              <a:rPr lang="pt-BR" dirty="0"/>
              <a:t>Subsídio de análise de outros dados relevantes para o TJ (valores, tipo de condenação, </a:t>
            </a:r>
            <a:r>
              <a:rPr lang="pt-BR" dirty="0" err="1"/>
              <a:t>etc</a:t>
            </a:r>
            <a:r>
              <a:rPr lang="pt-BR" dirty="0"/>
              <a:t>)</a:t>
            </a:r>
          </a:p>
          <a:p>
            <a:pPr lvl="1"/>
            <a:endParaRPr lang="pt-BR" dirty="0"/>
          </a:p>
          <a:p>
            <a:r>
              <a:rPr lang="pt-BR" dirty="0"/>
              <a:t>Hipótese em relação à liquidez da sentença:</a:t>
            </a:r>
          </a:p>
          <a:p>
            <a:pPr lvl="1"/>
            <a:r>
              <a:rPr lang="pt-BR" dirty="0"/>
              <a:t>Quando o modelo identifica valores deferidos, a sentença é </a:t>
            </a:r>
            <a:r>
              <a:rPr lang="pt-BR" b="1" u="sng" dirty="0"/>
              <a:t>líquida</a:t>
            </a:r>
          </a:p>
        </p:txBody>
      </p:sp>
    </p:spTree>
    <p:extLst>
      <p:ext uri="{BB962C8B-B14F-4D97-AF65-F5344CB8AC3E}">
        <p14:creationId xmlns:p14="http://schemas.microsoft.com/office/powerpoint/2010/main" val="313313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77" y="-663756"/>
            <a:ext cx="10873740" cy="168020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/>
              <a:t>Segmentação e classificação das decisões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72A0B832-7E21-9E65-B543-4703942E0D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3906" y="2269389"/>
            <a:ext cx="3079630" cy="36993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Classificação do pedido: </a:t>
            </a:r>
          </a:p>
          <a:p>
            <a:pPr lvl="1"/>
            <a:r>
              <a:rPr lang="pt-BR" sz="1600" dirty="0"/>
              <a:t>Danos morais</a:t>
            </a:r>
          </a:p>
          <a:p>
            <a:pPr lvl="1"/>
            <a:r>
              <a:rPr lang="pt-BR" sz="1600" dirty="0"/>
              <a:t>Danos materiais</a:t>
            </a:r>
          </a:p>
          <a:p>
            <a:pPr lvl="1"/>
            <a:r>
              <a:rPr lang="pt-BR" sz="1600" dirty="0"/>
              <a:t>Obrigação de fazer</a:t>
            </a:r>
          </a:p>
          <a:p>
            <a:pPr lvl="1"/>
            <a:r>
              <a:rPr lang="pt-BR" sz="1600" dirty="0"/>
              <a:t>Declaratória</a:t>
            </a:r>
          </a:p>
          <a:p>
            <a:pPr lvl="1"/>
            <a:r>
              <a:rPr lang="pt-BR" sz="1600" dirty="0"/>
              <a:t>Gratuidade da justiça</a:t>
            </a:r>
          </a:p>
        </p:txBody>
      </p:sp>
      <p:sp>
        <p:nvSpPr>
          <p:cNvPr id="14" name="Espaço Reservado para Conteúdo 12">
            <a:extLst>
              <a:ext uri="{FF2B5EF4-FFF2-40B4-BE49-F238E27FC236}">
                <a16:creationId xmlns:a16="http://schemas.microsoft.com/office/drawing/2014/main" id="{C86695B1-1F36-3A08-1DDD-F401F54F7423}"/>
              </a:ext>
            </a:extLst>
          </p:cNvPr>
          <p:cNvSpPr txBox="1">
            <a:spLocks/>
          </p:cNvSpPr>
          <p:nvPr/>
        </p:nvSpPr>
        <p:spPr>
          <a:xfrm>
            <a:off x="4189563" y="2269390"/>
            <a:ext cx="3079630" cy="3699328"/>
          </a:xfrm>
          <a:prstGeom prst="rect">
            <a:avLst/>
          </a:prstGeom>
        </p:spPr>
        <p:txBody>
          <a:bodyPr vert="horz" lIns="0" tIns="228600" rIns="0" bIns="0" rtlCol="0">
            <a:normAutofit/>
          </a:bodyPr>
          <a:lstStyle>
            <a:defPPr>
              <a:defRPr lang="pt-BR"/>
            </a:defPPr>
            <a:lvl1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pt-B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pt-B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pt-B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pt-B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pt-B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Classificação da decisão: </a:t>
            </a:r>
          </a:p>
          <a:p>
            <a:pPr lvl="1"/>
            <a:r>
              <a:rPr lang="pt-BR" sz="1600" dirty="0"/>
              <a:t>Procedente</a:t>
            </a:r>
          </a:p>
          <a:p>
            <a:pPr lvl="1"/>
            <a:r>
              <a:rPr lang="pt-BR" sz="1600" dirty="0"/>
              <a:t>Improcedente</a:t>
            </a:r>
          </a:p>
          <a:p>
            <a:pPr lvl="1"/>
            <a:r>
              <a:rPr lang="pt-BR" sz="1600" dirty="0"/>
              <a:t>Parcialmente procedente</a:t>
            </a:r>
          </a:p>
          <a:p>
            <a:pPr lvl="1"/>
            <a:r>
              <a:rPr lang="pt-BR" sz="1600" dirty="0"/>
              <a:t>Não mencionado</a:t>
            </a:r>
          </a:p>
        </p:txBody>
      </p:sp>
      <p:sp>
        <p:nvSpPr>
          <p:cNvPr id="15" name="Espaço Reservado para Conteúdo 12">
            <a:extLst>
              <a:ext uri="{FF2B5EF4-FFF2-40B4-BE49-F238E27FC236}">
                <a16:creationId xmlns:a16="http://schemas.microsoft.com/office/drawing/2014/main" id="{EB172D87-4370-3775-A0DD-3BED0FE14032}"/>
              </a:ext>
            </a:extLst>
          </p:cNvPr>
          <p:cNvSpPr txBox="1">
            <a:spLocks/>
          </p:cNvSpPr>
          <p:nvPr/>
        </p:nvSpPr>
        <p:spPr>
          <a:xfrm>
            <a:off x="7361208" y="2269389"/>
            <a:ext cx="3079630" cy="3699328"/>
          </a:xfrm>
          <a:prstGeom prst="rect">
            <a:avLst/>
          </a:prstGeom>
        </p:spPr>
        <p:txBody>
          <a:bodyPr vert="horz" lIns="0" tIns="228600" rIns="0" bIns="0" rtlCol="0">
            <a:normAutofit/>
          </a:bodyPr>
          <a:lstStyle>
            <a:defPPr>
              <a:defRPr lang="pt-BR"/>
            </a:defPPr>
            <a:lvl1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pt-B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pt-B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pt-B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pt-B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pt-B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pt-BR" sz="1800" dirty="0"/>
              <a:t>Valor deferido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1800" dirty="0"/>
              <a:t>Descrição da obrigação de fazer</a:t>
            </a:r>
          </a:p>
        </p:txBody>
      </p: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77" y="-663756"/>
            <a:ext cx="10873740" cy="168020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/>
              <a:t>Anotação manual das sentenças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B2179FF3-573E-87B7-8C6B-2ABEA4013DD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39744" y="1440403"/>
            <a:ext cx="11112512" cy="5045681"/>
          </a:xfrm>
        </p:spPr>
      </p:pic>
    </p:spTree>
    <p:extLst>
      <p:ext uri="{BB962C8B-B14F-4D97-AF65-F5344CB8AC3E}">
        <p14:creationId xmlns:p14="http://schemas.microsoft.com/office/powerpoint/2010/main" val="353217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Experimentos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 rtlCol="0">
            <a:normAutofit fontScale="92500" lnSpcReduction="20000"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Anotação manual das sentenças com a segmentação e classificação das sentenças (10 amostras)</a:t>
            </a:r>
          </a:p>
          <a:p>
            <a:pPr rtl="0"/>
            <a:r>
              <a:rPr lang="pt-BR" dirty="0"/>
              <a:t>Uso da API do </a:t>
            </a:r>
            <a:r>
              <a:rPr lang="pt-BR" dirty="0" err="1"/>
              <a:t>chatgpt</a:t>
            </a:r>
            <a:r>
              <a:rPr lang="pt-BR" dirty="0"/>
              <a:t> para fazer zero-shot e </a:t>
            </a:r>
            <a:r>
              <a:rPr lang="pt-BR" dirty="0" err="1"/>
              <a:t>few</a:t>
            </a:r>
            <a:r>
              <a:rPr lang="pt-BR" dirty="0"/>
              <a:t>-shot</a:t>
            </a:r>
          </a:p>
          <a:p>
            <a:pPr rtl="0"/>
            <a:r>
              <a:rPr lang="pt-BR" dirty="0"/>
              <a:t>Modelo utilizado: </a:t>
            </a:r>
            <a:r>
              <a:rPr lang="pt-BR" b="1" u="sng" dirty="0"/>
              <a:t>chatgpt4o-mini</a:t>
            </a:r>
          </a:p>
          <a:p>
            <a:pPr lvl="1"/>
            <a:r>
              <a:rPr lang="pt-BR" dirty="0"/>
              <a:t>Custo: </a:t>
            </a:r>
          </a:p>
          <a:p>
            <a:pPr lvl="2"/>
            <a:r>
              <a:rPr lang="pt-BR" dirty="0"/>
              <a:t>Input: $0.150 / 1M tokens</a:t>
            </a:r>
          </a:p>
          <a:p>
            <a:pPr lvl="2"/>
            <a:r>
              <a:rPr lang="pt-BR" dirty="0"/>
              <a:t>Output: $0.600 / 1M tokens</a:t>
            </a:r>
          </a:p>
          <a:p>
            <a:pPr lvl="1"/>
            <a:r>
              <a:rPr lang="pt-BR" dirty="0"/>
              <a:t>O custo varia dependendo do número de exemplos passados na chamada, mas com zero-shot, o preço seria de $89.00 por </a:t>
            </a:r>
            <a:r>
              <a:rPr lang="pt-BR" b="1" dirty="0"/>
              <a:t>milhão</a:t>
            </a:r>
            <a:r>
              <a:rPr lang="pt-BR" dirty="0"/>
              <a:t> de análises</a:t>
            </a:r>
          </a:p>
          <a:p>
            <a:pPr rtl="0"/>
            <a:endParaRPr lang="pt-BR" dirty="0"/>
          </a:p>
          <a:p>
            <a:pPr rtl="0"/>
            <a:endParaRPr lang="pt-BR" dirty="0"/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030860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Resultados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34551" y="2413254"/>
            <a:ext cx="4261449" cy="370046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en-US" dirty="0" err="1"/>
              <a:t>Parâmetros</a:t>
            </a:r>
            <a:r>
              <a:rPr lang="en-US" dirty="0"/>
              <a:t> de </a:t>
            </a:r>
            <a:r>
              <a:rPr lang="en-US" dirty="0" err="1"/>
              <a:t>comparação</a:t>
            </a:r>
            <a:endParaRPr lang="en-US" dirty="0"/>
          </a:p>
          <a:p>
            <a:pPr lvl="1"/>
            <a:r>
              <a:rPr lang="en-US" dirty="0" err="1"/>
              <a:t>Pedidos</a:t>
            </a:r>
            <a:r>
              <a:rPr lang="en-US" dirty="0"/>
              <a:t> </a:t>
            </a:r>
            <a:r>
              <a:rPr lang="en-US" dirty="0" err="1"/>
              <a:t>encontrados</a:t>
            </a:r>
            <a:r>
              <a:rPr lang="en-US" dirty="0"/>
              <a:t> (match pela </a:t>
            </a:r>
            <a:r>
              <a:rPr lang="en-US" dirty="0" err="1"/>
              <a:t>classificação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Decisões</a:t>
            </a:r>
            <a:r>
              <a:rPr lang="en-US" dirty="0"/>
              <a:t> </a:t>
            </a:r>
            <a:r>
              <a:rPr lang="en-US" dirty="0" err="1"/>
              <a:t>classificadas</a:t>
            </a:r>
            <a:r>
              <a:rPr lang="en-US" dirty="0"/>
              <a:t> </a:t>
            </a:r>
            <a:r>
              <a:rPr lang="en-US" dirty="0" err="1"/>
              <a:t>corretamente</a:t>
            </a:r>
            <a:endParaRPr lang="en-US" dirty="0"/>
          </a:p>
          <a:p>
            <a:pPr lvl="1"/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identificados</a:t>
            </a:r>
            <a:r>
              <a:rPr lang="en-US" dirty="0"/>
              <a:t> </a:t>
            </a:r>
            <a:r>
              <a:rPr lang="en-US" dirty="0" err="1"/>
              <a:t>corretamente</a:t>
            </a:r>
            <a:endParaRPr lang="pt-BR" dirty="0"/>
          </a:p>
          <a:p>
            <a:pPr marL="0" indent="0" rtl="0">
              <a:buNone/>
            </a:pPr>
            <a:endParaRPr lang="pt-BR" dirty="0"/>
          </a:p>
          <a:p>
            <a:pPr rtl="0"/>
            <a:endParaRPr lang="pt-BR" dirty="0"/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98161979-4985-E2F7-44DC-5FF0D116658A}"/>
              </a:ext>
            </a:extLst>
          </p:cNvPr>
          <p:cNvSpPr txBox="1">
            <a:spLocks/>
          </p:cNvSpPr>
          <p:nvPr/>
        </p:nvSpPr>
        <p:spPr>
          <a:xfrm>
            <a:off x="6959699" y="2413254"/>
            <a:ext cx="4261449" cy="3700462"/>
          </a:xfrm>
          <a:prstGeom prst="rect">
            <a:avLst/>
          </a:prstGeom>
        </p:spPr>
        <p:txBody>
          <a:bodyPr vert="horz" lIns="0" tIns="228600" rIns="0" bIns="0" rtlCol="0">
            <a:normAutofit/>
          </a:bodyPr>
          <a:lstStyle>
            <a:defPPr>
              <a:defRPr lang="pt-BR"/>
            </a:defPPr>
            <a:lvl1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pt-B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pt-B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pt-B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pt-B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pt-B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{'</a:t>
            </a:r>
            <a:r>
              <a:rPr lang="en-US" dirty="0" err="1"/>
              <a:t>total_requests</a:t>
            </a:r>
            <a:r>
              <a:rPr lang="en-US" dirty="0"/>
              <a:t>': 16, '</a:t>
            </a:r>
            <a:r>
              <a:rPr lang="en-US" dirty="0" err="1"/>
              <a:t>matched_requests</a:t>
            </a:r>
            <a:r>
              <a:rPr lang="en-US" dirty="0"/>
              <a:t>': 15, '</a:t>
            </a:r>
            <a:r>
              <a:rPr lang="en-US" dirty="0" err="1"/>
              <a:t>matched_decision_types</a:t>
            </a:r>
            <a:r>
              <a:rPr lang="en-US" dirty="0"/>
              <a:t>': 15, '</a:t>
            </a:r>
            <a:r>
              <a:rPr lang="en-US" dirty="0" err="1"/>
              <a:t>matched_values</a:t>
            </a:r>
            <a:r>
              <a:rPr lang="en-US" dirty="0"/>
              <a:t>': 15}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99609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89_TF78853419_Win32" id="{854A30D2-9E34-488C-9C98-B452D2CBAD89}" vid="{DA39436B-3821-44D5-9B65-C78155AED97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{19B47B33-E8BA-4F43-BF75-8CE76B6AA092}tf78853419_win32</Template>
  <TotalTime>0</TotalTime>
  <Words>248</Words>
  <Application>Microsoft Office PowerPoint</Application>
  <PresentationFormat>Widescreen</PresentationFormat>
  <Paragraphs>53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Franklin Gothic Book</vt:lpstr>
      <vt:lpstr>Franklin Gothic Demi</vt:lpstr>
      <vt:lpstr>Wingdings</vt:lpstr>
      <vt:lpstr>Personalizado</vt:lpstr>
      <vt:lpstr>Segmentação e classificação de decisões</vt:lpstr>
      <vt:lpstr>Objetivo</vt:lpstr>
      <vt:lpstr>Justificativa da abordagem</vt:lpstr>
      <vt:lpstr>Segmentação e classificação das decisões</vt:lpstr>
      <vt:lpstr>Anotação manual das sentenças</vt:lpstr>
      <vt:lpstr>Experimentos</vt:lpstr>
      <vt:lpstr>Resultados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Aya Meira</dc:creator>
  <cp:lastModifiedBy>Aya Meira</cp:lastModifiedBy>
  <cp:revision>1</cp:revision>
  <dcterms:created xsi:type="dcterms:W3CDTF">2024-08-18T22:23:57Z</dcterms:created>
  <dcterms:modified xsi:type="dcterms:W3CDTF">2024-08-18T23:38:00Z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bd903d2a-f908-47f5-96af-1bbc617fa30c_Enabled">
    <vt:lpwstr>true</vt:lpwstr>
  </property>
  <property fmtid="{D5CDD505-2E9C-101B-9397-08002B2CF9AE}" pid="4" name="MSIP_Label_bd903d2a-f908-47f5-96af-1bbc617fa30c_SetDate">
    <vt:lpwstr>2024-08-18T23:38:00Z</vt:lpwstr>
  </property>
  <property fmtid="{D5CDD505-2E9C-101B-9397-08002B2CF9AE}" pid="5" name="MSIP_Label_bd903d2a-f908-47f5-96af-1bbc617fa30c_Method">
    <vt:lpwstr>Privileged</vt:lpwstr>
  </property>
  <property fmtid="{D5CDD505-2E9C-101B-9397-08002B2CF9AE}" pid="6" name="MSIP_Label_bd903d2a-f908-47f5-96af-1bbc617fa30c_Name">
    <vt:lpwstr>Interno</vt:lpwstr>
  </property>
  <property fmtid="{D5CDD505-2E9C-101B-9397-08002B2CF9AE}" pid="7" name="MSIP_Label_bd903d2a-f908-47f5-96af-1bbc617fa30c_SiteId">
    <vt:lpwstr>3c4e959d-cffe-4864-8d09-b0d5cd9ba485</vt:lpwstr>
  </property>
  <property fmtid="{D5CDD505-2E9C-101B-9397-08002B2CF9AE}" pid="8" name="MSIP_Label_bd903d2a-f908-47f5-96af-1bbc617fa30c_ActionId">
    <vt:lpwstr>ab654195-dedf-4c69-9889-abe1343007a8</vt:lpwstr>
  </property>
  <property fmtid="{D5CDD505-2E9C-101B-9397-08002B2CF9AE}" pid="9" name="MSIP_Label_bd903d2a-f908-47f5-96af-1bbc617fa30c_ContentBits">
    <vt:lpwstr>0</vt:lpwstr>
  </property>
</Properties>
</file>