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67" r:id="rId2"/>
    <p:sldId id="256" r:id="rId3"/>
    <p:sldId id="257" r:id="rId4"/>
    <p:sldId id="258" r:id="rId5"/>
    <p:sldId id="259" r:id="rId6"/>
    <p:sldId id="260" r:id="rId7"/>
    <p:sldId id="271" r:id="rId8"/>
    <p:sldId id="263" r:id="rId9"/>
    <p:sldId id="261" r:id="rId10"/>
    <p:sldId id="262" r:id="rId11"/>
    <p:sldId id="272" r:id="rId12"/>
    <p:sldId id="273" r:id="rId13"/>
    <p:sldId id="275" r:id="rId14"/>
    <p:sldId id="279" r:id="rId15"/>
    <p:sldId id="276" r:id="rId16"/>
    <p:sldId id="280" r:id="rId17"/>
    <p:sldId id="277" r:id="rId18"/>
    <p:sldId id="281" r:id="rId19"/>
    <p:sldId id="278" r:id="rId20"/>
    <p:sldId id="282" r:id="rId21"/>
    <p:sldId id="283" r:id="rId22"/>
    <p:sldId id="284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B045C2-D7C5-4C75-9F2F-3168C2A79A65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66D2B69-6B28-4BAF-8481-C128BFF06D3B}">
      <dgm:prSet/>
      <dgm:spPr/>
      <dgm:t>
        <a:bodyPr/>
        <a:lstStyle/>
        <a:p>
          <a:pPr rtl="0"/>
          <a:r>
            <a:rPr lang="en-US"/>
            <a:t>Associations denote a relationship between two classes (binary) or more (n-ary)</a:t>
          </a:r>
        </a:p>
      </dgm:t>
    </dgm:pt>
    <dgm:pt modelId="{37B81273-AA44-43DB-91AC-96D0FC9A6276}" type="parTrans" cxnId="{55042DF3-5046-4FD0-9614-AF38EA498A8E}">
      <dgm:prSet/>
      <dgm:spPr/>
      <dgm:t>
        <a:bodyPr/>
        <a:lstStyle/>
        <a:p>
          <a:endParaRPr lang="en-US"/>
        </a:p>
      </dgm:t>
    </dgm:pt>
    <dgm:pt modelId="{7D83F875-ABE8-474A-99AF-1C62D0436161}" type="sibTrans" cxnId="{55042DF3-5046-4FD0-9614-AF38EA498A8E}">
      <dgm:prSet/>
      <dgm:spPr/>
      <dgm:t>
        <a:bodyPr/>
        <a:lstStyle/>
        <a:p>
          <a:endParaRPr lang="en-US"/>
        </a:p>
      </dgm:t>
    </dgm:pt>
    <dgm:pt modelId="{757A8E75-0EE6-4709-90DB-6150052805D8}">
      <dgm:prSet/>
      <dgm:spPr/>
      <dgm:t>
        <a:bodyPr/>
        <a:lstStyle/>
        <a:p>
          <a:pPr rtl="0"/>
          <a:r>
            <a:rPr lang="en-US"/>
            <a:t>Includes :</a:t>
          </a:r>
        </a:p>
      </dgm:t>
    </dgm:pt>
    <dgm:pt modelId="{D74F9D83-6523-44BD-8594-0CD9450E1F2A}" type="parTrans" cxnId="{BB55CA69-471C-4DCF-9F5D-8098E091D769}">
      <dgm:prSet/>
      <dgm:spPr/>
      <dgm:t>
        <a:bodyPr/>
        <a:lstStyle/>
        <a:p>
          <a:endParaRPr lang="en-US"/>
        </a:p>
      </dgm:t>
    </dgm:pt>
    <dgm:pt modelId="{A94F7150-94B0-4421-B9F3-88B2591DBF4A}" type="sibTrans" cxnId="{BB55CA69-471C-4DCF-9F5D-8098E091D769}">
      <dgm:prSet/>
      <dgm:spPr/>
      <dgm:t>
        <a:bodyPr/>
        <a:lstStyle/>
        <a:p>
          <a:endParaRPr lang="en-US"/>
        </a:p>
      </dgm:t>
    </dgm:pt>
    <dgm:pt modelId="{F460F074-FE0A-4B10-9248-EC7A2BD4A61B}">
      <dgm:prSet/>
      <dgm:spPr/>
      <dgm:t>
        <a:bodyPr/>
        <a:lstStyle/>
        <a:p>
          <a:pPr rtl="0"/>
          <a:r>
            <a:rPr lang="en-US"/>
            <a:t>Association name: The Name of the relation</a:t>
          </a:r>
        </a:p>
      </dgm:t>
    </dgm:pt>
    <dgm:pt modelId="{0D0FFB21-DB23-4485-AE2C-57314F4C20DF}" type="parTrans" cxnId="{35460C75-B89C-43C8-8ACA-6F90CB5ADDB5}">
      <dgm:prSet/>
      <dgm:spPr/>
      <dgm:t>
        <a:bodyPr/>
        <a:lstStyle/>
        <a:p>
          <a:endParaRPr lang="en-US"/>
        </a:p>
      </dgm:t>
    </dgm:pt>
    <dgm:pt modelId="{74548FD6-401B-41A5-A63E-EE3CC9B74468}" type="sibTrans" cxnId="{35460C75-B89C-43C8-8ACA-6F90CB5ADDB5}">
      <dgm:prSet/>
      <dgm:spPr/>
      <dgm:t>
        <a:bodyPr/>
        <a:lstStyle/>
        <a:p>
          <a:endParaRPr lang="en-US"/>
        </a:p>
      </dgm:t>
    </dgm:pt>
    <dgm:pt modelId="{9961DF70-4129-4AA3-B625-274D8098671C}">
      <dgm:prSet/>
      <dgm:spPr/>
      <dgm:t>
        <a:bodyPr/>
        <a:lstStyle/>
        <a:p>
          <a:pPr rtl="0"/>
          <a:r>
            <a:rPr lang="en-US"/>
            <a:t>Direction: One or two directional</a:t>
          </a:r>
        </a:p>
      </dgm:t>
    </dgm:pt>
    <dgm:pt modelId="{4D4F022A-C136-4EDE-BAC0-FF83C8B1073B}" type="parTrans" cxnId="{D135190F-4D17-4B21-93CE-033ADD906053}">
      <dgm:prSet/>
      <dgm:spPr/>
      <dgm:t>
        <a:bodyPr/>
        <a:lstStyle/>
        <a:p>
          <a:endParaRPr lang="en-US"/>
        </a:p>
      </dgm:t>
    </dgm:pt>
    <dgm:pt modelId="{11AC46E9-A46F-4750-BA1B-0C8310D15474}" type="sibTrans" cxnId="{D135190F-4D17-4B21-93CE-033ADD906053}">
      <dgm:prSet/>
      <dgm:spPr/>
      <dgm:t>
        <a:bodyPr/>
        <a:lstStyle/>
        <a:p>
          <a:endParaRPr lang="en-US"/>
        </a:p>
      </dgm:t>
    </dgm:pt>
    <dgm:pt modelId="{35BC2B8C-1001-48DB-AFDF-3721DE77768A}">
      <dgm:prSet/>
      <dgm:spPr/>
      <dgm:t>
        <a:bodyPr/>
        <a:lstStyle/>
        <a:p>
          <a:pPr rtl="0"/>
          <a:r>
            <a:rPr lang="en-US" dirty="0"/>
            <a:t>Multiplicity</a:t>
          </a:r>
        </a:p>
      </dgm:t>
    </dgm:pt>
    <dgm:pt modelId="{80611F76-D6EC-4B1B-A3D5-EDB7A0195B0A}" type="parTrans" cxnId="{7A2A174A-0A13-406E-9C75-BB7603B7C036}">
      <dgm:prSet/>
      <dgm:spPr/>
      <dgm:t>
        <a:bodyPr/>
        <a:lstStyle/>
        <a:p>
          <a:endParaRPr lang="en-US"/>
        </a:p>
      </dgm:t>
    </dgm:pt>
    <dgm:pt modelId="{65BE825F-5592-4EFF-BF84-4C0CEE6F901F}" type="sibTrans" cxnId="{7A2A174A-0A13-406E-9C75-BB7603B7C036}">
      <dgm:prSet/>
      <dgm:spPr/>
      <dgm:t>
        <a:bodyPr/>
        <a:lstStyle/>
        <a:p>
          <a:endParaRPr lang="en-US"/>
        </a:p>
      </dgm:t>
    </dgm:pt>
    <dgm:pt modelId="{9270884C-44A8-4FCD-A60C-01E91E2FDD6A}">
      <dgm:prSet/>
      <dgm:spPr/>
      <dgm:t>
        <a:bodyPr/>
        <a:lstStyle/>
        <a:p>
          <a:pPr rtl="0"/>
          <a:r>
            <a:rPr lang="en-US" dirty="0"/>
            <a:t>Aggregation</a:t>
          </a:r>
        </a:p>
      </dgm:t>
    </dgm:pt>
    <dgm:pt modelId="{07A390D4-3C24-44C2-B71F-EC6E7EC3EBE6}" type="parTrans" cxnId="{941D4107-A2D1-4912-9D85-8E1BAAC1830F}">
      <dgm:prSet/>
      <dgm:spPr/>
      <dgm:t>
        <a:bodyPr/>
        <a:lstStyle/>
        <a:p>
          <a:endParaRPr lang="en-US"/>
        </a:p>
      </dgm:t>
    </dgm:pt>
    <dgm:pt modelId="{D95F7482-FB8E-4590-B381-1E40FB1332A8}" type="sibTrans" cxnId="{941D4107-A2D1-4912-9D85-8E1BAAC1830F}">
      <dgm:prSet/>
      <dgm:spPr/>
      <dgm:t>
        <a:bodyPr/>
        <a:lstStyle/>
        <a:p>
          <a:endParaRPr lang="en-US"/>
        </a:p>
      </dgm:t>
    </dgm:pt>
    <dgm:pt modelId="{AE87D4F9-FA86-476D-B0C1-7D8BE5DA59F5}">
      <dgm:prSet/>
      <dgm:spPr/>
      <dgm:t>
        <a:bodyPr/>
        <a:lstStyle/>
        <a:p>
          <a:pPr rtl="0"/>
          <a:r>
            <a:rPr lang="en-US" dirty="0"/>
            <a:t>Composition</a:t>
          </a:r>
        </a:p>
      </dgm:t>
    </dgm:pt>
    <dgm:pt modelId="{C91AFCDE-359C-434D-A892-D3B43AD77C22}" type="parTrans" cxnId="{31E5E054-5383-4F7B-8A8D-2AAD17D8DD57}">
      <dgm:prSet/>
      <dgm:spPr/>
      <dgm:t>
        <a:bodyPr/>
        <a:lstStyle/>
        <a:p>
          <a:endParaRPr lang="en-US"/>
        </a:p>
      </dgm:t>
    </dgm:pt>
    <dgm:pt modelId="{1004204D-D296-48C6-AC85-A64DFCD70571}" type="sibTrans" cxnId="{31E5E054-5383-4F7B-8A8D-2AAD17D8DD57}">
      <dgm:prSet/>
      <dgm:spPr/>
      <dgm:t>
        <a:bodyPr/>
        <a:lstStyle/>
        <a:p>
          <a:endParaRPr lang="en-US"/>
        </a:p>
      </dgm:t>
    </dgm:pt>
    <dgm:pt modelId="{7BED3013-9118-4015-8BED-0416E5064E9A}" type="pres">
      <dgm:prSet presAssocID="{4EB045C2-D7C5-4C75-9F2F-3168C2A79A65}" presName="linear" presStyleCnt="0">
        <dgm:presLayoutVars>
          <dgm:animLvl val="lvl"/>
          <dgm:resizeHandles val="exact"/>
        </dgm:presLayoutVars>
      </dgm:prSet>
      <dgm:spPr/>
    </dgm:pt>
    <dgm:pt modelId="{CA804348-9690-4B05-A125-C5C2F2F174F2}" type="pres">
      <dgm:prSet presAssocID="{866D2B69-6B28-4BAF-8481-C128BFF06D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3CAD2A-1351-4AB1-A05A-96454CE760BF}" type="pres">
      <dgm:prSet presAssocID="{7D83F875-ABE8-474A-99AF-1C62D0436161}" presName="spacer" presStyleCnt="0"/>
      <dgm:spPr/>
    </dgm:pt>
    <dgm:pt modelId="{16BD2B0A-4525-4E4B-8A36-92E2ED9F4E78}" type="pres">
      <dgm:prSet presAssocID="{757A8E75-0EE6-4709-90DB-6150052805D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4E4C40D-88BD-433D-A733-ACF23B0FD987}" type="pres">
      <dgm:prSet presAssocID="{757A8E75-0EE6-4709-90DB-6150052805D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41D4107-A2D1-4912-9D85-8E1BAAC1830F}" srcId="{757A8E75-0EE6-4709-90DB-6150052805D8}" destId="{9270884C-44A8-4FCD-A60C-01E91E2FDD6A}" srcOrd="3" destOrd="0" parTransId="{07A390D4-3C24-44C2-B71F-EC6E7EC3EBE6}" sibTransId="{D95F7482-FB8E-4590-B381-1E40FB1332A8}"/>
    <dgm:cxn modelId="{00A44C09-8560-4390-931C-F2E16301CB83}" type="presOf" srcId="{866D2B69-6B28-4BAF-8481-C128BFF06D3B}" destId="{CA804348-9690-4B05-A125-C5C2F2F174F2}" srcOrd="0" destOrd="0" presId="urn:microsoft.com/office/officeart/2005/8/layout/vList2"/>
    <dgm:cxn modelId="{D135190F-4D17-4B21-93CE-033ADD906053}" srcId="{757A8E75-0EE6-4709-90DB-6150052805D8}" destId="{9961DF70-4129-4AA3-B625-274D8098671C}" srcOrd="1" destOrd="0" parTransId="{4D4F022A-C136-4EDE-BAC0-FF83C8B1073B}" sibTransId="{11AC46E9-A46F-4750-BA1B-0C8310D15474}"/>
    <dgm:cxn modelId="{491FE72D-CCFD-4673-9A4B-71FCCBC08F5B}" type="presOf" srcId="{757A8E75-0EE6-4709-90DB-6150052805D8}" destId="{16BD2B0A-4525-4E4B-8A36-92E2ED9F4E78}" srcOrd="0" destOrd="0" presId="urn:microsoft.com/office/officeart/2005/8/layout/vList2"/>
    <dgm:cxn modelId="{E543AC3F-58B7-45D2-83B6-F7259DAD391E}" type="presOf" srcId="{9270884C-44A8-4FCD-A60C-01E91E2FDD6A}" destId="{44E4C40D-88BD-433D-A733-ACF23B0FD987}" srcOrd="0" destOrd="3" presId="urn:microsoft.com/office/officeart/2005/8/layout/vList2"/>
    <dgm:cxn modelId="{BB55CA69-471C-4DCF-9F5D-8098E091D769}" srcId="{4EB045C2-D7C5-4C75-9F2F-3168C2A79A65}" destId="{757A8E75-0EE6-4709-90DB-6150052805D8}" srcOrd="1" destOrd="0" parTransId="{D74F9D83-6523-44BD-8594-0CD9450E1F2A}" sibTransId="{A94F7150-94B0-4421-B9F3-88B2591DBF4A}"/>
    <dgm:cxn modelId="{7A2A174A-0A13-406E-9C75-BB7603B7C036}" srcId="{757A8E75-0EE6-4709-90DB-6150052805D8}" destId="{35BC2B8C-1001-48DB-AFDF-3721DE77768A}" srcOrd="2" destOrd="0" parTransId="{80611F76-D6EC-4B1B-A3D5-EDB7A0195B0A}" sibTransId="{65BE825F-5592-4EFF-BF84-4C0CEE6F901F}"/>
    <dgm:cxn modelId="{31E5E054-5383-4F7B-8A8D-2AAD17D8DD57}" srcId="{757A8E75-0EE6-4709-90DB-6150052805D8}" destId="{AE87D4F9-FA86-476D-B0C1-7D8BE5DA59F5}" srcOrd="4" destOrd="0" parTransId="{C91AFCDE-359C-434D-A892-D3B43AD77C22}" sibTransId="{1004204D-D296-48C6-AC85-A64DFCD70571}"/>
    <dgm:cxn modelId="{35460C75-B89C-43C8-8ACA-6F90CB5ADDB5}" srcId="{757A8E75-0EE6-4709-90DB-6150052805D8}" destId="{F460F074-FE0A-4B10-9248-EC7A2BD4A61B}" srcOrd="0" destOrd="0" parTransId="{0D0FFB21-DB23-4485-AE2C-57314F4C20DF}" sibTransId="{74548FD6-401B-41A5-A63E-EE3CC9B74468}"/>
    <dgm:cxn modelId="{07240688-C0AF-403D-AD58-B3710197D018}" type="presOf" srcId="{9961DF70-4129-4AA3-B625-274D8098671C}" destId="{44E4C40D-88BD-433D-A733-ACF23B0FD987}" srcOrd="0" destOrd="1" presId="urn:microsoft.com/office/officeart/2005/8/layout/vList2"/>
    <dgm:cxn modelId="{058C2B96-E48D-4B86-9FAE-82423D8F2613}" type="presOf" srcId="{AE87D4F9-FA86-476D-B0C1-7D8BE5DA59F5}" destId="{44E4C40D-88BD-433D-A733-ACF23B0FD987}" srcOrd="0" destOrd="4" presId="urn:microsoft.com/office/officeart/2005/8/layout/vList2"/>
    <dgm:cxn modelId="{938C6DD0-5D47-4129-B274-51E4435C25D4}" type="presOf" srcId="{4EB045C2-D7C5-4C75-9F2F-3168C2A79A65}" destId="{7BED3013-9118-4015-8BED-0416E5064E9A}" srcOrd="0" destOrd="0" presId="urn:microsoft.com/office/officeart/2005/8/layout/vList2"/>
    <dgm:cxn modelId="{8A5DCDE1-7319-4BE1-8A31-C8AB25B5FEE4}" type="presOf" srcId="{F460F074-FE0A-4B10-9248-EC7A2BD4A61B}" destId="{44E4C40D-88BD-433D-A733-ACF23B0FD987}" srcOrd="0" destOrd="0" presId="urn:microsoft.com/office/officeart/2005/8/layout/vList2"/>
    <dgm:cxn modelId="{55042DF3-5046-4FD0-9614-AF38EA498A8E}" srcId="{4EB045C2-D7C5-4C75-9F2F-3168C2A79A65}" destId="{866D2B69-6B28-4BAF-8481-C128BFF06D3B}" srcOrd="0" destOrd="0" parTransId="{37B81273-AA44-43DB-91AC-96D0FC9A6276}" sibTransId="{7D83F875-ABE8-474A-99AF-1C62D0436161}"/>
    <dgm:cxn modelId="{C456E1FD-3789-4F27-8769-A8EF7BFF9F3D}" type="presOf" srcId="{35BC2B8C-1001-48DB-AFDF-3721DE77768A}" destId="{44E4C40D-88BD-433D-A733-ACF23B0FD987}" srcOrd="0" destOrd="2" presId="urn:microsoft.com/office/officeart/2005/8/layout/vList2"/>
    <dgm:cxn modelId="{DDE5288E-AF15-484C-9150-0BD9F2B29F10}" type="presParOf" srcId="{7BED3013-9118-4015-8BED-0416E5064E9A}" destId="{CA804348-9690-4B05-A125-C5C2F2F174F2}" srcOrd="0" destOrd="0" presId="urn:microsoft.com/office/officeart/2005/8/layout/vList2"/>
    <dgm:cxn modelId="{10AC0A72-78AD-4E27-A1FB-E6AC0A0D8000}" type="presParOf" srcId="{7BED3013-9118-4015-8BED-0416E5064E9A}" destId="{E93CAD2A-1351-4AB1-A05A-96454CE760BF}" srcOrd="1" destOrd="0" presId="urn:microsoft.com/office/officeart/2005/8/layout/vList2"/>
    <dgm:cxn modelId="{A1C8AF0F-CA08-4F5C-80FC-198F336D439C}" type="presParOf" srcId="{7BED3013-9118-4015-8BED-0416E5064E9A}" destId="{16BD2B0A-4525-4E4B-8A36-92E2ED9F4E78}" srcOrd="2" destOrd="0" presId="urn:microsoft.com/office/officeart/2005/8/layout/vList2"/>
    <dgm:cxn modelId="{4695EC7C-1D95-4F23-9777-AFE5C56A0741}" type="presParOf" srcId="{7BED3013-9118-4015-8BED-0416E5064E9A}" destId="{44E4C40D-88BD-433D-A733-ACF23B0FD98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04348-9690-4B05-A125-C5C2F2F174F2}">
      <dsp:nvSpPr>
        <dsp:cNvPr id="0" name=""/>
        <dsp:cNvSpPr/>
      </dsp:nvSpPr>
      <dsp:spPr>
        <a:xfrm>
          <a:off x="0" y="172754"/>
          <a:ext cx="7543800" cy="12331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Associations denote a relationship between two classes (binary) or more (n-ary)</a:t>
          </a:r>
        </a:p>
      </dsp:txBody>
      <dsp:txXfrm>
        <a:off x="60199" y="232953"/>
        <a:ext cx="7423402" cy="1112781"/>
      </dsp:txXfrm>
    </dsp:sp>
    <dsp:sp modelId="{16BD2B0A-4525-4E4B-8A36-92E2ED9F4E78}">
      <dsp:nvSpPr>
        <dsp:cNvPr id="0" name=""/>
        <dsp:cNvSpPr/>
      </dsp:nvSpPr>
      <dsp:spPr>
        <a:xfrm>
          <a:off x="0" y="1495214"/>
          <a:ext cx="7543800" cy="123317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Includes :</a:t>
          </a:r>
        </a:p>
      </dsp:txBody>
      <dsp:txXfrm>
        <a:off x="60199" y="1555413"/>
        <a:ext cx="7423402" cy="1112781"/>
      </dsp:txXfrm>
    </dsp:sp>
    <dsp:sp modelId="{44E4C40D-88BD-433D-A733-ACF23B0FD987}">
      <dsp:nvSpPr>
        <dsp:cNvPr id="0" name=""/>
        <dsp:cNvSpPr/>
      </dsp:nvSpPr>
      <dsp:spPr>
        <a:xfrm>
          <a:off x="0" y="2728394"/>
          <a:ext cx="7543800" cy="205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Association name: The Name of the relation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Direction: One or two directional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Multiplicity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Aggregation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Composition</a:t>
          </a:r>
        </a:p>
      </dsp:txBody>
      <dsp:txXfrm>
        <a:off x="0" y="2728394"/>
        <a:ext cx="7543800" cy="2053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718AB-42C1-494B-8C5E-8D2386C31897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B5EDC-897D-4904-A361-C87C61955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F71BB-CFAF-43BF-B52B-2241D686E0E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9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F71BB-CFAF-43BF-B52B-2241D686E0E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1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1F71BB-CFAF-43BF-B52B-2241D686E0E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4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3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b="1" cap="all" spc="150" baseline="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49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68580" indent="-68580">
              <a:buFont typeface="Wingdings" panose="05000000000000000000" pitchFamily="2" charset="2"/>
              <a:buChar char="§"/>
              <a:defRPr sz="2100"/>
            </a:lvl1pPr>
            <a:lvl2pPr>
              <a:defRPr sz="18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5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80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0129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355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411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1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0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189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6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116785"/>
            <a:ext cx="75438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45474"/>
            <a:ext cx="7543800" cy="49557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1082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99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papyrus/" TargetMode="External"/><Relationship Id="rId2" Type="http://schemas.openxmlformats.org/officeDocument/2006/relationships/hyperlink" Target="https://www.modelio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9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child class's instance lifecycle is dependent on the parent class's instance lifecycle.</a:t>
            </a:r>
          </a:p>
          <a:p>
            <a:r>
              <a:rPr lang="en-GB" dirty="0">
                <a:solidFill>
                  <a:srgbClr val="FF0000"/>
                </a:solidFill>
              </a:rPr>
              <a:t>When the Parent instance (object) is deleted, the Child instance is automatically deleted as well.</a:t>
            </a:r>
          </a:p>
          <a:p>
            <a:endParaRPr lang="en-GB" b="1" u="sng" dirty="0"/>
          </a:p>
          <a:p>
            <a:endParaRPr lang="en-GB" b="1" u="sng" dirty="0"/>
          </a:p>
          <a:p>
            <a:endParaRPr lang="en-GB" b="1" u="sng" dirty="0"/>
          </a:p>
          <a:p>
            <a:r>
              <a:rPr lang="en-GB" b="1" u="sng" dirty="0"/>
              <a:t>Note:</a:t>
            </a:r>
            <a:r>
              <a:rPr lang="en-GB" dirty="0"/>
              <a:t> The part (child) class can only be related to one instance of the parent class</a:t>
            </a:r>
            <a:endParaRPr lang="en-GB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416" y="2971800"/>
            <a:ext cx="4884887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diagrams symbols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761336"/>
            <a:ext cx="7543800" cy="412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49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diagrams symbols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540228"/>
            <a:ext cx="7543800" cy="456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56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33"/>
          <a:stretch/>
        </p:blipFill>
        <p:spPr>
          <a:xfrm>
            <a:off x="381000" y="1328739"/>
            <a:ext cx="8763000" cy="278606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</p:spTree>
    <p:extLst>
      <p:ext uri="{BB962C8B-B14F-4D97-AF65-F5344CB8AC3E}">
        <p14:creationId xmlns:p14="http://schemas.microsoft.com/office/powerpoint/2010/main" val="123618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6" y="1149160"/>
            <a:ext cx="6834554" cy="5131669"/>
          </a:xfrm>
        </p:spPr>
      </p:pic>
    </p:spTree>
    <p:extLst>
      <p:ext uri="{BB962C8B-B14F-4D97-AF65-F5344CB8AC3E}">
        <p14:creationId xmlns:p14="http://schemas.microsoft.com/office/powerpoint/2010/main" val="2544970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35942"/>
            <a:ext cx="8839200" cy="275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3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91959"/>
            <a:ext cx="5688013" cy="5074697"/>
          </a:xfrm>
        </p:spPr>
      </p:pic>
    </p:spTree>
    <p:extLst>
      <p:ext uri="{BB962C8B-B14F-4D97-AF65-F5344CB8AC3E}">
        <p14:creationId xmlns:p14="http://schemas.microsoft.com/office/powerpoint/2010/main" val="246360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252856"/>
            <a:ext cx="8686801" cy="507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4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1176337"/>
            <a:ext cx="6424613" cy="509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66970"/>
            <a:ext cx="8458200" cy="515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3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cs typeface="Times New Roman" pitchFamily="18" charset="0"/>
              </a:rPr>
              <a:t>Class diagram</a:t>
            </a:r>
            <a:r>
              <a:rPr lang="en-GB" sz="2400" dirty="0">
                <a:cs typeface="Times New Roman" pitchFamily="18" charset="0"/>
              </a:rPr>
              <a:t> is </a:t>
            </a:r>
            <a:r>
              <a:rPr lang="en-GB" sz="2400" b="1" dirty="0">
                <a:cs typeface="Times New Roman" pitchFamily="18" charset="0"/>
              </a:rPr>
              <a:t>UML</a:t>
            </a:r>
            <a:r>
              <a:rPr lang="en-GB" sz="2400" dirty="0">
                <a:cs typeface="Times New Roman" pitchFamily="18" charset="0"/>
              </a:rPr>
              <a:t> </a:t>
            </a:r>
            <a:r>
              <a:rPr lang="en-GB" sz="2400" dirty="0">
                <a:solidFill>
                  <a:srgbClr val="FF0000"/>
                </a:solidFill>
                <a:cs typeface="Times New Roman" pitchFamily="18" charset="0"/>
              </a:rPr>
              <a:t>STRUCTURE</a:t>
            </a:r>
            <a:r>
              <a:rPr lang="en-GB" sz="2400" dirty="0">
                <a:cs typeface="Times New Roman" pitchFamily="18" charset="0"/>
              </a:rPr>
              <a:t> diagram which shows structure of the designed system at the level of </a:t>
            </a:r>
            <a:r>
              <a:rPr lang="en-GB" sz="2400" dirty="0">
                <a:solidFill>
                  <a:srgbClr val="FF0000"/>
                </a:solidFill>
                <a:cs typeface="Times New Roman" pitchFamily="18" charset="0"/>
              </a:rPr>
              <a:t>classes</a:t>
            </a:r>
            <a:r>
              <a:rPr lang="en-GB" sz="2400" dirty="0">
                <a:cs typeface="Times New Roman" pitchFamily="18" charset="0"/>
              </a:rPr>
              <a:t> and </a:t>
            </a:r>
            <a:r>
              <a:rPr lang="en-GB" sz="2400" dirty="0">
                <a:solidFill>
                  <a:srgbClr val="FF0000"/>
                </a:solidFill>
                <a:cs typeface="Times New Roman" pitchFamily="18" charset="0"/>
              </a:rPr>
              <a:t>interfaces</a:t>
            </a:r>
            <a:r>
              <a:rPr lang="en-GB" sz="2400" dirty="0">
                <a:cs typeface="Times New Roman" pitchFamily="18" charset="0"/>
              </a:rPr>
              <a:t>, shows their </a:t>
            </a:r>
            <a:r>
              <a:rPr lang="en-GB" sz="2400" dirty="0">
                <a:solidFill>
                  <a:srgbClr val="FF0000"/>
                </a:solidFill>
                <a:cs typeface="Times New Roman" pitchFamily="18" charset="0"/>
              </a:rPr>
              <a:t>features </a:t>
            </a:r>
            <a:r>
              <a:rPr lang="en-GB" sz="2400" dirty="0">
                <a:cs typeface="Times New Roman" pitchFamily="18" charset="0"/>
              </a:rPr>
              <a:t>(attributes and methods), </a:t>
            </a:r>
            <a:r>
              <a:rPr lang="en-GB" sz="2400" dirty="0">
                <a:solidFill>
                  <a:srgbClr val="FF0000"/>
                </a:solidFill>
                <a:cs typeface="Times New Roman" pitchFamily="18" charset="0"/>
              </a:rPr>
              <a:t>constraints</a:t>
            </a:r>
            <a:r>
              <a:rPr lang="en-GB" sz="2400" dirty="0">
                <a:cs typeface="Times New Roman" pitchFamily="18" charset="0"/>
              </a:rPr>
              <a:t> and relationships - </a:t>
            </a:r>
            <a:r>
              <a:rPr lang="en-GB" sz="2400" dirty="0">
                <a:solidFill>
                  <a:srgbClr val="FF0000"/>
                </a:solidFill>
                <a:cs typeface="Times New Roman" pitchFamily="18" charset="0"/>
              </a:rPr>
              <a:t>associations</a:t>
            </a:r>
            <a:r>
              <a:rPr lang="en-GB" sz="2400" dirty="0">
                <a:cs typeface="Times New Roman" pitchFamily="18" charset="0"/>
              </a:rPr>
              <a:t>, </a:t>
            </a:r>
            <a:r>
              <a:rPr lang="en-GB" sz="2400" dirty="0">
                <a:solidFill>
                  <a:srgbClr val="FF0000"/>
                </a:solidFill>
                <a:cs typeface="Times New Roman" pitchFamily="18" charset="0"/>
              </a:rPr>
              <a:t>generalizations</a:t>
            </a:r>
            <a:r>
              <a:rPr lang="en-GB" sz="2400" dirty="0">
                <a:cs typeface="Times New Roman" pitchFamily="18" charset="0"/>
              </a:rPr>
              <a:t>, </a:t>
            </a:r>
            <a:r>
              <a:rPr lang="en-GB" sz="2400" dirty="0">
                <a:solidFill>
                  <a:srgbClr val="FF0000"/>
                </a:solidFill>
                <a:cs typeface="Times New Roman" pitchFamily="18" charset="0"/>
              </a:rPr>
              <a:t>dependencies</a:t>
            </a:r>
            <a:r>
              <a:rPr lang="en-GB" sz="2400" dirty="0">
                <a:cs typeface="Times New Roman" pitchFamily="18" charset="0"/>
              </a:rPr>
              <a:t>, etc.</a:t>
            </a:r>
          </a:p>
          <a:p>
            <a:pPr marL="0" indent="0">
              <a:buNone/>
            </a:pPr>
            <a:endParaRPr lang="en-GB" sz="2400" dirty="0">
              <a:cs typeface="Times New Roman" pitchFamily="18" charset="0"/>
            </a:endParaRPr>
          </a:p>
          <a:p>
            <a:endParaRPr lang="en-GB" sz="2400" dirty="0">
              <a:cs typeface="Times New Roman" pitchFamily="18" charset="0"/>
            </a:endParaRPr>
          </a:p>
          <a:p>
            <a:endParaRPr lang="en-GB" sz="24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" y="1229589"/>
            <a:ext cx="8188411" cy="5095011"/>
          </a:xfrm>
        </p:spPr>
      </p:pic>
    </p:spTree>
    <p:extLst>
      <p:ext uri="{BB962C8B-B14F-4D97-AF65-F5344CB8AC3E}">
        <p14:creationId xmlns:p14="http://schemas.microsoft.com/office/powerpoint/2010/main" val="2270838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68199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23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0" y="1179005"/>
            <a:ext cx="8526420" cy="5145595"/>
          </a:xfrm>
        </p:spPr>
      </p:pic>
    </p:spTree>
    <p:extLst>
      <p:ext uri="{BB962C8B-B14F-4D97-AF65-F5344CB8AC3E}">
        <p14:creationId xmlns:p14="http://schemas.microsoft.com/office/powerpoint/2010/main" val="1991573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https://www.modelio.org/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http://www.eclipse.org/papyrus/</a:t>
            </a:r>
            <a:r>
              <a:rPr lang="en-US" dirty="0"/>
              <a:t> </a:t>
            </a: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147" y="1318274"/>
            <a:ext cx="34290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pyru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260" y="2929376"/>
            <a:ext cx="285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49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The following points should be remembered while drawing a class diagram: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cs typeface="Times New Roman" pitchFamily="18" charset="0"/>
              </a:rPr>
              <a:t>The name of the class diagram should be meaningful to describe the aspect of the system.</a:t>
            </a:r>
          </a:p>
          <a:p>
            <a:endParaRPr lang="en-GB" sz="2400" dirty="0">
              <a:cs typeface="Times New Roman" pitchFamily="18" charset="0"/>
            </a:endParaRPr>
          </a:p>
          <a:p>
            <a:r>
              <a:rPr lang="en-GB" sz="2400" dirty="0">
                <a:cs typeface="Times New Roman" pitchFamily="18" charset="0"/>
              </a:rPr>
              <a:t>Features of each class should be clearly identified.</a:t>
            </a:r>
          </a:p>
          <a:p>
            <a:endParaRPr lang="en-GB" sz="2400" dirty="0">
              <a:cs typeface="Times New Roman" pitchFamily="18" charset="0"/>
            </a:endParaRPr>
          </a:p>
          <a:p>
            <a:r>
              <a:rPr lang="en-GB" sz="2400" dirty="0">
                <a:cs typeface="Times New Roman" pitchFamily="18" charset="0"/>
              </a:rPr>
              <a:t>Use notes when ever required to describe some aspect of the diagram. Because at the end of the drawing it should be understandable to the developer/coder.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Specify the visibility of the class features (+, #, -)</a:t>
            </a:r>
          </a:p>
          <a:p>
            <a:r>
              <a:rPr lang="en-GB" sz="2800" dirty="0"/>
              <a:t>Attribute declaration general form: </a:t>
            </a:r>
            <a:br>
              <a:rPr lang="en-GB" sz="2800" dirty="0"/>
            </a:br>
            <a:r>
              <a:rPr lang="en-GB" sz="2400" i="1" dirty="0">
                <a:solidFill>
                  <a:srgbClr val="FF0000"/>
                </a:solidFill>
              </a:rPr>
              <a:t>name : attribute type = default value</a:t>
            </a:r>
          </a:p>
          <a:p>
            <a:r>
              <a:rPr lang="en-GB" sz="2800" dirty="0"/>
              <a:t>Operation declaration general form:</a:t>
            </a:r>
            <a:br>
              <a:rPr lang="en-GB" sz="2800" i="1" dirty="0"/>
            </a:br>
            <a:r>
              <a:rPr lang="en-GB" sz="2400" i="1" dirty="0">
                <a:solidFill>
                  <a:srgbClr val="FF0000"/>
                </a:solidFill>
              </a:rPr>
              <a:t>name(arg1: arg1 type, …) : type of value returned</a:t>
            </a:r>
            <a:endParaRPr lang="en-GB" sz="3200" i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728" r="1202"/>
          <a:stretch>
            <a:fillRect/>
          </a:stretch>
        </p:blipFill>
        <p:spPr bwMode="auto">
          <a:xfrm>
            <a:off x="4800600" y="4419600"/>
            <a:ext cx="3823852" cy="175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371" y="4267200"/>
            <a:ext cx="358608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 diagrams may contain </a:t>
            </a:r>
            <a:r>
              <a:rPr lang="en-GB" dirty="0">
                <a:solidFill>
                  <a:srgbClr val="FF0000"/>
                </a:solidFill>
              </a:rPr>
              <a:t>Interfaces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667000"/>
            <a:ext cx="4094582" cy="230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/>
          <a:srcRect t="882"/>
          <a:stretch/>
        </p:blipFill>
        <p:spPr bwMode="auto">
          <a:xfrm>
            <a:off x="381000" y="1786597"/>
            <a:ext cx="6467475" cy="3819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5410200" y="21336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 flipV="1">
            <a:off x="7010400" y="38862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77588" y="19928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Super class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2800" y="342900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Child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Association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515534"/>
              </p:ext>
            </p:extLst>
          </p:nvPr>
        </p:nvGraphicFramePr>
        <p:xfrm>
          <a:off x="822325" y="1346200"/>
          <a:ext cx="7543800" cy="495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17005"/>
            <a:ext cx="585083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2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A804348-9690-4B05-A125-C5C2F2F174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6BD2B0A-4525-4E4B-8A36-92E2ED9F4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E4C40D-88BD-433D-A733-ACF23B0FD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Multiplicity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/>
          <a:srcRect t="2290"/>
          <a:stretch/>
        </p:blipFill>
        <p:spPr bwMode="auto">
          <a:xfrm>
            <a:off x="979983" y="1143000"/>
            <a:ext cx="722975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l="57143"/>
          <a:stretch>
            <a:fillRect/>
          </a:stretch>
        </p:blipFill>
        <p:spPr bwMode="auto">
          <a:xfrm>
            <a:off x="5824287" y="2590800"/>
            <a:ext cx="2424363" cy="359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r="64977"/>
          <a:stretch>
            <a:fillRect/>
          </a:stretch>
        </p:blipFill>
        <p:spPr bwMode="auto">
          <a:xfrm>
            <a:off x="4724400" y="2590800"/>
            <a:ext cx="1981200" cy="359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Indicates that one class is a part of another class. </a:t>
            </a:r>
          </a:p>
          <a:p>
            <a:r>
              <a:rPr lang="en-GB" dirty="0"/>
              <a:t>The child class instance can outlive its parent class.</a:t>
            </a:r>
          </a:p>
          <a:p>
            <a:r>
              <a:rPr lang="en-GB" dirty="0">
                <a:solidFill>
                  <a:srgbClr val="FF0000"/>
                </a:solidFill>
              </a:rPr>
              <a:t>When the Parent instance (object) is deleted, the Child instance is not necessarily deleted.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/>
          <a:srcRect t="8556"/>
          <a:stretch/>
        </p:blipFill>
        <p:spPr bwMode="auto">
          <a:xfrm>
            <a:off x="2247635" y="3590872"/>
            <a:ext cx="4694450" cy="81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ScopeV2</Template>
  <TotalTime>573</TotalTime>
  <Words>313</Words>
  <Application>Microsoft Office PowerPoint</Application>
  <PresentationFormat>On-screen Show (4:3)</PresentationFormat>
  <Paragraphs>63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Calibri Light</vt:lpstr>
      <vt:lpstr>Times New Roman</vt:lpstr>
      <vt:lpstr>Wingdings</vt:lpstr>
      <vt:lpstr>Retrospect</vt:lpstr>
      <vt:lpstr>Class Diagram</vt:lpstr>
      <vt:lpstr>Class Diagram</vt:lpstr>
      <vt:lpstr>The following points should be remembered while drawing a class diagram:</vt:lpstr>
      <vt:lpstr>Class Features</vt:lpstr>
      <vt:lpstr>Interfaces</vt:lpstr>
      <vt:lpstr>Inheritance</vt:lpstr>
      <vt:lpstr>Association</vt:lpstr>
      <vt:lpstr>Multiplicity</vt:lpstr>
      <vt:lpstr>Aggregation</vt:lpstr>
      <vt:lpstr>Composition</vt:lpstr>
      <vt:lpstr>Class diagrams symbols</vt:lpstr>
      <vt:lpstr>Class diagrams symbols</vt:lpstr>
      <vt:lpstr>Question 1</vt:lpstr>
      <vt:lpstr>Solution</vt:lpstr>
      <vt:lpstr>Question 2</vt:lpstr>
      <vt:lpstr>Solution</vt:lpstr>
      <vt:lpstr>Question 3</vt:lpstr>
      <vt:lpstr>Solution</vt:lpstr>
      <vt:lpstr>Question 4</vt:lpstr>
      <vt:lpstr>Solution </vt:lpstr>
      <vt:lpstr>Question 5 </vt:lpstr>
      <vt:lpstr>Solution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Hadeel Eladawy</dc:creator>
  <cp:lastModifiedBy>Hadeel Mohamed Eladawy</cp:lastModifiedBy>
  <cp:revision>23</cp:revision>
  <dcterms:created xsi:type="dcterms:W3CDTF">2006-08-16T00:00:00Z</dcterms:created>
  <dcterms:modified xsi:type="dcterms:W3CDTF">2017-11-04T18:47:29Z</dcterms:modified>
</cp:coreProperties>
</file>