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  <p:sldId id="297" r:id="rId4"/>
    <p:sldId id="258" r:id="rId5"/>
    <p:sldId id="277" r:id="rId6"/>
    <p:sldId id="293" r:id="rId7"/>
    <p:sldId id="276" r:id="rId8"/>
    <p:sldId id="289" r:id="rId9"/>
    <p:sldId id="278" r:id="rId10"/>
    <p:sldId id="295" r:id="rId11"/>
    <p:sldId id="290" r:id="rId12"/>
    <p:sldId id="288" r:id="rId13"/>
    <p:sldId id="296" r:id="rId14"/>
    <p:sldId id="284" r:id="rId15"/>
    <p:sldId id="281" r:id="rId16"/>
    <p:sldId id="282" r:id="rId17"/>
    <p:sldId id="287" r:id="rId18"/>
    <p:sldId id="283" r:id="rId19"/>
    <p:sldId id="286" r:id="rId20"/>
    <p:sldId id="273" r:id="rId21"/>
    <p:sldId id="259" r:id="rId22"/>
    <p:sldId id="257" r:id="rId23"/>
    <p:sldId id="274" r:id="rId24"/>
    <p:sldId id="260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734F9B"/>
    <a:srgbClr val="6B43A7"/>
    <a:srgbClr val="44DC4B"/>
    <a:srgbClr val="FF00FF"/>
    <a:srgbClr val="660066"/>
    <a:srgbClr val="4BC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5F9C-B266-4A70-9629-634FC04C5AF7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yan-kundu.github.io/ayan_recipe.github.io/TP/MentalHealth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93220" y="1448779"/>
            <a:ext cx="6336704" cy="35297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28800"/>
            <a:ext cx="7521286" cy="2609015"/>
          </a:xfrm>
          <a:prstGeom prst="rect">
            <a:avLst/>
          </a:prstGeom>
          <a:solidFill>
            <a:srgbClr val="92D050"/>
          </a:solidFill>
          <a:effectLst>
            <a:softEdge rad="203200"/>
          </a:effectLst>
        </p:spPr>
        <p:txBody>
          <a:bodyPr wrap="square" rtlCol="0">
            <a:prstTxWarp prst="textFadeUp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&amp; its Diverse Value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18" y="5288009"/>
            <a:ext cx="1649211" cy="145335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7" name="TextBox 6"/>
          <p:cNvSpPr txBox="1"/>
          <p:nvPr/>
        </p:nvSpPr>
        <p:spPr>
          <a:xfrm>
            <a:off x="251520" y="5397023"/>
            <a:ext cx="6581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 for: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Ecobricks.org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 by: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Ayandeep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Kundu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Think Pacific Intern 2</a:t>
            </a:r>
            <a:r>
              <a:rPr lang="en-GB" baseline="30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Aug’21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 Aim: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Ecobricks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its massive diverse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4001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5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9592" y="2132856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8176" y="2973486"/>
            <a:ext cx="828983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Domestic Use: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4193" y="2367487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8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1" y="-36637"/>
            <a:ext cx="9165501" cy="6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8901" y="225873"/>
            <a:ext cx="62646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Domestic Use:</a:t>
            </a:r>
          </a:p>
        </p:txBody>
      </p:sp>
      <p:pic>
        <p:nvPicPr>
          <p:cNvPr id="1026" name="Picture 2" descr="https://tse4.mm.bing.net/th?id=OIP.jnWTxOBlEdyG-JMOCu5KtgHaDi&amp;pid=Api&amp;P=0&amp;w=343&amp;h=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47" y="1645763"/>
            <a:ext cx="3941642" cy="24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555" y="1717365"/>
            <a:ext cx="2087452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Eco-bricks</a:t>
            </a:r>
            <a:r>
              <a:rPr lang="en-GB" sz="2000" dirty="0"/>
              <a:t> can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float</a:t>
            </a:r>
            <a:r>
              <a:rPr lang="en-GB" sz="2000" dirty="0"/>
              <a:t> in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Hence this can be used to make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floating surface</a:t>
            </a:r>
            <a:r>
              <a:rPr lang="en-GB" sz="2000" dirty="0"/>
              <a:t> in swimming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pool</a:t>
            </a:r>
            <a:r>
              <a:rPr lang="en-GB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Even a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pool</a:t>
            </a:r>
            <a:r>
              <a:rPr lang="en-GB" sz="2000" b="1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or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water tank</a:t>
            </a:r>
            <a:r>
              <a:rPr lang="en-GB" sz="2000" b="1" dirty="0"/>
              <a:t> </a:t>
            </a:r>
            <a:r>
              <a:rPr lang="en-GB" sz="2000" dirty="0"/>
              <a:t>made of </a:t>
            </a:r>
            <a:r>
              <a:rPr lang="en-GB" sz="2000" b="1" dirty="0">
                <a:solidFill>
                  <a:schemeClr val="accent1"/>
                </a:solidFill>
              </a:rPr>
              <a:t>Eco bricks</a:t>
            </a:r>
            <a:r>
              <a:rPr lang="en-GB" sz="2000" dirty="0"/>
              <a:t> is possible.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35" y="3212976"/>
            <a:ext cx="3299199" cy="2864632"/>
          </a:xfrm>
          <a:prstGeom prst="rect">
            <a:avLst/>
          </a:prstGeom>
        </p:spPr>
      </p:pic>
      <p:pic>
        <p:nvPicPr>
          <p:cNvPr id="4" name="Picture 2" descr="Grow Clean Food &amp;amp; Harvest Water in Rural Oaxaca | Fire pit, Brick projects,  Outdoor fire p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01" y="4479811"/>
            <a:ext cx="2969138" cy="20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55" y="1098696"/>
            <a:ext cx="305863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Eco brick water pool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764704"/>
            <a:ext cx="9061272" cy="58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u="sng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3200" u="sng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Sophisticated items</a:t>
            </a:r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</p:txBody>
      </p:sp>
      <p:pic>
        <p:nvPicPr>
          <p:cNvPr id="1028" name="Picture 4" descr="https://tse2.mm.bing.net/th?id=OIP.pDI3wKfFYO92XqQ5TYhV5wHaFm&amp;pid=Api&amp;P=0&amp;w=210&amp;h=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76" y="2224045"/>
            <a:ext cx="2433984" cy="16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2" y="1030408"/>
            <a:ext cx="324036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77" y="3981202"/>
            <a:ext cx="213360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86" y="2921769"/>
            <a:ext cx="2312538" cy="2647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288" y="2200834"/>
            <a:ext cx="3118746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Eco-bricks can be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helpful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making chairs and tables and other sophisticated things: Eco brick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Bench,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table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rgbClr val="00B050"/>
                </a:solidFill>
              </a:rPr>
              <a:t>sofa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and many more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interesting things etc.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" y="4387631"/>
            <a:ext cx="3072076" cy="2116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86859" y="6186633"/>
            <a:ext cx="468961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 Eco bricks used being sophisticated items</a:t>
            </a:r>
          </a:p>
        </p:txBody>
      </p:sp>
      <p:sp>
        <p:nvSpPr>
          <p:cNvPr id="4" name="Left-Right-Up Arrow 3"/>
          <p:cNvSpPr/>
          <p:nvPr/>
        </p:nvSpPr>
        <p:spPr>
          <a:xfrm>
            <a:off x="5831368" y="3902527"/>
            <a:ext cx="941147" cy="83343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10" y="0"/>
            <a:ext cx="9166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3648" y="2825641"/>
            <a:ext cx="6253691" cy="1323439"/>
          </a:xfrm>
          <a:prstGeom prst="rect">
            <a:avLst/>
          </a:prstGeom>
          <a:solidFill>
            <a:srgbClr val="FFFF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Positive Impact of Eco-bricks in Environment:</a:t>
            </a:r>
          </a:p>
        </p:txBody>
      </p:sp>
      <p:sp>
        <p:nvSpPr>
          <p:cNvPr id="2" name="Donut 1"/>
          <p:cNvSpPr/>
          <p:nvPr/>
        </p:nvSpPr>
        <p:spPr>
          <a:xfrm>
            <a:off x="-396552" y="-360040"/>
            <a:ext cx="9828584" cy="7605464"/>
          </a:xfrm>
          <a:prstGeom prst="don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0512" y="2132856"/>
            <a:ext cx="216024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2182046" y="2132856"/>
            <a:ext cx="216024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6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" y="-243407"/>
            <a:ext cx="9144000" cy="71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08" y="541519"/>
            <a:ext cx="9036496" cy="57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It will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reduce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plastic pollution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Ecobricks can </a:t>
            </a:r>
            <a:r>
              <a:rPr lang="en-IN" sz="2800" b="1" dirty="0">
                <a:solidFill>
                  <a:srgbClr val="00B050"/>
                </a:solidFill>
                <a:latin typeface="+mj-lt"/>
              </a:rPr>
              <a:t>enhance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plastic </a:t>
            </a:r>
            <a:r>
              <a:rPr lang="en-IN" sz="2800" b="1" dirty="0">
                <a:solidFill>
                  <a:srgbClr val="00B050"/>
                </a:solidFill>
                <a:latin typeface="+mj-lt"/>
              </a:rPr>
              <a:t>up </a:t>
            </a:r>
            <a:r>
              <a:rPr lang="en-IN" sz="2800" b="1" dirty="0" smtClean="0">
                <a:solidFill>
                  <a:srgbClr val="00B050"/>
                </a:solidFill>
                <a:latin typeface="+mj-lt"/>
              </a:rPr>
              <a:t>cycling.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​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 and marine livings are being affected by this plastic; it will help nature </a:t>
            </a:r>
            <a:r>
              <a:rPr lang="en-IN" sz="2800" b="1" dirty="0">
                <a:solidFill>
                  <a:srgbClr val="0070C0"/>
                </a:solidFill>
                <a:latin typeface="+mj-lt"/>
              </a:rPr>
              <a:t>Recover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be </a:t>
            </a:r>
            <a:r>
              <a:rPr lang="en-IN" sz="2800" b="1" dirty="0" smtClean="0">
                <a:solidFill>
                  <a:srgbClr val="0070C0"/>
                </a:solidFill>
                <a:latin typeface="+mj-lt"/>
              </a:rPr>
              <a:t>Decorative.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Urge of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cutting Trees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fibre and wood can be 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reduced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Woods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used for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better work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​.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Nicer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Sustainable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4"/>
                </a:solidFill>
              </a:rPr>
              <a:t>Environment.</a:t>
            </a:r>
            <a:endParaRPr lang="en-IN" sz="2800" b="1" dirty="0">
              <a:solidFill>
                <a:schemeClr val="accent4"/>
              </a:solidFill>
            </a:endParaRPr>
          </a:p>
          <a:p>
            <a:pPr fontAlgn="base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EcoBricks - A Solution To Plastic Pollution | Anuj Ramatri | EcoFreak - 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"/>
          <a:stretch/>
        </p:blipFill>
        <p:spPr bwMode="auto">
          <a:xfrm>
            <a:off x="6084168" y="621155"/>
            <a:ext cx="2888144" cy="15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o Brick Project in South Africa – Sri Sathya Sai Uni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65" y="4043429"/>
            <a:ext cx="333446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MMON: a Mediterranean network to tackle marine litter | ENI CBC Med">
            <a:extLst>
              <a:ext uri="{FF2B5EF4-FFF2-40B4-BE49-F238E27FC236}">
                <a16:creationId xmlns="" xmlns:a16="http://schemas.microsoft.com/office/drawing/2014/main" id="{44E93439-382F-46DA-89B6-CDC0F838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82" y="2636912"/>
            <a:ext cx="2716235" cy="9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" y="-11901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179172" y="896819"/>
            <a:ext cx="6624736" cy="2520280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51180" y="1187463"/>
            <a:ext cx="64807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in  Innovation</a:t>
            </a:r>
            <a:endParaRPr lang="en-IN" sz="6000" b="1" dirty="0">
              <a:solidFill>
                <a:srgbClr val="CC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10 Step Guide to Making an Ecobrick - Ecobrick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87788"/>
            <a:ext cx="4014197" cy="288032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88640"/>
            <a:ext cx="7680994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 Boats(canoe)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398" y="1506668"/>
            <a:ext cx="8352928" cy="5070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100" i="1" dirty="0">
                <a:solidFill>
                  <a:schemeClr val="accent3">
                    <a:lumMod val="50000"/>
                  </a:schemeClr>
                </a:solidFill>
              </a:rPr>
              <a:t>PEOPLE 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can </a:t>
            </a:r>
            <a:r>
              <a:rPr lang="en-GB" sz="2100" i="1" dirty="0">
                <a:solidFill>
                  <a:schemeClr val="accent2"/>
                </a:solidFill>
              </a:rPr>
              <a:t>sail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100" i="1" dirty="0">
                <a:solidFill>
                  <a:schemeClr val="accent6">
                    <a:lumMod val="75000"/>
                  </a:schemeClr>
                </a:solidFill>
              </a:rPr>
              <a:t>in the river </a:t>
            </a:r>
            <a:r>
              <a:rPr lang="en-GB" sz="2100" i="1" dirty="0">
                <a:solidFill>
                  <a:schemeClr val="accent5">
                    <a:lumMod val="75000"/>
                  </a:schemeClr>
                </a:solidFill>
              </a:rPr>
              <a:t>making a large surface 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made of </a:t>
            </a:r>
            <a:r>
              <a:rPr lang="en-GB" sz="2100" i="1" dirty="0">
                <a:solidFill>
                  <a:schemeClr val="accent2"/>
                </a:solidFill>
              </a:rPr>
              <a:t>ECO-BRICKS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GB" dirty="0"/>
              <a:t> </a:t>
            </a:r>
          </a:p>
          <a:p>
            <a:pPr fontAlgn="base"/>
            <a:endParaRPr lang="en-GB" dirty="0"/>
          </a:p>
          <a:p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GB" sz="1900" i="1" u="sng" dirty="0">
                <a:solidFill>
                  <a:schemeClr val="bg1">
                    <a:lumMod val="50000"/>
                  </a:schemeClr>
                </a:solidFill>
              </a:rPr>
              <a:t>plastics put </a:t>
            </a:r>
            <a:r>
              <a:rPr lang="en-GB" sz="1900" b="1" i="1" u="sng" dirty="0">
                <a:solidFill>
                  <a:schemeClr val="bg1">
                    <a:lumMod val="50000"/>
                  </a:schemeClr>
                </a:solidFill>
              </a:rPr>
              <a:t>inside</a:t>
            </a:r>
            <a:r>
              <a:rPr lang="en-GB" sz="1900" i="1" u="sng" dirty="0">
                <a:solidFill>
                  <a:schemeClr val="bg1">
                    <a:lumMod val="50000"/>
                  </a:schemeClr>
                </a:solidFill>
              </a:rPr>
              <a:t> the eco bricks are low density plastics</a:t>
            </a:r>
            <a:r>
              <a:rPr lang="en-GB" sz="1900" i="1" u="sng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1900" dirty="0" smtClean="0">
                <a:solidFill>
                  <a:schemeClr val="accent3">
                    <a:lumMod val="75000"/>
                  </a:schemeClr>
                </a:solidFill>
              </a:rPr>
              <a:t>which are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GB" sz="1900" dirty="0"/>
              <a:t>floatable in water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and because of this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Eco bricks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are able to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GB" sz="1900" i="1" dirty="0" smtClean="0"/>
              <a:t>(Density </a:t>
            </a:r>
            <a:r>
              <a:rPr lang="en-GB" sz="1900" i="1" dirty="0"/>
              <a:t>of Plastic used: </a:t>
            </a:r>
            <a:r>
              <a:rPr lang="en-GB" sz="1900" i="1" dirty="0" smtClean="0"/>
              <a:t>¬940 kg/m3 &amp; Density </a:t>
            </a:r>
            <a:r>
              <a:rPr lang="en-GB" sz="1900" i="1" dirty="0"/>
              <a:t>of water : 997 </a:t>
            </a:r>
            <a:r>
              <a:rPr lang="en-GB" sz="1900" i="1" dirty="0" smtClean="0"/>
              <a:t>kg/m3)</a:t>
            </a:r>
            <a:endParaRPr lang="en-GB" sz="19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1900" b="1" u="sng" dirty="0">
                <a:solidFill>
                  <a:schemeClr val="accent3">
                    <a:lumMod val="50000"/>
                  </a:schemeClr>
                </a:solidFill>
              </a:rPr>
              <a:t>Therefore,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instead of making the hull 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made of metal or synthetic fibre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Eco bricks can be a very </a:t>
            </a:r>
            <a:r>
              <a:rPr lang="en-GB" sz="1900" dirty="0">
                <a:solidFill>
                  <a:schemeClr val="bg2">
                    <a:lumMod val="25000"/>
                  </a:schemeClr>
                </a:solidFill>
              </a:rPr>
              <a:t>good replacement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and the most interesting thing is that </a:t>
            </a:r>
            <a:r>
              <a:rPr lang="en-GB" sz="1900" dirty="0">
                <a:solidFill>
                  <a:schemeClr val="accent3">
                    <a:lumMod val="50000"/>
                  </a:schemeClr>
                </a:solidFill>
              </a:rPr>
              <a:t>anyone can go for sailing in river with just making few Eco bricks </a:t>
            </a:r>
            <a:r>
              <a:rPr lang="en-GB" sz="1900" i="1" dirty="0">
                <a:solidFill>
                  <a:schemeClr val="accent3">
                    <a:lumMod val="50000"/>
                  </a:schemeClr>
                </a:solidFill>
              </a:rPr>
              <a:t>put together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. </a:t>
            </a:r>
          </a:p>
          <a:p>
            <a:pPr fontAlgn="base"/>
            <a:endParaRPr lang="en-GB" dirty="0"/>
          </a:p>
          <a:p>
            <a:pPr fontAlgn="base"/>
            <a:r>
              <a:rPr lang="en-GB" sz="2100" u="sng" dirty="0">
                <a:solidFill>
                  <a:schemeClr val="accent2">
                    <a:lumMod val="75000"/>
                  </a:schemeClr>
                </a:solidFill>
              </a:rPr>
              <a:t>There are several benefits of using this kind of boat and those are –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rgbClr val="00B050"/>
                </a:solidFill>
              </a:rPr>
              <a:t>Eco-friendly, free of fibre and plastic.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rgbClr val="00B0F0"/>
                </a:solidFill>
              </a:rPr>
              <a:t>Easy to make and cost effective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 (one can take it home and come back to river to use)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accent6">
                    <a:lumMod val="75000"/>
                  </a:schemeClr>
                </a:solidFill>
              </a:rPr>
              <a:t>Really a good idea to teach young people how to swim and indulge them in a creative way can make their thoughts and free time better in perspective of mental as well as physical health.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accent5">
                    <a:lumMod val="75000"/>
                  </a:schemeClr>
                </a:solidFill>
              </a:rPr>
              <a:t>Best for fishing as fishes get attracted towards colourful objects. </a:t>
            </a:r>
          </a:p>
        </p:txBody>
      </p:sp>
    </p:spTree>
    <p:extLst>
      <p:ext uri="{BB962C8B-B14F-4D97-AF65-F5344CB8AC3E}">
        <p14:creationId xmlns:p14="http://schemas.microsoft.com/office/powerpoint/2010/main" val="4144167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764704"/>
            <a:ext cx="5328592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Illustration of the Structure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12040" y="0"/>
            <a:ext cx="9180512" cy="6858000"/>
            <a:chOff x="-17678" y="-97884"/>
            <a:chExt cx="9126182" cy="6858000"/>
          </a:xfrm>
        </p:grpSpPr>
        <p:pic>
          <p:nvPicPr>
            <p:cNvPr id="1027" name="Picture 3" descr="E:\UNI LINCOLN\Think Pecific\Bimg1.jf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678" y="-97884"/>
              <a:ext cx="9126182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315073" y="3551722"/>
              <a:ext cx="1139559" cy="1100455"/>
              <a:chOff x="-1464314" y="0"/>
              <a:chExt cx="1140045" cy="1100507"/>
            </a:xfrm>
          </p:grpSpPr>
          <p:sp>
            <p:nvSpPr>
              <p:cNvPr id="7" name="Flowchart: Direct Access Storage 6"/>
              <p:cNvSpPr/>
              <p:nvPr/>
            </p:nvSpPr>
            <p:spPr>
              <a:xfrm rot="5400000">
                <a:off x="-1044433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" name="Flowchart: Direct Access Storage 7"/>
              <p:cNvSpPr/>
              <p:nvPr/>
            </p:nvSpPr>
            <p:spPr>
              <a:xfrm>
                <a:off x="-1440988" y="0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" name="Flowchart: Direct Access Storage 8"/>
              <p:cNvSpPr/>
              <p:nvPr/>
            </p:nvSpPr>
            <p:spPr>
              <a:xfrm>
                <a:off x="-1396784" y="819924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" name="Flowchart: Direct Access Storage 9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01344" y="3594135"/>
              <a:ext cx="1090712" cy="1072464"/>
              <a:chOff x="-1464314" y="27992"/>
              <a:chExt cx="1091178" cy="1072515"/>
            </a:xfrm>
          </p:grpSpPr>
          <p:sp>
            <p:nvSpPr>
              <p:cNvPr id="12" name="Flowchart: Direct Access Storage 11"/>
              <p:cNvSpPr/>
              <p:nvPr/>
            </p:nvSpPr>
            <p:spPr>
              <a:xfrm rot="5400000">
                <a:off x="-1851533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Flowchart: Direct Access Storage 12"/>
              <p:cNvSpPr/>
              <p:nvPr/>
            </p:nvSpPr>
            <p:spPr>
              <a:xfrm rot="5400000">
                <a:off x="-1044430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Flowchart: Direct Access Storage 14"/>
              <p:cNvSpPr/>
              <p:nvPr/>
            </p:nvSpPr>
            <p:spPr>
              <a:xfrm>
                <a:off x="-1445651" y="78843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6" name="Flowchart: Direct Access Storage 15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94350" y="2772567"/>
              <a:ext cx="1095373" cy="1094781"/>
              <a:chOff x="-1464314" y="5674"/>
              <a:chExt cx="1095841" cy="1094833"/>
            </a:xfrm>
          </p:grpSpPr>
          <p:sp>
            <p:nvSpPr>
              <p:cNvPr id="18" name="Flowchart: Direct Access Storage 17"/>
              <p:cNvSpPr/>
              <p:nvPr/>
            </p:nvSpPr>
            <p:spPr>
              <a:xfrm rot="5400000">
                <a:off x="-1851530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" name="Flowchart: Direct Access Storage 19"/>
              <p:cNvSpPr/>
              <p:nvPr/>
            </p:nvSpPr>
            <p:spPr>
              <a:xfrm>
                <a:off x="-1440988" y="5674"/>
                <a:ext cx="1072515" cy="152440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1" name="Flowchart: Direct Access Storage 20"/>
              <p:cNvSpPr/>
              <p:nvPr/>
            </p:nvSpPr>
            <p:spPr>
              <a:xfrm>
                <a:off x="-1445650" y="78843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2" name="Flowchart: Direct Access Storage 21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09476" y="2772568"/>
              <a:ext cx="1088139" cy="1100455"/>
              <a:chOff x="-1457073" y="0"/>
              <a:chExt cx="1088600" cy="1100507"/>
            </a:xfrm>
          </p:grpSpPr>
          <p:sp>
            <p:nvSpPr>
              <p:cNvPr id="24" name="Flowchart: Direct Access Storage 23"/>
              <p:cNvSpPr/>
              <p:nvPr/>
            </p:nvSpPr>
            <p:spPr>
              <a:xfrm rot="5400000">
                <a:off x="-1851515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Flowchart: Direct Access Storage 24"/>
              <p:cNvSpPr/>
              <p:nvPr/>
            </p:nvSpPr>
            <p:spPr>
              <a:xfrm rot="5400000">
                <a:off x="-1044417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" name="Flowchart: Direct Access Storage 25"/>
              <p:cNvSpPr/>
              <p:nvPr/>
            </p:nvSpPr>
            <p:spPr>
              <a:xfrm>
                <a:off x="-1440988" y="0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8" name="Flowchart: Direct Access Storage 27"/>
              <p:cNvSpPr/>
              <p:nvPr/>
            </p:nvSpPr>
            <p:spPr>
              <a:xfrm rot="2661225">
                <a:off x="-1457073" y="41650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960820" y="1222974"/>
            <a:ext cx="1095377" cy="1100455"/>
            <a:chOff x="0" y="0"/>
            <a:chExt cx="1095841" cy="1100507"/>
          </a:xfrm>
        </p:grpSpPr>
        <p:sp>
          <p:nvSpPr>
            <p:cNvPr id="30" name="Flowchart: Direct Access Storage 2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1" name="Flowchart: Direct Access Storage 3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" name="Flowchart: Direct Access Storage 3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lowchart: Direct Access Storage 3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lowchart: Direct Access Storage 3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76275" y="2017049"/>
            <a:ext cx="1095377" cy="1100455"/>
            <a:chOff x="0" y="0"/>
            <a:chExt cx="1095841" cy="1100507"/>
          </a:xfrm>
        </p:grpSpPr>
        <p:sp>
          <p:nvSpPr>
            <p:cNvPr id="36" name="Flowchart: Direct Access Storage 35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7" name="Flowchart: Direct Access Storage 36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8" name="Flowchart: Direct Access Storage 37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9" name="Flowchart: Direct Access Storage 38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40" name="Flowchart: Direct Access Storage 39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66398" y="1222974"/>
            <a:ext cx="1095377" cy="1100455"/>
            <a:chOff x="0" y="0"/>
            <a:chExt cx="1095841" cy="1100507"/>
          </a:xfrm>
        </p:grpSpPr>
        <p:sp>
          <p:nvSpPr>
            <p:cNvPr id="42" name="Flowchart: Direct Access Storage 41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lowchart: Direct Access Storage 42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4" name="Flowchart: Direct Access Storage 43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5" name="Flowchart: Direct Access Storage 44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6" name="Flowchart: Direct Access Storage 45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85051" y="2007803"/>
            <a:ext cx="1095377" cy="1100455"/>
            <a:chOff x="0" y="0"/>
            <a:chExt cx="1095841" cy="1100507"/>
          </a:xfrm>
        </p:grpSpPr>
        <p:sp>
          <p:nvSpPr>
            <p:cNvPr id="48" name="Flowchart: Direct Access Storage 47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9" name="Flowchart: Direct Access Storage 48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0" name="Flowchart: Direct Access Storage 49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1" name="Flowchart: Direct Access Storage 50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2" name="Flowchart: Direct Access Storage 51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4362691" y="2672499"/>
            <a:ext cx="1095377" cy="1100455"/>
            <a:chOff x="0" y="0"/>
            <a:chExt cx="1095841" cy="1100507"/>
          </a:xfrm>
        </p:grpSpPr>
        <p:sp>
          <p:nvSpPr>
            <p:cNvPr id="54" name="Flowchart: Direct Access Storage 53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5" name="Flowchart: Direct Access Storage 54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6" name="Flowchart: Direct Access Storage 55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lowchart: Direct Access Storage 56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8" name="Flowchart: Direct Access Storage 57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5956157" y="2656686"/>
            <a:ext cx="1095377" cy="1100455"/>
            <a:chOff x="0" y="0"/>
            <a:chExt cx="1095841" cy="1100507"/>
          </a:xfrm>
        </p:grpSpPr>
        <p:sp>
          <p:nvSpPr>
            <p:cNvPr id="60" name="Flowchart: Direct Access Storage 5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1" name="Flowchart: Direct Access Storage 6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2" name="Flowchart: Direct Access Storage 6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3" name="Flowchart: Direct Access Storage 6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lowchart: Direct Access Storage 6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6773392" y="2645062"/>
            <a:ext cx="1095377" cy="1100455"/>
            <a:chOff x="0" y="0"/>
            <a:chExt cx="1095841" cy="1100507"/>
          </a:xfrm>
        </p:grpSpPr>
        <p:sp>
          <p:nvSpPr>
            <p:cNvPr id="72" name="Flowchart: Direct Access Storage 71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3" name="Flowchart: Direct Access Storage 72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4" name="Flowchart: Direct Access Storage 73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" name="Flowchart: Direct Access Storage 74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6" name="Flowchart: Direct Access Storage 75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 rot="10800000">
            <a:off x="5165734" y="1854117"/>
            <a:ext cx="1095377" cy="1100455"/>
            <a:chOff x="0" y="0"/>
            <a:chExt cx="1095841" cy="1100507"/>
          </a:xfrm>
        </p:grpSpPr>
        <p:sp>
          <p:nvSpPr>
            <p:cNvPr id="79" name="Flowchart: Direct Access Storage 78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0" name="Flowchart: Direct Access Storage 79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1" name="Flowchart: Direct Access Storage 80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" name="Flowchart: Direct Access Storage 81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3" name="Flowchart: Direct Access Storage 82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4" name="Group 83"/>
          <p:cNvGrpSpPr/>
          <p:nvPr/>
        </p:nvGrpSpPr>
        <p:grpSpPr>
          <a:xfrm rot="10800000">
            <a:off x="4357653" y="1853856"/>
            <a:ext cx="1095377" cy="1100455"/>
            <a:chOff x="0" y="0"/>
            <a:chExt cx="1095841" cy="1100507"/>
          </a:xfrm>
        </p:grpSpPr>
        <p:sp>
          <p:nvSpPr>
            <p:cNvPr id="85" name="Flowchart: Direct Access Storage 84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6" name="Flowchart: Direct Access Storage 85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7" name="Flowchart: Direct Access Storage 86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8" name="Flowchart: Direct Access Storage 87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" name="Flowchart: Direct Access Storage 88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68656" y="1198501"/>
            <a:ext cx="1095377" cy="1100455"/>
            <a:chOff x="0" y="0"/>
            <a:chExt cx="1095841" cy="1100507"/>
          </a:xfrm>
        </p:grpSpPr>
        <p:sp>
          <p:nvSpPr>
            <p:cNvPr id="91" name="Flowchart: Direct Access Storage 90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2" name="Flowchart: Direct Access Storage 91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3" name="Flowchart: Direct Access Storage 92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4" name="Flowchart: Direct Access Storage 93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5" name="Flowchart: Direct Access Storage 94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60940" y="1198501"/>
            <a:ext cx="1095377" cy="1100455"/>
            <a:chOff x="0" y="0"/>
            <a:chExt cx="1095841" cy="1100507"/>
          </a:xfrm>
        </p:grpSpPr>
        <p:sp>
          <p:nvSpPr>
            <p:cNvPr id="97" name="Flowchart: Direct Access Storage 96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8" name="Flowchart: Direct Access Storage 97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9" name="Flowchart: Direct Access Storage 98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0" name="Flowchart: Direct Access Storage 99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1" name="Flowchart: Direct Access Storage 100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 rot="10800000">
            <a:off x="5189899" y="2665285"/>
            <a:ext cx="1095377" cy="1100455"/>
            <a:chOff x="0" y="0"/>
            <a:chExt cx="1095841" cy="1100507"/>
          </a:xfrm>
        </p:grpSpPr>
        <p:sp>
          <p:nvSpPr>
            <p:cNvPr id="110" name="Flowchart: Direct Access Storage 10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1" name="Flowchart: Direct Access Storage 11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2" name="Flowchart: Direct Access Storage 11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3" name="Flowchart: Direct Access Storage 11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4" name="Flowchart: Direct Access Storage 11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494486" y="5752370"/>
            <a:ext cx="713800" cy="913651"/>
            <a:chOff x="4494486" y="5752370"/>
            <a:chExt cx="713800" cy="913651"/>
          </a:xfrm>
        </p:grpSpPr>
        <p:sp>
          <p:nvSpPr>
            <p:cNvPr id="69" name="Flowchart: Direct Access Storage 6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5" name="Flowchart: Direct Access Storage 11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6" name="Flowchart: Direct Access Storage 11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7" name="Flowchart: Direct Access Storage 11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91871" y="4979209"/>
            <a:ext cx="713800" cy="913651"/>
            <a:chOff x="4494486" y="5752370"/>
            <a:chExt cx="713800" cy="913651"/>
          </a:xfrm>
        </p:grpSpPr>
        <p:sp>
          <p:nvSpPr>
            <p:cNvPr id="124" name="Flowchart: Direct Access Storage 12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5" name="Flowchart: Direct Access Storage 12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6" name="Flowchart: Direct Access Storage 12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7" name="Flowchart: Direct Access Storage 12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239516" y="4984023"/>
            <a:ext cx="713800" cy="913651"/>
            <a:chOff x="4494486" y="5752370"/>
            <a:chExt cx="713800" cy="913651"/>
          </a:xfrm>
        </p:grpSpPr>
        <p:sp>
          <p:nvSpPr>
            <p:cNvPr id="129" name="Flowchart: Direct Access Storage 12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0" name="Flowchart: Direct Access Storage 12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1" name="Flowchart: Direct Access Storage 13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2" name="Flowchart: Direct Access Storage 13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227599" y="5763781"/>
            <a:ext cx="713800" cy="913651"/>
            <a:chOff x="4494486" y="5752370"/>
            <a:chExt cx="713800" cy="913651"/>
          </a:xfrm>
        </p:grpSpPr>
        <p:sp>
          <p:nvSpPr>
            <p:cNvPr id="139" name="Flowchart: Direct Access Storage 13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0" name="Flowchart: Direct Access Storage 13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1" name="Flowchart: Direct Access Storage 14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2" name="Flowchart: Direct Access Storage 14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947013" y="5784924"/>
            <a:ext cx="713800" cy="913651"/>
            <a:chOff x="4494486" y="5752370"/>
            <a:chExt cx="713800" cy="913651"/>
          </a:xfrm>
        </p:grpSpPr>
        <p:sp>
          <p:nvSpPr>
            <p:cNvPr id="144" name="Flowchart: Direct Access Storage 14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5" name="Flowchart: Direct Access Storage 14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6" name="Flowchart: Direct Access Storage 14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7" name="Flowchart: Direct Access Storage 14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960711" y="5005124"/>
            <a:ext cx="713800" cy="913651"/>
            <a:chOff x="4494486" y="5752370"/>
            <a:chExt cx="713800" cy="913651"/>
          </a:xfrm>
        </p:grpSpPr>
        <p:sp>
          <p:nvSpPr>
            <p:cNvPr id="149" name="Flowchart: Direct Access Storage 14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0" name="Flowchart: Direct Access Storage 14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1" name="Flowchart: Direct Access Storage 15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2" name="Flowchart: Direct Access Storage 15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688821" y="5773409"/>
            <a:ext cx="713800" cy="913651"/>
            <a:chOff x="4494486" y="5752370"/>
            <a:chExt cx="713800" cy="913651"/>
          </a:xfrm>
        </p:grpSpPr>
        <p:sp>
          <p:nvSpPr>
            <p:cNvPr id="154" name="Flowchart: Direct Access Storage 15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5" name="Flowchart: Direct Access Storage 15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6" name="Flowchart: Direct Access Storage 15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7" name="Flowchart: Direct Access Storage 15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676402" y="4243541"/>
            <a:ext cx="713800" cy="913651"/>
            <a:chOff x="4494486" y="5752370"/>
            <a:chExt cx="713800" cy="913651"/>
          </a:xfrm>
        </p:grpSpPr>
        <p:sp>
          <p:nvSpPr>
            <p:cNvPr id="159" name="Flowchart: Direct Access Storage 15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0" name="Flowchart: Direct Access Storage 15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1" name="Flowchart: Direct Access Storage 16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2" name="Flowchart: Direct Access Storage 16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688820" y="5017911"/>
            <a:ext cx="713800" cy="913651"/>
            <a:chOff x="4494486" y="5752370"/>
            <a:chExt cx="713800" cy="913651"/>
          </a:xfrm>
        </p:grpSpPr>
        <p:sp>
          <p:nvSpPr>
            <p:cNvPr id="164" name="Flowchart: Direct Access Storage 16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5" name="Flowchart: Direct Access Storage 16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6" name="Flowchart: Direct Access Storage 16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7" name="Flowchart: Direct Access Storage 16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20072" y="4242439"/>
            <a:ext cx="713800" cy="913651"/>
            <a:chOff x="4494486" y="5752370"/>
            <a:chExt cx="713800" cy="913651"/>
          </a:xfrm>
        </p:grpSpPr>
        <p:sp>
          <p:nvSpPr>
            <p:cNvPr id="169" name="Flowchart: Direct Access Storage 16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0" name="Flowchart: Direct Access Storage 16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1" name="Flowchart: Direct Access Storage 17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2" name="Flowchart: Direct Access Storage 17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40152" y="4248395"/>
            <a:ext cx="713800" cy="913651"/>
            <a:chOff x="4494486" y="5752370"/>
            <a:chExt cx="713800" cy="913651"/>
          </a:xfrm>
        </p:grpSpPr>
        <p:sp>
          <p:nvSpPr>
            <p:cNvPr id="174" name="Flowchart: Direct Access Storage 17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5" name="Flowchart: Direct Access Storage 17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6" name="Flowchart: Direct Access Storage 17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7" name="Flowchart: Direct Access Storage 17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499992" y="4250860"/>
            <a:ext cx="713800" cy="913651"/>
            <a:chOff x="4494486" y="5752370"/>
            <a:chExt cx="713800" cy="913651"/>
          </a:xfrm>
        </p:grpSpPr>
        <p:sp>
          <p:nvSpPr>
            <p:cNvPr id="179" name="Flowchart: Direct Access Storage 17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0" name="Flowchart: Direct Access Storage 17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1" name="Flowchart: Direct Access Storage 18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2" name="Flowchart: Direct Access Storage 18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151111" y="5297975"/>
            <a:ext cx="17554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Upper surface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290258" y="2293394"/>
            <a:ext cx="17554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Bottom surface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07504" y="2917670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79922" y="3720871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79922" y="4524453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07504" y="2555509"/>
            <a:ext cx="2696542" cy="2570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899592" y="2525355"/>
            <a:ext cx="2004123" cy="1911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12040" y="3216165"/>
            <a:ext cx="2113134" cy="2056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46742" y="1763539"/>
            <a:ext cx="201806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single </a:t>
            </a:r>
            <a:r>
              <a:rPr lang="en-GB" dirty="0" smtClean="0"/>
              <a:t>pattern for bottom surface</a:t>
            </a:r>
            <a:endParaRPr lang="en-GB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3143746" y="4858214"/>
            <a:ext cx="1126326" cy="1344920"/>
            <a:chOff x="683568" y="1700808"/>
            <a:chExt cx="2102450" cy="1977772"/>
          </a:xfrm>
        </p:grpSpPr>
        <p:sp>
          <p:nvSpPr>
            <p:cNvPr id="186" name="Flowchart: Direct Access Storage 185"/>
            <p:cNvSpPr/>
            <p:nvPr/>
          </p:nvSpPr>
          <p:spPr>
            <a:xfrm rot="5400000" flipV="1">
              <a:off x="9796" y="2589837"/>
              <a:ext cx="1656954" cy="30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71642" y="1700808"/>
              <a:ext cx="814376" cy="1977772"/>
            </a:xfrm>
            <a:prstGeom prst="rect">
              <a:avLst/>
            </a:prstGeom>
          </p:spPr>
        </p:pic>
        <p:sp>
          <p:nvSpPr>
            <p:cNvPr id="188" name="Equal 187"/>
            <p:cNvSpPr/>
            <p:nvPr/>
          </p:nvSpPr>
          <p:spPr>
            <a:xfrm>
              <a:off x="992976" y="2420888"/>
              <a:ext cx="986736" cy="701582"/>
            </a:xfrm>
            <a:prstGeom prst="mathEqual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37901" y="78787"/>
            <a:ext cx="560183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Structure showcase</a:t>
            </a:r>
          </a:p>
          <a:p>
            <a:endParaRPr lang="en-GB" dirty="0"/>
          </a:p>
        </p:txBody>
      </p:sp>
      <p:sp>
        <p:nvSpPr>
          <p:cNvPr id="199" name="TextBox 198"/>
          <p:cNvSpPr txBox="1"/>
          <p:nvPr/>
        </p:nvSpPr>
        <p:spPr>
          <a:xfrm>
            <a:off x="407126" y="5035677"/>
            <a:ext cx="197679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single </a:t>
            </a:r>
            <a:r>
              <a:rPr lang="en-GB" dirty="0" smtClean="0"/>
              <a:t>pattern for bottom surface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58067" y="1956238"/>
            <a:ext cx="1336442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Bottom surface is </a:t>
            </a:r>
            <a:r>
              <a:rPr lang="en-GB" u="sng" dirty="0">
                <a:solidFill>
                  <a:schemeClr val="accent1">
                    <a:lumMod val="50000"/>
                  </a:schemeClr>
                </a:solidFill>
              </a:rPr>
              <a:t>tied up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with the upper surface to make the whole boat ready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 for sailing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43608" y="5805264"/>
            <a:ext cx="713800" cy="913651"/>
            <a:chOff x="4494486" y="5752370"/>
            <a:chExt cx="713800" cy="913651"/>
          </a:xfrm>
        </p:grpSpPr>
        <p:sp>
          <p:nvSpPr>
            <p:cNvPr id="206" name="Flowchart: Direct Access Storage 205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7" name="Flowchart: Direct Access Storage 206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8" name="Flowchart: Direct Access Storage 207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9" name="Flowchart: Direct Access Storage 208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759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476672"/>
            <a:ext cx="648072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Bridge</a:t>
            </a:r>
            <a:endParaRPr lang="en-I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25" y="1484784"/>
            <a:ext cx="8712968" cy="52168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Eco bricks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 can contribute towards </a:t>
            </a: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</a:rPr>
              <a:t>Namosi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 eco-retreat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project.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Eco bricks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arranged in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linear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pattern and connected together with strong rope or wire can make a bridge in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river for transportation.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sz="2400" u="sng" dirty="0">
                <a:solidFill>
                  <a:srgbClr val="7030A0"/>
                </a:solidFill>
              </a:rPr>
              <a:t>Arrangements </a:t>
            </a:r>
            <a:r>
              <a:rPr lang="en-GB" sz="2400" u="sng" dirty="0" smtClean="0">
                <a:solidFill>
                  <a:srgbClr val="7030A0"/>
                </a:solidFill>
              </a:rPr>
              <a:t>Description of Eco-bricks making the Bridge:-</a:t>
            </a:r>
            <a:endParaRPr lang="en-GB" sz="2400" u="sng" dirty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The bridge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will be formed with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2 layers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GB" sz="1900" i="1" dirty="0">
                <a:solidFill>
                  <a:schemeClr val="accent1">
                    <a:lumMod val="75000"/>
                  </a:schemeClr>
                </a:solidFill>
              </a:rPr>
              <a:t>Bottom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900" i="1" dirty="0">
                <a:solidFill>
                  <a:schemeClr val="accent1">
                    <a:lumMod val="75000"/>
                  </a:schemeClr>
                </a:solidFill>
              </a:rPr>
              <a:t>Top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layer.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 the </a:t>
            </a:r>
            <a:r>
              <a:rPr lang="en-GB" i="1" u="sng" dirty="0" smtClean="0">
                <a:solidFill>
                  <a:schemeClr val="bg2">
                    <a:lumMod val="25000"/>
                  </a:schemeClr>
                </a:solidFill>
              </a:rPr>
              <a:t>bottom layer</a:t>
            </a:r>
            <a:r>
              <a:rPr lang="en-GB" i="1" dirty="0" smtClean="0"/>
              <a:t> </a:t>
            </a:r>
            <a:r>
              <a:rPr lang="en-GB" i="1" dirty="0" smtClean="0"/>
              <a:t>made of </a:t>
            </a:r>
            <a:r>
              <a:rPr lang="en-GB" b="1" i="1" dirty="0" smtClean="0"/>
              <a:t>Eco bricks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will be aligned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with an axis of the width of a river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whereas the </a:t>
            </a:r>
            <a:r>
              <a:rPr lang="en-GB" u="sng" dirty="0">
                <a:solidFill>
                  <a:schemeClr val="bg2">
                    <a:lumMod val="25000"/>
                  </a:schemeClr>
                </a:solidFill>
              </a:rPr>
              <a:t>top layer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will consist of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lat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light sheet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(hard fibre/plastic) </a:t>
            </a:r>
            <a:r>
              <a:rPr lang="en-GB" dirty="0" smtClean="0"/>
              <a:t>with </a:t>
            </a:r>
            <a:r>
              <a:rPr lang="en-GB" dirty="0"/>
              <a:t>an axis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of the length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of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river supporting surface for transport.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brick network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gives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upward thrust to balance the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weight due to transportation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, whereas the upper surface will provide means for travelling.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The bottom layer of bricks are supported by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two strong ropes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 from one shore to the other and the rope is supported by a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metallic over-head arch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attached to both shores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As the bottom layer is made of bricks connected with each other </a:t>
            </a:r>
            <a:r>
              <a:rPr lang="en-GB" dirty="0" smtClean="0">
                <a:solidFill>
                  <a:schemeClr val="tx2"/>
                </a:solidFill>
              </a:rPr>
              <a:t>with </a:t>
            </a:r>
            <a:r>
              <a:rPr lang="en-GB" i="1" dirty="0" smtClean="0">
                <a:solidFill>
                  <a:schemeClr val="tx2"/>
                </a:solidFill>
              </a:rPr>
              <a:t>rope</a:t>
            </a:r>
            <a:r>
              <a:rPr lang="en-GB" dirty="0" smtClean="0">
                <a:solidFill>
                  <a:schemeClr val="tx2"/>
                </a:solidFill>
              </a:rPr>
              <a:t> they </a:t>
            </a:r>
            <a:r>
              <a:rPr lang="en-GB" i="1" dirty="0" smtClean="0">
                <a:solidFill>
                  <a:schemeClr val="tx2"/>
                </a:solidFill>
              </a:rPr>
              <a:t>rotates</a:t>
            </a:r>
            <a:r>
              <a:rPr lang="en-GB" dirty="0" smtClean="0">
                <a:solidFill>
                  <a:schemeClr val="tx2"/>
                </a:solidFill>
              </a:rPr>
              <a:t> as the stream flows imposing less strain towards the bridge </a:t>
            </a:r>
            <a:r>
              <a:rPr lang="en-GB" dirty="0" smtClean="0"/>
              <a:t>and as the upper surface is light weight and </a:t>
            </a:r>
            <a:r>
              <a:rPr lang="en-GB" dirty="0"/>
              <a:t>directly </a:t>
            </a:r>
            <a:r>
              <a:rPr lang="en-GB" dirty="0" smtClean="0"/>
              <a:t>bound to the rope, it gives extra flexibility to the bridge towards high tide and high water flow.</a:t>
            </a:r>
          </a:p>
        </p:txBody>
      </p:sp>
    </p:spTree>
    <p:extLst>
      <p:ext uri="{BB962C8B-B14F-4D97-AF65-F5344CB8AC3E}">
        <p14:creationId xmlns:p14="http://schemas.microsoft.com/office/powerpoint/2010/main" val="1897052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83" y="0"/>
            <a:ext cx="9126182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7181" y="638216"/>
            <a:ext cx="532859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Illustration of the Structure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3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5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7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9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0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1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" descr="Shape"/>
          <p:cNvSpPr>
            <a:spLocks noChangeAspect="1" noChangeArrowheads="1"/>
          </p:cNvSpPr>
          <p:nvPr/>
        </p:nvSpPr>
        <p:spPr bwMode="auto">
          <a:xfrm>
            <a:off x="3175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lowchart: Direct Access Storage 50"/>
          <p:cNvSpPr/>
          <p:nvPr/>
        </p:nvSpPr>
        <p:spPr>
          <a:xfrm>
            <a:off x="2979416" y="3059683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2" name="Flowchart: Direct Access Storage 51"/>
          <p:cNvSpPr/>
          <p:nvPr/>
        </p:nvSpPr>
        <p:spPr>
          <a:xfrm>
            <a:off x="1800390" y="3055904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15982" r="3382" b="21364"/>
          <a:stretch/>
        </p:blipFill>
        <p:spPr>
          <a:xfrm>
            <a:off x="7625200" y="1412776"/>
            <a:ext cx="1312253" cy="103917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708105" y="2700174"/>
            <a:ext cx="1229348" cy="1485567"/>
            <a:chOff x="683568" y="1700808"/>
            <a:chExt cx="2102450" cy="1977772"/>
          </a:xfrm>
        </p:grpSpPr>
        <p:sp>
          <p:nvSpPr>
            <p:cNvPr id="61" name="Flowchart: Direct Access Storage 60"/>
            <p:cNvSpPr/>
            <p:nvPr/>
          </p:nvSpPr>
          <p:spPr>
            <a:xfrm rot="5400000" flipV="1">
              <a:off x="9796" y="2589837"/>
              <a:ext cx="1656954" cy="30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71642" y="1700808"/>
              <a:ext cx="814376" cy="1977772"/>
            </a:xfrm>
            <a:prstGeom prst="rect">
              <a:avLst/>
            </a:prstGeom>
          </p:spPr>
        </p:pic>
        <p:sp>
          <p:nvSpPr>
            <p:cNvPr id="15" name="Equal 14"/>
            <p:cNvSpPr/>
            <p:nvPr/>
          </p:nvSpPr>
          <p:spPr>
            <a:xfrm>
              <a:off x="992976" y="2420888"/>
              <a:ext cx="986736" cy="701582"/>
            </a:xfrm>
            <a:prstGeom prst="mathEqual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71" name="Flowchart: Direct Access Storage 70"/>
          <p:cNvSpPr/>
          <p:nvPr/>
        </p:nvSpPr>
        <p:spPr>
          <a:xfrm>
            <a:off x="5227398" y="3067917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2" name="Flowchart: Direct Access Storage 71"/>
          <p:cNvSpPr/>
          <p:nvPr/>
        </p:nvSpPr>
        <p:spPr>
          <a:xfrm>
            <a:off x="4048372" y="3064138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3" name="Flowchart: Direct Access Storage 72"/>
          <p:cNvSpPr/>
          <p:nvPr/>
        </p:nvSpPr>
        <p:spPr>
          <a:xfrm>
            <a:off x="2979416" y="3677147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4" name="Flowchart: Direct Access Storage 73"/>
          <p:cNvSpPr/>
          <p:nvPr/>
        </p:nvSpPr>
        <p:spPr>
          <a:xfrm>
            <a:off x="1800390" y="3673368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5" name="Flowchart: Direct Access Storage 74"/>
          <p:cNvSpPr/>
          <p:nvPr/>
        </p:nvSpPr>
        <p:spPr>
          <a:xfrm>
            <a:off x="5227398" y="3685381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6" name="Flowchart: Direct Access Storage 75"/>
          <p:cNvSpPr/>
          <p:nvPr/>
        </p:nvSpPr>
        <p:spPr>
          <a:xfrm>
            <a:off x="4048372" y="3681602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046334" y="3110931"/>
            <a:ext cx="5625666" cy="42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1" idx="15"/>
          </p:cNvCxnSpPr>
          <p:nvPr/>
        </p:nvCxnSpPr>
        <p:spPr>
          <a:xfrm flipH="1" flipV="1">
            <a:off x="1411853" y="3736488"/>
            <a:ext cx="5714864" cy="14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83298" y="2882542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form 90"/>
          <p:cNvSpPr/>
          <p:nvPr/>
        </p:nvSpPr>
        <p:spPr>
          <a:xfrm>
            <a:off x="6477361" y="2849787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087157" y="2082752"/>
            <a:ext cx="30472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Bottom Layer 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515423" y="2042670"/>
            <a:ext cx="14733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 Strong cable 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062913" y="2451948"/>
            <a:ext cx="699572" cy="6258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031462" y="2466810"/>
            <a:ext cx="719480" cy="12664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2085" y="2045739"/>
            <a:ext cx="88849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Shore</a:t>
            </a:r>
            <a:endParaRPr lang="en-GB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983144" y="2408172"/>
            <a:ext cx="126380" cy="5840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76920" y="4070741"/>
            <a:ext cx="30472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Upper Layer and the Arch </a:t>
            </a:r>
            <a:endParaRPr lang="en-GB" dirty="0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1046334" y="5477475"/>
            <a:ext cx="5625666" cy="42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411853" y="6103032"/>
            <a:ext cx="5714864" cy="14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795345" y="5137524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6419862" y="5144498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Process 98"/>
          <p:cNvSpPr/>
          <p:nvPr/>
        </p:nvSpPr>
        <p:spPr>
          <a:xfrm>
            <a:off x="2979416" y="5406862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Process 101"/>
          <p:cNvSpPr/>
          <p:nvPr/>
        </p:nvSpPr>
        <p:spPr>
          <a:xfrm>
            <a:off x="4048372" y="5406862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Process 102"/>
          <p:cNvSpPr/>
          <p:nvPr/>
        </p:nvSpPr>
        <p:spPr>
          <a:xfrm>
            <a:off x="1849607" y="5394755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lowchart: Process 106"/>
          <p:cNvSpPr/>
          <p:nvPr/>
        </p:nvSpPr>
        <p:spPr>
          <a:xfrm>
            <a:off x="5169819" y="5410605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6703660" y="4589444"/>
            <a:ext cx="1202888" cy="73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Each block supported by the cables</a:t>
            </a:r>
            <a:endParaRPr lang="en-GB" sz="14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557116" y="5307073"/>
            <a:ext cx="2173560" cy="5490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601644" y="5307073"/>
            <a:ext cx="1138100" cy="7504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rot="20857526">
            <a:off x="1359180" y="4622819"/>
            <a:ext cx="5364083" cy="3020829"/>
          </a:xfrm>
          <a:prstGeom prst="arc">
            <a:avLst>
              <a:gd name="adj1" fmla="val 11569921"/>
              <a:gd name="adj2" fmla="val 21544579"/>
            </a:avLst>
          </a:prstGeom>
          <a:ln w="57150">
            <a:solidFill>
              <a:srgbClr val="73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c 114"/>
          <p:cNvSpPr/>
          <p:nvPr/>
        </p:nvSpPr>
        <p:spPr>
          <a:xfrm rot="240625">
            <a:off x="965449" y="4714269"/>
            <a:ext cx="6049475" cy="2714300"/>
          </a:xfrm>
          <a:prstGeom prst="arc">
            <a:avLst>
              <a:gd name="adj1" fmla="val 11252172"/>
              <a:gd name="adj2" fmla="val 21442447"/>
            </a:avLst>
          </a:prstGeom>
          <a:ln w="57150">
            <a:solidFill>
              <a:srgbClr val="73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1691680" y="5733256"/>
            <a:ext cx="157927" cy="369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662403" y="5098215"/>
            <a:ext cx="157927" cy="369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87144" y="4781307"/>
            <a:ext cx="377162" cy="683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9486" y="4651748"/>
            <a:ext cx="263789" cy="82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049418" y="4622475"/>
            <a:ext cx="308656" cy="8737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6129835" y="5083610"/>
            <a:ext cx="210438" cy="396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063245" y="5439895"/>
            <a:ext cx="365814" cy="70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944449" y="4942282"/>
            <a:ext cx="450096" cy="1246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642767" y="4680828"/>
            <a:ext cx="366101" cy="1436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469347" y="5144498"/>
            <a:ext cx="494849" cy="958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118388" y="2451948"/>
            <a:ext cx="5442356" cy="5772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8336" y="4174608"/>
            <a:ext cx="1865351" cy="73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Arch cables directly balance the weight imparted on the blocks</a:t>
            </a:r>
            <a:endParaRPr lang="en-GB" sz="14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790474" y="4942282"/>
            <a:ext cx="931050" cy="3647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429" y="4930941"/>
            <a:ext cx="958762" cy="10117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808429" y="4909209"/>
            <a:ext cx="1853484" cy="544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4146" y="4963620"/>
            <a:ext cx="3005127" cy="2231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777295" y="986614"/>
            <a:ext cx="973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dummy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7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63" y="133747"/>
            <a:ext cx="2143125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608" y="2348880"/>
            <a:ext cx="18002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2"/>
                </a:solidFill>
              </a:rPr>
              <a:t>Chapters: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4816" y="3379164"/>
            <a:ext cx="47494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>
                <a:solidFill>
                  <a:schemeClr val="accent6"/>
                </a:solidFill>
              </a:rPr>
              <a:t>Chapter 1. </a:t>
            </a:r>
            <a:r>
              <a:rPr lang="en-GB" dirty="0" smtClean="0"/>
              <a:t>Ecobricks in </a:t>
            </a:r>
            <a:r>
              <a:rPr lang="en-GB" dirty="0" smtClean="0">
                <a:solidFill>
                  <a:srgbClr val="00B0F0"/>
                </a:solidFill>
              </a:rPr>
              <a:t>Environmental uses </a:t>
            </a:r>
            <a:r>
              <a:rPr lang="en-GB" dirty="0" smtClean="0"/>
              <a:t>and 	   its positive impact</a:t>
            </a:r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Chapter 2. </a:t>
            </a:r>
            <a:r>
              <a:rPr lang="en-GB" dirty="0" smtClean="0"/>
              <a:t>Ecobricks in </a:t>
            </a:r>
            <a:r>
              <a:rPr lang="en-GB" dirty="0" smtClean="0">
                <a:solidFill>
                  <a:srgbClr val="00B050"/>
                </a:solidFill>
              </a:rPr>
              <a:t>Innovation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smtClean="0">
                <a:solidFill>
                  <a:schemeClr val="accent6"/>
                </a:solidFill>
              </a:rPr>
              <a:t>Chapter 3. </a:t>
            </a:r>
            <a:r>
              <a:rPr lang="en-GB" dirty="0" smtClean="0"/>
              <a:t>Ecobricks helping </a:t>
            </a:r>
            <a:r>
              <a:rPr lang="en-GB" dirty="0" smtClean="0">
                <a:solidFill>
                  <a:srgbClr val="CC66FF"/>
                </a:solidFill>
              </a:rPr>
              <a:t>Wellness Fiji</a:t>
            </a:r>
            <a:endParaRPr lang="en-GB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10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263335" y="2152163"/>
            <a:ext cx="6599511" cy="2553673"/>
          </a:xfrm>
          <a:prstGeom prst="roundRect">
            <a:avLst/>
          </a:prstGeom>
          <a:noFill/>
          <a:ln w="114300" cap="rnd" cmpd="dbl">
            <a:solidFill>
              <a:srgbClr val="FFFF00">
                <a:alpha val="70000"/>
              </a:srgbClr>
            </a:solidFill>
            <a:prstDash val="sysDash"/>
            <a:beve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35595" y="2315488"/>
            <a:ext cx="7272808" cy="2123658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Helping </a:t>
            </a:r>
            <a:r>
              <a:rPr lang="en-US" sz="6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Wellness Fiji</a:t>
            </a:r>
            <a:endParaRPr lang="en-IN" sz="6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6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095457"/>
            <a:ext cx="774078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Eco-Brick Facilitating Mental Health Initiatives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 descr="The Fiji Wellness Retreat - Home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98898"/>
            <a:ext cx="3312368" cy="3670462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243511"/>
            <a:ext cx="6903859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Social and Physical Engagement: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44825"/>
            <a:ext cx="8496945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Eco-bricks:</a:t>
            </a:r>
            <a:r>
              <a:rPr lang="en-IN" dirty="0"/>
              <a:t> </a:t>
            </a:r>
            <a:r>
              <a:rPr lang="en-IN" sz="2800" dirty="0"/>
              <a:t>Introduced as a </a:t>
            </a:r>
            <a:r>
              <a:rPr lang="en-IN" sz="2800" b="1" dirty="0">
                <a:solidFill>
                  <a:schemeClr val="tx2"/>
                </a:solidFill>
              </a:rPr>
              <a:t>Extracurricular Activity </a:t>
            </a:r>
            <a:r>
              <a:rPr lang="en-IN" sz="2800" dirty="0"/>
              <a:t>in school/ colleges.</a:t>
            </a:r>
          </a:p>
          <a:p>
            <a:pPr algn="just"/>
            <a:r>
              <a:rPr lang="en-IN" sz="2800" dirty="0"/>
              <a:t>In this way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children</a:t>
            </a:r>
            <a:r>
              <a:rPr lang="en-IN" sz="2800" dirty="0"/>
              <a:t> as well as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adults</a:t>
            </a:r>
            <a:r>
              <a:rPr lang="en-IN" sz="2800" dirty="0"/>
              <a:t> will get a new interesting way to get them connected to nature as well to people. 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This will give them </a:t>
            </a:r>
            <a:r>
              <a:rPr lang="en-IN" sz="2800" b="1" i="1" dirty="0">
                <a:solidFill>
                  <a:srgbClr val="00B050"/>
                </a:solidFill>
              </a:rPr>
              <a:t>Encouragement </a:t>
            </a:r>
            <a:r>
              <a:rPr lang="en-IN" sz="2800" dirty="0"/>
              <a:t>to work further and to </a:t>
            </a:r>
            <a:r>
              <a:rPr lang="en-IN" sz="2800" i="1" dirty="0">
                <a:solidFill>
                  <a:srgbClr val="00B050"/>
                </a:solidFill>
              </a:rPr>
              <a:t>Carry on</a:t>
            </a:r>
            <a:r>
              <a:rPr lang="en-IN" sz="2800" dirty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This will help to </a:t>
            </a:r>
            <a:r>
              <a:rPr lang="en-IN" sz="2800" i="1" dirty="0">
                <a:solidFill>
                  <a:srgbClr val="FF0000"/>
                </a:solidFill>
              </a:rPr>
              <a:t>Fight</a:t>
            </a:r>
            <a:r>
              <a:rPr lang="en-IN" sz="2800" dirty="0"/>
              <a:t> with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Stigma,</a:t>
            </a:r>
            <a:r>
              <a:rPr lang="en-IN" sz="2800" dirty="0"/>
              <a:t> the Fijian people face before getting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disgraced</a:t>
            </a:r>
            <a:r>
              <a:rPr lang="en-IN" sz="2800" dirty="0"/>
              <a:t>. </a:t>
            </a:r>
          </a:p>
        </p:txBody>
      </p:sp>
      <p:pic>
        <p:nvPicPr>
          <p:cNvPr id="1026" name="Picture 2" descr="Eis Students Ecobrick Saigon Project - News - European International School  Ho Chi Minh 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8803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476418"/>
            <a:ext cx="4032448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IN" sz="4000" dirty="0">
                <a:solidFill>
                  <a:srgbClr val="660066"/>
                </a:solidFill>
              </a:rPr>
              <a:t>Financial support: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461" y="1484783"/>
            <a:ext cx="8272011" cy="509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Eco-brick is now </a:t>
            </a: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 global idea 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and </a:t>
            </a:r>
            <a:r>
              <a:rPr lang="en-IN" sz="3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innovative ideas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from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adults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as well as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children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can be implemented in real life.</a:t>
            </a:r>
          </a:p>
          <a:p>
            <a:pPr lvl="0" algn="just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In return they can be benefitted with -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Financial support 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Education and 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Work placement </a:t>
            </a:r>
            <a:endParaRPr lang="en-IN" sz="3200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08" y="3717032"/>
            <a:ext cx="927195" cy="73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323" y="4653136"/>
            <a:ext cx="916779" cy="717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001" t="14309" r="13833" b="20799"/>
          <a:stretch/>
        </p:blipFill>
        <p:spPr>
          <a:xfrm>
            <a:off x="4608558" y="5661248"/>
            <a:ext cx="899546" cy="7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90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60796" y="514078"/>
            <a:ext cx="644022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IN" sz="4000" dirty="0">
                <a:solidFill>
                  <a:srgbClr val="660066"/>
                </a:solidFill>
              </a:rPr>
              <a:t>Fund raising for Wellness Fiji: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461" y="1659285"/>
            <a:ext cx="8064897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Import-Export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of  Eco-bricks to its demanding countries:  </a:t>
            </a: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India, US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etc.  can be-</a:t>
            </a:r>
          </a:p>
          <a:p>
            <a:pPr lvl="0" algn="just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 good option for making a </a:t>
            </a:r>
            <a:r>
              <a:rPr lang="en-US" sz="32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Funding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for  </a:t>
            </a:r>
            <a:r>
              <a:rPr lang="en-US" sz="32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Wellness Fiji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association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Good relationship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with other Countries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How Fiji is preparing for the return of Australian Travell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25" y="3675221"/>
            <a:ext cx="2304256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urish Yourself. Fiji Wellness Retreats for Women | Belinda And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71" y="5085184"/>
            <a:ext cx="2099621" cy="15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8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1108194"/>
            <a:ext cx="7344816" cy="830997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Checkout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800" dirty="0">
                <a:solidFill>
                  <a:srgbClr val="FFFF00"/>
                </a:solidFill>
              </a:rPr>
              <a:t> below </a:t>
            </a:r>
            <a:r>
              <a:rPr lang="en-US" sz="48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7557" y="2678053"/>
            <a:ext cx="409468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Eco-brick project helping Wellness Fiji</a:t>
            </a:r>
            <a:endParaRPr lang="en-IN" sz="2000" dirty="0"/>
          </a:p>
        </p:txBody>
      </p:sp>
      <p:sp>
        <p:nvSpPr>
          <p:cNvPr id="10" name="AutoShape 4" descr="Cartoon Finger Gun Vector Images (over 17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Cartoon Finger Gun Vector Images (over 17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6" name="Picture 10" descr="Kid girl with Pointing Pose. 3d rendered illustration of kid girl with Pointing Pose royalty free illustration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3016"/>
            <a:ext cx="2160240" cy="28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624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0549" y="1124744"/>
            <a:ext cx="6480720" cy="1938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in  Environmental Use</a:t>
            </a:r>
            <a:endParaRPr lang="en-IN" sz="6000" b="1" dirty="0">
              <a:ln>
                <a:solidFill>
                  <a:srgbClr val="00206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Ocean Ecobricks - Ecobrick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781753" cy="2736304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9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459" y="167923"/>
            <a:ext cx="8064897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</a:t>
            </a:r>
            <a:r>
              <a:rPr lang="en-IN" sz="4000" dirty="0" smtClean="0">
                <a:solidFill>
                  <a:srgbClr val="660066"/>
                </a:solidFill>
              </a:rPr>
              <a:t>Decorating </a:t>
            </a:r>
            <a:r>
              <a:rPr lang="en-IN" sz="4000" dirty="0">
                <a:solidFill>
                  <a:srgbClr val="660066"/>
                </a:solidFill>
              </a:rPr>
              <a:t>Environment: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459" y="1412870"/>
            <a:ext cx="80648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Eco-bricks can used in various kinds of decoration including environment and domestic arenas.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460" y="2780928"/>
            <a:ext cx="8064897" cy="3447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placed in </a:t>
            </a:r>
            <a:r>
              <a:rPr lang="en-IN" sz="24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sea shores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2/3</a:t>
            </a:r>
            <a:r>
              <a:rPr lang="en-I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rd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deep into soil can prevent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Soil Erosion 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during Flooding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are better choice for building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Fence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around crop-field or House as well.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are already in use making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walls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and this is cheaper than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clay-bricks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1813" y="322722"/>
            <a:ext cx="8820233" cy="6309320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https://tse2.mm.bing.net/th?id=OIP.LrctI7WphoY4CGU4kGrmUQHaLH&amp;pid=Api&amp;P=0&amp;w=300&amp;h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73012"/>
            <a:ext cx="1615291" cy="15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" y="1552258"/>
            <a:ext cx="1872332" cy="1773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63" y="1042410"/>
            <a:ext cx="2179890" cy="1306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5129" r="2090" b="7705"/>
          <a:stretch/>
        </p:blipFill>
        <p:spPr>
          <a:xfrm>
            <a:off x="5364088" y="2589623"/>
            <a:ext cx="2889126" cy="1271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3955645"/>
            <a:ext cx="2533650" cy="1809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64" y="4784752"/>
            <a:ext cx="2235248" cy="15481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100628"/>
            <a:ext cx="2304256" cy="146487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355976" y="518384"/>
            <a:ext cx="0" cy="305463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1520" y="3573016"/>
            <a:ext cx="4104456" cy="693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55976" y="3573016"/>
            <a:ext cx="4608512" cy="16561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9832" y="39330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Eco bricks Wall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476672"/>
            <a:ext cx="252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</a:rPr>
              <a:t>Eco brick Fence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7734CAF-BC6B-420C-A537-F230AC0490A8}"/>
              </a:ext>
            </a:extLst>
          </p:cNvPr>
          <p:cNvSpPr txBox="1"/>
          <p:nvPr/>
        </p:nvSpPr>
        <p:spPr>
          <a:xfrm>
            <a:off x="771533" y="581779"/>
            <a:ext cx="3401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Eco brick preventing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</a:rPr>
              <a:t>Soil Erosion</a:t>
            </a:r>
          </a:p>
        </p:txBody>
      </p:sp>
      <p:pic>
        <p:nvPicPr>
          <p:cNvPr id="2050" name="Picture 2" descr="The Goan EveryDay: Call for measures to stop further erosion of coastline">
            <a:extLst>
              <a:ext uri="{FF2B5EF4-FFF2-40B4-BE49-F238E27FC236}">
                <a16:creationId xmlns="" xmlns:a16="http://schemas.microsoft.com/office/drawing/2014/main" id="{0E262632-4C8C-47A0-9F5E-3D295869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5" y="1542039"/>
            <a:ext cx="1738825" cy="17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B0D190A-F3DE-45D5-B95A-501C3FB2E18F}"/>
              </a:ext>
            </a:extLst>
          </p:cNvPr>
          <p:cNvCxnSpPr>
            <a:cxnSpLocks/>
          </p:cNvCxnSpPr>
          <p:nvPr/>
        </p:nvCxnSpPr>
        <p:spPr>
          <a:xfrm>
            <a:off x="2611524" y="2011155"/>
            <a:ext cx="1442480" cy="1077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514D213-3681-4304-9324-C2A38E797A02}"/>
              </a:ext>
            </a:extLst>
          </p:cNvPr>
          <p:cNvCxnSpPr>
            <a:cxnSpLocks/>
          </p:cNvCxnSpPr>
          <p:nvPr/>
        </p:nvCxnSpPr>
        <p:spPr>
          <a:xfrm flipV="1">
            <a:off x="2549969" y="1938002"/>
            <a:ext cx="1565591" cy="1155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5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9592" y="2132856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8176" y="2973486"/>
            <a:ext cx="828983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Public Places: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4193" y="2367487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2509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1741" y="693570"/>
            <a:ext cx="73783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Eco bricks are very good elements to decorate Nature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994" y="1365046"/>
            <a:ext cx="828983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 bricks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in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Park</a:t>
            </a:r>
          </a:p>
          <a:p>
            <a:pPr lvl="0" algn="just"/>
            <a:endParaRPr lang="en-IN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" y="3431233"/>
            <a:ext cx="2295069" cy="2302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85112"/>
            <a:ext cx="2232248" cy="2560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500154" cy="25245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8101" y="5949280"/>
            <a:ext cx="30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Riders / Interesting Structures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1271" y="4975378"/>
            <a:ext cx="18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Plant Decoration</a:t>
            </a:r>
          </a:p>
        </p:txBody>
      </p:sp>
    </p:spTree>
    <p:extLst>
      <p:ext uri="{BB962C8B-B14F-4D97-AF65-F5344CB8AC3E}">
        <p14:creationId xmlns:p14="http://schemas.microsoft.com/office/powerpoint/2010/main" val="19173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36714"/>
            <a:ext cx="9144000" cy="6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275" y="346204"/>
            <a:ext cx="8438473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500" u="sng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Eco bricks in Gardening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sz="25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53" y="3823065"/>
            <a:ext cx="3600400" cy="2231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78" y="892228"/>
            <a:ext cx="4320480" cy="2243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1" y="3069540"/>
            <a:ext cx="2340259" cy="2791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234" y="1748511"/>
            <a:ext cx="3026675" cy="10156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Eco-bricks</a:t>
            </a:r>
            <a:r>
              <a:rPr lang="en-GB" sz="2000" dirty="0"/>
              <a:t> are Useful in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garden decoration </a:t>
            </a:r>
            <a:r>
              <a:rPr lang="en-GB" sz="2000" dirty="0"/>
              <a:t>in many ways as follows: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7302" y="5984809"/>
            <a:ext cx="20465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Eco brick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foot-path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4480" y="6165304"/>
            <a:ext cx="1920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Eco brick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Fencing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4480" y="3260772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Domestic Planting</a:t>
            </a:r>
          </a:p>
        </p:txBody>
      </p:sp>
    </p:spTree>
    <p:extLst>
      <p:ext uri="{BB962C8B-B14F-4D97-AF65-F5344CB8AC3E}">
        <p14:creationId xmlns:p14="http://schemas.microsoft.com/office/powerpoint/2010/main" val="19336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" y="-232"/>
            <a:ext cx="9139983" cy="68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636" y="156336"/>
            <a:ext cx="62646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</a:t>
            </a:r>
            <a:r>
              <a:rPr lang="en-IN" sz="4000" dirty="0" smtClean="0">
                <a:solidFill>
                  <a:srgbClr val="660066"/>
                </a:solidFill>
              </a:rPr>
              <a:t>Toy making:</a:t>
            </a:r>
            <a:endParaRPr lang="en-IN" sz="4000" dirty="0">
              <a:solidFill>
                <a:srgbClr val="660066"/>
              </a:solidFill>
            </a:endParaRPr>
          </a:p>
        </p:txBody>
      </p:sp>
      <p:pic>
        <p:nvPicPr>
          <p:cNvPr id="12" name="Picture 4" descr="How to turn plastic waste into ecobricks - Wale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7" y="1496561"/>
            <a:ext cx="3593909" cy="23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37" y="4444938"/>
            <a:ext cx="1899472" cy="18459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398" y="1058774"/>
            <a:ext cx="23827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Plastic from eco bricks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872" y="6365614"/>
            <a:ext cx="1443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Plastic Toys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45292" y="6431083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Toy Maker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5" y="1398728"/>
            <a:ext cx="3369932" cy="25343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46146" y="1011114"/>
            <a:ext cx="24841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3">
                    <a:lumMod val="75000"/>
                  </a:schemeClr>
                </a:solidFill>
              </a:rPr>
              <a:t>Extracted PLASTIC 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</a:rPr>
              <a:t>MELTS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178125"/>
            <a:ext cx="3802768" cy="214126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779912" y="2321984"/>
            <a:ext cx="1059866" cy="820779"/>
          </a:xfrm>
          <a:prstGeom prst="rightArrow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Down Arrow 7"/>
          <p:cNvSpPr/>
          <p:nvPr/>
        </p:nvSpPr>
        <p:spPr>
          <a:xfrm rot="5400000">
            <a:off x="7383669" y="3864407"/>
            <a:ext cx="2571918" cy="877752"/>
          </a:xfrm>
          <a:prstGeom prst="curvedDownArrow">
            <a:avLst/>
          </a:prstGeom>
          <a:solidFill>
            <a:schemeClr val="bg1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221245" y="5096311"/>
            <a:ext cx="1171243" cy="566230"/>
          </a:xfrm>
          <a:prstGeom prst="leftArrow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596</Words>
  <Application>Microsoft Office PowerPoint</Application>
  <PresentationFormat>On-screen Show (4:3)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Kundu</dc:creator>
  <cp:lastModifiedBy>Ayandeep Kundu (25360019)</cp:lastModifiedBy>
  <cp:revision>169</cp:revision>
  <dcterms:created xsi:type="dcterms:W3CDTF">2021-09-16T12:06:27Z</dcterms:created>
  <dcterms:modified xsi:type="dcterms:W3CDTF">2021-10-28T10:57:47Z</dcterms:modified>
</cp:coreProperties>
</file>