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8" r:id="rId6"/>
    <p:sldId id="259" r:id="rId7"/>
    <p:sldId id="257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4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nci,_Tuscany" TargetMode="External"/><Relationship Id="rId2" Type="http://schemas.openxmlformats.org/officeDocument/2006/relationships/hyperlink" Target="https://en.wikipedia.org/wiki/Tusca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los_Luc%C3%A9" TargetMode="External"/><Relationship Id="rId5" Type="http://schemas.openxmlformats.org/officeDocument/2006/relationships/hyperlink" Target="https://en.wikipedia.org/wiki/Mona_Lisa" TargetMode="External"/><Relationship Id="rId4" Type="http://schemas.openxmlformats.org/officeDocument/2006/relationships/hyperlink" Target="https://en.wikipedia.org/wiki/File:%C3%9Altima_Cena_-_Da_Vinci_5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C1D68F4F-CDBB-76BE-3945-D9E71929E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69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DB74-3964-491A-A8D4-097409F0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 dirty="0">
                <a:solidFill>
                  <a:schemeClr val="bg1"/>
                </a:solidFill>
              </a:rPr>
              <a:t>UKNA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8AD3-DF8C-4D21-BCC0-2F311806F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183" y="4551004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GB" sz="7200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Artist Research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7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F1986942-C296-4809-BCD3-B7D3C634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DB74-3964-491A-A8D4-097409F0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4" y="484632"/>
            <a:ext cx="5595938" cy="39959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6100" dirty="0"/>
            </a:br>
            <a:r>
              <a:rPr lang="en-GB" sz="6100" dirty="0"/>
              <a:t>Leonardo da Vinci</a:t>
            </a:r>
            <a:br>
              <a:rPr lang="en-GB" sz="6100" dirty="0"/>
            </a:br>
            <a:r>
              <a:rPr lang="en-GB" sz="6100" dirty="0"/>
              <a:t>	</a:t>
            </a:r>
            <a:endParaRPr lang="en-GB" sz="6100" dirty="0">
              <a:latin typeface="Blackadder ITC" panose="04020505051007020D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8AD3-DF8C-4D21-BCC0-2F311806F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84" y="4465320"/>
            <a:ext cx="5595938" cy="1572768"/>
          </a:xfrm>
        </p:spPr>
        <p:txBody>
          <a:bodyPr>
            <a:normAutofit/>
          </a:bodyPr>
          <a:lstStyle/>
          <a:p>
            <a:r>
              <a:rPr lang="en-GB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#Painter # Engineer # Architect #Sulptor …</a:t>
            </a:r>
          </a:p>
        </p:txBody>
      </p:sp>
      <p:pic>
        <p:nvPicPr>
          <p:cNvPr id="1026" name="Picture 2" descr="5 Interesting Facts About Leonardo da Vinci | by Sal | Lessons from ...">
            <a:extLst>
              <a:ext uri="{FF2B5EF4-FFF2-40B4-BE49-F238E27FC236}">
                <a16:creationId xmlns:a16="http://schemas.microsoft.com/office/drawing/2014/main" id="{D9382125-5492-4EC7-92B5-E19553402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 r="-3" b="8696"/>
          <a:stretch/>
        </p:blipFill>
        <p:spPr bwMode="auto">
          <a:xfrm>
            <a:off x="7058597" y="419549"/>
            <a:ext cx="4515162" cy="27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7A46E"/>
          </a:solidFill>
          <a:ln w="38100" cap="rnd">
            <a:solidFill>
              <a:srgbClr val="C7A46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C1D68F4F-CDBB-76BE-3945-D9E71929E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71" r="30756" b="-2"/>
          <a:stretch/>
        </p:blipFill>
        <p:spPr>
          <a:xfrm>
            <a:off x="7900197" y="3606424"/>
            <a:ext cx="2874896" cy="2994019"/>
          </a:xfrm>
          <a:prstGeom prst="rect">
            <a:avLst/>
          </a:prstGeom>
        </p:spPr>
      </p:pic>
      <p:pic>
        <p:nvPicPr>
          <p:cNvPr id="1028" name="Picture 4" descr="Signature written in ink in a flowing script">
            <a:extLst>
              <a:ext uri="{FF2B5EF4-FFF2-40B4-BE49-F238E27FC236}">
                <a16:creationId xmlns:a16="http://schemas.microsoft.com/office/drawing/2014/main" id="{E4B71B8D-1251-49F8-8412-35ADD8DD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5515144"/>
            <a:ext cx="3762080" cy="94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58DC13-B648-431E-9148-0501D2FB841F}"/>
              </a:ext>
            </a:extLst>
          </p:cNvPr>
          <p:cNvSpPr txBox="1"/>
          <p:nvPr/>
        </p:nvSpPr>
        <p:spPr>
          <a:xfrm>
            <a:off x="550090" y="53100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3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DB74-3964-491A-A8D4-097409F0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B" sz="8000" dirty="0"/>
              <a:t>Artist’s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8AD3-DF8C-4D21-BCC0-2F311806F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44" y="4600362"/>
            <a:ext cx="3734014" cy="1572768"/>
          </a:xfrm>
        </p:spPr>
        <p:txBody>
          <a:bodyPr>
            <a:normAutofit/>
          </a:bodyPr>
          <a:lstStyle/>
          <a:p>
            <a:pPr algn="ctr"/>
            <a:r>
              <a:rPr lang="en-GB" sz="6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E025C"/>
          </a:solidFill>
          <a:ln w="38100" cap="rnd">
            <a:solidFill>
              <a:srgbClr val="EE02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C1D68F4F-CDBB-76BE-3945-D9E71929E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2" r="2955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88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3EB6-E1CB-4A5D-A570-C7770A66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Leonardo di ser Piero da Vinci</a:t>
            </a:r>
            <a:br>
              <a:rPr lang="it-I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 April 1452 - 2 May 1519 </a:t>
            </a:r>
            <a:r>
              <a:rPr lang="en-GB" sz="2200" b="0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(aged 67) </a:t>
            </a:r>
            <a:endParaRPr lang="en-GB" sz="22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D8E3-9569-422E-8DE2-DA56B6AC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500" dirty="0"/>
              <a:t>Birth place = </a:t>
            </a:r>
            <a:r>
              <a:rPr lang="en-GB" sz="3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500" dirty="0">
                <a:hlinkClick r:id="rId2" tooltip="Tuscany"/>
              </a:rPr>
              <a:t>Tuscan</a:t>
            </a:r>
            <a:r>
              <a:rPr lang="en-GB" sz="3500" dirty="0"/>
              <a:t> hill town of </a:t>
            </a:r>
            <a:r>
              <a:rPr lang="en-GB" sz="3500" dirty="0">
                <a:hlinkClick r:id="rId3" tooltip="Vinci, Tuscany"/>
              </a:rPr>
              <a:t>Vinci</a:t>
            </a:r>
            <a:r>
              <a:rPr lang="en-GB" sz="3500" dirty="0"/>
              <a:t>, </a:t>
            </a:r>
            <a:r>
              <a:rPr lang="en-GB" sz="3500" b="1" dirty="0"/>
              <a:t>Italy</a:t>
            </a:r>
            <a:r>
              <a:rPr lang="en-GB" sz="3500" dirty="0"/>
              <a:t> just outside Florence</a:t>
            </a:r>
          </a:p>
          <a:p>
            <a:r>
              <a:rPr lang="en-GB" sz="3500" dirty="0"/>
              <a:t>Education = </a:t>
            </a:r>
            <a:r>
              <a:rPr lang="en-GB" sz="3500" b="1" dirty="0"/>
              <a:t>No</a:t>
            </a:r>
            <a:r>
              <a:rPr lang="en-GB" sz="3500" dirty="0"/>
              <a:t> formal education, at 15 Father apprenticed to sculptor &amp; painter Andrea del </a:t>
            </a:r>
            <a:r>
              <a:rPr lang="en-GB" sz="3500" dirty="0" err="1"/>
              <a:t>Verroccjio</a:t>
            </a:r>
            <a:endParaRPr lang="en-GB" sz="3500" dirty="0"/>
          </a:p>
          <a:p>
            <a:r>
              <a:rPr lang="en-GB" sz="3500" dirty="0"/>
              <a:t>Known for = Painter initially (</a:t>
            </a:r>
            <a:r>
              <a:rPr lang="en-GB" sz="3500" dirty="0">
                <a:hlinkClick r:id="rId4"/>
              </a:rPr>
              <a:t>The last Supper </a:t>
            </a:r>
            <a:r>
              <a:rPr lang="en-GB" sz="3500" dirty="0"/>
              <a:t>, </a:t>
            </a:r>
            <a:r>
              <a:rPr lang="en-GB" sz="3500" dirty="0">
                <a:hlinkClick r:id="rId5"/>
              </a:rPr>
              <a:t>Mona Lisa</a:t>
            </a:r>
            <a:r>
              <a:rPr lang="en-GB" sz="3500" dirty="0"/>
              <a:t>), Journal and notes(plant studies, babies, war machines …), Anatomy and physiology(human body), Engineering(Codex of bird’s Flight, suggestive helicopter, friction idea ),</a:t>
            </a:r>
            <a:r>
              <a:rPr lang="en-GB" sz="3500" dirty="0" err="1"/>
              <a:t>scuptor</a:t>
            </a:r>
            <a:endParaRPr lang="en-GB" sz="3500" dirty="0"/>
          </a:p>
          <a:p>
            <a:r>
              <a:rPr lang="en-GB" sz="3500" dirty="0"/>
              <a:t>Died = </a:t>
            </a:r>
            <a:r>
              <a:rPr lang="en-GB" sz="3500" dirty="0">
                <a:hlinkClick r:id="rId6"/>
              </a:rPr>
              <a:t>Clos </a:t>
            </a:r>
            <a:r>
              <a:rPr lang="en-GB" sz="3500" dirty="0" err="1">
                <a:hlinkClick r:id="rId6"/>
              </a:rPr>
              <a:t>Lucé</a:t>
            </a:r>
            <a:r>
              <a:rPr lang="en-GB" sz="3500" dirty="0"/>
              <a:t>, Amboise, Kingdom of France</a:t>
            </a:r>
          </a:p>
          <a:p>
            <a:pPr marL="0" indent="0">
              <a:buNone/>
            </a:pPr>
            <a:r>
              <a:rPr lang="en-GB" sz="3500" dirty="0"/>
              <a:t>-----------------------------------------------------------------------------------------</a:t>
            </a:r>
          </a:p>
          <a:p>
            <a:r>
              <a:rPr lang="en-GB" sz="3500" dirty="0">
                <a:solidFill>
                  <a:schemeClr val="accent1">
                    <a:lumMod val="75000"/>
                  </a:schemeClr>
                </a:solidFill>
              </a:rPr>
              <a:t>Inspiration</a:t>
            </a:r>
            <a:r>
              <a:rPr lang="en-GB" sz="3500" dirty="0"/>
              <a:t> = [Multidisciplinary talent and work, Similar interest in aviation and Biology, Mona Lisa (My favourite one], [ invention power at that time and his works]</a:t>
            </a:r>
          </a:p>
          <a:p>
            <a:r>
              <a:rPr lang="en-GB" sz="3500" dirty="0">
                <a:solidFill>
                  <a:schemeClr val="accent1">
                    <a:lumMod val="75000"/>
                  </a:schemeClr>
                </a:solidFill>
              </a:rPr>
              <a:t>Learning</a:t>
            </a:r>
            <a:r>
              <a:rPr lang="en-GB" sz="3500" dirty="0"/>
              <a:t> = Invention and  Art comes from Passion and Involvement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DB74-3964-491A-A8D4-097409F0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B" sz="8000" dirty="0"/>
              <a:t>Artist’s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8AD3-DF8C-4D21-BCC0-2F311806F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044" y="4600362"/>
            <a:ext cx="3734014" cy="1572768"/>
          </a:xfrm>
        </p:spPr>
        <p:txBody>
          <a:bodyPr>
            <a:normAutofit/>
          </a:bodyPr>
          <a:lstStyle/>
          <a:p>
            <a:pPr algn="ctr"/>
            <a:r>
              <a:rPr lang="en-GB" sz="6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E025C"/>
          </a:solidFill>
          <a:ln w="38100" cap="rnd">
            <a:solidFill>
              <a:srgbClr val="EE02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C1D68F4F-CDBB-76BE-3945-D9E71929E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2" r="2955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1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ngineering Students utilize Leonardo da Vinci's Ideas – The Artsology Blog">
            <a:extLst>
              <a:ext uri="{FF2B5EF4-FFF2-40B4-BE49-F238E27FC236}">
                <a16:creationId xmlns:a16="http://schemas.microsoft.com/office/drawing/2014/main" id="{81543188-2B29-41F4-AF82-09939EF6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781" y="466345"/>
            <a:ext cx="3683111" cy="18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73152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map&#10;&#10;Description automatically generated with medium confidence">
            <a:extLst>
              <a:ext uri="{FF2B5EF4-FFF2-40B4-BE49-F238E27FC236}">
                <a16:creationId xmlns:a16="http://schemas.microsoft.com/office/drawing/2014/main" id="{6B30A395-F419-48F1-A1E2-32453CDD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53" y="71104"/>
            <a:ext cx="1982386" cy="2646588"/>
          </a:xfrm>
          <a:prstGeom prst="rect">
            <a:avLst/>
          </a:prstGeom>
        </p:spPr>
      </p:pic>
      <p:pic>
        <p:nvPicPr>
          <p:cNvPr id="3076" name="Picture 4" descr="Mona Lisa - Wikipedia">
            <a:extLst>
              <a:ext uri="{FF2B5EF4-FFF2-40B4-BE49-F238E27FC236}">
                <a16:creationId xmlns:a16="http://schemas.microsoft.com/office/drawing/2014/main" id="{F0E2C3BD-1F6D-4964-867D-9798820CE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291" y="3006496"/>
            <a:ext cx="2273245" cy="338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Rectangle 3090">
            <a:extLst>
              <a:ext uri="{FF2B5EF4-FFF2-40B4-BE49-F238E27FC236}">
                <a16:creationId xmlns:a16="http://schemas.microsoft.com/office/drawing/2014/main" id="{6F32C1A4-2AC7-48CB-9AB7-B80470C0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3627" y="2779776"/>
            <a:ext cx="73152" cy="4078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Leonardo da Vinci – His contribution to Engineering | Aeronautics at  Staffordshire University">
            <a:extLst>
              <a:ext uri="{FF2B5EF4-FFF2-40B4-BE49-F238E27FC236}">
                <a16:creationId xmlns:a16="http://schemas.microsoft.com/office/drawing/2014/main" id="{FD31D3D2-4C7C-4FDE-9709-88415B3E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8721" y="3241881"/>
            <a:ext cx="4035122" cy="310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ctangle 3092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73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C4FF0-7E8C-40C0-A502-C1DBF7CC6EEC}"/>
              </a:ext>
            </a:extLst>
          </p:cNvPr>
          <p:cNvSpPr txBox="1"/>
          <p:nvPr/>
        </p:nvSpPr>
        <p:spPr>
          <a:xfrm>
            <a:off x="8594975" y="4473165"/>
            <a:ext cx="2568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600" dirty="0">
                <a:solidFill>
                  <a:schemeClr val="accent1">
                    <a:lumMod val="75000"/>
                  </a:schemeClr>
                </a:solidFill>
              </a:rPr>
              <a:t>Painting</a:t>
            </a:r>
          </a:p>
          <a:p>
            <a:r>
              <a:rPr lang="en-GB" sz="4000" spc="600" dirty="0">
                <a:solidFill>
                  <a:schemeClr val="accent1">
                    <a:lumMod val="75000"/>
                  </a:schemeClr>
                </a:solidFill>
              </a:rPr>
              <a:t>Engineering</a:t>
            </a:r>
          </a:p>
          <a:p>
            <a:r>
              <a:rPr lang="en-GB" sz="4000" spc="600" dirty="0">
                <a:solidFill>
                  <a:schemeClr val="accent1">
                    <a:lumMod val="75000"/>
                  </a:schemeClr>
                </a:solidFill>
              </a:rPr>
              <a:t>Anatomy</a:t>
            </a:r>
          </a:p>
        </p:txBody>
      </p:sp>
      <p:pic>
        <p:nvPicPr>
          <p:cNvPr id="3088" name="Picture 16" descr="Leonardo's anatomical studies: from ancient imaginations to meticulous  observations - Hektoen International">
            <a:extLst>
              <a:ext uri="{FF2B5EF4-FFF2-40B4-BE49-F238E27FC236}">
                <a16:creationId xmlns:a16="http://schemas.microsoft.com/office/drawing/2014/main" id="{A3D53CDD-FD45-45E1-B9CD-7D2ED7E8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97" y="284658"/>
            <a:ext cx="1935177" cy="32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0" name="Rectangle 3090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4" name="Group 3092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590550"/>
            <a:ext cx="5480792" cy="2739376"/>
            <a:chOff x="7807230" y="2012810"/>
            <a:chExt cx="3251252" cy="3459865"/>
          </a:xfrm>
        </p:grpSpPr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8" name="Rectangle 3094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4" name="Picture 12" descr="Leonardo Da Vinci's Only Surviving Sculpture Is Unveiled In Italy : NPR">
            <a:extLst>
              <a:ext uri="{FF2B5EF4-FFF2-40B4-BE49-F238E27FC236}">
                <a16:creationId xmlns:a16="http://schemas.microsoft.com/office/drawing/2014/main" id="{C7722AF6-30B3-4FA4-9F43-446FBE62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983" y="753230"/>
            <a:ext cx="4296373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3544708"/>
            <a:ext cx="2651760" cy="2739376"/>
            <a:chOff x="7807230" y="2012810"/>
            <a:chExt cx="3251252" cy="3459865"/>
          </a:xfrm>
        </p:grpSpPr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86" name="Picture 14" descr="Leonardo and The Horse - Da Vinci Science Center - Da Vinci Science Center">
            <a:extLst>
              <a:ext uri="{FF2B5EF4-FFF2-40B4-BE49-F238E27FC236}">
                <a16:creationId xmlns:a16="http://schemas.microsoft.com/office/drawing/2014/main" id="{AF314FBF-52C2-4A8E-88A0-8D6D2921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366" y="4103234"/>
            <a:ext cx="2322576" cy="15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1" name="Group 3100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5270" y="3544708"/>
            <a:ext cx="2651760" cy="2739376"/>
            <a:chOff x="7807230" y="2012810"/>
            <a:chExt cx="3251252" cy="3459865"/>
          </a:xfrm>
        </p:grpSpPr>
        <p:sp>
          <p:nvSpPr>
            <p:cNvPr id="3102" name="Rectangle 3101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3102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5" name="Group 3104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6100" y="583417"/>
            <a:ext cx="5451125" cy="5700667"/>
            <a:chOff x="7807230" y="2012810"/>
            <a:chExt cx="3251252" cy="3459865"/>
          </a:xfrm>
        </p:grpSpPr>
        <p:sp>
          <p:nvSpPr>
            <p:cNvPr id="3106" name="Rectangle 3105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Rectangle 3106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2" name="Picture 10" descr="Leonardo Interactive Museum®">
            <a:extLst>
              <a:ext uri="{FF2B5EF4-FFF2-40B4-BE49-F238E27FC236}">
                <a16:creationId xmlns:a16="http://schemas.microsoft.com/office/drawing/2014/main" id="{E263128D-188F-4AA7-BEE2-53605D48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342" y="873430"/>
            <a:ext cx="512064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26EE09-08F4-4A02-A449-402EC9F307DC}"/>
              </a:ext>
            </a:extLst>
          </p:cNvPr>
          <p:cNvSpPr txBox="1"/>
          <p:nvPr/>
        </p:nvSpPr>
        <p:spPr>
          <a:xfrm>
            <a:off x="3586623" y="3952018"/>
            <a:ext cx="2568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600" dirty="0">
                <a:solidFill>
                  <a:schemeClr val="accent1">
                    <a:lumMod val="75000"/>
                  </a:schemeClr>
                </a:solidFill>
              </a:rPr>
              <a:t>Sculpture</a:t>
            </a:r>
          </a:p>
          <a:p>
            <a:r>
              <a:rPr lang="en-GB" sz="4000" spc="600" dirty="0">
                <a:solidFill>
                  <a:schemeClr val="accent1">
                    <a:lumMod val="75000"/>
                  </a:schemeClr>
                </a:solidFill>
              </a:rPr>
              <a:t>Note and </a:t>
            </a:r>
            <a:r>
              <a:rPr lang="en-GB" sz="4000" spc="600" dirty="0" err="1">
                <a:solidFill>
                  <a:schemeClr val="accent1">
                    <a:lumMod val="75000"/>
                  </a:schemeClr>
                </a:solidFill>
              </a:rPr>
              <a:t>Journerals</a:t>
            </a:r>
            <a:endParaRPr lang="en-GB" sz="4000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E91B1-EC45-4C09-B01B-96145D71A774}"/>
              </a:ext>
            </a:extLst>
          </p:cNvPr>
          <p:cNvSpPr txBox="1"/>
          <p:nvPr/>
        </p:nvSpPr>
        <p:spPr>
          <a:xfrm>
            <a:off x="488218" y="5619177"/>
            <a:ext cx="304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Leonardo &amp; the horse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7A1A7-F7BD-41FD-BD39-8C95180269B0}"/>
              </a:ext>
            </a:extLst>
          </p:cNvPr>
          <p:cNvSpPr txBox="1"/>
          <p:nvPr/>
        </p:nvSpPr>
        <p:spPr>
          <a:xfrm>
            <a:off x="8209862" y="6122984"/>
            <a:ext cx="247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/>
              <a:t>Vetruvian</a:t>
            </a:r>
            <a:r>
              <a:rPr lang="en-GB" sz="4800" dirty="0"/>
              <a:t> man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952184-C24D-4FD8-A15F-6DD24F96940A}"/>
              </a:ext>
            </a:extLst>
          </p:cNvPr>
          <p:cNvSpPr txBox="1"/>
          <p:nvPr/>
        </p:nvSpPr>
        <p:spPr>
          <a:xfrm>
            <a:off x="497761" y="568548"/>
            <a:ext cx="30472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virgin &amp; the laughing child</a:t>
            </a:r>
          </a:p>
        </p:txBody>
      </p:sp>
    </p:spTree>
    <p:extLst>
      <p:ext uri="{BB962C8B-B14F-4D97-AF65-F5344CB8AC3E}">
        <p14:creationId xmlns:p14="http://schemas.microsoft.com/office/powerpoint/2010/main" val="14244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/>
      <p:bldP spid="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DB74-3964-491A-A8D4-097409F0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B" sz="8000" dirty="0"/>
              <a:t>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18AD3-DF8C-4D21-BCC0-2F311806F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91" y="4610466"/>
            <a:ext cx="3734014" cy="1572768"/>
          </a:xfrm>
        </p:spPr>
        <p:txBody>
          <a:bodyPr>
            <a:normAutofit fontScale="92500"/>
          </a:bodyPr>
          <a:lstStyle/>
          <a:p>
            <a:pPr algn="ctr"/>
            <a:r>
              <a:rPr lang="en-GB" sz="6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Information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E025C"/>
          </a:solidFill>
          <a:ln w="38100" cap="rnd">
            <a:solidFill>
              <a:srgbClr val="EE025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C1D68F4F-CDBB-76BE-3945-D9E71929E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2" r="29558"/>
          <a:stretch/>
        </p:blipFill>
        <p:spPr>
          <a:xfrm>
            <a:off x="7826944" y="27432"/>
            <a:ext cx="4363533" cy="683056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122" name="Picture 2" descr="Internet Icon. Internet Symbol. Wireless Technology. Vector Illustration  Stock Vector - Illustration of electronics, electronic: 130697530">
            <a:extLst>
              <a:ext uri="{FF2B5EF4-FFF2-40B4-BE49-F238E27FC236}">
                <a16:creationId xmlns:a16="http://schemas.microsoft.com/office/drawing/2014/main" id="{5103397D-7641-4E69-8D99-4EB0D32A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0"/>
            <a:ext cx="2671373" cy="26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3453155-2576-4791-A182-82587DAF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09" y="2281237"/>
            <a:ext cx="2106503" cy="242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odices, Termites and Floral Notes: The Wondrous Life of 'The Library' -  The New York Times">
            <a:extLst>
              <a:ext uri="{FF2B5EF4-FFF2-40B4-BE49-F238E27FC236}">
                <a16:creationId xmlns:a16="http://schemas.microsoft.com/office/drawing/2014/main" id="{723F87CF-9B1E-42C2-8DA6-5DCE16E4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1" y="4881045"/>
            <a:ext cx="2106503" cy="1741376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6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4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4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4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7C41345101E44AABE92A0A1E20D9E" ma:contentTypeVersion="13" ma:contentTypeDescription="Create a new document." ma:contentTypeScope="" ma:versionID="60048ee252459545c2d340d8bc139674">
  <xsd:schema xmlns:xsd="http://www.w3.org/2001/XMLSchema" xmlns:xs="http://www.w3.org/2001/XMLSchema" xmlns:p="http://schemas.microsoft.com/office/2006/metadata/properties" xmlns:ns3="810bf80b-5a7f-478d-b795-defd047c568c" xmlns:ns4="47ef4235-6fe5-47f3-994a-ddb943f02f3a" targetNamespace="http://schemas.microsoft.com/office/2006/metadata/properties" ma:root="true" ma:fieldsID="b73795187dae720e5088cc91a7f22fd2" ns3:_="" ns4:_="">
    <xsd:import namespace="810bf80b-5a7f-478d-b795-defd047c568c"/>
    <xsd:import namespace="47ef4235-6fe5-47f3-994a-ddb943f02f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bf80b-5a7f-478d-b795-defd047c56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f4235-6fe5-47f3-994a-ddb943f02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681B6-8767-45D2-A3A1-977AEAC45A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bf80b-5a7f-478d-b795-defd047c568c"/>
    <ds:schemaRef ds:uri="47ef4235-6fe5-47f3-994a-ddb943f02f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83AA1-B742-435B-B91E-040349104AF9}">
  <ds:schemaRefs>
    <ds:schemaRef ds:uri="http://purl.org/dc/dcmitype/"/>
    <ds:schemaRef ds:uri="http://schemas.microsoft.com/office/2006/metadata/properties"/>
    <ds:schemaRef ds:uri="http://www.w3.org/XML/1998/namespace"/>
    <ds:schemaRef ds:uri="810bf80b-5a7f-478d-b795-defd047c568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7ef4235-6fe5-47f3-994a-ddb943f02f3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1A1877-499A-472C-AD40-2C3B0B831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Blackadder ITC</vt:lpstr>
      <vt:lpstr>Modern Love</vt:lpstr>
      <vt:lpstr>The Hand</vt:lpstr>
      <vt:lpstr>SketchyVTI</vt:lpstr>
      <vt:lpstr>UKNA</vt:lpstr>
      <vt:lpstr> Leonardo da Vinci  </vt:lpstr>
      <vt:lpstr>Artist’s</vt:lpstr>
      <vt:lpstr>Leonardo di ser Piero da Vinci 15 April 1452 - 2 May 1519 (aged 67) </vt:lpstr>
      <vt:lpstr>Artist’s</vt:lpstr>
      <vt:lpstr>PowerPoint Presentation</vt:lpstr>
      <vt:lpstr>PowerPoint Presentation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UKNA</dc:title>
  <dc:creator>Ayandeep Kundu</dc:creator>
  <cp:lastModifiedBy>Ayandeep Kundu (25360019)</cp:lastModifiedBy>
  <cp:revision>6</cp:revision>
  <dcterms:created xsi:type="dcterms:W3CDTF">2022-11-13T11:39:10Z</dcterms:created>
  <dcterms:modified xsi:type="dcterms:W3CDTF">2022-11-20T09:52:08Z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0x010100A0C7C41345101E44AABE92A0A1E20D9E</vt:lpwstr>
  </property>
</Properties>
</file>