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5" r:id="rId3"/>
    <p:sldId id="258" r:id="rId4"/>
    <p:sldId id="277" r:id="rId5"/>
    <p:sldId id="293" r:id="rId6"/>
    <p:sldId id="276" r:id="rId7"/>
    <p:sldId id="289" r:id="rId8"/>
    <p:sldId id="278" r:id="rId9"/>
    <p:sldId id="290" r:id="rId10"/>
    <p:sldId id="295" r:id="rId11"/>
    <p:sldId id="288" r:id="rId12"/>
    <p:sldId id="296" r:id="rId13"/>
    <p:sldId id="284" r:id="rId14"/>
    <p:sldId id="281" r:id="rId15"/>
    <p:sldId id="282" r:id="rId16"/>
    <p:sldId id="287" r:id="rId17"/>
    <p:sldId id="283" r:id="rId18"/>
    <p:sldId id="286" r:id="rId19"/>
    <p:sldId id="273" r:id="rId20"/>
    <p:sldId id="259" r:id="rId21"/>
    <p:sldId id="257" r:id="rId22"/>
    <p:sldId id="274" r:id="rId23"/>
    <p:sldId id="260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734F9B"/>
    <a:srgbClr val="6B43A7"/>
    <a:srgbClr val="44DC4B"/>
    <a:srgbClr val="FF00FF"/>
    <a:srgbClr val="660066"/>
    <a:srgbClr val="4BC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99" autoAdjust="0"/>
  </p:normalViewPr>
  <p:slideViewPr>
    <p:cSldViewPr>
      <p:cViewPr varScale="1">
        <p:scale>
          <a:sx n="72" d="100"/>
          <a:sy n="72" d="100"/>
        </p:scale>
        <p:origin x="10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78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4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80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5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32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1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5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3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5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5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C5F9C-B266-4A70-9629-634FC04C5AF7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7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yan-kundu.github.io/ayan_recipe.github.io/TP/MentalHealth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393220" y="1448779"/>
            <a:ext cx="6336704" cy="3529799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828800"/>
            <a:ext cx="7521286" cy="2609015"/>
          </a:xfrm>
          <a:prstGeom prst="rect">
            <a:avLst/>
          </a:prstGeom>
          <a:solidFill>
            <a:srgbClr val="92D050"/>
          </a:solidFill>
          <a:effectLst>
            <a:softEdge rad="203200"/>
          </a:effectLst>
        </p:spPr>
        <p:txBody>
          <a:bodyPr wrap="square" rtlCol="0">
            <a:prstTxWarp prst="textFadeUp">
              <a:avLst/>
            </a:prstTxWarp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Eco-Bricks &amp; its Diverse Value</a:t>
            </a:r>
            <a:endParaRPr lang="en-I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4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85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99592" y="2132856"/>
            <a:ext cx="7008638" cy="20826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18176" y="2973486"/>
            <a:ext cx="828983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Eco-bricks in Domestic Use: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74193" y="2367487"/>
            <a:ext cx="7008638" cy="20826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880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764704"/>
            <a:ext cx="9061272" cy="5878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endParaRPr lang="en-IN" sz="2000" u="sng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3200" u="sng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Sophisticated items</a:t>
            </a:r>
          </a:p>
          <a:p>
            <a:endParaRPr lang="en-IN" u="sng" dirty="0"/>
          </a:p>
          <a:p>
            <a:endParaRPr lang="en-IN" u="sng" dirty="0" smtClean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</p:txBody>
      </p:sp>
      <p:pic>
        <p:nvPicPr>
          <p:cNvPr id="1028" name="Picture 4" descr="https://tse2.mm.bing.net/th?id=OIP.pDI3wKfFYO92XqQ5TYhV5wHaFm&amp;pid=Api&amp;P=0&amp;w=210&amp;h=1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76" y="2224045"/>
            <a:ext cx="2433984" cy="161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32" y="1030408"/>
            <a:ext cx="324036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77" y="3981202"/>
            <a:ext cx="2133600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86" y="2921769"/>
            <a:ext cx="2312538" cy="26475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7288" y="2200834"/>
            <a:ext cx="3118746" cy="175432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Eco-bricks can be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helpful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making chairs and tables and other sophisticated things: Eco brick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Bench,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table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GB" dirty="0">
                <a:solidFill>
                  <a:srgbClr val="00B050"/>
                </a:solidFill>
              </a:rPr>
              <a:t>sofa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GB" dirty="0">
                <a:solidFill>
                  <a:srgbClr val="FF0000"/>
                </a:solidFill>
              </a:rPr>
              <a:t>and many more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interesting things etc.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" y="4387631"/>
            <a:ext cx="3072076" cy="21167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86859" y="6186633"/>
            <a:ext cx="468961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 Eco bricks used being sophisticated items</a:t>
            </a:r>
          </a:p>
        </p:txBody>
      </p:sp>
      <p:sp>
        <p:nvSpPr>
          <p:cNvPr id="4" name="Left-Right-Up Arrow 3"/>
          <p:cNvSpPr/>
          <p:nvPr/>
        </p:nvSpPr>
        <p:spPr>
          <a:xfrm>
            <a:off x="5831368" y="3902527"/>
            <a:ext cx="941147" cy="83343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4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10" y="0"/>
            <a:ext cx="91660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03648" y="2780972"/>
            <a:ext cx="6253691" cy="132343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Positive Impact of Eco-bricks in Environment:</a:t>
            </a:r>
          </a:p>
        </p:txBody>
      </p:sp>
      <p:sp>
        <p:nvSpPr>
          <p:cNvPr id="2" name="Donut 1"/>
          <p:cNvSpPr/>
          <p:nvPr/>
        </p:nvSpPr>
        <p:spPr>
          <a:xfrm>
            <a:off x="-396552" y="-360040"/>
            <a:ext cx="9828584" cy="7605464"/>
          </a:xfrm>
          <a:prstGeom prst="don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80512" y="2132856"/>
            <a:ext cx="216024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-2182046" y="2132856"/>
            <a:ext cx="216024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862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" y="-243407"/>
            <a:ext cx="9144000" cy="710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08" y="541519"/>
            <a:ext cx="9036496" cy="578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It will 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reduce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I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plastic pollution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​.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Ecobricks can </a:t>
            </a:r>
            <a:r>
              <a:rPr lang="en-IN" sz="2800" b="1" dirty="0">
                <a:solidFill>
                  <a:srgbClr val="00B050"/>
                </a:solidFill>
                <a:latin typeface="+mj-lt"/>
              </a:rPr>
              <a:t>enhance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plastic </a:t>
            </a:r>
            <a:r>
              <a:rPr lang="en-IN" sz="2800" b="1" dirty="0">
                <a:solidFill>
                  <a:srgbClr val="00B050"/>
                </a:solidFill>
                <a:latin typeface="+mj-lt"/>
              </a:rPr>
              <a:t>up </a:t>
            </a:r>
            <a:r>
              <a:rPr lang="en-IN" sz="2800" b="1" dirty="0" smtClean="0">
                <a:solidFill>
                  <a:srgbClr val="00B050"/>
                </a:solidFill>
                <a:latin typeface="+mj-lt"/>
              </a:rPr>
              <a:t>cycling.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​</a:t>
            </a:r>
            <a:endParaRPr lang="en-US" sz="2800" b="1" dirty="0">
              <a:solidFill>
                <a:srgbClr val="00B050"/>
              </a:solidFill>
              <a:latin typeface="+mj-lt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Animal and marine livings are being affected by this plastic; it will help nature </a:t>
            </a:r>
            <a:r>
              <a:rPr lang="en-IN" sz="2800" b="1" dirty="0">
                <a:solidFill>
                  <a:srgbClr val="0070C0"/>
                </a:solidFill>
                <a:latin typeface="+mj-lt"/>
              </a:rPr>
              <a:t>Recover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and be </a:t>
            </a:r>
            <a:r>
              <a:rPr lang="en-IN" sz="2800" b="1" dirty="0" smtClean="0">
                <a:solidFill>
                  <a:srgbClr val="0070C0"/>
                </a:solidFill>
                <a:latin typeface="+mj-lt"/>
              </a:rPr>
              <a:t>Decorative.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​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Urge of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cutting Trees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fibre and wood can be </a:t>
            </a: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reduced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Woods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be used for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better work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​.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</a:rPr>
              <a:t>Nicer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IN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Sustainable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chemeClr val="accent4"/>
                </a:solidFill>
              </a:rPr>
              <a:t>Environment.</a:t>
            </a:r>
            <a:endParaRPr lang="en-IN" sz="2800" b="1" dirty="0">
              <a:solidFill>
                <a:schemeClr val="accent4"/>
              </a:solidFill>
            </a:endParaRPr>
          </a:p>
          <a:p>
            <a:pPr fontAlgn="base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 </a:t>
            </a: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endParaRPr lang="en-IN" dirty="0"/>
          </a:p>
        </p:txBody>
      </p:sp>
      <p:pic>
        <p:nvPicPr>
          <p:cNvPr id="1026" name="Picture 2" descr="EcoBricks - A Solution To Plastic Pollution | Anuj Ramatri | EcoFreak - 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2"/>
          <a:stretch/>
        </p:blipFill>
        <p:spPr bwMode="auto">
          <a:xfrm>
            <a:off x="6084168" y="621155"/>
            <a:ext cx="2888144" cy="15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o Brick Project in South Africa – Sri Sathya Sai Univer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665" y="4043429"/>
            <a:ext cx="333446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OMMON: a Mediterranean network to tackle marine litter | ENI CBC Med">
            <a:extLst>
              <a:ext uri="{FF2B5EF4-FFF2-40B4-BE49-F238E27FC236}">
                <a16:creationId xmlns:a16="http://schemas.microsoft.com/office/drawing/2014/main" xmlns="" id="{44E93439-382F-46DA-89B6-CDC0F838A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982" y="2636912"/>
            <a:ext cx="2716235" cy="93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1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" y="-11901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179172" y="896819"/>
            <a:ext cx="6624736" cy="2520280"/>
          </a:xfrm>
          <a:prstGeom prst="round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51180" y="1187463"/>
            <a:ext cx="648072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Eco-Bricks in  Innovation</a:t>
            </a:r>
            <a:endParaRPr lang="en-IN" sz="6000" b="1" dirty="0">
              <a:solidFill>
                <a:srgbClr val="CC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10 Step Guide to Making an Ecobrick - Ecobricks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87788"/>
            <a:ext cx="4014197" cy="2880320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9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" y="21652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7430" y="548680"/>
            <a:ext cx="7680994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Eco-brick Boats(canoe)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398" y="1844824"/>
            <a:ext cx="8352928" cy="47474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100" i="1" dirty="0">
                <a:solidFill>
                  <a:schemeClr val="accent3">
                    <a:lumMod val="50000"/>
                  </a:schemeClr>
                </a:solidFill>
              </a:rPr>
              <a:t>PEOPLE </a:t>
            </a:r>
            <a:r>
              <a:rPr lang="en-GB" sz="2100" i="1" dirty="0">
                <a:solidFill>
                  <a:schemeClr val="accent3">
                    <a:lumMod val="75000"/>
                  </a:schemeClr>
                </a:solidFill>
              </a:rPr>
              <a:t>can </a:t>
            </a:r>
            <a:r>
              <a:rPr lang="en-GB" sz="2100" i="1" dirty="0">
                <a:solidFill>
                  <a:schemeClr val="accent2"/>
                </a:solidFill>
              </a:rPr>
              <a:t>sail</a:t>
            </a:r>
            <a:r>
              <a:rPr lang="en-GB" sz="21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2100" i="1" dirty="0">
                <a:solidFill>
                  <a:schemeClr val="accent6">
                    <a:lumMod val="75000"/>
                  </a:schemeClr>
                </a:solidFill>
              </a:rPr>
              <a:t>in the river </a:t>
            </a:r>
            <a:r>
              <a:rPr lang="en-GB" sz="2100" i="1" dirty="0">
                <a:solidFill>
                  <a:schemeClr val="accent5">
                    <a:lumMod val="75000"/>
                  </a:schemeClr>
                </a:solidFill>
              </a:rPr>
              <a:t>making a large surface </a:t>
            </a:r>
            <a:r>
              <a:rPr lang="en-GB" sz="2100" i="1" dirty="0">
                <a:solidFill>
                  <a:schemeClr val="accent3">
                    <a:lumMod val="75000"/>
                  </a:schemeClr>
                </a:solidFill>
              </a:rPr>
              <a:t>made of </a:t>
            </a:r>
            <a:r>
              <a:rPr lang="en-GB" sz="2100" i="1" dirty="0">
                <a:solidFill>
                  <a:schemeClr val="accent2"/>
                </a:solidFill>
              </a:rPr>
              <a:t>ECO-BRICKS</a:t>
            </a:r>
            <a:r>
              <a:rPr lang="en-GB" sz="2100" i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GB" dirty="0"/>
              <a:t> </a:t>
            </a:r>
          </a:p>
          <a:p>
            <a:pPr fontAlgn="base"/>
            <a:endParaRPr lang="en-GB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GB" sz="1900" i="1" u="sng" dirty="0">
                <a:solidFill>
                  <a:schemeClr val="bg1">
                    <a:lumMod val="50000"/>
                  </a:schemeClr>
                </a:solidFill>
              </a:rPr>
              <a:t>plastics put </a:t>
            </a:r>
            <a:r>
              <a:rPr lang="en-GB" sz="1900" b="1" i="1" u="sng" dirty="0">
                <a:solidFill>
                  <a:schemeClr val="bg1">
                    <a:lumMod val="50000"/>
                  </a:schemeClr>
                </a:solidFill>
              </a:rPr>
              <a:t>inside</a:t>
            </a:r>
            <a:r>
              <a:rPr lang="en-GB" sz="1900" i="1" u="sng" dirty="0">
                <a:solidFill>
                  <a:schemeClr val="bg1">
                    <a:lumMod val="50000"/>
                  </a:schemeClr>
                </a:solidFill>
              </a:rPr>
              <a:t> the eco bricks are low density plastics</a:t>
            </a:r>
            <a:r>
              <a:rPr lang="en-GB" sz="1900" i="1" u="sng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1900" dirty="0" smtClean="0">
                <a:solidFill>
                  <a:schemeClr val="accent3">
                    <a:lumMod val="75000"/>
                  </a:schemeClr>
                </a:solidFill>
              </a:rPr>
              <a:t>which are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 </a:t>
            </a:r>
            <a:r>
              <a:rPr lang="en-GB" sz="1900" dirty="0"/>
              <a:t>floatable in water 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and because of this </a:t>
            </a:r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Eco bricks 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are able to </a:t>
            </a:r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Float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1900" b="1" u="sng" dirty="0">
                <a:solidFill>
                  <a:schemeClr val="accent3">
                    <a:lumMod val="50000"/>
                  </a:schemeClr>
                </a:solidFill>
              </a:rPr>
              <a:t>Therefore, 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instead of making the hull </a:t>
            </a:r>
            <a:r>
              <a:rPr lang="en-GB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made of metal or synthetic fibre 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Eco bricks can be a very </a:t>
            </a:r>
            <a:r>
              <a:rPr lang="en-GB" sz="1900" dirty="0">
                <a:solidFill>
                  <a:schemeClr val="bg2">
                    <a:lumMod val="25000"/>
                  </a:schemeClr>
                </a:solidFill>
              </a:rPr>
              <a:t>good replacement 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and the most interesting thing is that </a:t>
            </a:r>
            <a:r>
              <a:rPr lang="en-GB" sz="1900" dirty="0">
                <a:solidFill>
                  <a:schemeClr val="accent3">
                    <a:lumMod val="50000"/>
                  </a:schemeClr>
                </a:solidFill>
              </a:rPr>
              <a:t>anyone can go for sailing in river with just making few Eco bricks </a:t>
            </a:r>
            <a:r>
              <a:rPr lang="en-GB" sz="1900" i="1" dirty="0">
                <a:solidFill>
                  <a:schemeClr val="accent3">
                    <a:lumMod val="50000"/>
                  </a:schemeClr>
                </a:solidFill>
              </a:rPr>
              <a:t>put together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. </a:t>
            </a:r>
          </a:p>
          <a:p>
            <a:pPr fontAlgn="base"/>
            <a:endParaRPr lang="en-GB" dirty="0"/>
          </a:p>
          <a:p>
            <a:pPr fontAlgn="base"/>
            <a:r>
              <a:rPr lang="en-GB" sz="2100" u="sng" dirty="0">
                <a:solidFill>
                  <a:schemeClr val="accent2">
                    <a:lumMod val="75000"/>
                  </a:schemeClr>
                </a:solidFill>
              </a:rPr>
              <a:t>There are several benefits of using this kind of boat and those are –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GB" sz="1850" b="1" dirty="0">
                <a:solidFill>
                  <a:srgbClr val="00B050"/>
                </a:solidFill>
              </a:rPr>
              <a:t>Eco-friendly, free of fibre and plastic. 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GB" sz="1850" b="1" dirty="0">
                <a:solidFill>
                  <a:srgbClr val="00B0F0"/>
                </a:solidFill>
              </a:rPr>
              <a:t>Easy to make and cost effective 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GB" sz="1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 (one can take it home and come back to river to use) 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GB" sz="1850" b="1" dirty="0">
                <a:solidFill>
                  <a:schemeClr val="accent6">
                    <a:lumMod val="75000"/>
                  </a:schemeClr>
                </a:solidFill>
              </a:rPr>
              <a:t>Really a good idea to teach young people how to swim and indulge them in a creative way can make their thoughts and free time better in perspective of mental as well as physical health. 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GB" sz="1850" b="1" dirty="0">
                <a:solidFill>
                  <a:schemeClr val="accent5">
                    <a:lumMod val="75000"/>
                  </a:schemeClr>
                </a:solidFill>
              </a:rPr>
              <a:t>Best for fishing as fishes get attracted towards colourful objects. </a:t>
            </a:r>
          </a:p>
        </p:txBody>
      </p:sp>
    </p:spTree>
    <p:extLst>
      <p:ext uri="{BB962C8B-B14F-4D97-AF65-F5344CB8AC3E}">
        <p14:creationId xmlns:p14="http://schemas.microsoft.com/office/powerpoint/2010/main" val="41441676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764704"/>
            <a:ext cx="5328592" cy="584775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Illustration of the Structure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9397" y="0"/>
            <a:ext cx="9126182" cy="6858000"/>
            <a:chOff x="0" y="-97884"/>
            <a:chExt cx="9126182" cy="6858000"/>
          </a:xfrm>
        </p:grpSpPr>
        <p:pic>
          <p:nvPicPr>
            <p:cNvPr id="1027" name="Picture 3" descr="E:\UNI LINCOLN\Think Pecific\Bimg1.jf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97884"/>
              <a:ext cx="9126182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1315073" y="3551722"/>
              <a:ext cx="1139559" cy="1100455"/>
              <a:chOff x="-1464314" y="0"/>
              <a:chExt cx="1140045" cy="1100507"/>
            </a:xfrm>
          </p:grpSpPr>
          <p:sp>
            <p:nvSpPr>
              <p:cNvPr id="7" name="Flowchart: Direct Access Storage 6"/>
              <p:cNvSpPr/>
              <p:nvPr/>
            </p:nvSpPr>
            <p:spPr>
              <a:xfrm rot="5400000">
                <a:off x="-1044433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8" name="Flowchart: Direct Access Storage 7"/>
              <p:cNvSpPr/>
              <p:nvPr/>
            </p:nvSpPr>
            <p:spPr>
              <a:xfrm>
                <a:off x="-1440988" y="0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9" name="Flowchart: Direct Access Storage 8"/>
              <p:cNvSpPr/>
              <p:nvPr/>
            </p:nvSpPr>
            <p:spPr>
              <a:xfrm>
                <a:off x="-1396784" y="819924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0" name="Flowchart: Direct Access Storage 9"/>
              <p:cNvSpPr/>
              <p:nvPr/>
            </p:nvSpPr>
            <p:spPr>
              <a:xfrm rot="2661225">
                <a:off x="-1464314" y="429208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01344" y="3594135"/>
              <a:ext cx="1090712" cy="1072464"/>
              <a:chOff x="-1464314" y="27992"/>
              <a:chExt cx="1091178" cy="1072515"/>
            </a:xfrm>
          </p:grpSpPr>
          <p:sp>
            <p:nvSpPr>
              <p:cNvPr id="12" name="Flowchart: Direct Access Storage 11"/>
              <p:cNvSpPr/>
              <p:nvPr/>
            </p:nvSpPr>
            <p:spPr>
              <a:xfrm rot="5400000">
                <a:off x="-1851533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3" name="Flowchart: Direct Access Storage 12"/>
              <p:cNvSpPr/>
              <p:nvPr/>
            </p:nvSpPr>
            <p:spPr>
              <a:xfrm rot="5400000">
                <a:off x="-1044430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5" name="Flowchart: Direct Access Storage 14"/>
              <p:cNvSpPr/>
              <p:nvPr/>
            </p:nvSpPr>
            <p:spPr>
              <a:xfrm>
                <a:off x="-1445651" y="788437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6" name="Flowchart: Direct Access Storage 15"/>
              <p:cNvSpPr/>
              <p:nvPr/>
            </p:nvSpPr>
            <p:spPr>
              <a:xfrm rot="2661225">
                <a:off x="-1464314" y="429208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94350" y="2772567"/>
              <a:ext cx="1095373" cy="1094781"/>
              <a:chOff x="-1464314" y="5674"/>
              <a:chExt cx="1095841" cy="1094833"/>
            </a:xfrm>
          </p:grpSpPr>
          <p:sp>
            <p:nvSpPr>
              <p:cNvPr id="18" name="Flowchart: Direct Access Storage 17"/>
              <p:cNvSpPr/>
              <p:nvPr/>
            </p:nvSpPr>
            <p:spPr>
              <a:xfrm rot="5400000">
                <a:off x="-1851530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0" name="Flowchart: Direct Access Storage 19"/>
              <p:cNvSpPr/>
              <p:nvPr/>
            </p:nvSpPr>
            <p:spPr>
              <a:xfrm>
                <a:off x="-1440988" y="5674"/>
                <a:ext cx="1072515" cy="152440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1" name="Flowchart: Direct Access Storage 20"/>
              <p:cNvSpPr/>
              <p:nvPr/>
            </p:nvSpPr>
            <p:spPr>
              <a:xfrm>
                <a:off x="-1445650" y="788437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2" name="Flowchart: Direct Access Storage 21"/>
              <p:cNvSpPr/>
              <p:nvPr/>
            </p:nvSpPr>
            <p:spPr>
              <a:xfrm rot="2661225">
                <a:off x="-1464314" y="429208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09476" y="2772568"/>
              <a:ext cx="1088139" cy="1100455"/>
              <a:chOff x="-1457073" y="0"/>
              <a:chExt cx="1088600" cy="1100507"/>
            </a:xfrm>
          </p:grpSpPr>
          <p:sp>
            <p:nvSpPr>
              <p:cNvPr id="24" name="Flowchart: Direct Access Storage 23"/>
              <p:cNvSpPr/>
              <p:nvPr/>
            </p:nvSpPr>
            <p:spPr>
              <a:xfrm rot="5400000">
                <a:off x="-1851515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5" name="Flowchart: Direct Access Storage 24"/>
              <p:cNvSpPr/>
              <p:nvPr/>
            </p:nvSpPr>
            <p:spPr>
              <a:xfrm rot="5400000">
                <a:off x="-1044417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6" name="Flowchart: Direct Access Storage 25"/>
              <p:cNvSpPr/>
              <p:nvPr/>
            </p:nvSpPr>
            <p:spPr>
              <a:xfrm>
                <a:off x="-1440988" y="0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8" name="Flowchart: Direct Access Storage 27"/>
              <p:cNvSpPr/>
              <p:nvPr/>
            </p:nvSpPr>
            <p:spPr>
              <a:xfrm rot="2661225">
                <a:off x="-1457073" y="416507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960820" y="1222974"/>
            <a:ext cx="1095377" cy="1100455"/>
            <a:chOff x="0" y="0"/>
            <a:chExt cx="1095841" cy="1100507"/>
          </a:xfrm>
        </p:grpSpPr>
        <p:sp>
          <p:nvSpPr>
            <p:cNvPr id="30" name="Flowchart: Direct Access Storage 29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1" name="Flowchart: Direct Access Storage 30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2" name="Flowchart: Direct Access Storage 31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" name="Flowchart: Direct Access Storage 32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4" name="Flowchart: Direct Access Storage 33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976275" y="2017049"/>
            <a:ext cx="1095377" cy="1100455"/>
            <a:chOff x="0" y="0"/>
            <a:chExt cx="1095841" cy="1100507"/>
          </a:xfrm>
        </p:grpSpPr>
        <p:sp>
          <p:nvSpPr>
            <p:cNvPr id="36" name="Flowchart: Direct Access Storage 35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b="1"/>
            </a:p>
          </p:txBody>
        </p:sp>
        <p:sp>
          <p:nvSpPr>
            <p:cNvPr id="37" name="Flowchart: Direct Access Storage 36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b="1"/>
            </a:p>
          </p:txBody>
        </p:sp>
        <p:sp>
          <p:nvSpPr>
            <p:cNvPr id="38" name="Flowchart: Direct Access Storage 37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b="1"/>
            </a:p>
          </p:txBody>
        </p:sp>
        <p:sp>
          <p:nvSpPr>
            <p:cNvPr id="39" name="Flowchart: Direct Access Storage 38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b="1"/>
            </a:p>
          </p:txBody>
        </p:sp>
        <p:sp>
          <p:nvSpPr>
            <p:cNvPr id="40" name="Flowchart: Direct Access Storage 39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b="1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766398" y="1222974"/>
            <a:ext cx="1095377" cy="1100455"/>
            <a:chOff x="0" y="0"/>
            <a:chExt cx="1095841" cy="1100507"/>
          </a:xfrm>
        </p:grpSpPr>
        <p:sp>
          <p:nvSpPr>
            <p:cNvPr id="42" name="Flowchart: Direct Access Storage 41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3" name="Flowchart: Direct Access Storage 42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4" name="Flowchart: Direct Access Storage 43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5" name="Flowchart: Direct Access Storage 44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6" name="Flowchart: Direct Access Storage 45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85051" y="2007803"/>
            <a:ext cx="1095377" cy="1100455"/>
            <a:chOff x="0" y="0"/>
            <a:chExt cx="1095841" cy="1100507"/>
          </a:xfrm>
        </p:grpSpPr>
        <p:sp>
          <p:nvSpPr>
            <p:cNvPr id="48" name="Flowchart: Direct Access Storage 47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9" name="Flowchart: Direct Access Storage 48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0" name="Flowchart: Direct Access Storage 49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1" name="Flowchart: Direct Access Storage 50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2" name="Flowchart: Direct Access Storage 51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53" name="Group 52"/>
          <p:cNvGrpSpPr/>
          <p:nvPr/>
        </p:nvGrpSpPr>
        <p:grpSpPr>
          <a:xfrm rot="10800000">
            <a:off x="4362691" y="2672499"/>
            <a:ext cx="1095377" cy="1100455"/>
            <a:chOff x="0" y="0"/>
            <a:chExt cx="1095841" cy="1100507"/>
          </a:xfrm>
        </p:grpSpPr>
        <p:sp>
          <p:nvSpPr>
            <p:cNvPr id="54" name="Flowchart: Direct Access Storage 53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5" name="Flowchart: Direct Access Storage 54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6" name="Flowchart: Direct Access Storage 55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7" name="Flowchart: Direct Access Storage 56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8" name="Flowchart: Direct Access Storage 57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5956157" y="2656686"/>
            <a:ext cx="1095377" cy="1100455"/>
            <a:chOff x="0" y="0"/>
            <a:chExt cx="1095841" cy="1100507"/>
          </a:xfrm>
        </p:grpSpPr>
        <p:sp>
          <p:nvSpPr>
            <p:cNvPr id="60" name="Flowchart: Direct Access Storage 59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1" name="Flowchart: Direct Access Storage 60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2" name="Flowchart: Direct Access Storage 61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3" name="Flowchart: Direct Access Storage 62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" name="Flowchart: Direct Access Storage 63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71" name="Group 70"/>
          <p:cNvGrpSpPr/>
          <p:nvPr/>
        </p:nvGrpSpPr>
        <p:grpSpPr>
          <a:xfrm rot="10800000">
            <a:off x="6773392" y="2645062"/>
            <a:ext cx="1095377" cy="1100455"/>
            <a:chOff x="0" y="0"/>
            <a:chExt cx="1095841" cy="1100507"/>
          </a:xfrm>
        </p:grpSpPr>
        <p:sp>
          <p:nvSpPr>
            <p:cNvPr id="72" name="Flowchart: Direct Access Storage 71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3" name="Flowchart: Direct Access Storage 72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4" name="Flowchart: Direct Access Storage 73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5" name="Flowchart: Direct Access Storage 74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6" name="Flowchart: Direct Access Storage 75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78" name="Group 77"/>
          <p:cNvGrpSpPr/>
          <p:nvPr/>
        </p:nvGrpSpPr>
        <p:grpSpPr>
          <a:xfrm rot="10800000">
            <a:off x="5165734" y="1854117"/>
            <a:ext cx="1095377" cy="1100455"/>
            <a:chOff x="0" y="0"/>
            <a:chExt cx="1095841" cy="1100507"/>
          </a:xfrm>
        </p:grpSpPr>
        <p:sp>
          <p:nvSpPr>
            <p:cNvPr id="79" name="Flowchart: Direct Access Storage 78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0" name="Flowchart: Direct Access Storage 79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1" name="Flowchart: Direct Access Storage 80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2" name="Flowchart: Direct Access Storage 81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3" name="Flowchart: Direct Access Storage 82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84" name="Group 83"/>
          <p:cNvGrpSpPr/>
          <p:nvPr/>
        </p:nvGrpSpPr>
        <p:grpSpPr>
          <a:xfrm rot="10800000">
            <a:off x="4357653" y="1853856"/>
            <a:ext cx="1095377" cy="1100455"/>
            <a:chOff x="0" y="0"/>
            <a:chExt cx="1095841" cy="1100507"/>
          </a:xfrm>
        </p:grpSpPr>
        <p:sp>
          <p:nvSpPr>
            <p:cNvPr id="85" name="Flowchart: Direct Access Storage 84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6" name="Flowchart: Direct Access Storage 85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7" name="Flowchart: Direct Access Storage 86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8" name="Flowchart: Direct Access Storage 87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9" name="Flowchart: Direct Access Storage 88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68656" y="1198501"/>
            <a:ext cx="1095377" cy="1100455"/>
            <a:chOff x="0" y="0"/>
            <a:chExt cx="1095841" cy="1100507"/>
          </a:xfrm>
        </p:grpSpPr>
        <p:sp>
          <p:nvSpPr>
            <p:cNvPr id="91" name="Flowchart: Direct Access Storage 90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2" name="Flowchart: Direct Access Storage 91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3" name="Flowchart: Direct Access Storage 92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4" name="Flowchart: Direct Access Storage 93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5" name="Flowchart: Direct Access Storage 94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160940" y="1198501"/>
            <a:ext cx="1095377" cy="1100455"/>
            <a:chOff x="0" y="0"/>
            <a:chExt cx="1095841" cy="1100507"/>
          </a:xfrm>
        </p:grpSpPr>
        <p:sp>
          <p:nvSpPr>
            <p:cNvPr id="97" name="Flowchart: Direct Access Storage 96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8" name="Flowchart: Direct Access Storage 97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9" name="Flowchart: Direct Access Storage 98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0" name="Flowchart: Direct Access Storage 99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1" name="Flowchart: Direct Access Storage 100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09" name="Group 108"/>
          <p:cNvGrpSpPr/>
          <p:nvPr/>
        </p:nvGrpSpPr>
        <p:grpSpPr>
          <a:xfrm rot="10800000">
            <a:off x="5189899" y="2665285"/>
            <a:ext cx="1095377" cy="1100455"/>
            <a:chOff x="0" y="0"/>
            <a:chExt cx="1095841" cy="1100507"/>
          </a:xfrm>
        </p:grpSpPr>
        <p:sp>
          <p:nvSpPr>
            <p:cNvPr id="110" name="Flowchart: Direct Access Storage 109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1" name="Flowchart: Direct Access Storage 110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2" name="Flowchart: Direct Access Storage 111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3" name="Flowchart: Direct Access Storage 112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4" name="Flowchart: Direct Access Storage 113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494486" y="5752370"/>
            <a:ext cx="713800" cy="913651"/>
            <a:chOff x="4494486" y="5752370"/>
            <a:chExt cx="713800" cy="913651"/>
          </a:xfrm>
        </p:grpSpPr>
        <p:sp>
          <p:nvSpPr>
            <p:cNvPr id="69" name="Flowchart: Direct Access Storage 6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5" name="Flowchart: Direct Access Storage 11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6" name="Flowchart: Direct Access Storage 11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7" name="Flowchart: Direct Access Storage 11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91871" y="4979209"/>
            <a:ext cx="713800" cy="913651"/>
            <a:chOff x="4494486" y="5752370"/>
            <a:chExt cx="713800" cy="913651"/>
          </a:xfrm>
        </p:grpSpPr>
        <p:sp>
          <p:nvSpPr>
            <p:cNvPr id="124" name="Flowchart: Direct Access Storage 123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25" name="Flowchart: Direct Access Storage 12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26" name="Flowchart: Direct Access Storage 12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27" name="Flowchart: Direct Access Storage 12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239516" y="4984023"/>
            <a:ext cx="713800" cy="913651"/>
            <a:chOff x="4494486" y="5752370"/>
            <a:chExt cx="713800" cy="913651"/>
          </a:xfrm>
        </p:grpSpPr>
        <p:sp>
          <p:nvSpPr>
            <p:cNvPr id="129" name="Flowchart: Direct Access Storage 12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30" name="Flowchart: Direct Access Storage 12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31" name="Flowchart: Direct Access Storage 13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32" name="Flowchart: Direct Access Storage 13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227599" y="5763781"/>
            <a:ext cx="713800" cy="913651"/>
            <a:chOff x="4494486" y="5752370"/>
            <a:chExt cx="713800" cy="913651"/>
          </a:xfrm>
        </p:grpSpPr>
        <p:sp>
          <p:nvSpPr>
            <p:cNvPr id="139" name="Flowchart: Direct Access Storage 13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0" name="Flowchart: Direct Access Storage 13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1" name="Flowchart: Direct Access Storage 14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2" name="Flowchart: Direct Access Storage 14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947013" y="5784924"/>
            <a:ext cx="713800" cy="913651"/>
            <a:chOff x="4494486" y="5752370"/>
            <a:chExt cx="713800" cy="913651"/>
          </a:xfrm>
        </p:grpSpPr>
        <p:sp>
          <p:nvSpPr>
            <p:cNvPr id="144" name="Flowchart: Direct Access Storage 143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5" name="Flowchart: Direct Access Storage 14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6" name="Flowchart: Direct Access Storage 14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7" name="Flowchart: Direct Access Storage 14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960711" y="5005124"/>
            <a:ext cx="713800" cy="913651"/>
            <a:chOff x="4494486" y="5752370"/>
            <a:chExt cx="713800" cy="913651"/>
          </a:xfrm>
        </p:grpSpPr>
        <p:sp>
          <p:nvSpPr>
            <p:cNvPr id="149" name="Flowchart: Direct Access Storage 14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0" name="Flowchart: Direct Access Storage 14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1" name="Flowchart: Direct Access Storage 15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2" name="Flowchart: Direct Access Storage 15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688821" y="5773409"/>
            <a:ext cx="713800" cy="913651"/>
            <a:chOff x="4494486" y="5752370"/>
            <a:chExt cx="713800" cy="913651"/>
          </a:xfrm>
        </p:grpSpPr>
        <p:sp>
          <p:nvSpPr>
            <p:cNvPr id="154" name="Flowchart: Direct Access Storage 153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5" name="Flowchart: Direct Access Storage 15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6" name="Flowchart: Direct Access Storage 15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7" name="Flowchart: Direct Access Storage 15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676402" y="4243541"/>
            <a:ext cx="713800" cy="913651"/>
            <a:chOff x="4494486" y="5752370"/>
            <a:chExt cx="713800" cy="913651"/>
          </a:xfrm>
        </p:grpSpPr>
        <p:sp>
          <p:nvSpPr>
            <p:cNvPr id="159" name="Flowchart: Direct Access Storage 15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0" name="Flowchart: Direct Access Storage 15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1" name="Flowchart: Direct Access Storage 16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2" name="Flowchart: Direct Access Storage 16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688820" y="5017911"/>
            <a:ext cx="713800" cy="913651"/>
            <a:chOff x="4494486" y="5752370"/>
            <a:chExt cx="713800" cy="913651"/>
          </a:xfrm>
        </p:grpSpPr>
        <p:sp>
          <p:nvSpPr>
            <p:cNvPr id="164" name="Flowchart: Direct Access Storage 163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5" name="Flowchart: Direct Access Storage 16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6" name="Flowchart: Direct Access Storage 16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7" name="Flowchart: Direct Access Storage 16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5220072" y="4242439"/>
            <a:ext cx="713800" cy="913651"/>
            <a:chOff x="4494486" y="5752370"/>
            <a:chExt cx="713800" cy="913651"/>
          </a:xfrm>
        </p:grpSpPr>
        <p:sp>
          <p:nvSpPr>
            <p:cNvPr id="169" name="Flowchart: Direct Access Storage 16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0" name="Flowchart: Direct Access Storage 16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1" name="Flowchart: Direct Access Storage 17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2" name="Flowchart: Direct Access Storage 17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940152" y="4248395"/>
            <a:ext cx="713800" cy="913651"/>
            <a:chOff x="4494486" y="5752370"/>
            <a:chExt cx="713800" cy="913651"/>
          </a:xfrm>
        </p:grpSpPr>
        <p:sp>
          <p:nvSpPr>
            <p:cNvPr id="174" name="Flowchart: Direct Access Storage 173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5" name="Flowchart: Direct Access Storage 17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6" name="Flowchart: Direct Access Storage 17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7" name="Flowchart: Direct Access Storage 17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4499992" y="4250860"/>
            <a:ext cx="713800" cy="913651"/>
            <a:chOff x="4494486" y="5752370"/>
            <a:chExt cx="713800" cy="913651"/>
          </a:xfrm>
        </p:grpSpPr>
        <p:sp>
          <p:nvSpPr>
            <p:cNvPr id="179" name="Flowchart: Direct Access Storage 17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0" name="Flowchart: Direct Access Storage 17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1" name="Flowchart: Direct Access Storage 18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2" name="Flowchart: Direct Access Storage 18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5151111" y="5297975"/>
            <a:ext cx="175543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Upper surface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343234" y="530656"/>
            <a:ext cx="175543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Bottom surface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107504" y="2917670"/>
            <a:ext cx="2795434" cy="24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79922" y="3720871"/>
            <a:ext cx="2795434" cy="24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79922" y="4524453"/>
            <a:ext cx="2795434" cy="24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107504" y="2555509"/>
            <a:ext cx="2696542" cy="25706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 flipV="1">
            <a:off x="899592" y="2525355"/>
            <a:ext cx="2004123" cy="19117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 flipV="1">
            <a:off x="12040" y="3216165"/>
            <a:ext cx="2113134" cy="20561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570045" y="2073758"/>
            <a:ext cx="175543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/>
              <a:t>single pattern</a:t>
            </a:r>
            <a:endParaRPr lang="en-GB" dirty="0"/>
          </a:p>
        </p:txBody>
      </p:sp>
      <p:sp>
        <p:nvSpPr>
          <p:cNvPr id="183" name="TextBox 182"/>
          <p:cNvSpPr txBox="1"/>
          <p:nvPr/>
        </p:nvSpPr>
        <p:spPr>
          <a:xfrm>
            <a:off x="964004" y="457576"/>
            <a:ext cx="291167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Make a 3D structure demo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887510" y="5154174"/>
            <a:ext cx="1126326" cy="1344920"/>
            <a:chOff x="683568" y="1700808"/>
            <a:chExt cx="2102450" cy="1977772"/>
          </a:xfrm>
        </p:grpSpPr>
        <p:sp>
          <p:nvSpPr>
            <p:cNvPr id="186" name="Flowchart: Direct Access Storage 185"/>
            <p:cNvSpPr/>
            <p:nvPr/>
          </p:nvSpPr>
          <p:spPr>
            <a:xfrm rot="5400000" flipV="1">
              <a:off x="9796" y="2589837"/>
              <a:ext cx="1656954" cy="30941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pic>
          <p:nvPicPr>
            <p:cNvPr id="187" name="Picture 1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71642" y="1700808"/>
              <a:ext cx="814376" cy="1977772"/>
            </a:xfrm>
            <a:prstGeom prst="rect">
              <a:avLst/>
            </a:prstGeom>
          </p:spPr>
        </p:pic>
        <p:sp>
          <p:nvSpPr>
            <p:cNvPr id="188" name="Equal 187"/>
            <p:cNvSpPr/>
            <p:nvPr/>
          </p:nvSpPr>
          <p:spPr>
            <a:xfrm>
              <a:off x="992976" y="2420888"/>
              <a:ext cx="986736" cy="701582"/>
            </a:xfrm>
            <a:prstGeom prst="mathEqual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9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476672"/>
            <a:ext cx="6480720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 Bridge</a:t>
            </a:r>
            <a:endParaRPr lang="en-IN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725" y="1700808"/>
            <a:ext cx="8712968" cy="490903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Eco bricks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 can contribute towards 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Namosi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 eco-retreat project.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Eco bricks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arranged in a linier pattern and connected together with strong rope or wire can make a bridge in a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river for transport.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sz="2400" u="sng" dirty="0">
                <a:solidFill>
                  <a:srgbClr val="7030A0"/>
                </a:solidFill>
              </a:rPr>
              <a:t>Arrangements of </a:t>
            </a:r>
            <a:r>
              <a:rPr lang="en-GB" sz="2400" u="sng" dirty="0" smtClean="0">
                <a:solidFill>
                  <a:srgbClr val="7030A0"/>
                </a:solidFill>
              </a:rPr>
              <a:t>Eco-bricks to make Bridge:-</a:t>
            </a:r>
            <a:endParaRPr lang="en-GB" sz="2400" u="sng" dirty="0">
              <a:solidFill>
                <a:srgbClr val="7030A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The bridge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will be formed with </a:t>
            </a:r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2 layers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GB" sz="1900" i="1" dirty="0">
                <a:solidFill>
                  <a:schemeClr val="accent1">
                    <a:lumMod val="75000"/>
                  </a:schemeClr>
                </a:solidFill>
              </a:rPr>
              <a:t>Bottom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/>
              <a:t>and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900" i="1" dirty="0">
                <a:solidFill>
                  <a:schemeClr val="accent1">
                    <a:lumMod val="75000"/>
                  </a:schemeClr>
                </a:solidFill>
              </a:rPr>
              <a:t>Top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layer.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 the </a:t>
            </a:r>
            <a:r>
              <a:rPr lang="en-GB" i="1" u="sng" dirty="0" smtClean="0">
                <a:solidFill>
                  <a:schemeClr val="bg2">
                    <a:lumMod val="25000"/>
                  </a:schemeClr>
                </a:solidFill>
              </a:rPr>
              <a:t>bottom layer</a:t>
            </a:r>
            <a:r>
              <a:rPr lang="en-GB" i="1" u="sng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bricks will be aligned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with an axis of the width of a river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whereas the </a:t>
            </a:r>
            <a:r>
              <a:rPr lang="en-GB" u="sng" dirty="0">
                <a:solidFill>
                  <a:schemeClr val="bg2">
                    <a:lumMod val="25000"/>
                  </a:schemeClr>
                </a:solidFill>
              </a:rPr>
              <a:t>top layer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 will consist of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a flat light sheet </a:t>
            </a:r>
            <a:r>
              <a:rPr lang="en-GB" dirty="0" smtClean="0"/>
              <a:t>with </a:t>
            </a:r>
            <a:r>
              <a:rPr lang="en-GB" dirty="0"/>
              <a:t>an axis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of the length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of the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river supporting surface for transport.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brick network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gives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upward thrust to balance the 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weight due to transportation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, whereas the upper surface will provide means for travelling.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The bottom layer of bricks are supported by 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two strong ropes from one shore to the other and the rope is supported by a metallic over-head arch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attached to both shores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As the bottom layer is made of bricks connected with each other </a:t>
            </a:r>
            <a:r>
              <a:rPr lang="en-GB" dirty="0" smtClean="0">
                <a:solidFill>
                  <a:schemeClr val="tx2"/>
                </a:solidFill>
              </a:rPr>
              <a:t>with rope they rotates as the stream flows giving less stress towards the bridge </a:t>
            </a:r>
            <a:r>
              <a:rPr lang="en-GB" dirty="0" smtClean="0"/>
              <a:t>and as the upper surface is light weight and bound to the rope directly it gives extra flexibility to the bridge.</a:t>
            </a:r>
          </a:p>
          <a:p>
            <a:pPr algn="just"/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0529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032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47181" y="638216"/>
            <a:ext cx="5328592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00B050"/>
                </a:solidFill>
              </a:rPr>
              <a:t>Illustration of the Structure</a:t>
            </a:r>
            <a:endParaRPr lang="en-GB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AutoShape 3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5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7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9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0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1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2" descr="Shape"/>
          <p:cNvSpPr>
            <a:spLocks noChangeAspect="1" noChangeArrowheads="1"/>
          </p:cNvSpPr>
          <p:nvPr/>
        </p:nvSpPr>
        <p:spPr bwMode="auto">
          <a:xfrm>
            <a:off x="31750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lowchart: Direct Access Storage 27"/>
          <p:cNvSpPr/>
          <p:nvPr/>
        </p:nvSpPr>
        <p:spPr>
          <a:xfrm>
            <a:off x="1958765" y="5807361"/>
            <a:ext cx="650572" cy="1494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95216" y="5200170"/>
            <a:ext cx="5597064" cy="1821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046334" y="5801049"/>
            <a:ext cx="6405986" cy="8606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irect Access Storage 39"/>
          <p:cNvSpPr/>
          <p:nvPr/>
        </p:nvSpPr>
        <p:spPr>
          <a:xfrm>
            <a:off x="1800390" y="5143677"/>
            <a:ext cx="650572" cy="1494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1" name="Flowchart: Direct Access Storage 40"/>
          <p:cNvSpPr/>
          <p:nvPr/>
        </p:nvSpPr>
        <p:spPr>
          <a:xfrm>
            <a:off x="2786019" y="5807361"/>
            <a:ext cx="650572" cy="1494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2" name="Flowchart: Direct Access Storage 41"/>
          <p:cNvSpPr/>
          <p:nvPr/>
        </p:nvSpPr>
        <p:spPr>
          <a:xfrm>
            <a:off x="2614089" y="5143677"/>
            <a:ext cx="650572" cy="1494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5" name="Flowchart: Direct Access Storage 44"/>
          <p:cNvSpPr/>
          <p:nvPr/>
        </p:nvSpPr>
        <p:spPr>
          <a:xfrm rot="4570553">
            <a:off x="1895044" y="5470249"/>
            <a:ext cx="1049011" cy="16221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6" name="Flowchart: Direct Access Storage 45"/>
          <p:cNvSpPr/>
          <p:nvPr/>
        </p:nvSpPr>
        <p:spPr>
          <a:xfrm rot="4570553">
            <a:off x="1460805" y="5485197"/>
            <a:ext cx="1049011" cy="16221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7" name="Flowchart: Direct Access Storage 46"/>
          <p:cNvSpPr/>
          <p:nvPr/>
        </p:nvSpPr>
        <p:spPr>
          <a:xfrm rot="4570553">
            <a:off x="2708001" y="5466335"/>
            <a:ext cx="1049011" cy="16221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8" name="Flowchart: Direct Access Storage 47"/>
          <p:cNvSpPr/>
          <p:nvPr/>
        </p:nvSpPr>
        <p:spPr>
          <a:xfrm rot="4570553">
            <a:off x="2281938" y="5466335"/>
            <a:ext cx="1049011" cy="16221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3378831" y="4962498"/>
            <a:ext cx="881186" cy="1057053"/>
            <a:chOff x="3367720" y="5000095"/>
            <a:chExt cx="881186" cy="1057053"/>
          </a:xfrm>
        </p:grpSpPr>
        <p:sp>
          <p:nvSpPr>
            <p:cNvPr id="43" name="Flowchart: Direct Access Storage 42"/>
            <p:cNvSpPr/>
            <p:nvPr/>
          </p:nvSpPr>
          <p:spPr>
            <a:xfrm>
              <a:off x="3598334" y="5798661"/>
              <a:ext cx="650572" cy="14941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4" name="Flowchart: Direct Access Storage 43"/>
            <p:cNvSpPr/>
            <p:nvPr/>
          </p:nvSpPr>
          <p:spPr>
            <a:xfrm>
              <a:off x="3367720" y="5166951"/>
              <a:ext cx="650572" cy="14941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9" name="Flowchart: Direct Access Storage 48"/>
            <p:cNvSpPr/>
            <p:nvPr/>
          </p:nvSpPr>
          <p:spPr>
            <a:xfrm rot="4220254">
              <a:off x="3478746" y="5443492"/>
              <a:ext cx="1049011" cy="16221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0" name="Flowchart: Direct Access Storage 49"/>
            <p:cNvSpPr/>
            <p:nvPr/>
          </p:nvSpPr>
          <p:spPr>
            <a:xfrm rot="4395295">
              <a:off x="3052682" y="5451534"/>
              <a:ext cx="1049011" cy="16221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45733" y="4946559"/>
            <a:ext cx="881186" cy="1057053"/>
            <a:chOff x="3367720" y="5000095"/>
            <a:chExt cx="881186" cy="1057053"/>
          </a:xfrm>
        </p:grpSpPr>
        <p:sp>
          <p:nvSpPr>
            <p:cNvPr id="32" name="Flowchart: Direct Access Storage 31"/>
            <p:cNvSpPr/>
            <p:nvPr/>
          </p:nvSpPr>
          <p:spPr>
            <a:xfrm>
              <a:off x="3598334" y="5798661"/>
              <a:ext cx="650572" cy="14941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" name="Flowchart: Direct Access Storage 32"/>
            <p:cNvSpPr/>
            <p:nvPr/>
          </p:nvSpPr>
          <p:spPr>
            <a:xfrm>
              <a:off x="3367720" y="5166951"/>
              <a:ext cx="650572" cy="14941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4" name="Flowchart: Direct Access Storage 33"/>
            <p:cNvSpPr/>
            <p:nvPr/>
          </p:nvSpPr>
          <p:spPr>
            <a:xfrm rot="4220254">
              <a:off x="3478746" y="5443492"/>
              <a:ext cx="1049011" cy="16221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5" name="Flowchart: Direct Access Storage 34"/>
            <p:cNvSpPr/>
            <p:nvPr/>
          </p:nvSpPr>
          <p:spPr>
            <a:xfrm rot="4395295">
              <a:off x="3052682" y="5451534"/>
              <a:ext cx="1049011" cy="16221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51" name="Flowchart: Direct Access Storage 50"/>
          <p:cNvSpPr/>
          <p:nvPr/>
        </p:nvSpPr>
        <p:spPr>
          <a:xfrm>
            <a:off x="2979416" y="3059683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2" name="Flowchart: Direct Access Storage 51"/>
          <p:cNvSpPr/>
          <p:nvPr/>
        </p:nvSpPr>
        <p:spPr>
          <a:xfrm>
            <a:off x="1800390" y="3055904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55" name="Group 54"/>
          <p:cNvGrpSpPr/>
          <p:nvPr/>
        </p:nvGrpSpPr>
        <p:grpSpPr>
          <a:xfrm>
            <a:off x="5696189" y="4935226"/>
            <a:ext cx="881186" cy="1057053"/>
            <a:chOff x="3367720" y="5000095"/>
            <a:chExt cx="881186" cy="1057053"/>
          </a:xfrm>
        </p:grpSpPr>
        <p:sp>
          <p:nvSpPr>
            <p:cNvPr id="56" name="Flowchart: Direct Access Storage 55"/>
            <p:cNvSpPr/>
            <p:nvPr/>
          </p:nvSpPr>
          <p:spPr>
            <a:xfrm>
              <a:off x="3598334" y="5798661"/>
              <a:ext cx="650572" cy="14941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7" name="Flowchart: Direct Access Storage 56"/>
            <p:cNvSpPr/>
            <p:nvPr/>
          </p:nvSpPr>
          <p:spPr>
            <a:xfrm>
              <a:off x="3367720" y="5166951"/>
              <a:ext cx="650572" cy="14941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8" name="Flowchart: Direct Access Storage 57"/>
            <p:cNvSpPr/>
            <p:nvPr/>
          </p:nvSpPr>
          <p:spPr>
            <a:xfrm rot="4220254">
              <a:off x="3478746" y="5443492"/>
              <a:ext cx="1049011" cy="16221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9" name="Flowchart: Direct Access Storage 58"/>
            <p:cNvSpPr/>
            <p:nvPr/>
          </p:nvSpPr>
          <p:spPr>
            <a:xfrm rot="4395295">
              <a:off x="3052682" y="5451534"/>
              <a:ext cx="1049011" cy="16221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l="15982" r="3382" b="21364"/>
          <a:stretch/>
        </p:blipFill>
        <p:spPr>
          <a:xfrm>
            <a:off x="7625200" y="1412776"/>
            <a:ext cx="1312253" cy="1039172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2450592" y="4876800"/>
            <a:ext cx="173044" cy="103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7" idx="23"/>
          </p:cNvCxnSpPr>
          <p:nvPr/>
        </p:nvCxnSpPr>
        <p:spPr>
          <a:xfrm>
            <a:off x="3090672" y="4296890"/>
            <a:ext cx="431026" cy="1547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973009" y="3926580"/>
            <a:ext cx="345024" cy="1950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7" idx="44"/>
          </p:cNvCxnSpPr>
          <p:nvPr/>
        </p:nvCxnSpPr>
        <p:spPr>
          <a:xfrm flipH="1">
            <a:off x="5062913" y="4208028"/>
            <a:ext cx="2863" cy="161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7" idx="54"/>
          </p:cNvCxnSpPr>
          <p:nvPr/>
        </p:nvCxnSpPr>
        <p:spPr>
          <a:xfrm>
            <a:off x="5699760" y="4533857"/>
            <a:ext cx="125448" cy="1287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432100" y="4444077"/>
            <a:ext cx="150106" cy="75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6" idx="23"/>
          </p:cNvCxnSpPr>
          <p:nvPr/>
        </p:nvCxnSpPr>
        <p:spPr>
          <a:xfrm>
            <a:off x="3011424" y="4169664"/>
            <a:ext cx="292899" cy="1007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51881" y="3903054"/>
            <a:ext cx="217198" cy="1302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86"/>
          <p:cNvSpPr/>
          <p:nvPr/>
        </p:nvSpPr>
        <p:spPr>
          <a:xfrm>
            <a:off x="1843758" y="3941440"/>
            <a:ext cx="5233703" cy="1935229"/>
          </a:xfrm>
          <a:custGeom>
            <a:avLst/>
            <a:gdLst>
              <a:gd name="connsiteX0" fmla="*/ 15522 w 5233703"/>
              <a:gd name="connsiteY0" fmla="*/ 2389632 h 2389632"/>
              <a:gd name="connsiteX1" fmla="*/ 15522 w 5233703"/>
              <a:gd name="connsiteY1" fmla="*/ 2060448 h 2389632"/>
              <a:gd name="connsiteX2" fmla="*/ 27714 w 5233703"/>
              <a:gd name="connsiteY2" fmla="*/ 2023872 h 2389632"/>
              <a:gd name="connsiteX3" fmla="*/ 113058 w 5233703"/>
              <a:gd name="connsiteY3" fmla="*/ 1901952 h 2389632"/>
              <a:gd name="connsiteX4" fmla="*/ 149634 w 5233703"/>
              <a:gd name="connsiteY4" fmla="*/ 1865376 h 2389632"/>
              <a:gd name="connsiteX5" fmla="*/ 186210 w 5233703"/>
              <a:gd name="connsiteY5" fmla="*/ 1816608 h 2389632"/>
              <a:gd name="connsiteX6" fmla="*/ 210594 w 5233703"/>
              <a:gd name="connsiteY6" fmla="*/ 1780032 h 2389632"/>
              <a:gd name="connsiteX7" fmla="*/ 259362 w 5233703"/>
              <a:gd name="connsiteY7" fmla="*/ 1731264 h 2389632"/>
              <a:gd name="connsiteX8" fmla="*/ 283746 w 5233703"/>
              <a:gd name="connsiteY8" fmla="*/ 1694688 h 2389632"/>
              <a:gd name="connsiteX9" fmla="*/ 356898 w 5233703"/>
              <a:gd name="connsiteY9" fmla="*/ 1597152 h 2389632"/>
              <a:gd name="connsiteX10" fmla="*/ 466626 w 5233703"/>
              <a:gd name="connsiteY10" fmla="*/ 1438656 h 2389632"/>
              <a:gd name="connsiteX11" fmla="*/ 515394 w 5233703"/>
              <a:gd name="connsiteY11" fmla="*/ 1377696 h 2389632"/>
              <a:gd name="connsiteX12" fmla="*/ 649506 w 5233703"/>
              <a:gd name="connsiteY12" fmla="*/ 1170432 h 2389632"/>
              <a:gd name="connsiteX13" fmla="*/ 698274 w 5233703"/>
              <a:gd name="connsiteY13" fmla="*/ 1121664 h 2389632"/>
              <a:gd name="connsiteX14" fmla="*/ 722658 w 5233703"/>
              <a:gd name="connsiteY14" fmla="*/ 1085088 h 2389632"/>
              <a:gd name="connsiteX15" fmla="*/ 808002 w 5233703"/>
              <a:gd name="connsiteY15" fmla="*/ 975360 h 2389632"/>
              <a:gd name="connsiteX16" fmla="*/ 868962 w 5233703"/>
              <a:gd name="connsiteY16" fmla="*/ 877824 h 2389632"/>
              <a:gd name="connsiteX17" fmla="*/ 917730 w 5233703"/>
              <a:gd name="connsiteY17" fmla="*/ 816864 h 2389632"/>
              <a:gd name="connsiteX18" fmla="*/ 942114 w 5233703"/>
              <a:gd name="connsiteY18" fmla="*/ 768096 h 2389632"/>
              <a:gd name="connsiteX19" fmla="*/ 978690 w 5233703"/>
              <a:gd name="connsiteY19" fmla="*/ 731520 h 2389632"/>
              <a:gd name="connsiteX20" fmla="*/ 1064034 w 5233703"/>
              <a:gd name="connsiteY20" fmla="*/ 609600 h 2389632"/>
              <a:gd name="connsiteX21" fmla="*/ 1112802 w 5233703"/>
              <a:gd name="connsiteY21" fmla="*/ 560832 h 2389632"/>
              <a:gd name="connsiteX22" fmla="*/ 1161570 w 5233703"/>
              <a:gd name="connsiteY22" fmla="*/ 499872 h 2389632"/>
              <a:gd name="connsiteX23" fmla="*/ 1246914 w 5233703"/>
              <a:gd name="connsiteY23" fmla="*/ 438912 h 2389632"/>
              <a:gd name="connsiteX24" fmla="*/ 1320066 w 5233703"/>
              <a:gd name="connsiteY24" fmla="*/ 402336 h 2389632"/>
              <a:gd name="connsiteX25" fmla="*/ 1393218 w 5233703"/>
              <a:gd name="connsiteY25" fmla="*/ 341376 h 2389632"/>
              <a:gd name="connsiteX26" fmla="*/ 1441986 w 5233703"/>
              <a:gd name="connsiteY26" fmla="*/ 292608 h 2389632"/>
              <a:gd name="connsiteX27" fmla="*/ 1698018 w 5233703"/>
              <a:gd name="connsiteY27" fmla="*/ 121920 h 2389632"/>
              <a:gd name="connsiteX28" fmla="*/ 1795554 w 5233703"/>
              <a:gd name="connsiteY28" fmla="*/ 60960 h 2389632"/>
              <a:gd name="connsiteX29" fmla="*/ 1832130 w 5233703"/>
              <a:gd name="connsiteY29" fmla="*/ 24384 h 2389632"/>
              <a:gd name="connsiteX30" fmla="*/ 1954050 w 5233703"/>
              <a:gd name="connsiteY30" fmla="*/ 12192 h 2389632"/>
              <a:gd name="connsiteX31" fmla="*/ 2015010 w 5233703"/>
              <a:gd name="connsiteY31" fmla="*/ 0 h 2389632"/>
              <a:gd name="connsiteX32" fmla="*/ 2539266 w 5233703"/>
              <a:gd name="connsiteY32" fmla="*/ 24384 h 2389632"/>
              <a:gd name="connsiteX33" fmla="*/ 2575842 w 5233703"/>
              <a:gd name="connsiteY33" fmla="*/ 36576 h 2389632"/>
              <a:gd name="connsiteX34" fmla="*/ 2673378 w 5233703"/>
              <a:gd name="connsiteY34" fmla="*/ 60960 h 2389632"/>
              <a:gd name="connsiteX35" fmla="*/ 2709954 w 5233703"/>
              <a:gd name="connsiteY35" fmla="*/ 73152 h 2389632"/>
              <a:gd name="connsiteX36" fmla="*/ 2770914 w 5233703"/>
              <a:gd name="connsiteY36" fmla="*/ 109728 h 2389632"/>
              <a:gd name="connsiteX37" fmla="*/ 2807490 w 5233703"/>
              <a:gd name="connsiteY37" fmla="*/ 121920 h 2389632"/>
              <a:gd name="connsiteX38" fmla="*/ 2905026 w 5233703"/>
              <a:gd name="connsiteY38" fmla="*/ 158496 h 2389632"/>
              <a:gd name="connsiteX39" fmla="*/ 2978178 w 5233703"/>
              <a:gd name="connsiteY39" fmla="*/ 195072 h 2389632"/>
              <a:gd name="connsiteX40" fmla="*/ 3039138 w 5233703"/>
              <a:gd name="connsiteY40" fmla="*/ 231648 h 2389632"/>
              <a:gd name="connsiteX41" fmla="*/ 3075714 w 5233703"/>
              <a:gd name="connsiteY41" fmla="*/ 243840 h 2389632"/>
              <a:gd name="connsiteX42" fmla="*/ 3112290 w 5233703"/>
              <a:gd name="connsiteY42" fmla="*/ 268224 h 2389632"/>
              <a:gd name="connsiteX43" fmla="*/ 3148866 w 5233703"/>
              <a:gd name="connsiteY43" fmla="*/ 280416 h 2389632"/>
              <a:gd name="connsiteX44" fmla="*/ 3222018 w 5233703"/>
              <a:gd name="connsiteY44" fmla="*/ 329184 h 2389632"/>
              <a:gd name="connsiteX45" fmla="*/ 3295170 w 5233703"/>
              <a:gd name="connsiteY45" fmla="*/ 377952 h 2389632"/>
              <a:gd name="connsiteX46" fmla="*/ 3331746 w 5233703"/>
              <a:gd name="connsiteY46" fmla="*/ 402336 h 2389632"/>
              <a:gd name="connsiteX47" fmla="*/ 3368322 w 5233703"/>
              <a:gd name="connsiteY47" fmla="*/ 414528 h 2389632"/>
              <a:gd name="connsiteX48" fmla="*/ 3514626 w 5233703"/>
              <a:gd name="connsiteY48" fmla="*/ 512064 h 2389632"/>
              <a:gd name="connsiteX49" fmla="*/ 3587778 w 5233703"/>
              <a:gd name="connsiteY49" fmla="*/ 573024 h 2389632"/>
              <a:gd name="connsiteX50" fmla="*/ 3624354 w 5233703"/>
              <a:gd name="connsiteY50" fmla="*/ 585216 h 2389632"/>
              <a:gd name="connsiteX51" fmla="*/ 3709698 w 5233703"/>
              <a:gd name="connsiteY51" fmla="*/ 646176 h 2389632"/>
              <a:gd name="connsiteX52" fmla="*/ 3746274 w 5233703"/>
              <a:gd name="connsiteY52" fmla="*/ 670560 h 2389632"/>
              <a:gd name="connsiteX53" fmla="*/ 3782850 w 5233703"/>
              <a:gd name="connsiteY53" fmla="*/ 682752 h 2389632"/>
              <a:gd name="connsiteX54" fmla="*/ 3856002 w 5233703"/>
              <a:gd name="connsiteY54" fmla="*/ 731520 h 2389632"/>
              <a:gd name="connsiteX55" fmla="*/ 4063266 w 5233703"/>
              <a:gd name="connsiteY55" fmla="*/ 816864 h 2389632"/>
              <a:gd name="connsiteX56" fmla="*/ 4185186 w 5233703"/>
              <a:gd name="connsiteY56" fmla="*/ 877824 h 2389632"/>
              <a:gd name="connsiteX57" fmla="*/ 4258338 w 5233703"/>
              <a:gd name="connsiteY57" fmla="*/ 902208 h 2389632"/>
              <a:gd name="connsiteX58" fmla="*/ 4355874 w 5233703"/>
              <a:gd name="connsiteY58" fmla="*/ 999744 h 2389632"/>
              <a:gd name="connsiteX59" fmla="*/ 4404642 w 5233703"/>
              <a:gd name="connsiteY59" fmla="*/ 1048512 h 2389632"/>
              <a:gd name="connsiteX60" fmla="*/ 4441218 w 5233703"/>
              <a:gd name="connsiteY60" fmla="*/ 1072896 h 2389632"/>
              <a:gd name="connsiteX61" fmla="*/ 4465602 w 5233703"/>
              <a:gd name="connsiteY61" fmla="*/ 1146048 h 2389632"/>
              <a:gd name="connsiteX62" fmla="*/ 4489986 w 5233703"/>
              <a:gd name="connsiteY62" fmla="*/ 1182624 h 2389632"/>
              <a:gd name="connsiteX63" fmla="*/ 4526562 w 5233703"/>
              <a:gd name="connsiteY63" fmla="*/ 1231392 h 2389632"/>
              <a:gd name="connsiteX64" fmla="*/ 4563138 w 5233703"/>
              <a:gd name="connsiteY64" fmla="*/ 1292352 h 2389632"/>
              <a:gd name="connsiteX65" fmla="*/ 4636290 w 5233703"/>
              <a:gd name="connsiteY65" fmla="*/ 1389888 h 2389632"/>
              <a:gd name="connsiteX66" fmla="*/ 4685058 w 5233703"/>
              <a:gd name="connsiteY66" fmla="*/ 1463040 h 2389632"/>
              <a:gd name="connsiteX67" fmla="*/ 4721634 w 5233703"/>
              <a:gd name="connsiteY67" fmla="*/ 1511808 h 2389632"/>
              <a:gd name="connsiteX68" fmla="*/ 4770402 w 5233703"/>
              <a:gd name="connsiteY68" fmla="*/ 1633728 h 2389632"/>
              <a:gd name="connsiteX69" fmla="*/ 4831362 w 5233703"/>
              <a:gd name="connsiteY69" fmla="*/ 1755648 h 2389632"/>
              <a:gd name="connsiteX70" fmla="*/ 4867938 w 5233703"/>
              <a:gd name="connsiteY70" fmla="*/ 1816608 h 2389632"/>
              <a:gd name="connsiteX71" fmla="*/ 4916706 w 5233703"/>
              <a:gd name="connsiteY71" fmla="*/ 1914144 h 2389632"/>
              <a:gd name="connsiteX72" fmla="*/ 4953282 w 5233703"/>
              <a:gd name="connsiteY72" fmla="*/ 1950720 h 2389632"/>
              <a:gd name="connsiteX73" fmla="*/ 4977666 w 5233703"/>
              <a:gd name="connsiteY73" fmla="*/ 1999488 h 2389632"/>
              <a:gd name="connsiteX74" fmla="*/ 5026434 w 5233703"/>
              <a:gd name="connsiteY74" fmla="*/ 2048256 h 2389632"/>
              <a:gd name="connsiteX75" fmla="*/ 5099586 w 5233703"/>
              <a:gd name="connsiteY75" fmla="*/ 2097024 h 2389632"/>
              <a:gd name="connsiteX76" fmla="*/ 5136162 w 5233703"/>
              <a:gd name="connsiteY76" fmla="*/ 2170176 h 2389632"/>
              <a:gd name="connsiteX77" fmla="*/ 5172738 w 5233703"/>
              <a:gd name="connsiteY77" fmla="*/ 2255520 h 2389632"/>
              <a:gd name="connsiteX78" fmla="*/ 5233698 w 5233703"/>
              <a:gd name="connsiteY78" fmla="*/ 2389632 h 238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233703" h="2389632">
                <a:moveTo>
                  <a:pt x="15522" y="2389632"/>
                </a:moveTo>
                <a:cubicBezTo>
                  <a:pt x="-5968" y="2239200"/>
                  <a:pt x="-4366" y="2289161"/>
                  <a:pt x="15522" y="2060448"/>
                </a:cubicBezTo>
                <a:cubicBezTo>
                  <a:pt x="16635" y="2047645"/>
                  <a:pt x="21473" y="2035106"/>
                  <a:pt x="27714" y="2023872"/>
                </a:cubicBezTo>
                <a:cubicBezTo>
                  <a:pt x="38758" y="2003992"/>
                  <a:pt x="92870" y="1925504"/>
                  <a:pt x="113058" y="1901952"/>
                </a:cubicBezTo>
                <a:cubicBezTo>
                  <a:pt x="124279" y="1888861"/>
                  <a:pt x="138413" y="1878467"/>
                  <a:pt x="149634" y="1865376"/>
                </a:cubicBezTo>
                <a:cubicBezTo>
                  <a:pt x="162858" y="1849948"/>
                  <a:pt x="174399" y="1833143"/>
                  <a:pt x="186210" y="1816608"/>
                </a:cubicBezTo>
                <a:cubicBezTo>
                  <a:pt x="194727" y="1804684"/>
                  <a:pt x="201058" y="1791157"/>
                  <a:pt x="210594" y="1780032"/>
                </a:cubicBezTo>
                <a:cubicBezTo>
                  <a:pt x="225555" y="1762577"/>
                  <a:pt x="244401" y="1748719"/>
                  <a:pt x="259362" y="1731264"/>
                </a:cubicBezTo>
                <a:cubicBezTo>
                  <a:pt x="268898" y="1720139"/>
                  <a:pt x="275128" y="1706538"/>
                  <a:pt x="283746" y="1694688"/>
                </a:cubicBezTo>
                <a:cubicBezTo>
                  <a:pt x="307649" y="1661821"/>
                  <a:pt x="333276" y="1630222"/>
                  <a:pt x="356898" y="1597152"/>
                </a:cubicBezTo>
                <a:cubicBezTo>
                  <a:pt x="394247" y="1544864"/>
                  <a:pt x="426485" y="1488833"/>
                  <a:pt x="466626" y="1438656"/>
                </a:cubicBezTo>
                <a:cubicBezTo>
                  <a:pt x="482882" y="1418336"/>
                  <a:pt x="500735" y="1399196"/>
                  <a:pt x="515394" y="1377696"/>
                </a:cubicBezTo>
                <a:cubicBezTo>
                  <a:pt x="561751" y="1309706"/>
                  <a:pt x="601676" y="1237394"/>
                  <a:pt x="649506" y="1170432"/>
                </a:cubicBezTo>
                <a:cubicBezTo>
                  <a:pt x="662868" y="1151725"/>
                  <a:pt x="683313" y="1139119"/>
                  <a:pt x="698274" y="1121664"/>
                </a:cubicBezTo>
                <a:cubicBezTo>
                  <a:pt x="707810" y="1110539"/>
                  <a:pt x="713866" y="1096810"/>
                  <a:pt x="722658" y="1085088"/>
                </a:cubicBezTo>
                <a:cubicBezTo>
                  <a:pt x="750460" y="1048019"/>
                  <a:pt x="784162" y="1015093"/>
                  <a:pt x="808002" y="975360"/>
                </a:cubicBezTo>
                <a:cubicBezTo>
                  <a:pt x="821771" y="952412"/>
                  <a:pt x="850198" y="902843"/>
                  <a:pt x="868962" y="877824"/>
                </a:cubicBezTo>
                <a:cubicBezTo>
                  <a:pt x="884575" y="857006"/>
                  <a:pt x="903295" y="838516"/>
                  <a:pt x="917730" y="816864"/>
                </a:cubicBezTo>
                <a:cubicBezTo>
                  <a:pt x="927812" y="801742"/>
                  <a:pt x="931550" y="782885"/>
                  <a:pt x="942114" y="768096"/>
                </a:cubicBezTo>
                <a:cubicBezTo>
                  <a:pt x="952136" y="754066"/>
                  <a:pt x="968177" y="745186"/>
                  <a:pt x="978690" y="731520"/>
                </a:cubicBezTo>
                <a:cubicBezTo>
                  <a:pt x="1008936" y="692200"/>
                  <a:pt x="1028956" y="644678"/>
                  <a:pt x="1064034" y="609600"/>
                </a:cubicBezTo>
                <a:cubicBezTo>
                  <a:pt x="1080290" y="593344"/>
                  <a:pt x="1097529" y="578015"/>
                  <a:pt x="1112802" y="560832"/>
                </a:cubicBezTo>
                <a:cubicBezTo>
                  <a:pt x="1130090" y="541383"/>
                  <a:pt x="1143169" y="518273"/>
                  <a:pt x="1161570" y="499872"/>
                </a:cubicBezTo>
                <a:cubicBezTo>
                  <a:pt x="1169493" y="491949"/>
                  <a:pt x="1231338" y="447565"/>
                  <a:pt x="1246914" y="438912"/>
                </a:cubicBezTo>
                <a:cubicBezTo>
                  <a:pt x="1270745" y="425672"/>
                  <a:pt x="1297383" y="417458"/>
                  <a:pt x="1320066" y="402336"/>
                </a:cubicBezTo>
                <a:cubicBezTo>
                  <a:pt x="1346476" y="384729"/>
                  <a:pt x="1369625" y="362610"/>
                  <a:pt x="1393218" y="341376"/>
                </a:cubicBezTo>
                <a:cubicBezTo>
                  <a:pt x="1410306" y="325997"/>
                  <a:pt x="1423329" y="306041"/>
                  <a:pt x="1441986" y="292608"/>
                </a:cubicBezTo>
                <a:cubicBezTo>
                  <a:pt x="1525226" y="232675"/>
                  <a:pt x="1612222" y="178131"/>
                  <a:pt x="1698018" y="121920"/>
                </a:cubicBezTo>
                <a:cubicBezTo>
                  <a:pt x="1730088" y="100909"/>
                  <a:pt x="1768444" y="88070"/>
                  <a:pt x="1795554" y="60960"/>
                </a:cubicBezTo>
                <a:cubicBezTo>
                  <a:pt x="1807746" y="48768"/>
                  <a:pt x="1815650" y="29455"/>
                  <a:pt x="1832130" y="24384"/>
                </a:cubicBezTo>
                <a:cubicBezTo>
                  <a:pt x="1871167" y="12373"/>
                  <a:pt x="1913566" y="17590"/>
                  <a:pt x="1954050" y="12192"/>
                </a:cubicBezTo>
                <a:cubicBezTo>
                  <a:pt x="1974591" y="9453"/>
                  <a:pt x="1994690" y="4064"/>
                  <a:pt x="2015010" y="0"/>
                </a:cubicBezTo>
                <a:lnTo>
                  <a:pt x="2539266" y="24384"/>
                </a:lnTo>
                <a:cubicBezTo>
                  <a:pt x="2552090" y="25220"/>
                  <a:pt x="2563443" y="33195"/>
                  <a:pt x="2575842" y="36576"/>
                </a:cubicBezTo>
                <a:cubicBezTo>
                  <a:pt x="2608174" y="45394"/>
                  <a:pt x="2641046" y="52142"/>
                  <a:pt x="2673378" y="60960"/>
                </a:cubicBezTo>
                <a:cubicBezTo>
                  <a:pt x="2685777" y="64341"/>
                  <a:pt x="2698459" y="67405"/>
                  <a:pt x="2709954" y="73152"/>
                </a:cubicBezTo>
                <a:cubicBezTo>
                  <a:pt x="2731149" y="83750"/>
                  <a:pt x="2749719" y="99130"/>
                  <a:pt x="2770914" y="109728"/>
                </a:cubicBezTo>
                <a:cubicBezTo>
                  <a:pt x="2782409" y="115475"/>
                  <a:pt x="2795678" y="116858"/>
                  <a:pt x="2807490" y="121920"/>
                </a:cubicBezTo>
                <a:cubicBezTo>
                  <a:pt x="2896747" y="160173"/>
                  <a:pt x="2815114" y="136018"/>
                  <a:pt x="2905026" y="158496"/>
                </a:cubicBezTo>
                <a:cubicBezTo>
                  <a:pt x="3009848" y="228377"/>
                  <a:pt x="2877224" y="144595"/>
                  <a:pt x="2978178" y="195072"/>
                </a:cubicBezTo>
                <a:cubicBezTo>
                  <a:pt x="2999373" y="205670"/>
                  <a:pt x="3017943" y="221050"/>
                  <a:pt x="3039138" y="231648"/>
                </a:cubicBezTo>
                <a:cubicBezTo>
                  <a:pt x="3050633" y="237395"/>
                  <a:pt x="3064219" y="238093"/>
                  <a:pt x="3075714" y="243840"/>
                </a:cubicBezTo>
                <a:cubicBezTo>
                  <a:pt x="3088820" y="250393"/>
                  <a:pt x="3099184" y="261671"/>
                  <a:pt x="3112290" y="268224"/>
                </a:cubicBezTo>
                <a:cubicBezTo>
                  <a:pt x="3123785" y="273971"/>
                  <a:pt x="3137632" y="274175"/>
                  <a:pt x="3148866" y="280416"/>
                </a:cubicBezTo>
                <a:cubicBezTo>
                  <a:pt x="3174484" y="294648"/>
                  <a:pt x="3197634" y="312928"/>
                  <a:pt x="3222018" y="329184"/>
                </a:cubicBezTo>
                <a:lnTo>
                  <a:pt x="3295170" y="377952"/>
                </a:lnTo>
                <a:cubicBezTo>
                  <a:pt x="3307362" y="386080"/>
                  <a:pt x="3317845" y="397702"/>
                  <a:pt x="3331746" y="402336"/>
                </a:cubicBezTo>
                <a:lnTo>
                  <a:pt x="3368322" y="414528"/>
                </a:lnTo>
                <a:cubicBezTo>
                  <a:pt x="3437913" y="484119"/>
                  <a:pt x="3381506" y="434410"/>
                  <a:pt x="3514626" y="512064"/>
                </a:cubicBezTo>
                <a:cubicBezTo>
                  <a:pt x="3674182" y="605138"/>
                  <a:pt x="3413012" y="456513"/>
                  <a:pt x="3587778" y="573024"/>
                </a:cubicBezTo>
                <a:cubicBezTo>
                  <a:pt x="3598471" y="580153"/>
                  <a:pt x="3612162" y="581152"/>
                  <a:pt x="3624354" y="585216"/>
                </a:cubicBezTo>
                <a:cubicBezTo>
                  <a:pt x="3683931" y="644793"/>
                  <a:pt x="3634810" y="603383"/>
                  <a:pt x="3709698" y="646176"/>
                </a:cubicBezTo>
                <a:cubicBezTo>
                  <a:pt x="3722420" y="653446"/>
                  <a:pt x="3733168" y="664007"/>
                  <a:pt x="3746274" y="670560"/>
                </a:cubicBezTo>
                <a:cubicBezTo>
                  <a:pt x="3757769" y="676307"/>
                  <a:pt x="3771616" y="676511"/>
                  <a:pt x="3782850" y="682752"/>
                </a:cubicBezTo>
                <a:cubicBezTo>
                  <a:pt x="3808468" y="696984"/>
                  <a:pt x="3828200" y="722253"/>
                  <a:pt x="3856002" y="731520"/>
                </a:cubicBezTo>
                <a:cubicBezTo>
                  <a:pt x="3942281" y="760280"/>
                  <a:pt x="3924218" y="753134"/>
                  <a:pt x="4063266" y="816864"/>
                </a:cubicBezTo>
                <a:cubicBezTo>
                  <a:pt x="4104571" y="835795"/>
                  <a:pt x="4142081" y="863456"/>
                  <a:pt x="4185186" y="877824"/>
                </a:cubicBezTo>
                <a:lnTo>
                  <a:pt x="4258338" y="902208"/>
                </a:lnTo>
                <a:lnTo>
                  <a:pt x="4355874" y="999744"/>
                </a:lnTo>
                <a:cubicBezTo>
                  <a:pt x="4372130" y="1016000"/>
                  <a:pt x="4385514" y="1035760"/>
                  <a:pt x="4404642" y="1048512"/>
                </a:cubicBezTo>
                <a:lnTo>
                  <a:pt x="4441218" y="1072896"/>
                </a:lnTo>
                <a:cubicBezTo>
                  <a:pt x="4449346" y="1097280"/>
                  <a:pt x="4451345" y="1124662"/>
                  <a:pt x="4465602" y="1146048"/>
                </a:cubicBezTo>
                <a:cubicBezTo>
                  <a:pt x="4473730" y="1158240"/>
                  <a:pt x="4481469" y="1170700"/>
                  <a:pt x="4489986" y="1182624"/>
                </a:cubicBezTo>
                <a:cubicBezTo>
                  <a:pt x="4501797" y="1199159"/>
                  <a:pt x="4515290" y="1214485"/>
                  <a:pt x="4526562" y="1231392"/>
                </a:cubicBezTo>
                <a:cubicBezTo>
                  <a:pt x="4539707" y="1251109"/>
                  <a:pt x="4549649" y="1272869"/>
                  <a:pt x="4563138" y="1292352"/>
                </a:cubicBezTo>
                <a:cubicBezTo>
                  <a:pt x="4586271" y="1325766"/>
                  <a:pt x="4613747" y="1356073"/>
                  <a:pt x="4636290" y="1389888"/>
                </a:cubicBezTo>
                <a:cubicBezTo>
                  <a:pt x="4652546" y="1414272"/>
                  <a:pt x="4667474" y="1439595"/>
                  <a:pt x="4685058" y="1463040"/>
                </a:cubicBezTo>
                <a:cubicBezTo>
                  <a:pt x="4697250" y="1479296"/>
                  <a:pt x="4710864" y="1494577"/>
                  <a:pt x="4721634" y="1511808"/>
                </a:cubicBezTo>
                <a:cubicBezTo>
                  <a:pt x="4774899" y="1597032"/>
                  <a:pt x="4715682" y="1524289"/>
                  <a:pt x="4770402" y="1633728"/>
                </a:cubicBezTo>
                <a:cubicBezTo>
                  <a:pt x="4790722" y="1674368"/>
                  <a:pt x="4807985" y="1716686"/>
                  <a:pt x="4831362" y="1755648"/>
                </a:cubicBezTo>
                <a:cubicBezTo>
                  <a:pt x="4843554" y="1775968"/>
                  <a:pt x="4857340" y="1795413"/>
                  <a:pt x="4867938" y="1816608"/>
                </a:cubicBezTo>
                <a:cubicBezTo>
                  <a:pt x="4895949" y="1872629"/>
                  <a:pt x="4881398" y="1871774"/>
                  <a:pt x="4916706" y="1914144"/>
                </a:cubicBezTo>
                <a:cubicBezTo>
                  <a:pt x="4927744" y="1927390"/>
                  <a:pt x="4943260" y="1936690"/>
                  <a:pt x="4953282" y="1950720"/>
                </a:cubicBezTo>
                <a:cubicBezTo>
                  <a:pt x="4963846" y="1965509"/>
                  <a:pt x="4966761" y="1984948"/>
                  <a:pt x="4977666" y="1999488"/>
                </a:cubicBezTo>
                <a:cubicBezTo>
                  <a:pt x="4991460" y="2017880"/>
                  <a:pt x="5008482" y="2033895"/>
                  <a:pt x="5026434" y="2048256"/>
                </a:cubicBezTo>
                <a:cubicBezTo>
                  <a:pt x="5049318" y="2066563"/>
                  <a:pt x="5099586" y="2097024"/>
                  <a:pt x="5099586" y="2097024"/>
                </a:cubicBezTo>
                <a:cubicBezTo>
                  <a:pt x="5121939" y="2164084"/>
                  <a:pt x="5098347" y="2103999"/>
                  <a:pt x="5136162" y="2170176"/>
                </a:cubicBezTo>
                <a:cubicBezTo>
                  <a:pt x="5198955" y="2280063"/>
                  <a:pt x="5131704" y="2166612"/>
                  <a:pt x="5172738" y="2255520"/>
                </a:cubicBezTo>
                <a:cubicBezTo>
                  <a:pt x="5235515" y="2391538"/>
                  <a:pt x="5233698" y="2331067"/>
                  <a:pt x="5233698" y="238963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Freeform 85"/>
          <p:cNvSpPr/>
          <p:nvPr/>
        </p:nvSpPr>
        <p:spPr>
          <a:xfrm>
            <a:off x="1670304" y="3901440"/>
            <a:ext cx="5352694" cy="1304544"/>
          </a:xfrm>
          <a:custGeom>
            <a:avLst/>
            <a:gdLst>
              <a:gd name="connsiteX0" fmla="*/ 0 w 5352694"/>
              <a:gd name="connsiteY0" fmla="*/ 1292352 h 1304544"/>
              <a:gd name="connsiteX1" fmla="*/ 60960 w 5352694"/>
              <a:gd name="connsiteY1" fmla="*/ 1194816 h 1304544"/>
              <a:gd name="connsiteX2" fmla="*/ 109728 w 5352694"/>
              <a:gd name="connsiteY2" fmla="*/ 1146048 h 1304544"/>
              <a:gd name="connsiteX3" fmla="*/ 146304 w 5352694"/>
              <a:gd name="connsiteY3" fmla="*/ 1121664 h 1304544"/>
              <a:gd name="connsiteX4" fmla="*/ 182880 w 5352694"/>
              <a:gd name="connsiteY4" fmla="*/ 1085088 h 1304544"/>
              <a:gd name="connsiteX5" fmla="*/ 268224 w 5352694"/>
              <a:gd name="connsiteY5" fmla="*/ 1011936 h 1304544"/>
              <a:gd name="connsiteX6" fmla="*/ 292608 w 5352694"/>
              <a:gd name="connsiteY6" fmla="*/ 975360 h 1304544"/>
              <a:gd name="connsiteX7" fmla="*/ 341376 w 5352694"/>
              <a:gd name="connsiteY7" fmla="*/ 926592 h 1304544"/>
              <a:gd name="connsiteX8" fmla="*/ 365760 w 5352694"/>
              <a:gd name="connsiteY8" fmla="*/ 890016 h 1304544"/>
              <a:gd name="connsiteX9" fmla="*/ 402336 w 5352694"/>
              <a:gd name="connsiteY9" fmla="*/ 865632 h 1304544"/>
              <a:gd name="connsiteX10" fmla="*/ 451104 w 5352694"/>
              <a:gd name="connsiteY10" fmla="*/ 829056 h 1304544"/>
              <a:gd name="connsiteX11" fmla="*/ 475488 w 5352694"/>
              <a:gd name="connsiteY11" fmla="*/ 792480 h 1304544"/>
              <a:gd name="connsiteX12" fmla="*/ 524256 w 5352694"/>
              <a:gd name="connsiteY12" fmla="*/ 768096 h 1304544"/>
              <a:gd name="connsiteX13" fmla="*/ 560832 w 5352694"/>
              <a:gd name="connsiteY13" fmla="*/ 731520 h 1304544"/>
              <a:gd name="connsiteX14" fmla="*/ 707136 w 5352694"/>
              <a:gd name="connsiteY14" fmla="*/ 609600 h 1304544"/>
              <a:gd name="connsiteX15" fmla="*/ 743712 w 5352694"/>
              <a:gd name="connsiteY15" fmla="*/ 585216 h 1304544"/>
              <a:gd name="connsiteX16" fmla="*/ 853440 w 5352694"/>
              <a:gd name="connsiteY16" fmla="*/ 499872 h 1304544"/>
              <a:gd name="connsiteX17" fmla="*/ 890016 w 5352694"/>
              <a:gd name="connsiteY17" fmla="*/ 475488 h 1304544"/>
              <a:gd name="connsiteX18" fmla="*/ 987552 w 5352694"/>
              <a:gd name="connsiteY18" fmla="*/ 438912 h 1304544"/>
              <a:gd name="connsiteX19" fmla="*/ 1133856 w 5352694"/>
              <a:gd name="connsiteY19" fmla="*/ 377952 h 1304544"/>
              <a:gd name="connsiteX20" fmla="*/ 1194816 w 5352694"/>
              <a:gd name="connsiteY20" fmla="*/ 341376 h 1304544"/>
              <a:gd name="connsiteX21" fmla="*/ 1231392 w 5352694"/>
              <a:gd name="connsiteY21" fmla="*/ 316992 h 1304544"/>
              <a:gd name="connsiteX22" fmla="*/ 1304544 w 5352694"/>
              <a:gd name="connsiteY22" fmla="*/ 292608 h 1304544"/>
              <a:gd name="connsiteX23" fmla="*/ 1341120 w 5352694"/>
              <a:gd name="connsiteY23" fmla="*/ 268224 h 1304544"/>
              <a:gd name="connsiteX24" fmla="*/ 1414272 w 5352694"/>
              <a:gd name="connsiteY24" fmla="*/ 243840 h 1304544"/>
              <a:gd name="connsiteX25" fmla="*/ 1487424 w 5352694"/>
              <a:gd name="connsiteY25" fmla="*/ 195072 h 1304544"/>
              <a:gd name="connsiteX26" fmla="*/ 1524000 w 5352694"/>
              <a:gd name="connsiteY26" fmla="*/ 170688 h 1304544"/>
              <a:gd name="connsiteX27" fmla="*/ 1597152 w 5352694"/>
              <a:gd name="connsiteY27" fmla="*/ 134112 h 1304544"/>
              <a:gd name="connsiteX28" fmla="*/ 1645920 w 5352694"/>
              <a:gd name="connsiteY28" fmla="*/ 109728 h 1304544"/>
              <a:gd name="connsiteX29" fmla="*/ 1694688 w 5352694"/>
              <a:gd name="connsiteY29" fmla="*/ 73152 h 1304544"/>
              <a:gd name="connsiteX30" fmla="*/ 1804416 w 5352694"/>
              <a:gd name="connsiteY30" fmla="*/ 24384 h 1304544"/>
              <a:gd name="connsiteX31" fmla="*/ 2011680 w 5352694"/>
              <a:gd name="connsiteY31" fmla="*/ 0 h 1304544"/>
              <a:gd name="connsiteX32" fmla="*/ 2682240 w 5352694"/>
              <a:gd name="connsiteY32" fmla="*/ 24384 h 1304544"/>
              <a:gd name="connsiteX33" fmla="*/ 2743200 w 5352694"/>
              <a:gd name="connsiteY33" fmla="*/ 36576 h 1304544"/>
              <a:gd name="connsiteX34" fmla="*/ 2828544 w 5352694"/>
              <a:gd name="connsiteY34" fmla="*/ 48768 h 1304544"/>
              <a:gd name="connsiteX35" fmla="*/ 2962656 w 5352694"/>
              <a:gd name="connsiteY35" fmla="*/ 85344 h 1304544"/>
              <a:gd name="connsiteX36" fmla="*/ 3035808 w 5352694"/>
              <a:gd name="connsiteY36" fmla="*/ 109728 h 1304544"/>
              <a:gd name="connsiteX37" fmla="*/ 3072384 w 5352694"/>
              <a:gd name="connsiteY37" fmla="*/ 121920 h 1304544"/>
              <a:gd name="connsiteX38" fmla="*/ 3182112 w 5352694"/>
              <a:gd name="connsiteY38" fmla="*/ 146304 h 1304544"/>
              <a:gd name="connsiteX39" fmla="*/ 3255264 w 5352694"/>
              <a:gd name="connsiteY39" fmla="*/ 170688 h 1304544"/>
              <a:gd name="connsiteX40" fmla="*/ 3291840 w 5352694"/>
              <a:gd name="connsiteY40" fmla="*/ 195072 h 1304544"/>
              <a:gd name="connsiteX41" fmla="*/ 3364992 w 5352694"/>
              <a:gd name="connsiteY41" fmla="*/ 219456 h 1304544"/>
              <a:gd name="connsiteX42" fmla="*/ 3450336 w 5352694"/>
              <a:gd name="connsiteY42" fmla="*/ 243840 h 1304544"/>
              <a:gd name="connsiteX43" fmla="*/ 3560064 w 5352694"/>
              <a:gd name="connsiteY43" fmla="*/ 292608 h 1304544"/>
              <a:gd name="connsiteX44" fmla="*/ 3730752 w 5352694"/>
              <a:gd name="connsiteY44" fmla="*/ 329184 h 1304544"/>
              <a:gd name="connsiteX45" fmla="*/ 3803904 w 5352694"/>
              <a:gd name="connsiteY45" fmla="*/ 353568 h 1304544"/>
              <a:gd name="connsiteX46" fmla="*/ 3840480 w 5352694"/>
              <a:gd name="connsiteY46" fmla="*/ 365760 h 1304544"/>
              <a:gd name="connsiteX47" fmla="*/ 3938016 w 5352694"/>
              <a:gd name="connsiteY47" fmla="*/ 414528 h 1304544"/>
              <a:gd name="connsiteX48" fmla="*/ 4011168 w 5352694"/>
              <a:gd name="connsiteY48" fmla="*/ 438912 h 1304544"/>
              <a:gd name="connsiteX49" fmla="*/ 4047744 w 5352694"/>
              <a:gd name="connsiteY49" fmla="*/ 463296 h 1304544"/>
              <a:gd name="connsiteX50" fmla="*/ 4133088 w 5352694"/>
              <a:gd name="connsiteY50" fmla="*/ 475488 h 1304544"/>
              <a:gd name="connsiteX51" fmla="*/ 4181856 w 5352694"/>
              <a:gd name="connsiteY51" fmla="*/ 487680 h 1304544"/>
              <a:gd name="connsiteX52" fmla="*/ 4291584 w 5352694"/>
              <a:gd name="connsiteY52" fmla="*/ 524256 h 1304544"/>
              <a:gd name="connsiteX53" fmla="*/ 4364736 w 5352694"/>
              <a:gd name="connsiteY53" fmla="*/ 573024 h 1304544"/>
              <a:gd name="connsiteX54" fmla="*/ 4401312 w 5352694"/>
              <a:gd name="connsiteY54" fmla="*/ 597408 h 1304544"/>
              <a:gd name="connsiteX55" fmla="*/ 4474464 w 5352694"/>
              <a:gd name="connsiteY55" fmla="*/ 633984 h 1304544"/>
              <a:gd name="connsiteX56" fmla="*/ 4547616 w 5352694"/>
              <a:gd name="connsiteY56" fmla="*/ 658368 h 1304544"/>
              <a:gd name="connsiteX57" fmla="*/ 4584192 w 5352694"/>
              <a:gd name="connsiteY57" fmla="*/ 670560 h 1304544"/>
              <a:gd name="connsiteX58" fmla="*/ 4669536 w 5352694"/>
              <a:gd name="connsiteY58" fmla="*/ 707136 h 1304544"/>
              <a:gd name="connsiteX59" fmla="*/ 4730496 w 5352694"/>
              <a:gd name="connsiteY59" fmla="*/ 743712 h 1304544"/>
              <a:gd name="connsiteX60" fmla="*/ 4767072 w 5352694"/>
              <a:gd name="connsiteY60" fmla="*/ 755904 h 1304544"/>
              <a:gd name="connsiteX61" fmla="*/ 4815840 w 5352694"/>
              <a:gd name="connsiteY61" fmla="*/ 780288 h 1304544"/>
              <a:gd name="connsiteX62" fmla="*/ 4852416 w 5352694"/>
              <a:gd name="connsiteY62" fmla="*/ 792480 h 1304544"/>
              <a:gd name="connsiteX63" fmla="*/ 4925568 w 5352694"/>
              <a:gd name="connsiteY63" fmla="*/ 829056 h 1304544"/>
              <a:gd name="connsiteX64" fmla="*/ 4998720 w 5352694"/>
              <a:gd name="connsiteY64" fmla="*/ 890016 h 1304544"/>
              <a:gd name="connsiteX65" fmla="*/ 5035296 w 5352694"/>
              <a:gd name="connsiteY65" fmla="*/ 902208 h 1304544"/>
              <a:gd name="connsiteX66" fmla="*/ 5084064 w 5352694"/>
              <a:gd name="connsiteY66" fmla="*/ 938784 h 1304544"/>
              <a:gd name="connsiteX67" fmla="*/ 5169408 w 5352694"/>
              <a:gd name="connsiteY67" fmla="*/ 999744 h 1304544"/>
              <a:gd name="connsiteX68" fmla="*/ 5218176 w 5352694"/>
              <a:gd name="connsiteY68" fmla="*/ 1048512 h 1304544"/>
              <a:gd name="connsiteX69" fmla="*/ 5266944 w 5352694"/>
              <a:gd name="connsiteY69" fmla="*/ 1109472 h 1304544"/>
              <a:gd name="connsiteX70" fmla="*/ 5279136 w 5352694"/>
              <a:gd name="connsiteY70" fmla="*/ 1146048 h 1304544"/>
              <a:gd name="connsiteX71" fmla="*/ 5340096 w 5352694"/>
              <a:gd name="connsiteY71" fmla="*/ 1231392 h 1304544"/>
              <a:gd name="connsiteX72" fmla="*/ 5352288 w 5352694"/>
              <a:gd name="connsiteY72" fmla="*/ 1304544 h 130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52694" h="1304544">
                <a:moveTo>
                  <a:pt x="0" y="1292352"/>
                </a:moveTo>
                <a:cubicBezTo>
                  <a:pt x="3654" y="1286263"/>
                  <a:pt x="48450" y="1209411"/>
                  <a:pt x="60960" y="1194816"/>
                </a:cubicBezTo>
                <a:cubicBezTo>
                  <a:pt x="75921" y="1177361"/>
                  <a:pt x="92273" y="1161009"/>
                  <a:pt x="109728" y="1146048"/>
                </a:cubicBezTo>
                <a:cubicBezTo>
                  <a:pt x="120853" y="1136512"/>
                  <a:pt x="135047" y="1131045"/>
                  <a:pt x="146304" y="1121664"/>
                </a:cubicBezTo>
                <a:cubicBezTo>
                  <a:pt x="159550" y="1110626"/>
                  <a:pt x="169789" y="1096309"/>
                  <a:pt x="182880" y="1085088"/>
                </a:cubicBezTo>
                <a:cubicBezTo>
                  <a:pt x="229970" y="1044725"/>
                  <a:pt x="230408" y="1057315"/>
                  <a:pt x="268224" y="1011936"/>
                </a:cubicBezTo>
                <a:cubicBezTo>
                  <a:pt x="277605" y="1000679"/>
                  <a:pt x="283072" y="986485"/>
                  <a:pt x="292608" y="975360"/>
                </a:cubicBezTo>
                <a:cubicBezTo>
                  <a:pt x="307569" y="957905"/>
                  <a:pt x="326415" y="944047"/>
                  <a:pt x="341376" y="926592"/>
                </a:cubicBezTo>
                <a:cubicBezTo>
                  <a:pt x="350912" y="915467"/>
                  <a:pt x="355399" y="900377"/>
                  <a:pt x="365760" y="890016"/>
                </a:cubicBezTo>
                <a:cubicBezTo>
                  <a:pt x="376121" y="879655"/>
                  <a:pt x="390412" y="874149"/>
                  <a:pt x="402336" y="865632"/>
                </a:cubicBezTo>
                <a:cubicBezTo>
                  <a:pt x="418871" y="853821"/>
                  <a:pt x="436736" y="843424"/>
                  <a:pt x="451104" y="829056"/>
                </a:cubicBezTo>
                <a:cubicBezTo>
                  <a:pt x="461465" y="818695"/>
                  <a:pt x="464231" y="801861"/>
                  <a:pt x="475488" y="792480"/>
                </a:cubicBezTo>
                <a:cubicBezTo>
                  <a:pt x="489450" y="780845"/>
                  <a:pt x="509467" y="778660"/>
                  <a:pt x="524256" y="768096"/>
                </a:cubicBezTo>
                <a:cubicBezTo>
                  <a:pt x="538286" y="758074"/>
                  <a:pt x="547802" y="742812"/>
                  <a:pt x="560832" y="731520"/>
                </a:cubicBezTo>
                <a:cubicBezTo>
                  <a:pt x="608804" y="689944"/>
                  <a:pt x="657565" y="649257"/>
                  <a:pt x="707136" y="609600"/>
                </a:cubicBezTo>
                <a:cubicBezTo>
                  <a:pt x="718578" y="600446"/>
                  <a:pt x="732455" y="594597"/>
                  <a:pt x="743712" y="585216"/>
                </a:cubicBezTo>
                <a:cubicBezTo>
                  <a:pt x="858309" y="489719"/>
                  <a:pt x="668553" y="623130"/>
                  <a:pt x="853440" y="499872"/>
                </a:cubicBezTo>
                <a:cubicBezTo>
                  <a:pt x="865632" y="491744"/>
                  <a:pt x="876115" y="480122"/>
                  <a:pt x="890016" y="475488"/>
                </a:cubicBezTo>
                <a:cubicBezTo>
                  <a:pt x="921672" y="464936"/>
                  <a:pt x="958395" y="453490"/>
                  <a:pt x="987552" y="438912"/>
                </a:cubicBezTo>
                <a:cubicBezTo>
                  <a:pt x="1115492" y="374942"/>
                  <a:pt x="1025206" y="399682"/>
                  <a:pt x="1133856" y="377952"/>
                </a:cubicBezTo>
                <a:cubicBezTo>
                  <a:pt x="1154176" y="365760"/>
                  <a:pt x="1174721" y="353935"/>
                  <a:pt x="1194816" y="341376"/>
                </a:cubicBezTo>
                <a:cubicBezTo>
                  <a:pt x="1207242" y="333610"/>
                  <a:pt x="1218002" y="322943"/>
                  <a:pt x="1231392" y="316992"/>
                </a:cubicBezTo>
                <a:cubicBezTo>
                  <a:pt x="1254880" y="306553"/>
                  <a:pt x="1283158" y="306865"/>
                  <a:pt x="1304544" y="292608"/>
                </a:cubicBezTo>
                <a:cubicBezTo>
                  <a:pt x="1316736" y="284480"/>
                  <a:pt x="1327730" y="274175"/>
                  <a:pt x="1341120" y="268224"/>
                </a:cubicBezTo>
                <a:cubicBezTo>
                  <a:pt x="1364608" y="257785"/>
                  <a:pt x="1392886" y="258097"/>
                  <a:pt x="1414272" y="243840"/>
                </a:cubicBezTo>
                <a:lnTo>
                  <a:pt x="1487424" y="195072"/>
                </a:lnTo>
                <a:cubicBezTo>
                  <a:pt x="1499616" y="186944"/>
                  <a:pt x="1510099" y="175322"/>
                  <a:pt x="1524000" y="170688"/>
                </a:cubicBezTo>
                <a:cubicBezTo>
                  <a:pt x="1591060" y="148335"/>
                  <a:pt x="1530975" y="171927"/>
                  <a:pt x="1597152" y="134112"/>
                </a:cubicBezTo>
                <a:cubicBezTo>
                  <a:pt x="1612932" y="125095"/>
                  <a:pt x="1630508" y="119361"/>
                  <a:pt x="1645920" y="109728"/>
                </a:cubicBezTo>
                <a:cubicBezTo>
                  <a:pt x="1663151" y="98958"/>
                  <a:pt x="1677264" y="83607"/>
                  <a:pt x="1694688" y="73152"/>
                </a:cubicBezTo>
                <a:cubicBezTo>
                  <a:pt x="1717971" y="59182"/>
                  <a:pt x="1770904" y="31831"/>
                  <a:pt x="1804416" y="24384"/>
                </a:cubicBezTo>
                <a:cubicBezTo>
                  <a:pt x="1872164" y="9329"/>
                  <a:pt x="1943164" y="6229"/>
                  <a:pt x="2011680" y="0"/>
                </a:cubicBezTo>
                <a:lnTo>
                  <a:pt x="2682240" y="24384"/>
                </a:lnTo>
                <a:cubicBezTo>
                  <a:pt x="2702937" y="25419"/>
                  <a:pt x="2722760" y="33169"/>
                  <a:pt x="2743200" y="36576"/>
                </a:cubicBezTo>
                <a:cubicBezTo>
                  <a:pt x="2771546" y="41300"/>
                  <a:pt x="2800096" y="44704"/>
                  <a:pt x="2828544" y="48768"/>
                </a:cubicBezTo>
                <a:cubicBezTo>
                  <a:pt x="3049603" y="122454"/>
                  <a:pt x="2773096" y="33646"/>
                  <a:pt x="2962656" y="85344"/>
                </a:cubicBezTo>
                <a:cubicBezTo>
                  <a:pt x="2987453" y="92107"/>
                  <a:pt x="3011424" y="101600"/>
                  <a:pt x="3035808" y="109728"/>
                </a:cubicBezTo>
                <a:cubicBezTo>
                  <a:pt x="3048000" y="113792"/>
                  <a:pt x="3059782" y="119400"/>
                  <a:pt x="3072384" y="121920"/>
                </a:cubicBezTo>
                <a:cubicBezTo>
                  <a:pt x="3107188" y="128881"/>
                  <a:pt x="3147676" y="135973"/>
                  <a:pt x="3182112" y="146304"/>
                </a:cubicBezTo>
                <a:cubicBezTo>
                  <a:pt x="3206731" y="153690"/>
                  <a:pt x="3233878" y="156431"/>
                  <a:pt x="3255264" y="170688"/>
                </a:cubicBezTo>
                <a:cubicBezTo>
                  <a:pt x="3267456" y="178816"/>
                  <a:pt x="3278450" y="189121"/>
                  <a:pt x="3291840" y="195072"/>
                </a:cubicBezTo>
                <a:cubicBezTo>
                  <a:pt x="3315328" y="205511"/>
                  <a:pt x="3340373" y="212070"/>
                  <a:pt x="3364992" y="219456"/>
                </a:cubicBezTo>
                <a:cubicBezTo>
                  <a:pt x="3399363" y="229767"/>
                  <a:pt x="3418468" y="230182"/>
                  <a:pt x="3450336" y="243840"/>
                </a:cubicBezTo>
                <a:cubicBezTo>
                  <a:pt x="3497215" y="263931"/>
                  <a:pt x="3508075" y="278429"/>
                  <a:pt x="3560064" y="292608"/>
                </a:cubicBezTo>
                <a:cubicBezTo>
                  <a:pt x="3728887" y="338651"/>
                  <a:pt x="3524350" y="260383"/>
                  <a:pt x="3730752" y="329184"/>
                </a:cubicBezTo>
                <a:lnTo>
                  <a:pt x="3803904" y="353568"/>
                </a:lnTo>
                <a:cubicBezTo>
                  <a:pt x="3816096" y="357632"/>
                  <a:pt x="3829787" y="358631"/>
                  <a:pt x="3840480" y="365760"/>
                </a:cubicBezTo>
                <a:cubicBezTo>
                  <a:pt x="3889275" y="398290"/>
                  <a:pt x="3872399" y="390667"/>
                  <a:pt x="3938016" y="414528"/>
                </a:cubicBezTo>
                <a:cubicBezTo>
                  <a:pt x="3962172" y="423312"/>
                  <a:pt x="3989782" y="424655"/>
                  <a:pt x="4011168" y="438912"/>
                </a:cubicBezTo>
                <a:cubicBezTo>
                  <a:pt x="4023360" y="447040"/>
                  <a:pt x="4033709" y="459086"/>
                  <a:pt x="4047744" y="463296"/>
                </a:cubicBezTo>
                <a:cubicBezTo>
                  <a:pt x="4075269" y="471553"/>
                  <a:pt x="4104815" y="470347"/>
                  <a:pt x="4133088" y="475488"/>
                </a:cubicBezTo>
                <a:cubicBezTo>
                  <a:pt x="4149574" y="478485"/>
                  <a:pt x="4165600" y="483616"/>
                  <a:pt x="4181856" y="487680"/>
                </a:cubicBezTo>
                <a:cubicBezTo>
                  <a:pt x="4290929" y="560395"/>
                  <a:pt x="4116373" y="451251"/>
                  <a:pt x="4291584" y="524256"/>
                </a:cubicBezTo>
                <a:cubicBezTo>
                  <a:pt x="4318636" y="535528"/>
                  <a:pt x="4340352" y="556768"/>
                  <a:pt x="4364736" y="573024"/>
                </a:cubicBezTo>
                <a:cubicBezTo>
                  <a:pt x="4376928" y="581152"/>
                  <a:pt x="4387411" y="592774"/>
                  <a:pt x="4401312" y="597408"/>
                </a:cubicBezTo>
                <a:cubicBezTo>
                  <a:pt x="4534704" y="641872"/>
                  <a:pt x="4332657" y="570959"/>
                  <a:pt x="4474464" y="633984"/>
                </a:cubicBezTo>
                <a:cubicBezTo>
                  <a:pt x="4497952" y="644423"/>
                  <a:pt x="4523232" y="650240"/>
                  <a:pt x="4547616" y="658368"/>
                </a:cubicBezTo>
                <a:cubicBezTo>
                  <a:pt x="4559808" y="662432"/>
                  <a:pt x="4573499" y="663431"/>
                  <a:pt x="4584192" y="670560"/>
                </a:cubicBezTo>
                <a:cubicBezTo>
                  <a:pt x="4634710" y="704239"/>
                  <a:pt x="4606553" y="691390"/>
                  <a:pt x="4669536" y="707136"/>
                </a:cubicBezTo>
                <a:cubicBezTo>
                  <a:pt x="4689856" y="719328"/>
                  <a:pt x="4709301" y="733114"/>
                  <a:pt x="4730496" y="743712"/>
                </a:cubicBezTo>
                <a:cubicBezTo>
                  <a:pt x="4741991" y="749459"/>
                  <a:pt x="4755260" y="750842"/>
                  <a:pt x="4767072" y="755904"/>
                </a:cubicBezTo>
                <a:cubicBezTo>
                  <a:pt x="4783777" y="763063"/>
                  <a:pt x="4799135" y="773129"/>
                  <a:pt x="4815840" y="780288"/>
                </a:cubicBezTo>
                <a:cubicBezTo>
                  <a:pt x="4827652" y="785350"/>
                  <a:pt x="4840921" y="786733"/>
                  <a:pt x="4852416" y="792480"/>
                </a:cubicBezTo>
                <a:cubicBezTo>
                  <a:pt x="4946954" y="839749"/>
                  <a:pt x="4833633" y="798411"/>
                  <a:pt x="4925568" y="829056"/>
                </a:cubicBezTo>
                <a:cubicBezTo>
                  <a:pt x="4952532" y="856020"/>
                  <a:pt x="4964772" y="873042"/>
                  <a:pt x="4998720" y="890016"/>
                </a:cubicBezTo>
                <a:cubicBezTo>
                  <a:pt x="5010215" y="895763"/>
                  <a:pt x="5023104" y="898144"/>
                  <a:pt x="5035296" y="902208"/>
                </a:cubicBezTo>
                <a:cubicBezTo>
                  <a:pt x="5051552" y="914400"/>
                  <a:pt x="5067529" y="926973"/>
                  <a:pt x="5084064" y="938784"/>
                </a:cubicBezTo>
                <a:cubicBezTo>
                  <a:pt x="5119467" y="964072"/>
                  <a:pt x="5133990" y="968753"/>
                  <a:pt x="5169408" y="999744"/>
                </a:cubicBezTo>
                <a:cubicBezTo>
                  <a:pt x="5186709" y="1014883"/>
                  <a:pt x="5201920" y="1032256"/>
                  <a:pt x="5218176" y="1048512"/>
                </a:cubicBezTo>
                <a:cubicBezTo>
                  <a:pt x="5248821" y="1140447"/>
                  <a:pt x="5203919" y="1030690"/>
                  <a:pt x="5266944" y="1109472"/>
                </a:cubicBezTo>
                <a:cubicBezTo>
                  <a:pt x="5274972" y="1119507"/>
                  <a:pt x="5273389" y="1134553"/>
                  <a:pt x="5279136" y="1146048"/>
                </a:cubicBezTo>
                <a:cubicBezTo>
                  <a:pt x="5288050" y="1163876"/>
                  <a:pt x="5331812" y="1220347"/>
                  <a:pt x="5340096" y="1231392"/>
                </a:cubicBezTo>
                <a:cubicBezTo>
                  <a:pt x="5356143" y="1279534"/>
                  <a:pt x="5352288" y="1255117"/>
                  <a:pt x="5352288" y="130454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Freeform 87"/>
          <p:cNvSpPr/>
          <p:nvPr/>
        </p:nvSpPr>
        <p:spPr>
          <a:xfrm>
            <a:off x="2023872" y="4803648"/>
            <a:ext cx="292863" cy="414528"/>
          </a:xfrm>
          <a:custGeom>
            <a:avLst/>
            <a:gdLst>
              <a:gd name="connsiteX0" fmla="*/ 0 w 292863"/>
              <a:gd name="connsiteY0" fmla="*/ 0 h 414528"/>
              <a:gd name="connsiteX1" fmla="*/ 60960 w 292863"/>
              <a:gd name="connsiteY1" fmla="*/ 48768 h 414528"/>
              <a:gd name="connsiteX2" fmla="*/ 97536 w 292863"/>
              <a:gd name="connsiteY2" fmla="*/ 60960 h 414528"/>
              <a:gd name="connsiteX3" fmla="*/ 109728 w 292863"/>
              <a:gd name="connsiteY3" fmla="*/ 97536 h 414528"/>
              <a:gd name="connsiteX4" fmla="*/ 158496 w 292863"/>
              <a:gd name="connsiteY4" fmla="*/ 170688 h 414528"/>
              <a:gd name="connsiteX5" fmla="*/ 182880 w 292863"/>
              <a:gd name="connsiteY5" fmla="*/ 207264 h 414528"/>
              <a:gd name="connsiteX6" fmla="*/ 219456 w 292863"/>
              <a:gd name="connsiteY6" fmla="*/ 243840 h 414528"/>
              <a:gd name="connsiteX7" fmla="*/ 256032 w 292863"/>
              <a:gd name="connsiteY7" fmla="*/ 316992 h 414528"/>
              <a:gd name="connsiteX8" fmla="*/ 268224 w 292863"/>
              <a:gd name="connsiteY8" fmla="*/ 353568 h 414528"/>
              <a:gd name="connsiteX9" fmla="*/ 292608 w 292863"/>
              <a:gd name="connsiteY9" fmla="*/ 414528 h 41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2863" h="414528">
                <a:moveTo>
                  <a:pt x="0" y="0"/>
                </a:moveTo>
                <a:cubicBezTo>
                  <a:pt x="20320" y="16256"/>
                  <a:pt x="38893" y="34976"/>
                  <a:pt x="60960" y="48768"/>
                </a:cubicBezTo>
                <a:cubicBezTo>
                  <a:pt x="71858" y="55579"/>
                  <a:pt x="88449" y="51873"/>
                  <a:pt x="97536" y="60960"/>
                </a:cubicBezTo>
                <a:cubicBezTo>
                  <a:pt x="106623" y="70047"/>
                  <a:pt x="103487" y="86302"/>
                  <a:pt x="109728" y="97536"/>
                </a:cubicBezTo>
                <a:cubicBezTo>
                  <a:pt x="123960" y="123154"/>
                  <a:pt x="142240" y="146304"/>
                  <a:pt x="158496" y="170688"/>
                </a:cubicBezTo>
                <a:cubicBezTo>
                  <a:pt x="166624" y="182880"/>
                  <a:pt x="172519" y="196903"/>
                  <a:pt x="182880" y="207264"/>
                </a:cubicBezTo>
                <a:lnTo>
                  <a:pt x="219456" y="243840"/>
                </a:lnTo>
                <a:cubicBezTo>
                  <a:pt x="250101" y="335775"/>
                  <a:pt x="208763" y="222454"/>
                  <a:pt x="256032" y="316992"/>
                </a:cubicBezTo>
                <a:cubicBezTo>
                  <a:pt x="261779" y="328487"/>
                  <a:pt x="262477" y="342073"/>
                  <a:pt x="268224" y="353568"/>
                </a:cubicBezTo>
                <a:cubicBezTo>
                  <a:pt x="297117" y="411353"/>
                  <a:pt x="292608" y="367478"/>
                  <a:pt x="292608" y="41452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reeform 89"/>
          <p:cNvSpPr/>
          <p:nvPr/>
        </p:nvSpPr>
        <p:spPr>
          <a:xfrm>
            <a:off x="2579343" y="4350056"/>
            <a:ext cx="195696" cy="263931"/>
          </a:xfrm>
          <a:custGeom>
            <a:avLst/>
            <a:gdLst>
              <a:gd name="connsiteX0" fmla="*/ 0 w 292863"/>
              <a:gd name="connsiteY0" fmla="*/ 0 h 414528"/>
              <a:gd name="connsiteX1" fmla="*/ 60960 w 292863"/>
              <a:gd name="connsiteY1" fmla="*/ 48768 h 414528"/>
              <a:gd name="connsiteX2" fmla="*/ 97536 w 292863"/>
              <a:gd name="connsiteY2" fmla="*/ 60960 h 414528"/>
              <a:gd name="connsiteX3" fmla="*/ 109728 w 292863"/>
              <a:gd name="connsiteY3" fmla="*/ 97536 h 414528"/>
              <a:gd name="connsiteX4" fmla="*/ 158496 w 292863"/>
              <a:gd name="connsiteY4" fmla="*/ 170688 h 414528"/>
              <a:gd name="connsiteX5" fmla="*/ 182880 w 292863"/>
              <a:gd name="connsiteY5" fmla="*/ 207264 h 414528"/>
              <a:gd name="connsiteX6" fmla="*/ 219456 w 292863"/>
              <a:gd name="connsiteY6" fmla="*/ 243840 h 414528"/>
              <a:gd name="connsiteX7" fmla="*/ 256032 w 292863"/>
              <a:gd name="connsiteY7" fmla="*/ 316992 h 414528"/>
              <a:gd name="connsiteX8" fmla="*/ 268224 w 292863"/>
              <a:gd name="connsiteY8" fmla="*/ 353568 h 414528"/>
              <a:gd name="connsiteX9" fmla="*/ 292608 w 292863"/>
              <a:gd name="connsiteY9" fmla="*/ 414528 h 41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2863" h="414528">
                <a:moveTo>
                  <a:pt x="0" y="0"/>
                </a:moveTo>
                <a:cubicBezTo>
                  <a:pt x="20320" y="16256"/>
                  <a:pt x="38893" y="34976"/>
                  <a:pt x="60960" y="48768"/>
                </a:cubicBezTo>
                <a:cubicBezTo>
                  <a:pt x="71858" y="55579"/>
                  <a:pt x="88449" y="51873"/>
                  <a:pt x="97536" y="60960"/>
                </a:cubicBezTo>
                <a:cubicBezTo>
                  <a:pt x="106623" y="70047"/>
                  <a:pt x="103487" y="86302"/>
                  <a:pt x="109728" y="97536"/>
                </a:cubicBezTo>
                <a:cubicBezTo>
                  <a:pt x="123960" y="123154"/>
                  <a:pt x="142240" y="146304"/>
                  <a:pt x="158496" y="170688"/>
                </a:cubicBezTo>
                <a:cubicBezTo>
                  <a:pt x="166624" y="182880"/>
                  <a:pt x="172519" y="196903"/>
                  <a:pt x="182880" y="207264"/>
                </a:cubicBezTo>
                <a:lnTo>
                  <a:pt x="219456" y="243840"/>
                </a:lnTo>
                <a:cubicBezTo>
                  <a:pt x="250101" y="335775"/>
                  <a:pt x="208763" y="222454"/>
                  <a:pt x="256032" y="316992"/>
                </a:cubicBezTo>
                <a:cubicBezTo>
                  <a:pt x="261779" y="328487"/>
                  <a:pt x="262477" y="342073"/>
                  <a:pt x="268224" y="353568"/>
                </a:cubicBezTo>
                <a:cubicBezTo>
                  <a:pt x="297117" y="411353"/>
                  <a:pt x="292608" y="367478"/>
                  <a:pt x="292608" y="41452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reeform 88"/>
          <p:cNvSpPr/>
          <p:nvPr/>
        </p:nvSpPr>
        <p:spPr>
          <a:xfrm>
            <a:off x="5449824" y="4230624"/>
            <a:ext cx="142245" cy="251809"/>
          </a:xfrm>
          <a:custGeom>
            <a:avLst/>
            <a:gdLst>
              <a:gd name="connsiteX0" fmla="*/ 0 w 109775"/>
              <a:gd name="connsiteY0" fmla="*/ 0 h 304800"/>
              <a:gd name="connsiteX1" fmla="*/ 12192 w 109775"/>
              <a:gd name="connsiteY1" fmla="*/ 60960 h 304800"/>
              <a:gd name="connsiteX2" fmla="*/ 36576 w 109775"/>
              <a:gd name="connsiteY2" fmla="*/ 109728 h 304800"/>
              <a:gd name="connsiteX3" fmla="*/ 73152 w 109775"/>
              <a:gd name="connsiteY3" fmla="*/ 182880 h 304800"/>
              <a:gd name="connsiteX4" fmla="*/ 85344 w 109775"/>
              <a:gd name="connsiteY4" fmla="*/ 256032 h 304800"/>
              <a:gd name="connsiteX5" fmla="*/ 109728 w 109775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75" h="304800">
                <a:moveTo>
                  <a:pt x="0" y="0"/>
                </a:moveTo>
                <a:cubicBezTo>
                  <a:pt x="4064" y="20320"/>
                  <a:pt x="5639" y="41301"/>
                  <a:pt x="12192" y="60960"/>
                </a:cubicBezTo>
                <a:cubicBezTo>
                  <a:pt x="17939" y="78202"/>
                  <a:pt x="29417" y="93023"/>
                  <a:pt x="36576" y="109728"/>
                </a:cubicBezTo>
                <a:cubicBezTo>
                  <a:pt x="66862" y="180396"/>
                  <a:pt x="26292" y="112590"/>
                  <a:pt x="73152" y="182880"/>
                </a:cubicBezTo>
                <a:cubicBezTo>
                  <a:pt x="77216" y="207264"/>
                  <a:pt x="77527" y="232580"/>
                  <a:pt x="85344" y="256032"/>
                </a:cubicBezTo>
                <a:cubicBezTo>
                  <a:pt x="111982" y="335947"/>
                  <a:pt x="109728" y="266873"/>
                  <a:pt x="109728" y="3048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reeform 91"/>
          <p:cNvSpPr/>
          <p:nvPr/>
        </p:nvSpPr>
        <p:spPr>
          <a:xfrm>
            <a:off x="6559296" y="4706112"/>
            <a:ext cx="45719" cy="500626"/>
          </a:xfrm>
          <a:custGeom>
            <a:avLst/>
            <a:gdLst>
              <a:gd name="connsiteX0" fmla="*/ 12192 w 111358"/>
              <a:gd name="connsiteY0" fmla="*/ 0 h 743712"/>
              <a:gd name="connsiteX1" fmla="*/ 0 w 111358"/>
              <a:gd name="connsiteY1" fmla="*/ 85344 h 743712"/>
              <a:gd name="connsiteX2" fmla="*/ 36576 w 111358"/>
              <a:gd name="connsiteY2" fmla="*/ 243840 h 743712"/>
              <a:gd name="connsiteX3" fmla="*/ 48768 w 111358"/>
              <a:gd name="connsiteY3" fmla="*/ 280416 h 743712"/>
              <a:gd name="connsiteX4" fmla="*/ 97536 w 111358"/>
              <a:gd name="connsiteY4" fmla="*/ 365760 h 743712"/>
              <a:gd name="connsiteX5" fmla="*/ 109728 w 111358"/>
              <a:gd name="connsiteY5" fmla="*/ 402336 h 743712"/>
              <a:gd name="connsiteX6" fmla="*/ 109728 w 111358"/>
              <a:gd name="connsiteY6" fmla="*/ 743712 h 74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358" h="743712">
                <a:moveTo>
                  <a:pt x="12192" y="0"/>
                </a:moveTo>
                <a:cubicBezTo>
                  <a:pt x="8128" y="28448"/>
                  <a:pt x="0" y="56607"/>
                  <a:pt x="0" y="85344"/>
                </a:cubicBezTo>
                <a:cubicBezTo>
                  <a:pt x="0" y="148652"/>
                  <a:pt x="17261" y="185894"/>
                  <a:pt x="36576" y="243840"/>
                </a:cubicBezTo>
                <a:cubicBezTo>
                  <a:pt x="40640" y="256032"/>
                  <a:pt x="41639" y="269723"/>
                  <a:pt x="48768" y="280416"/>
                </a:cubicBezTo>
                <a:cubicBezTo>
                  <a:pt x="73257" y="317149"/>
                  <a:pt x="78974" y="322448"/>
                  <a:pt x="97536" y="365760"/>
                </a:cubicBezTo>
                <a:cubicBezTo>
                  <a:pt x="102598" y="377572"/>
                  <a:pt x="109314" y="389491"/>
                  <a:pt x="109728" y="402336"/>
                </a:cubicBezTo>
                <a:cubicBezTo>
                  <a:pt x="113397" y="516069"/>
                  <a:pt x="109728" y="629920"/>
                  <a:pt x="109728" y="74371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Connector 100"/>
          <p:cNvCxnSpPr>
            <a:stCxn id="86" idx="38"/>
          </p:cNvCxnSpPr>
          <p:nvPr/>
        </p:nvCxnSpPr>
        <p:spPr>
          <a:xfrm flipH="1">
            <a:off x="4849104" y="4047744"/>
            <a:ext cx="3312" cy="115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6" idx="47"/>
          </p:cNvCxnSpPr>
          <p:nvPr/>
        </p:nvCxnSpPr>
        <p:spPr>
          <a:xfrm>
            <a:off x="5608320" y="4315968"/>
            <a:ext cx="39937" cy="89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708105" y="2864489"/>
            <a:ext cx="1229348" cy="1485567"/>
            <a:chOff x="683568" y="1700808"/>
            <a:chExt cx="2102450" cy="1977772"/>
          </a:xfrm>
        </p:grpSpPr>
        <p:sp>
          <p:nvSpPr>
            <p:cNvPr id="61" name="Flowchart: Direct Access Storage 60"/>
            <p:cNvSpPr/>
            <p:nvPr/>
          </p:nvSpPr>
          <p:spPr>
            <a:xfrm rot="5400000" flipV="1">
              <a:off x="9796" y="2589837"/>
              <a:ext cx="1656954" cy="30941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71642" y="1700808"/>
              <a:ext cx="814376" cy="1977772"/>
            </a:xfrm>
            <a:prstGeom prst="rect">
              <a:avLst/>
            </a:prstGeom>
          </p:spPr>
        </p:pic>
        <p:sp>
          <p:nvSpPr>
            <p:cNvPr id="15" name="Equal 14"/>
            <p:cNvSpPr/>
            <p:nvPr/>
          </p:nvSpPr>
          <p:spPr>
            <a:xfrm>
              <a:off x="992976" y="2420888"/>
              <a:ext cx="986736" cy="701582"/>
            </a:xfrm>
            <a:prstGeom prst="mathEqual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29172" y="4947688"/>
            <a:ext cx="881186" cy="1057053"/>
            <a:chOff x="3367720" y="5000095"/>
            <a:chExt cx="881186" cy="1057053"/>
          </a:xfrm>
        </p:grpSpPr>
        <p:sp>
          <p:nvSpPr>
            <p:cNvPr id="66" name="Flowchart: Direct Access Storage 65"/>
            <p:cNvSpPr/>
            <p:nvPr/>
          </p:nvSpPr>
          <p:spPr>
            <a:xfrm>
              <a:off x="3598334" y="5798661"/>
              <a:ext cx="650572" cy="14941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7" name="Flowchart: Direct Access Storage 66"/>
            <p:cNvSpPr/>
            <p:nvPr/>
          </p:nvSpPr>
          <p:spPr>
            <a:xfrm>
              <a:off x="3367720" y="5166951"/>
              <a:ext cx="650572" cy="14941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8" name="Flowchart: Direct Access Storage 67"/>
            <p:cNvSpPr/>
            <p:nvPr/>
          </p:nvSpPr>
          <p:spPr>
            <a:xfrm rot="4220254">
              <a:off x="3478746" y="5443492"/>
              <a:ext cx="1049011" cy="16221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9" name="Flowchart: Direct Access Storage 68"/>
            <p:cNvSpPr/>
            <p:nvPr/>
          </p:nvSpPr>
          <p:spPr>
            <a:xfrm rot="4395295">
              <a:off x="3052682" y="5451534"/>
              <a:ext cx="1049011" cy="16221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71" name="Flowchart: Direct Access Storage 70"/>
          <p:cNvSpPr/>
          <p:nvPr/>
        </p:nvSpPr>
        <p:spPr>
          <a:xfrm>
            <a:off x="5227398" y="3067917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2" name="Flowchart: Direct Access Storage 71"/>
          <p:cNvSpPr/>
          <p:nvPr/>
        </p:nvSpPr>
        <p:spPr>
          <a:xfrm>
            <a:off x="4048372" y="3064138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3" name="Flowchart: Direct Access Storage 72"/>
          <p:cNvSpPr/>
          <p:nvPr/>
        </p:nvSpPr>
        <p:spPr>
          <a:xfrm>
            <a:off x="2979416" y="3677147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4" name="Flowchart: Direct Access Storage 73"/>
          <p:cNvSpPr/>
          <p:nvPr/>
        </p:nvSpPr>
        <p:spPr>
          <a:xfrm>
            <a:off x="1800390" y="3673368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5" name="Flowchart: Direct Access Storage 74"/>
          <p:cNvSpPr/>
          <p:nvPr/>
        </p:nvSpPr>
        <p:spPr>
          <a:xfrm>
            <a:off x="5227398" y="3685381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6" name="Flowchart: Direct Access Storage 75"/>
          <p:cNvSpPr/>
          <p:nvPr/>
        </p:nvSpPr>
        <p:spPr>
          <a:xfrm>
            <a:off x="4048372" y="3681602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1046334" y="3110931"/>
            <a:ext cx="5625666" cy="423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91" idx="15"/>
          </p:cNvCxnSpPr>
          <p:nvPr/>
        </p:nvCxnSpPr>
        <p:spPr>
          <a:xfrm flipH="1" flipV="1">
            <a:off x="1411853" y="3736488"/>
            <a:ext cx="5714864" cy="144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836194" y="2882542"/>
            <a:ext cx="808382" cy="1258956"/>
          </a:xfrm>
          <a:custGeom>
            <a:avLst/>
            <a:gdLst>
              <a:gd name="connsiteX0" fmla="*/ 0 w 808382"/>
              <a:gd name="connsiteY0" fmla="*/ 0 h 1258956"/>
              <a:gd name="connsiteX1" fmla="*/ 66261 w 808382"/>
              <a:gd name="connsiteY1" fmla="*/ 26504 h 1258956"/>
              <a:gd name="connsiteX2" fmla="*/ 92765 w 808382"/>
              <a:gd name="connsiteY2" fmla="*/ 79513 h 1258956"/>
              <a:gd name="connsiteX3" fmla="*/ 159026 w 808382"/>
              <a:gd name="connsiteY3" fmla="*/ 145774 h 1258956"/>
              <a:gd name="connsiteX4" fmla="*/ 238539 w 808382"/>
              <a:gd name="connsiteY4" fmla="*/ 251791 h 1258956"/>
              <a:gd name="connsiteX5" fmla="*/ 291547 w 808382"/>
              <a:gd name="connsiteY5" fmla="*/ 331304 h 1258956"/>
              <a:gd name="connsiteX6" fmla="*/ 304800 w 808382"/>
              <a:gd name="connsiteY6" fmla="*/ 371061 h 1258956"/>
              <a:gd name="connsiteX7" fmla="*/ 397565 w 808382"/>
              <a:gd name="connsiteY7" fmla="*/ 410817 h 1258956"/>
              <a:gd name="connsiteX8" fmla="*/ 437321 w 808382"/>
              <a:gd name="connsiteY8" fmla="*/ 503582 h 1258956"/>
              <a:gd name="connsiteX9" fmla="*/ 450574 w 808382"/>
              <a:gd name="connsiteY9" fmla="*/ 556591 h 1258956"/>
              <a:gd name="connsiteX10" fmla="*/ 490330 w 808382"/>
              <a:gd name="connsiteY10" fmla="*/ 636104 h 1258956"/>
              <a:gd name="connsiteX11" fmla="*/ 530087 w 808382"/>
              <a:gd name="connsiteY11" fmla="*/ 662608 h 1258956"/>
              <a:gd name="connsiteX12" fmla="*/ 556591 w 808382"/>
              <a:gd name="connsiteY12" fmla="*/ 689113 h 1258956"/>
              <a:gd name="connsiteX13" fmla="*/ 583095 w 808382"/>
              <a:gd name="connsiteY13" fmla="*/ 781878 h 1258956"/>
              <a:gd name="connsiteX14" fmla="*/ 609600 w 808382"/>
              <a:gd name="connsiteY14" fmla="*/ 808382 h 1258956"/>
              <a:gd name="connsiteX15" fmla="*/ 649356 w 808382"/>
              <a:gd name="connsiteY15" fmla="*/ 901147 h 1258956"/>
              <a:gd name="connsiteX16" fmla="*/ 702365 w 808382"/>
              <a:gd name="connsiteY16" fmla="*/ 1020417 h 1258956"/>
              <a:gd name="connsiteX17" fmla="*/ 742121 w 808382"/>
              <a:gd name="connsiteY17" fmla="*/ 1126434 h 1258956"/>
              <a:gd name="connsiteX18" fmla="*/ 768626 w 808382"/>
              <a:gd name="connsiteY18" fmla="*/ 1152939 h 1258956"/>
              <a:gd name="connsiteX19" fmla="*/ 808382 w 808382"/>
              <a:gd name="connsiteY19" fmla="*/ 1258956 h 12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08382" h="1258956">
                <a:moveTo>
                  <a:pt x="0" y="0"/>
                </a:moveTo>
                <a:cubicBezTo>
                  <a:pt x="22087" y="8835"/>
                  <a:pt x="48200" y="11023"/>
                  <a:pt x="66261" y="26504"/>
                </a:cubicBezTo>
                <a:cubicBezTo>
                  <a:pt x="81260" y="39361"/>
                  <a:pt x="80637" y="63919"/>
                  <a:pt x="92765" y="79513"/>
                </a:cubicBezTo>
                <a:cubicBezTo>
                  <a:pt x="111942" y="104169"/>
                  <a:pt x="141700" y="119784"/>
                  <a:pt x="159026" y="145774"/>
                </a:cubicBezTo>
                <a:cubicBezTo>
                  <a:pt x="218965" y="235683"/>
                  <a:pt x="189509" y="202763"/>
                  <a:pt x="238539" y="251791"/>
                </a:cubicBezTo>
                <a:cubicBezTo>
                  <a:pt x="270049" y="346320"/>
                  <a:pt x="225370" y="232037"/>
                  <a:pt x="291547" y="331304"/>
                </a:cubicBezTo>
                <a:cubicBezTo>
                  <a:pt x="299296" y="342927"/>
                  <a:pt x="296073" y="360153"/>
                  <a:pt x="304800" y="371061"/>
                </a:cubicBezTo>
                <a:cubicBezTo>
                  <a:pt x="327680" y="399660"/>
                  <a:pt x="365734" y="402859"/>
                  <a:pt x="397565" y="410817"/>
                </a:cubicBezTo>
                <a:cubicBezTo>
                  <a:pt x="435609" y="562995"/>
                  <a:pt x="382412" y="375464"/>
                  <a:pt x="437321" y="503582"/>
                </a:cubicBezTo>
                <a:cubicBezTo>
                  <a:pt x="444496" y="520323"/>
                  <a:pt x="445570" y="539078"/>
                  <a:pt x="450574" y="556591"/>
                </a:cubicBezTo>
                <a:cubicBezTo>
                  <a:pt x="459197" y="586769"/>
                  <a:pt x="467099" y="612873"/>
                  <a:pt x="490330" y="636104"/>
                </a:cubicBezTo>
                <a:cubicBezTo>
                  <a:pt x="501592" y="647366"/>
                  <a:pt x="517650" y="652658"/>
                  <a:pt x="530087" y="662608"/>
                </a:cubicBezTo>
                <a:cubicBezTo>
                  <a:pt x="539843" y="670413"/>
                  <a:pt x="547756" y="680278"/>
                  <a:pt x="556591" y="689113"/>
                </a:cubicBezTo>
                <a:cubicBezTo>
                  <a:pt x="559066" y="699013"/>
                  <a:pt x="574948" y="768300"/>
                  <a:pt x="583095" y="781878"/>
                </a:cubicBezTo>
                <a:cubicBezTo>
                  <a:pt x="589523" y="792592"/>
                  <a:pt x="600765" y="799547"/>
                  <a:pt x="609600" y="808382"/>
                </a:cubicBezTo>
                <a:cubicBezTo>
                  <a:pt x="644655" y="948604"/>
                  <a:pt x="597061" y="783484"/>
                  <a:pt x="649356" y="901147"/>
                </a:cubicBezTo>
                <a:cubicBezTo>
                  <a:pt x="712438" y="1043081"/>
                  <a:pt x="642383" y="930444"/>
                  <a:pt x="702365" y="1020417"/>
                </a:cubicBezTo>
                <a:cubicBezTo>
                  <a:pt x="714019" y="1067034"/>
                  <a:pt x="714401" y="1084855"/>
                  <a:pt x="742121" y="1126434"/>
                </a:cubicBezTo>
                <a:cubicBezTo>
                  <a:pt x="749052" y="1136830"/>
                  <a:pt x="759791" y="1144104"/>
                  <a:pt x="768626" y="1152939"/>
                </a:cubicBezTo>
                <a:cubicBezTo>
                  <a:pt x="798253" y="1241823"/>
                  <a:pt x="782636" y="1207464"/>
                  <a:pt x="808382" y="1258956"/>
                </a:cubicBez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Freeform 90"/>
          <p:cNvSpPr/>
          <p:nvPr/>
        </p:nvSpPr>
        <p:spPr>
          <a:xfrm>
            <a:off x="6477361" y="2849787"/>
            <a:ext cx="808382" cy="1258956"/>
          </a:xfrm>
          <a:custGeom>
            <a:avLst/>
            <a:gdLst>
              <a:gd name="connsiteX0" fmla="*/ 0 w 808382"/>
              <a:gd name="connsiteY0" fmla="*/ 0 h 1258956"/>
              <a:gd name="connsiteX1" fmla="*/ 66261 w 808382"/>
              <a:gd name="connsiteY1" fmla="*/ 26504 h 1258956"/>
              <a:gd name="connsiteX2" fmla="*/ 92765 w 808382"/>
              <a:gd name="connsiteY2" fmla="*/ 79513 h 1258956"/>
              <a:gd name="connsiteX3" fmla="*/ 159026 w 808382"/>
              <a:gd name="connsiteY3" fmla="*/ 145774 h 1258956"/>
              <a:gd name="connsiteX4" fmla="*/ 238539 w 808382"/>
              <a:gd name="connsiteY4" fmla="*/ 251791 h 1258956"/>
              <a:gd name="connsiteX5" fmla="*/ 291547 w 808382"/>
              <a:gd name="connsiteY5" fmla="*/ 331304 h 1258956"/>
              <a:gd name="connsiteX6" fmla="*/ 304800 w 808382"/>
              <a:gd name="connsiteY6" fmla="*/ 371061 h 1258956"/>
              <a:gd name="connsiteX7" fmla="*/ 397565 w 808382"/>
              <a:gd name="connsiteY7" fmla="*/ 410817 h 1258956"/>
              <a:gd name="connsiteX8" fmla="*/ 437321 w 808382"/>
              <a:gd name="connsiteY8" fmla="*/ 503582 h 1258956"/>
              <a:gd name="connsiteX9" fmla="*/ 450574 w 808382"/>
              <a:gd name="connsiteY9" fmla="*/ 556591 h 1258956"/>
              <a:gd name="connsiteX10" fmla="*/ 490330 w 808382"/>
              <a:gd name="connsiteY10" fmla="*/ 636104 h 1258956"/>
              <a:gd name="connsiteX11" fmla="*/ 530087 w 808382"/>
              <a:gd name="connsiteY11" fmla="*/ 662608 h 1258956"/>
              <a:gd name="connsiteX12" fmla="*/ 556591 w 808382"/>
              <a:gd name="connsiteY12" fmla="*/ 689113 h 1258956"/>
              <a:gd name="connsiteX13" fmla="*/ 583095 w 808382"/>
              <a:gd name="connsiteY13" fmla="*/ 781878 h 1258956"/>
              <a:gd name="connsiteX14" fmla="*/ 609600 w 808382"/>
              <a:gd name="connsiteY14" fmla="*/ 808382 h 1258956"/>
              <a:gd name="connsiteX15" fmla="*/ 649356 w 808382"/>
              <a:gd name="connsiteY15" fmla="*/ 901147 h 1258956"/>
              <a:gd name="connsiteX16" fmla="*/ 702365 w 808382"/>
              <a:gd name="connsiteY16" fmla="*/ 1020417 h 1258956"/>
              <a:gd name="connsiteX17" fmla="*/ 742121 w 808382"/>
              <a:gd name="connsiteY17" fmla="*/ 1126434 h 1258956"/>
              <a:gd name="connsiteX18" fmla="*/ 768626 w 808382"/>
              <a:gd name="connsiteY18" fmla="*/ 1152939 h 1258956"/>
              <a:gd name="connsiteX19" fmla="*/ 808382 w 808382"/>
              <a:gd name="connsiteY19" fmla="*/ 1258956 h 12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08382" h="1258956">
                <a:moveTo>
                  <a:pt x="0" y="0"/>
                </a:moveTo>
                <a:cubicBezTo>
                  <a:pt x="22087" y="8835"/>
                  <a:pt x="48200" y="11023"/>
                  <a:pt x="66261" y="26504"/>
                </a:cubicBezTo>
                <a:cubicBezTo>
                  <a:pt x="81260" y="39361"/>
                  <a:pt x="80637" y="63919"/>
                  <a:pt x="92765" y="79513"/>
                </a:cubicBezTo>
                <a:cubicBezTo>
                  <a:pt x="111942" y="104169"/>
                  <a:pt x="141700" y="119784"/>
                  <a:pt x="159026" y="145774"/>
                </a:cubicBezTo>
                <a:cubicBezTo>
                  <a:pt x="218965" y="235683"/>
                  <a:pt x="189509" y="202763"/>
                  <a:pt x="238539" y="251791"/>
                </a:cubicBezTo>
                <a:cubicBezTo>
                  <a:pt x="270049" y="346320"/>
                  <a:pt x="225370" y="232037"/>
                  <a:pt x="291547" y="331304"/>
                </a:cubicBezTo>
                <a:cubicBezTo>
                  <a:pt x="299296" y="342927"/>
                  <a:pt x="296073" y="360153"/>
                  <a:pt x="304800" y="371061"/>
                </a:cubicBezTo>
                <a:cubicBezTo>
                  <a:pt x="327680" y="399660"/>
                  <a:pt x="365734" y="402859"/>
                  <a:pt x="397565" y="410817"/>
                </a:cubicBezTo>
                <a:cubicBezTo>
                  <a:pt x="435609" y="562995"/>
                  <a:pt x="382412" y="375464"/>
                  <a:pt x="437321" y="503582"/>
                </a:cubicBezTo>
                <a:cubicBezTo>
                  <a:pt x="444496" y="520323"/>
                  <a:pt x="445570" y="539078"/>
                  <a:pt x="450574" y="556591"/>
                </a:cubicBezTo>
                <a:cubicBezTo>
                  <a:pt x="459197" y="586769"/>
                  <a:pt x="467099" y="612873"/>
                  <a:pt x="490330" y="636104"/>
                </a:cubicBezTo>
                <a:cubicBezTo>
                  <a:pt x="501592" y="647366"/>
                  <a:pt x="517650" y="652658"/>
                  <a:pt x="530087" y="662608"/>
                </a:cubicBezTo>
                <a:cubicBezTo>
                  <a:pt x="539843" y="670413"/>
                  <a:pt x="547756" y="680278"/>
                  <a:pt x="556591" y="689113"/>
                </a:cubicBezTo>
                <a:cubicBezTo>
                  <a:pt x="559066" y="699013"/>
                  <a:pt x="574948" y="768300"/>
                  <a:pt x="583095" y="781878"/>
                </a:cubicBezTo>
                <a:cubicBezTo>
                  <a:pt x="589523" y="792592"/>
                  <a:pt x="600765" y="799547"/>
                  <a:pt x="609600" y="808382"/>
                </a:cubicBezTo>
                <a:cubicBezTo>
                  <a:pt x="644655" y="948604"/>
                  <a:pt x="597061" y="783484"/>
                  <a:pt x="649356" y="901147"/>
                </a:cubicBezTo>
                <a:cubicBezTo>
                  <a:pt x="712438" y="1043081"/>
                  <a:pt x="642383" y="930444"/>
                  <a:pt x="702365" y="1020417"/>
                </a:cubicBezTo>
                <a:cubicBezTo>
                  <a:pt x="714019" y="1067034"/>
                  <a:pt x="714401" y="1084855"/>
                  <a:pt x="742121" y="1126434"/>
                </a:cubicBezTo>
                <a:cubicBezTo>
                  <a:pt x="749052" y="1136830"/>
                  <a:pt x="759791" y="1144104"/>
                  <a:pt x="768626" y="1152939"/>
                </a:cubicBezTo>
                <a:cubicBezTo>
                  <a:pt x="798253" y="1241823"/>
                  <a:pt x="782636" y="1207464"/>
                  <a:pt x="808382" y="1258956"/>
                </a:cubicBez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3109245" y="2322080"/>
            <a:ext cx="147333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Bottom Layer </a:t>
            </a:r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5138639" y="2119241"/>
            <a:ext cx="147333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 Strong rope </a:t>
            </a:r>
            <a:endParaRPr lang="en-GB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062913" y="2451948"/>
            <a:ext cx="699572" cy="6258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5031462" y="2466810"/>
            <a:ext cx="719480" cy="126645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10719" y="2016981"/>
            <a:ext cx="88849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Shore</a:t>
            </a:r>
            <a:endParaRPr lang="en-GB" dirty="0"/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983144" y="2408172"/>
            <a:ext cx="126380" cy="5840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71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" y="21652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115616" y="1850452"/>
            <a:ext cx="6912768" cy="266429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331640" y="2213104"/>
            <a:ext cx="648072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4BCE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Eco-Bricks Helping </a:t>
            </a:r>
            <a:r>
              <a:rPr lang="en-US" sz="6000" b="1" dirty="0" err="1">
                <a:solidFill>
                  <a:srgbClr val="4BCE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Wellness_Fiji</a:t>
            </a:r>
            <a:endParaRPr lang="en-IN" sz="6000" b="1" dirty="0">
              <a:solidFill>
                <a:srgbClr val="4BCE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761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624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041029" y="1202380"/>
            <a:ext cx="7008638" cy="20826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40549" y="1124744"/>
            <a:ext cx="6480720" cy="193899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rgbClr val="00206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Eco-Bricks in  Environmental Use</a:t>
            </a:r>
            <a:endParaRPr lang="en-IN" sz="6000" b="1" dirty="0">
              <a:ln>
                <a:solidFill>
                  <a:srgbClr val="00206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 descr="Ocean Ecobricks - Ecobricks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17032"/>
            <a:ext cx="2781753" cy="2736304"/>
          </a:xfrm>
          <a:prstGeom prst="rect">
            <a:avLst/>
          </a:prstGeom>
          <a:noFill/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11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9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1095457"/>
            <a:ext cx="7740789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Eco-Brick Facilitating Mental Health Initiatives</a:t>
            </a:r>
            <a:endParaRPr lang="en-IN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8" name="Picture 2" descr="The Fiji Wellness Retreat - Home |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98898"/>
            <a:ext cx="3312368" cy="3670462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99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0" y="243511"/>
            <a:ext cx="6903859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just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Social and Physical Engagement: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344825"/>
            <a:ext cx="8496945" cy="532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Eco-bricks:</a:t>
            </a:r>
            <a:r>
              <a:rPr lang="en-IN" dirty="0"/>
              <a:t> </a:t>
            </a:r>
            <a:r>
              <a:rPr lang="en-IN" sz="2800" dirty="0"/>
              <a:t>Introduced as a </a:t>
            </a:r>
            <a:r>
              <a:rPr lang="en-IN" sz="2800" b="1" dirty="0">
                <a:solidFill>
                  <a:schemeClr val="tx2"/>
                </a:solidFill>
              </a:rPr>
              <a:t>Extracurricular Activity </a:t>
            </a:r>
            <a:r>
              <a:rPr lang="en-IN" sz="2800" dirty="0"/>
              <a:t>in school/ colleges.</a:t>
            </a:r>
          </a:p>
          <a:p>
            <a:pPr algn="just"/>
            <a:r>
              <a:rPr lang="en-IN" sz="2800" dirty="0"/>
              <a:t>In this way </a:t>
            </a:r>
            <a:r>
              <a:rPr lang="en-IN" sz="2800" b="1" dirty="0">
                <a:solidFill>
                  <a:schemeClr val="accent4">
                    <a:lumMod val="50000"/>
                  </a:schemeClr>
                </a:solidFill>
              </a:rPr>
              <a:t>children</a:t>
            </a:r>
            <a:r>
              <a:rPr lang="en-IN" sz="2800" dirty="0"/>
              <a:t> as well as </a:t>
            </a:r>
            <a:r>
              <a:rPr lang="en-IN" sz="2800" b="1" dirty="0">
                <a:solidFill>
                  <a:schemeClr val="accent4">
                    <a:lumMod val="50000"/>
                  </a:schemeClr>
                </a:solidFill>
              </a:rPr>
              <a:t>adults</a:t>
            </a:r>
            <a:r>
              <a:rPr lang="en-IN" sz="2800" dirty="0"/>
              <a:t> will get a new interesting way to get them connected to nature as well to people. </a:t>
            </a:r>
          </a:p>
          <a:p>
            <a:pPr algn="just"/>
            <a:endParaRPr lang="en-IN" sz="2800" dirty="0"/>
          </a:p>
          <a:p>
            <a:pPr algn="just"/>
            <a:endParaRPr lang="en-IN" sz="2800" dirty="0"/>
          </a:p>
          <a:p>
            <a:pPr algn="just"/>
            <a:endParaRPr lang="en-IN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This will give them </a:t>
            </a:r>
            <a:r>
              <a:rPr lang="en-IN" sz="2800" b="1" i="1" dirty="0">
                <a:solidFill>
                  <a:srgbClr val="00B050"/>
                </a:solidFill>
              </a:rPr>
              <a:t>Encouragement </a:t>
            </a:r>
            <a:r>
              <a:rPr lang="en-IN" sz="2800" dirty="0"/>
              <a:t>to work further and to </a:t>
            </a:r>
            <a:r>
              <a:rPr lang="en-IN" sz="2800" i="1" dirty="0">
                <a:solidFill>
                  <a:srgbClr val="00B050"/>
                </a:solidFill>
              </a:rPr>
              <a:t>Carry on</a:t>
            </a:r>
            <a:r>
              <a:rPr lang="en-IN" sz="2800" dirty="0"/>
              <a:t>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This will help to </a:t>
            </a:r>
            <a:r>
              <a:rPr lang="en-IN" sz="2800" i="1" dirty="0">
                <a:solidFill>
                  <a:srgbClr val="FF0000"/>
                </a:solidFill>
              </a:rPr>
              <a:t>Fight</a:t>
            </a:r>
            <a:r>
              <a:rPr lang="en-IN" sz="2800" dirty="0"/>
              <a:t> with </a:t>
            </a:r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Stigma,</a:t>
            </a:r>
            <a:r>
              <a:rPr lang="en-IN" sz="2800" dirty="0"/>
              <a:t> the Fijian people face before getting </a:t>
            </a:r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disgraced</a:t>
            </a:r>
            <a:r>
              <a:rPr lang="en-IN" sz="2800" dirty="0"/>
              <a:t>. </a:t>
            </a:r>
          </a:p>
        </p:txBody>
      </p:sp>
      <p:pic>
        <p:nvPicPr>
          <p:cNvPr id="1026" name="Picture 2" descr="Eis Students Ecobrick Saigon Project - News - European International School  Ho Chi Minh C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4984"/>
            <a:ext cx="288032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39752" y="476418"/>
            <a:ext cx="4032448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just"/>
            <a:r>
              <a:rPr lang="en-IN" sz="4000" dirty="0">
                <a:solidFill>
                  <a:srgbClr val="660066"/>
                </a:solidFill>
              </a:rPr>
              <a:t>Financial support: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461" y="1484783"/>
            <a:ext cx="8272011" cy="5098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Eco-brick is now </a:t>
            </a:r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 global idea </a:t>
            </a: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and </a:t>
            </a:r>
            <a:r>
              <a:rPr lang="en-IN" sz="3200" b="1" dirty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innovative ideas</a:t>
            </a: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from 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adults</a:t>
            </a: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as well as 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children</a:t>
            </a: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can be implemented in real life.</a:t>
            </a:r>
          </a:p>
          <a:p>
            <a:pPr lvl="0" algn="just"/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In return they can be benefitted with -</a:t>
            </a:r>
          </a:p>
          <a:p>
            <a:pPr marL="457200" lvl="0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32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Financial support </a:t>
            </a:r>
          </a:p>
          <a:p>
            <a:pPr marL="457200" lvl="0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3200" b="1" dirty="0">
                <a:solidFill>
                  <a:schemeClr val="accent5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Education and </a:t>
            </a:r>
          </a:p>
          <a:p>
            <a:pPr marL="457200" lvl="0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3200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Work placement </a:t>
            </a:r>
            <a:endParaRPr lang="en-IN" sz="3200" dirty="0">
              <a:solidFill>
                <a:schemeClr val="bg2">
                  <a:lumMod val="2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908" y="3717032"/>
            <a:ext cx="927195" cy="736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323" y="4653136"/>
            <a:ext cx="916779" cy="717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2001" t="14309" r="13833" b="20799"/>
          <a:stretch/>
        </p:blipFill>
        <p:spPr>
          <a:xfrm>
            <a:off x="4608558" y="5661248"/>
            <a:ext cx="899546" cy="7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90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60796" y="514078"/>
            <a:ext cx="6440226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just"/>
            <a:r>
              <a:rPr lang="en-IN" sz="4000" dirty="0">
                <a:solidFill>
                  <a:srgbClr val="660066"/>
                </a:solidFill>
              </a:rPr>
              <a:t>Fund raising for Wellness Fiji: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461" y="1659285"/>
            <a:ext cx="8064897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Import-Export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of  Eco-bricks to its demanding countries:  </a:t>
            </a:r>
            <a:r>
              <a:rPr lang="en-US" sz="3200" i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India, US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etc.  can be-</a:t>
            </a:r>
          </a:p>
          <a:p>
            <a:pPr lvl="0" algn="just"/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 good option for making a </a:t>
            </a:r>
            <a:r>
              <a:rPr lang="en-US" sz="3200" b="1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Funding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for  </a:t>
            </a:r>
            <a:r>
              <a:rPr lang="en-US" sz="3200" b="1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Wellness Fiji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association</a:t>
            </a:r>
          </a:p>
          <a:p>
            <a:pPr marL="457200" lvl="0" indent="-457200" algn="just">
              <a:buFont typeface="Arial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Good relationship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with other Countries</a:t>
            </a:r>
          </a:p>
          <a:p>
            <a:pPr marL="457200" lvl="0" indent="-457200" algn="just">
              <a:buFont typeface="Arial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 descr="How Fiji is preparing for the return of Australian Travell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825" y="3675221"/>
            <a:ext cx="2304256" cy="104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urish Yourself. Fiji Wellness Retreats for Women | Belinda And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71" y="5085184"/>
            <a:ext cx="2099621" cy="15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28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3608" y="1108194"/>
            <a:ext cx="7344816" cy="830997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Checkout 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4800" dirty="0">
                <a:solidFill>
                  <a:srgbClr val="FFFF00"/>
                </a:solidFill>
              </a:rPr>
              <a:t> below </a:t>
            </a:r>
            <a:r>
              <a:rPr lang="en-US" sz="4800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7557" y="2678053"/>
            <a:ext cx="409468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Eco-brick project helping Wellness Fiji</a:t>
            </a:r>
            <a:endParaRPr lang="en-IN" sz="2000" dirty="0"/>
          </a:p>
        </p:txBody>
      </p:sp>
      <p:sp>
        <p:nvSpPr>
          <p:cNvPr id="10" name="AutoShape 4" descr="Cartoon Finger Gun Vector Images (over 17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Cartoon Finger Gun Vector Images (over 170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6" name="Picture 10" descr="Kid girl with Pointing Pose. 3d rendered illustration of kid girl with Pointing Pose royalty free illustration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73016"/>
            <a:ext cx="2160240" cy="283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8459" y="167923"/>
            <a:ext cx="8064897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Eco-bricks </a:t>
            </a:r>
            <a:r>
              <a:rPr lang="en-IN" sz="4000" dirty="0" smtClean="0">
                <a:solidFill>
                  <a:srgbClr val="660066"/>
                </a:solidFill>
              </a:rPr>
              <a:t>Decorating </a:t>
            </a:r>
            <a:r>
              <a:rPr lang="en-IN" sz="4000" dirty="0">
                <a:solidFill>
                  <a:srgbClr val="660066"/>
                </a:solidFill>
              </a:rPr>
              <a:t>Environment: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459" y="1412870"/>
            <a:ext cx="806489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Eco-bricks can used in various kinds of decoration including environment and domestic arenas.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460" y="2780928"/>
            <a:ext cx="8064897" cy="3447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Ecobricks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placed in </a:t>
            </a:r>
            <a:r>
              <a:rPr lang="en-IN" sz="2400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sea shores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2/3</a:t>
            </a:r>
            <a:r>
              <a:rPr lang="en-I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rd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deep into soil can prevent </a:t>
            </a:r>
            <a:r>
              <a:rPr lang="en-IN" sz="2800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Soil Erosion </a:t>
            </a: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during Flooding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.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Ecobricks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are better choice for building </a:t>
            </a:r>
            <a:r>
              <a:rPr lang="en-IN" sz="2800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Fence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around crop-field or House as well.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Ecobricks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are already in use making </a:t>
            </a:r>
            <a:r>
              <a:rPr lang="en-IN" sz="2800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walls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and this is cheaper than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clay-bricks</a:t>
            </a: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8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" y="21652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81813" y="322722"/>
            <a:ext cx="8820233" cy="6309320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https://tse2.mm.bing.net/th?id=OIP.LrctI7WphoY4CGU4kGrmUQHaLH&amp;pid=Api&amp;P=0&amp;w=300&amp;h=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73012"/>
            <a:ext cx="1615291" cy="151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8" y="1552258"/>
            <a:ext cx="1872332" cy="17731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63" y="1042410"/>
            <a:ext cx="2179890" cy="13064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5129" r="2090" b="7705"/>
          <a:stretch/>
        </p:blipFill>
        <p:spPr>
          <a:xfrm>
            <a:off x="5364088" y="2589623"/>
            <a:ext cx="2889126" cy="1271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3" y="3955645"/>
            <a:ext cx="2533650" cy="1809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7864" y="4784752"/>
            <a:ext cx="2235248" cy="15481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100628"/>
            <a:ext cx="2304256" cy="146487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355976" y="518384"/>
            <a:ext cx="0" cy="305463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1520" y="3573016"/>
            <a:ext cx="4104456" cy="693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55976" y="3573016"/>
            <a:ext cx="4608512" cy="165618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59832" y="393305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Eco bricks Wall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20072" y="476672"/>
            <a:ext cx="252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FF00"/>
                </a:solidFill>
              </a:rPr>
              <a:t>Eco brick Fence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7734CAF-BC6B-420C-A537-F230AC0490A8}"/>
              </a:ext>
            </a:extLst>
          </p:cNvPr>
          <p:cNvSpPr txBox="1"/>
          <p:nvPr/>
        </p:nvSpPr>
        <p:spPr>
          <a:xfrm>
            <a:off x="771533" y="581779"/>
            <a:ext cx="3401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Eco brick preventing </a:t>
            </a:r>
          </a:p>
          <a:p>
            <a:pPr algn="ctr"/>
            <a:r>
              <a:rPr lang="en-GB" sz="2400" b="1" dirty="0">
                <a:solidFill>
                  <a:schemeClr val="bg1"/>
                </a:solidFill>
              </a:rPr>
              <a:t>Soil Erosion</a:t>
            </a:r>
          </a:p>
        </p:txBody>
      </p:sp>
      <p:pic>
        <p:nvPicPr>
          <p:cNvPr id="2050" name="Picture 2" descr="The Goan EveryDay: Call for measures to stop further erosion of coastline">
            <a:extLst>
              <a:ext uri="{FF2B5EF4-FFF2-40B4-BE49-F238E27FC236}">
                <a16:creationId xmlns:a16="http://schemas.microsoft.com/office/drawing/2014/main" xmlns="" id="{0E262632-4C8C-47A0-9F5E-3D295869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75" y="1542039"/>
            <a:ext cx="1738825" cy="178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B0D190A-F3DE-45D5-B95A-501C3FB2E18F}"/>
              </a:ext>
            </a:extLst>
          </p:cNvPr>
          <p:cNvCxnSpPr>
            <a:cxnSpLocks/>
          </p:cNvCxnSpPr>
          <p:nvPr/>
        </p:nvCxnSpPr>
        <p:spPr>
          <a:xfrm>
            <a:off x="2611524" y="2011155"/>
            <a:ext cx="1442480" cy="10778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3514D213-3681-4304-9324-C2A38E797A02}"/>
              </a:ext>
            </a:extLst>
          </p:cNvPr>
          <p:cNvCxnSpPr>
            <a:cxnSpLocks/>
          </p:cNvCxnSpPr>
          <p:nvPr/>
        </p:nvCxnSpPr>
        <p:spPr>
          <a:xfrm flipV="1">
            <a:off x="2549969" y="1938002"/>
            <a:ext cx="1565591" cy="11550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85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99592" y="2132856"/>
            <a:ext cx="7008638" cy="20826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18176" y="2973486"/>
            <a:ext cx="828983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Eco-bricks in Public Places: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74193" y="2367487"/>
            <a:ext cx="7008638" cy="20826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25092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1741" y="693570"/>
            <a:ext cx="73783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Eco bricks are very good elements to decorate Nature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994" y="1365046"/>
            <a:ext cx="8289830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Eco bricks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in 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Park</a:t>
            </a:r>
          </a:p>
          <a:p>
            <a:pPr lvl="0" algn="just"/>
            <a:endParaRPr lang="en-IN" sz="2800" dirty="0">
              <a:solidFill>
                <a:schemeClr val="accent2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 algn="just"/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 algn="just"/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6" y="3431233"/>
            <a:ext cx="2295069" cy="2302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885112"/>
            <a:ext cx="2232248" cy="2560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2500154" cy="25245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78101" y="5949280"/>
            <a:ext cx="304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Riders / Interesting Structures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81271" y="4975378"/>
            <a:ext cx="180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Plant Decoration</a:t>
            </a:r>
          </a:p>
        </p:txBody>
      </p:sp>
    </p:spTree>
    <p:extLst>
      <p:ext uri="{BB962C8B-B14F-4D97-AF65-F5344CB8AC3E}">
        <p14:creationId xmlns:p14="http://schemas.microsoft.com/office/powerpoint/2010/main" val="19173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36714"/>
            <a:ext cx="9144000" cy="684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9275" y="346204"/>
            <a:ext cx="8438473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500" u="sng" dirty="0" smtClean="0">
                <a:solidFill>
                  <a:schemeClr val="accent5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Eco bricks in Gardening</a:t>
            </a: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 algn="just"/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 algn="just"/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 algn="just"/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endParaRPr lang="en-IN" sz="2500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53" y="3823065"/>
            <a:ext cx="3600400" cy="22315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78" y="892228"/>
            <a:ext cx="4320480" cy="2243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71" y="3069540"/>
            <a:ext cx="2340259" cy="27915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3234" y="1748511"/>
            <a:ext cx="3026675" cy="101566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Eco-bricks</a:t>
            </a:r>
            <a:r>
              <a:rPr lang="en-GB" sz="2000" dirty="0"/>
              <a:t> are Useful in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garden decoration </a:t>
            </a:r>
            <a:r>
              <a:rPr lang="en-GB" sz="2000" dirty="0"/>
              <a:t>in many ways as follows: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7302" y="5984809"/>
            <a:ext cx="20465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75000"/>
                  </a:schemeClr>
                </a:solidFill>
              </a:rPr>
              <a:t>Eco brick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foot-path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4480" y="6165304"/>
            <a:ext cx="19207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75000"/>
                  </a:schemeClr>
                </a:solidFill>
              </a:rPr>
              <a:t>Eco brick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Fencing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4480" y="3260772"/>
            <a:ext cx="20162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Domestic Planting</a:t>
            </a:r>
          </a:p>
        </p:txBody>
      </p:sp>
    </p:spTree>
    <p:extLst>
      <p:ext uri="{BB962C8B-B14F-4D97-AF65-F5344CB8AC3E}">
        <p14:creationId xmlns:p14="http://schemas.microsoft.com/office/powerpoint/2010/main" val="19336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" y="-232"/>
            <a:ext cx="9139983" cy="688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95636" y="156336"/>
            <a:ext cx="6264696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Eco-bricks in </a:t>
            </a:r>
            <a:r>
              <a:rPr lang="en-IN" sz="4000" dirty="0" smtClean="0">
                <a:solidFill>
                  <a:srgbClr val="660066"/>
                </a:solidFill>
              </a:rPr>
              <a:t>Toy making:</a:t>
            </a:r>
            <a:endParaRPr lang="en-IN" sz="4000" dirty="0">
              <a:solidFill>
                <a:srgbClr val="660066"/>
              </a:solidFill>
            </a:endParaRPr>
          </a:p>
        </p:txBody>
      </p:sp>
      <p:pic>
        <p:nvPicPr>
          <p:cNvPr id="12" name="Picture 4" descr="How to turn plastic waste into ecobricks - Wales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87" y="1496561"/>
            <a:ext cx="3593909" cy="239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113" y="4444938"/>
            <a:ext cx="1681995" cy="18459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5398" y="1058774"/>
            <a:ext cx="23827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Plastic from eco bricks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2609" y="6365846"/>
            <a:ext cx="14430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Plastic Toys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20072" y="6445153"/>
            <a:ext cx="16654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Toy Maker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915" y="1398728"/>
            <a:ext cx="3369932" cy="253432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51691" y="1001962"/>
            <a:ext cx="15983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3">
                    <a:lumMod val="75000"/>
                  </a:schemeClr>
                </a:solidFill>
              </a:rPr>
              <a:t>PLASTIC MELTS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4178125"/>
            <a:ext cx="3802768" cy="214126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779912" y="2321984"/>
            <a:ext cx="1059866" cy="820779"/>
          </a:xfrm>
          <a:prstGeom prst="rightArrow">
            <a:avLst/>
          </a:prstGeom>
          <a:solidFill>
            <a:schemeClr val="bg1"/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rved Down Arrow 7"/>
          <p:cNvSpPr/>
          <p:nvPr/>
        </p:nvSpPr>
        <p:spPr>
          <a:xfrm rot="5400000">
            <a:off x="7383669" y="3864407"/>
            <a:ext cx="2571918" cy="877752"/>
          </a:xfrm>
          <a:prstGeom prst="curvedDownArrow">
            <a:avLst/>
          </a:prstGeom>
          <a:solidFill>
            <a:schemeClr val="bg1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3221245" y="5096311"/>
            <a:ext cx="1171243" cy="566230"/>
          </a:xfrm>
          <a:prstGeom prst="leftArrow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3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01" y="-36637"/>
            <a:ext cx="9165501" cy="689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28901" y="225873"/>
            <a:ext cx="6264696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Eco-bricks in Domestic Use:</a:t>
            </a:r>
          </a:p>
        </p:txBody>
      </p:sp>
      <p:pic>
        <p:nvPicPr>
          <p:cNvPr id="1026" name="Picture 2" descr="https://tse4.mm.bing.net/th?id=OIP.jnWTxOBlEdyG-JMOCu5KtgHaDi&amp;pid=Api&amp;P=0&amp;w=343&amp;h=1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47" y="1645763"/>
            <a:ext cx="3941642" cy="24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6555" y="1717365"/>
            <a:ext cx="2087452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Eco-bricks</a:t>
            </a:r>
            <a:r>
              <a:rPr lang="en-GB" sz="2000" dirty="0"/>
              <a:t> can 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float</a:t>
            </a:r>
            <a:r>
              <a:rPr lang="en-GB" sz="2000" dirty="0"/>
              <a:t> in water.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Hence this can be used to make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floating surface</a:t>
            </a:r>
            <a:r>
              <a:rPr lang="en-GB" sz="2000" dirty="0"/>
              <a:t> in swimming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pool</a:t>
            </a:r>
            <a:r>
              <a:rPr lang="en-GB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Even a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</a:rPr>
              <a:t>pool</a:t>
            </a:r>
            <a:r>
              <a:rPr lang="en-GB" sz="2000" b="1" dirty="0">
                <a:solidFill>
                  <a:srgbClr val="00B050"/>
                </a:solidFill>
              </a:rPr>
              <a:t> </a:t>
            </a:r>
            <a:r>
              <a:rPr lang="en-GB" sz="2000" dirty="0"/>
              <a:t>or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b="1" dirty="0">
                <a:solidFill>
                  <a:srgbClr val="00B050"/>
                </a:solidFill>
              </a:rPr>
              <a:t>water tank</a:t>
            </a:r>
            <a:r>
              <a:rPr lang="en-GB" sz="2000" b="1" dirty="0"/>
              <a:t> </a:t>
            </a:r>
            <a:r>
              <a:rPr lang="en-GB" sz="2000" dirty="0"/>
              <a:t>made of </a:t>
            </a:r>
            <a:r>
              <a:rPr lang="en-GB" sz="2000" b="1" dirty="0">
                <a:solidFill>
                  <a:schemeClr val="accent1"/>
                </a:solidFill>
              </a:rPr>
              <a:t>Eco bricks</a:t>
            </a:r>
            <a:r>
              <a:rPr lang="en-GB" sz="2000" dirty="0"/>
              <a:t> is possible.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35" y="3212976"/>
            <a:ext cx="3299199" cy="2864632"/>
          </a:xfrm>
          <a:prstGeom prst="rect">
            <a:avLst/>
          </a:prstGeom>
        </p:spPr>
      </p:pic>
      <p:pic>
        <p:nvPicPr>
          <p:cNvPr id="4" name="Picture 2" descr="Grow Clean Food &amp;amp; Harvest Water in Rural Oaxaca | Fire pit, Brick projects,  Outdoor fire p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01" y="4479811"/>
            <a:ext cx="2969138" cy="203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555" y="1098696"/>
            <a:ext cx="3058638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Eco brick water pool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68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3857</TotalTime>
  <Words>513</Words>
  <Application>Microsoft Office PowerPoint</Application>
  <PresentationFormat>On-screen Show (4:3)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Ayandeep Kundu</dc:creator>
  <cp:lastModifiedBy>Ayandeep Kundu (25360019)</cp:lastModifiedBy>
  <cp:revision>138</cp:revision>
  <dcterms:created xsi:type="dcterms:W3CDTF">2021-09-16T12:06:27Z</dcterms:created>
  <dcterms:modified xsi:type="dcterms:W3CDTF">2021-10-23T15:19:33Z</dcterms:modified>
</cp:coreProperties>
</file>