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82" r:id="rId10"/>
    <p:sldId id="263" r:id="rId11"/>
    <p:sldId id="276" r:id="rId12"/>
    <p:sldId id="277" r:id="rId13"/>
    <p:sldId id="265" r:id="rId14"/>
    <p:sldId id="266" r:id="rId15"/>
    <p:sldId id="267" r:id="rId16"/>
    <p:sldId id="278" r:id="rId17"/>
    <p:sldId id="285" r:id="rId18"/>
    <p:sldId id="286" r:id="rId19"/>
    <p:sldId id="279" r:id="rId20"/>
    <p:sldId id="280" r:id="rId21"/>
    <p:sldId id="268" r:id="rId22"/>
    <p:sldId id="269" r:id="rId23"/>
    <p:sldId id="270" r:id="rId24"/>
    <p:sldId id="281" r:id="rId25"/>
    <p:sldId id="271" r:id="rId26"/>
    <p:sldId id="272"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Influential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C3E-A481-5749-9396-AAA75227EDDD}"/>
              </a:ext>
            </a:extLst>
          </p:cNvPr>
          <p:cNvSpPr>
            <a:spLocks noGrp="1"/>
          </p:cNvSpPr>
          <p:nvPr>
            <p:ph type="title"/>
          </p:nvPr>
        </p:nvSpPr>
        <p:spPr/>
        <p:txBody>
          <a:bodyPr/>
          <a:lstStyle/>
          <a:p>
            <a:pPr algn="ctr"/>
            <a:r>
              <a:rPr lang="en-US" i="1" cap="none" dirty="0"/>
              <a:t>Feature Engineering and Selection Methodology</a:t>
            </a:r>
          </a:p>
        </p:txBody>
      </p:sp>
      <p:sp>
        <p:nvSpPr>
          <p:cNvPr id="3" name="Content Placeholder 2">
            <a:extLst>
              <a:ext uri="{FF2B5EF4-FFF2-40B4-BE49-F238E27FC236}">
                <a16:creationId xmlns:a16="http://schemas.microsoft.com/office/drawing/2014/main" id="{594D1B5F-EAB3-E349-BDCC-3D258DB38691}"/>
              </a:ext>
            </a:extLst>
          </p:cNvPr>
          <p:cNvSpPr>
            <a:spLocks noGrp="1"/>
          </p:cNvSpPr>
          <p:nvPr>
            <p:ph idx="1"/>
          </p:nvPr>
        </p:nvSpPr>
        <p:spPr/>
        <p:txBody>
          <a:bodyPr/>
          <a:lstStyle/>
          <a:p>
            <a:pPr marL="0" indent="0">
              <a:buNone/>
            </a:pPr>
            <a:endParaRPr lang="en-US" dirty="0"/>
          </a:p>
          <a:p>
            <a:r>
              <a:rPr lang="en-US" dirty="0"/>
              <a:t>1. One-hot encoding for </a:t>
            </a:r>
            <a:r>
              <a:rPr lang="en-US"/>
              <a:t>categorical variables.</a:t>
            </a:r>
            <a:endParaRPr lang="en-US" dirty="0"/>
          </a:p>
          <a:p>
            <a:r>
              <a:rPr lang="en-US" dirty="0"/>
              <a:t>2. Train baseline regression models on the feature data set we have available. </a:t>
            </a:r>
          </a:p>
          <a:p>
            <a:r>
              <a:rPr lang="en-US" dirty="0"/>
              <a:t>3. Rank the significance of each variable as an indicator in our model</a:t>
            </a:r>
          </a:p>
          <a:p>
            <a:r>
              <a:rPr lang="en-US" dirty="0"/>
              <a:t>4. Filter out irrelevant variables that compromises the efficiency of our model more so than actually improving. </a:t>
            </a:r>
          </a:p>
          <a:p>
            <a:r>
              <a:rPr lang="en-US" dirty="0"/>
              <a:t>5. Combine correlated features that'll improve the accuracy of our model and reduce overfitting. </a:t>
            </a:r>
          </a:p>
          <a:p>
            <a:r>
              <a:rPr lang="en-US" dirty="0"/>
              <a:t>6. Repeat this process iteratively until we can no longer improve the model. This should improve both the consistency of our model predictions and their accuracy.</a:t>
            </a:r>
          </a:p>
        </p:txBody>
      </p:sp>
    </p:spTree>
    <p:extLst>
      <p:ext uri="{BB962C8B-B14F-4D97-AF65-F5344CB8AC3E}">
        <p14:creationId xmlns:p14="http://schemas.microsoft.com/office/powerpoint/2010/main" val="51087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p:txBody>
          <a:bodyPr/>
          <a:lstStyle/>
          <a:p>
            <a:pPr algn="ctr"/>
            <a:r>
              <a:rPr lang="en-US" i="1" cap="none" dirty="0"/>
              <a:t>Regression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Tree>
    <p:extLst>
      <p:ext uri="{BB962C8B-B14F-4D97-AF65-F5344CB8AC3E}">
        <p14:creationId xmlns:p14="http://schemas.microsoft.com/office/powerpoint/2010/main" val="173448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Minimum accuracy score on our holdout-groups in the cross validation is 91% and maximum is 96% with a total difference range of 4% between hold-out groups.</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88.17% and the cross validation scores range between 87% and 95%. </a:t>
            </a:r>
          </a:p>
          <a:p>
            <a:r>
              <a:rPr lang="en-US" dirty="0"/>
              <a:t>After feature selection, the accuracy score on the test set is 89.64% (compared to 90.48% in OLS)</a:t>
            </a:r>
          </a:p>
          <a:p>
            <a:r>
              <a:rPr lang="en-US" dirty="0"/>
              <a:t>Cross validation scores are far more consistent as it ranges between 91.29% and 92.22%. </a:t>
            </a:r>
          </a:p>
        </p:txBody>
      </p:sp>
    </p:spTree>
    <p:extLst>
      <p:ext uri="{BB962C8B-B14F-4D97-AF65-F5344CB8AC3E}">
        <p14:creationId xmlns:p14="http://schemas.microsoft.com/office/powerpoint/2010/main" val="421231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3% variance in cross validation. </a:t>
            </a:r>
          </a:p>
          <a:p>
            <a:endParaRPr lang="en-US" dirty="0"/>
          </a:p>
        </p:txBody>
      </p:sp>
      <p:pic>
        <p:nvPicPr>
          <p:cNvPr id="5" name="Picture 4">
            <a:extLst>
              <a:ext uri="{FF2B5EF4-FFF2-40B4-BE49-F238E27FC236}">
                <a16:creationId xmlns:a16="http://schemas.microsoft.com/office/drawing/2014/main" id="{26BF7C51-2C74-D949-A2E3-4F05D85BC190}"/>
              </a:ext>
            </a:extLst>
          </p:cNvPr>
          <p:cNvPicPr>
            <a:picLocks noChangeAspect="1"/>
          </p:cNvPicPr>
          <p:nvPr/>
        </p:nvPicPr>
        <p:blipFill>
          <a:blip r:embed="rId2"/>
          <a:stretch>
            <a:fillRect/>
          </a:stretch>
        </p:blipFill>
        <p:spPr>
          <a:xfrm>
            <a:off x="2618317" y="3335866"/>
            <a:ext cx="6515100" cy="30988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pPr marL="0" indent="0">
              <a:buNone/>
            </a:pPr>
            <a:r>
              <a:rPr lang="en-US" i="1" dirty="0"/>
              <a:t>OLS Regression Model</a:t>
            </a:r>
            <a:endParaRPr lang="en-US" dirty="0"/>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pPr marL="0" indent="0">
              <a:buNone/>
            </a:pPr>
            <a:r>
              <a:rPr lang="en-US" i="1" dirty="0"/>
              <a:t>Gradient Boosted Regression Model</a:t>
            </a:r>
            <a:endParaRPr lang="en-US" dirty="0"/>
          </a:p>
          <a:p>
            <a:r>
              <a:rPr lang="en-US" dirty="0"/>
              <a:t>Language and math proficiency</a:t>
            </a:r>
          </a:p>
          <a:p>
            <a:r>
              <a:rPr lang="en-US" dirty="0"/>
              <a:t>(Other important features same as in OLS Model)</a:t>
            </a:r>
          </a:p>
        </p:txBody>
      </p:sp>
    </p:spTree>
    <p:extLst>
      <p:ext uri="{BB962C8B-B14F-4D97-AF65-F5344CB8AC3E}">
        <p14:creationId xmlns:p14="http://schemas.microsoft.com/office/powerpoint/2010/main" val="35579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DEA9E-DFCF-3C4B-B94C-F3197BF38F36}"/>
              </a:ext>
            </a:extLst>
          </p:cNvPr>
          <p:cNvPicPr>
            <a:picLocks noChangeAspect="1"/>
          </p:cNvPicPr>
          <p:nvPr/>
        </p:nvPicPr>
        <p:blipFill>
          <a:blip r:embed="rId2"/>
          <a:stretch>
            <a:fillRect/>
          </a:stretch>
        </p:blipFill>
        <p:spPr>
          <a:xfrm>
            <a:off x="145156" y="1593487"/>
            <a:ext cx="3506239" cy="3526218"/>
          </a:xfrm>
          <a:prstGeom prst="rect">
            <a:avLst/>
          </a:prstGeom>
        </p:spPr>
      </p:pic>
      <p:pic>
        <p:nvPicPr>
          <p:cNvPr id="7" name="Picture 6">
            <a:extLst>
              <a:ext uri="{FF2B5EF4-FFF2-40B4-BE49-F238E27FC236}">
                <a16:creationId xmlns:a16="http://schemas.microsoft.com/office/drawing/2014/main" id="{FDC373CF-2D3D-5A4E-9A79-CD93F85364E1}"/>
              </a:ext>
            </a:extLst>
          </p:cNvPr>
          <p:cNvPicPr>
            <a:picLocks noChangeAspect="1"/>
          </p:cNvPicPr>
          <p:nvPr/>
        </p:nvPicPr>
        <p:blipFill>
          <a:blip r:embed="rId3"/>
          <a:stretch>
            <a:fillRect/>
          </a:stretch>
        </p:blipFill>
        <p:spPr>
          <a:xfrm>
            <a:off x="4187045" y="1599574"/>
            <a:ext cx="3450128" cy="3520131"/>
          </a:xfrm>
          <a:prstGeom prst="rect">
            <a:avLst/>
          </a:prstGeom>
        </p:spPr>
      </p:pic>
      <p:pic>
        <p:nvPicPr>
          <p:cNvPr id="9" name="Picture 8">
            <a:extLst>
              <a:ext uri="{FF2B5EF4-FFF2-40B4-BE49-F238E27FC236}">
                <a16:creationId xmlns:a16="http://schemas.microsoft.com/office/drawing/2014/main" id="{B85D6947-F415-5042-B3EC-5F65DB81DA59}"/>
              </a:ext>
            </a:extLst>
          </p:cNvPr>
          <p:cNvPicPr>
            <a:picLocks noChangeAspect="1"/>
          </p:cNvPicPr>
          <p:nvPr/>
        </p:nvPicPr>
        <p:blipFill>
          <a:blip r:embed="rId4"/>
          <a:stretch>
            <a:fillRect/>
          </a:stretch>
        </p:blipFill>
        <p:spPr>
          <a:xfrm>
            <a:off x="8397026" y="1593487"/>
            <a:ext cx="3581222" cy="3526218"/>
          </a:xfrm>
          <a:prstGeom prst="rect">
            <a:avLst/>
          </a:prstGeom>
        </p:spPr>
      </p:pic>
    </p:spTree>
    <p:extLst>
      <p:ext uri="{BB962C8B-B14F-4D97-AF65-F5344CB8AC3E}">
        <p14:creationId xmlns:p14="http://schemas.microsoft.com/office/powerpoint/2010/main" val="37285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67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 profit organization that facilitates the provision of educational services to talented individuals at underserved schools in New York.</a:t>
            </a:r>
          </a:p>
          <a:p>
            <a:r>
              <a:rPr lang="en-US" dirty="0"/>
              <a:t>PASSNYC researches how to develop more paths for talented students to register in the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0% Type I error as our model correctly identifies all cases in which attendance rate is "good" (is 1) and 4.6%  Type II error indicating that it incorrectly predicts that a school has a "good" attendance rate is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EAB-F2E6-9C4A-A02D-E92B68D0882F}"/>
              </a:ext>
            </a:extLst>
          </p:cNvPr>
          <p:cNvSpPr>
            <a:spLocks noGrp="1"/>
          </p:cNvSpPr>
          <p:nvPr>
            <p:ph type="title"/>
          </p:nvPr>
        </p:nvSpPr>
        <p:spPr/>
        <p:txBody>
          <a:bodyPr/>
          <a:lstStyle/>
          <a:p>
            <a:pPr algn="ctr"/>
            <a:r>
              <a:rPr lang="en-US" i="1" cap="none" dirty="0"/>
              <a:t>Success Metrics</a:t>
            </a:r>
          </a:p>
        </p:txBody>
      </p:sp>
      <p:sp>
        <p:nvSpPr>
          <p:cNvPr id="3" name="Content Placeholder 2">
            <a:extLst>
              <a:ext uri="{FF2B5EF4-FFF2-40B4-BE49-F238E27FC236}">
                <a16:creationId xmlns:a16="http://schemas.microsoft.com/office/drawing/2014/main" id="{A8CFDD39-C2E2-5046-809D-491161A4A5A1}"/>
              </a:ext>
            </a:extLst>
          </p:cNvPr>
          <p:cNvSpPr>
            <a:spLocks noGrp="1"/>
          </p:cNvSpPr>
          <p:nvPr>
            <p:ph idx="1"/>
          </p:nvPr>
        </p:nvSpPr>
        <p:spPr/>
        <p:txBody>
          <a:bodyPr/>
          <a:lstStyle/>
          <a:p>
            <a:pPr marL="342900" indent="-342900">
              <a:buAutoNum type="arabicPeriod"/>
            </a:pPr>
            <a:r>
              <a:rPr lang="en-US" dirty="0"/>
              <a:t>Our Regression Model must accurately predict Student Attendance Rate with at least 85% accuracy with cross validation scores ranging at most a 3% difference.</a:t>
            </a:r>
          </a:p>
          <a:p>
            <a:pPr marL="342900" indent="-342900">
              <a:buAutoNum type="arabicPeriod"/>
            </a:pPr>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34033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085C-AA16-F641-AC88-C0F606106D8A}"/>
              </a:ext>
            </a:extLst>
          </p:cNvPr>
          <p:cNvSpPr>
            <a:spLocks noGrp="1"/>
          </p:cNvSpPr>
          <p:nvPr>
            <p:ph type="title"/>
          </p:nvPr>
        </p:nvSpPr>
        <p:spPr/>
        <p:txBody>
          <a:bodyPr/>
          <a:lstStyle/>
          <a:p>
            <a:pPr algn="ctr"/>
            <a:r>
              <a:rPr lang="en-US" i="1" cap="none" dirty="0"/>
              <a:t>Data Cleaning and Formatting</a:t>
            </a:r>
          </a:p>
        </p:txBody>
      </p:sp>
      <p:sp>
        <p:nvSpPr>
          <p:cNvPr id="3" name="Content Placeholder 2">
            <a:extLst>
              <a:ext uri="{FF2B5EF4-FFF2-40B4-BE49-F238E27FC236}">
                <a16:creationId xmlns:a16="http://schemas.microsoft.com/office/drawing/2014/main" id="{DCCF92F6-6C7D-1149-A604-2CF1EFE75067}"/>
              </a:ext>
            </a:extLst>
          </p:cNvPr>
          <p:cNvSpPr>
            <a:spLocks noGrp="1"/>
          </p:cNvSpPr>
          <p:nvPr>
            <p:ph idx="1"/>
          </p:nvPr>
        </p:nvSpPr>
        <p:spPr/>
        <p:txBody>
          <a:bodyPr/>
          <a:lstStyle/>
          <a:p>
            <a:r>
              <a:rPr lang="en-US" dirty="0"/>
              <a:t>Problems with the data set included null values, unwanted symbols (such as dollar signs, percent and commas) object data that was meant to be numeric and empty columns. </a:t>
            </a:r>
          </a:p>
          <a:p>
            <a:r>
              <a:rPr lang="en-US" dirty="0"/>
              <a:t>Dropped all the rows with null values, converted all the percentage ratings to values between 0 and 1 and removed the currency symbols. All variables that were meant to be continuous were converted to numeric variables.</a:t>
            </a:r>
          </a:p>
          <a:p>
            <a:r>
              <a:rPr lang="en-US" dirty="0"/>
              <a:t>All rows where "Student Attendance Rate" is equal to 0 was removed because they were outliers.</a:t>
            </a:r>
          </a:p>
          <a:p>
            <a:r>
              <a:rPr lang="en-US" dirty="0"/>
              <a:t>Dummy variables on specific information like grade, demographic, test scores were removed because they were incomplete and slowed down the models’ performance.</a:t>
            </a:r>
          </a:p>
        </p:txBody>
      </p:sp>
    </p:spTree>
    <p:extLst>
      <p:ext uri="{BB962C8B-B14F-4D97-AF65-F5344CB8AC3E}">
        <p14:creationId xmlns:p14="http://schemas.microsoft.com/office/powerpoint/2010/main" val="35120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0094-8AA7-6449-AAA5-D1129E068033}"/>
              </a:ext>
            </a:extLst>
          </p:cNvPr>
          <p:cNvPicPr>
            <a:picLocks noGrp="1" noChangeAspect="1"/>
          </p:cNvPicPr>
          <p:nvPr>
            <p:ph idx="1"/>
          </p:nvPr>
        </p:nvPicPr>
        <p:blipFill>
          <a:blip r:embed="rId2"/>
          <a:stretch>
            <a:fillRect/>
          </a:stretch>
        </p:blipFill>
        <p:spPr>
          <a:xfrm>
            <a:off x="1134534" y="21206"/>
            <a:ext cx="9956800" cy="6836794"/>
          </a:xfrm>
        </p:spPr>
      </p:pic>
    </p:spTree>
    <p:extLst>
      <p:ext uri="{BB962C8B-B14F-4D97-AF65-F5344CB8AC3E}">
        <p14:creationId xmlns:p14="http://schemas.microsoft.com/office/powerpoint/2010/main" val="95907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629</TotalTime>
  <Words>1685</Words>
  <Application>Microsoft Macintosh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Predicting Student Attendance and Analyzing Influential Factors at New York Public Schools</vt:lpstr>
      <vt:lpstr>What is PASSNYC?</vt:lpstr>
      <vt:lpstr>Description of Data</vt:lpstr>
      <vt:lpstr>Problem Statement</vt:lpstr>
      <vt:lpstr>Implications of Model</vt:lpstr>
      <vt:lpstr>Research Questions</vt:lpstr>
      <vt:lpstr>Success Metrics</vt:lpstr>
      <vt:lpstr>Data Cleaning and Formatting</vt:lpstr>
      <vt:lpstr>PowerPoint Presentation</vt:lpstr>
      <vt:lpstr>Target Variable: Student Attendance Rate</vt:lpstr>
      <vt:lpstr>Feature Engineering and Selection Methodology</vt:lpstr>
      <vt:lpstr>Regression Parameters</vt:lpstr>
      <vt:lpstr>Ordinary Least Squares Regression Model</vt:lpstr>
      <vt:lpstr>Gradient Boosted Regression Model</vt:lpstr>
      <vt:lpstr>Conclusions on Regression Models</vt:lpstr>
      <vt:lpstr>Interpretations of Features in Regression Models</vt:lpstr>
      <vt:lpstr>PowerPoint Presentation</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Gradient Boosted Classifier Model</vt:lpstr>
      <vt:lpstr>Random Forest Classifier Model</vt:lpstr>
      <vt:lpstr>Conclusions of Classification Models</vt:lpstr>
      <vt:lpstr>Important Factors related to Attendance Rate</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23</cp:revision>
  <dcterms:created xsi:type="dcterms:W3CDTF">2018-10-23T19:11:48Z</dcterms:created>
  <dcterms:modified xsi:type="dcterms:W3CDTF">2018-10-24T21:24:09Z</dcterms:modified>
</cp:coreProperties>
</file>